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6" r:id="rId12"/>
    <p:sldId id="26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3"/>
    <p:restoredTop sz="94651"/>
  </p:normalViewPr>
  <p:slideViewPr>
    <p:cSldViewPr snapToGrid="0" snapToObjects="1">
      <p:cViewPr>
        <p:scale>
          <a:sx n="90" d="100"/>
          <a:sy n="90" d="100"/>
        </p:scale>
        <p:origin x="1352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4/20/18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05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84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4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8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65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76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6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57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7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2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2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8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1F517-A37D-0147-AE7D-4F0C31CB6A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Freestyling Pred. Challenge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19FA2-03C4-8643-BB30-5319E4521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Ali </a:t>
            </a:r>
            <a:r>
              <a:rPr lang="en-US" dirty="0" err="1"/>
              <a:t>Awari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1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9BDD-7523-9647-A22D-6E9B13C4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3 Cont.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Buisness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8767B-F099-3749-9307-C303B3E31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806367"/>
            <a:ext cx="6281873" cy="1879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-100*x+10000 “</a:t>
            </a:r>
            <a:r>
              <a:rPr lang="en-US" dirty="0" err="1"/>
              <a:t>Buisness</a:t>
            </a:r>
            <a:r>
              <a:rPr lang="en-US" dirty="0"/>
              <a:t>” (Odd Graduation Year)</a:t>
            </a:r>
          </a:p>
          <a:p>
            <a:pPr>
              <a:lnSpc>
                <a:spcPct val="150000"/>
              </a:lnSpc>
            </a:pPr>
            <a:r>
              <a:rPr lang="en-US" dirty="0"/>
              <a:t>100*x+10000 “</a:t>
            </a:r>
            <a:r>
              <a:rPr lang="en-US" dirty="0" err="1"/>
              <a:t>Buisness</a:t>
            </a:r>
            <a:r>
              <a:rPr lang="en-US" dirty="0"/>
              <a:t>” (Even Graduation Year)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B2FD1-0048-C54B-96B5-269DCFF1D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46" y="557213"/>
            <a:ext cx="6609795" cy="42491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6308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4901-8643-944C-94AB-7E71447F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4</a:t>
            </a:r>
            <a:br>
              <a:rPr lang="en-US" dirty="0"/>
            </a:br>
            <a:r>
              <a:rPr lang="en-US" dirty="0"/>
              <a:t>“Professional”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62E1C-A45A-1044-AA95-C534309C0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806367"/>
            <a:ext cx="6281873" cy="1565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i="1" dirty="0"/>
              <a:t>Reverse GPA</a:t>
            </a:r>
            <a:r>
              <a:rPr lang="en-US" dirty="0"/>
              <a:t> is the deciding factor for Range 4</a:t>
            </a:r>
          </a:p>
          <a:p>
            <a:pPr>
              <a:lnSpc>
                <a:spcPct val="150000"/>
              </a:lnSpc>
            </a:pPr>
            <a:r>
              <a:rPr lang="en-US" dirty="0"/>
              <a:t>-100*x+12000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BDB4A-3AE3-6D4F-9087-E60CE46C6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47" y="699247"/>
            <a:ext cx="6388852" cy="41071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8931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005E-5835-394B-99EF-AC0CE916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5</a:t>
            </a:r>
            <a:br>
              <a:rPr lang="en-US" dirty="0"/>
            </a:br>
            <a:r>
              <a:rPr lang="en-US" dirty="0"/>
              <a:t>“Vocational”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EB0DC-3CAE-4F44-86AC-441E8DA1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806366"/>
            <a:ext cx="6281873" cy="15372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i="1" dirty="0"/>
              <a:t>GPA</a:t>
            </a:r>
            <a:r>
              <a:rPr lang="en-US" dirty="0"/>
              <a:t> is the deciding factor for Range 5.</a:t>
            </a:r>
          </a:p>
          <a:p>
            <a:pPr>
              <a:lnSpc>
                <a:spcPct val="150000"/>
              </a:lnSpc>
            </a:pPr>
            <a:r>
              <a:rPr lang="en-US" dirty="0"/>
              <a:t>100*x + 13000 (with noise added)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37C814-E9AD-DF4E-9FCC-E8B771883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47" y="720645"/>
            <a:ext cx="6355566" cy="40857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5326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4C38-0714-204E-88D6-CF06BC21D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C662F-AB4F-2A4A-B2D7-978BD0D6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Libraries aren’t always the answer</a:t>
            </a:r>
          </a:p>
          <a:p>
            <a:pPr>
              <a:lnSpc>
                <a:spcPct val="150000"/>
              </a:lnSpc>
            </a:pPr>
            <a:r>
              <a:rPr lang="en-US" dirty="0"/>
              <a:t>Your advantage is data manipulation and insight</a:t>
            </a:r>
          </a:p>
          <a:p>
            <a:pPr>
              <a:lnSpc>
                <a:spcPct val="150000"/>
              </a:lnSpc>
            </a:pPr>
            <a:r>
              <a:rPr lang="en-US" dirty="0"/>
              <a:t>This data was created, there is almost always a pattern</a:t>
            </a:r>
          </a:p>
        </p:txBody>
      </p:sp>
    </p:spTree>
    <p:extLst>
      <p:ext uri="{BB962C8B-B14F-4D97-AF65-F5344CB8AC3E}">
        <p14:creationId xmlns:p14="http://schemas.microsoft.com/office/powerpoint/2010/main" val="353947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6E09-A62D-F648-B5E8-1EEBC884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C0FE2-2506-714C-A06F-9D29571D1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10,000 objects, 9 variables</a:t>
            </a:r>
          </a:p>
          <a:p>
            <a:pPr>
              <a:lnSpc>
                <a:spcPct val="150000"/>
              </a:lnSpc>
            </a:pPr>
            <a:r>
              <a:rPr lang="en-US" dirty="0"/>
              <a:t>Mostly number ranges with some categorical vars.</a:t>
            </a:r>
          </a:p>
          <a:p>
            <a:pPr>
              <a:lnSpc>
                <a:spcPct val="150000"/>
              </a:lnSpc>
            </a:pPr>
            <a:r>
              <a:rPr lang="en-US" b="1" i="1" dirty="0"/>
              <a:t>GPA</a:t>
            </a:r>
            <a:r>
              <a:rPr lang="en-US" dirty="0"/>
              <a:t>, </a:t>
            </a:r>
            <a:r>
              <a:rPr lang="en-US" b="1" i="1" dirty="0"/>
              <a:t># of Prof. Connections</a:t>
            </a:r>
            <a:r>
              <a:rPr lang="en-US" dirty="0"/>
              <a:t>, </a:t>
            </a:r>
            <a:r>
              <a:rPr lang="en-US" b="1" i="1" dirty="0"/>
              <a:t>Earnings</a:t>
            </a:r>
            <a:r>
              <a:rPr lang="en-US" dirty="0"/>
              <a:t>, </a:t>
            </a:r>
            <a:r>
              <a:rPr lang="en-US" b="1" i="1" dirty="0"/>
              <a:t>Major</a:t>
            </a:r>
            <a:r>
              <a:rPr lang="en-US" dirty="0"/>
              <a:t>, </a:t>
            </a:r>
            <a:r>
              <a:rPr lang="en-US" b="1" i="1" dirty="0"/>
              <a:t>Grad. Year</a:t>
            </a:r>
            <a:r>
              <a:rPr lang="en-US" dirty="0"/>
              <a:t>, </a:t>
            </a:r>
            <a:r>
              <a:rPr lang="en-US" b="1" i="1" dirty="0"/>
              <a:t>Height</a:t>
            </a:r>
            <a:r>
              <a:rPr lang="en-US" dirty="0"/>
              <a:t>, </a:t>
            </a:r>
            <a:r>
              <a:rPr lang="en-US" b="1" i="1" dirty="0"/>
              <a:t># of Credits</a:t>
            </a:r>
            <a:r>
              <a:rPr lang="en-US" dirty="0"/>
              <a:t>, </a:t>
            </a:r>
            <a:r>
              <a:rPr lang="en-US" b="1" i="1" dirty="0"/>
              <a:t># of Parking Tickets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What would happen if we used </a:t>
            </a:r>
            <a:r>
              <a:rPr lang="en-US" dirty="0" err="1"/>
              <a:t>RPart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4518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30F0-3107-8042-A2C7-46CD19988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D353E-4CD9-7E4E-83AF-5A4EBFC2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6943" y="4894728"/>
            <a:ext cx="6663378" cy="11570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Not very clear at all, low percentages with all leaf nodes.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4EA5EB-2542-C942-9F7F-492412A8F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943" y="756107"/>
            <a:ext cx="6300404" cy="40502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516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B0BA3-4F15-FC4C-8BF4-6FB7DDC42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scatter plot the data instead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82168-71AB-8441-ABEC-7F43C85C6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5023820"/>
            <a:ext cx="6281873" cy="14845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 can see a large amount of clumping, followed by a column of noise, looks like we need to manipulate our data a little bit.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131FBC-E5DE-1B41-99FD-3F229640F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47" y="921174"/>
            <a:ext cx="6231286" cy="40058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957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FC5A-7275-1E42-AEE4-32760747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12F6E-5725-CE4D-B735-9425D06FA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1742739"/>
            <a:ext cx="6281873" cy="2321947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After a little bit of digging through the data, there are obvious clumps in the data (as shown by the scatter).</a:t>
            </a:r>
          </a:p>
          <a:p>
            <a:pPr>
              <a:lnSpc>
                <a:spcPct val="150000"/>
              </a:lnSpc>
            </a:pPr>
            <a:r>
              <a:rPr lang="en-US" dirty="0"/>
              <a:t>I separate the data by ranges, and create a new column</a:t>
            </a:r>
          </a:p>
          <a:p>
            <a:pPr>
              <a:lnSpc>
                <a:spcPct val="150000"/>
              </a:lnSpc>
            </a:pPr>
            <a:r>
              <a:rPr lang="en-US" dirty="0"/>
              <a:t>0 being noise or data that didn’t truly fit the ranges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9781C5-ED7B-0F46-8575-CD0953926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479104"/>
              </p:ext>
            </p:extLst>
          </p:nvPr>
        </p:nvGraphicFramePr>
        <p:xfrm>
          <a:off x="5118446" y="4064687"/>
          <a:ext cx="628187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979">
                  <a:extLst>
                    <a:ext uri="{9D8B030D-6E8A-4147-A177-3AD203B41FA5}">
                      <a16:colId xmlns:a16="http://schemas.microsoft.com/office/drawing/2014/main" val="971412981"/>
                    </a:ext>
                  </a:extLst>
                </a:gridCol>
                <a:gridCol w="1046979">
                  <a:extLst>
                    <a:ext uri="{9D8B030D-6E8A-4147-A177-3AD203B41FA5}">
                      <a16:colId xmlns:a16="http://schemas.microsoft.com/office/drawing/2014/main" val="1691155917"/>
                    </a:ext>
                  </a:extLst>
                </a:gridCol>
                <a:gridCol w="1046979">
                  <a:extLst>
                    <a:ext uri="{9D8B030D-6E8A-4147-A177-3AD203B41FA5}">
                      <a16:colId xmlns:a16="http://schemas.microsoft.com/office/drawing/2014/main" val="2965781632"/>
                    </a:ext>
                  </a:extLst>
                </a:gridCol>
                <a:gridCol w="1046979">
                  <a:extLst>
                    <a:ext uri="{9D8B030D-6E8A-4147-A177-3AD203B41FA5}">
                      <a16:colId xmlns:a16="http://schemas.microsoft.com/office/drawing/2014/main" val="4279822242"/>
                    </a:ext>
                  </a:extLst>
                </a:gridCol>
                <a:gridCol w="1046979">
                  <a:extLst>
                    <a:ext uri="{9D8B030D-6E8A-4147-A177-3AD203B41FA5}">
                      <a16:colId xmlns:a16="http://schemas.microsoft.com/office/drawing/2014/main" val="462753062"/>
                    </a:ext>
                  </a:extLst>
                </a:gridCol>
                <a:gridCol w="1046979">
                  <a:extLst>
                    <a:ext uri="{9D8B030D-6E8A-4147-A177-3AD203B41FA5}">
                      <a16:colId xmlns:a16="http://schemas.microsoft.com/office/drawing/2014/main" val="4234171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88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928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320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84F0-A791-3B4C-938B-2AAFCFBC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tree attempt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6F772-A753-8E4F-A904-9FF6C7FDB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905486"/>
            <a:ext cx="6281873" cy="16351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Great! Now its clear why there was clumping, </a:t>
            </a:r>
            <a:r>
              <a:rPr lang="en-US" b="1" i="1" dirty="0"/>
              <a:t>major</a:t>
            </a:r>
            <a:r>
              <a:rPr lang="en-US" dirty="0"/>
              <a:t> has an important role in deciding </a:t>
            </a:r>
            <a:r>
              <a:rPr lang="en-US" b="1" i="1" dirty="0"/>
              <a:t>what range</a:t>
            </a:r>
            <a:r>
              <a:rPr lang="en-US" dirty="0"/>
              <a:t> your earnings will be in.</a:t>
            </a:r>
          </a:p>
          <a:p>
            <a:pPr>
              <a:lnSpc>
                <a:spcPct val="160000"/>
              </a:lnSpc>
            </a:pPr>
            <a:r>
              <a:rPr lang="en-US" dirty="0"/>
              <a:t>Now we need to find out how to generate the </a:t>
            </a:r>
            <a:r>
              <a:rPr lang="en-US" b="1" i="1" dirty="0"/>
              <a:t>individual numbers </a:t>
            </a:r>
            <a:r>
              <a:rPr lang="en-US" dirty="0"/>
              <a:t>in these ranges.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D9AA45-9AC3-2C48-AF54-F9D553EA7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47" y="904542"/>
            <a:ext cx="6069506" cy="3901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539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A7E1-E153-5B47-AC4C-12015D07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1</a:t>
            </a:r>
            <a:br>
              <a:rPr lang="en-US" dirty="0"/>
            </a:br>
            <a:r>
              <a:rPr lang="en-US" dirty="0"/>
              <a:t>“Other”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B585C-9931-EA4C-A4C1-267184AF7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806366"/>
            <a:ext cx="6281873" cy="16658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i="1" dirty="0"/>
              <a:t># Of Prof. Con.</a:t>
            </a:r>
            <a:r>
              <a:rPr lang="en-US" dirty="0"/>
              <a:t>, is the deciding factor for Range 1.</a:t>
            </a:r>
          </a:p>
          <a:p>
            <a:pPr>
              <a:lnSpc>
                <a:spcPct val="150000"/>
              </a:lnSpc>
            </a:pPr>
            <a:r>
              <a:rPr lang="en-US" dirty="0"/>
              <a:t>x^2+x+4984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2EA56-3F7E-F44A-8D90-874AF4FC1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46" y="789783"/>
            <a:ext cx="6248019" cy="40165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5189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4D33-0336-7246-8F17-D52D79A7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2</a:t>
            </a:r>
            <a:br>
              <a:rPr lang="en-US" dirty="0"/>
            </a:br>
            <a:r>
              <a:rPr lang="en-US" dirty="0"/>
              <a:t>“STEM”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DA87B-002E-4F44-890C-F652D510C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806367"/>
            <a:ext cx="6281873" cy="16230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i="1" dirty="0"/>
              <a:t>Reverse GPA</a:t>
            </a:r>
            <a:r>
              <a:rPr lang="en-US" dirty="0"/>
              <a:t> is the deciding factor for Range 2.</a:t>
            </a:r>
          </a:p>
          <a:p>
            <a:pPr>
              <a:lnSpc>
                <a:spcPct val="150000"/>
              </a:lnSpc>
            </a:pPr>
            <a:r>
              <a:rPr lang="en-US" dirty="0"/>
              <a:t>-100*x+10000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7B0E0-0A3C-7740-9888-7CC19C4B8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47" y="720645"/>
            <a:ext cx="6359962" cy="40885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2330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8FE0-6EB9-A546-8CD8-50481956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3</a:t>
            </a:r>
            <a:br>
              <a:rPr lang="en-US" dirty="0"/>
            </a:br>
            <a:r>
              <a:rPr lang="en-US" dirty="0"/>
              <a:t>“Humanities”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9C114-E8BD-3E4D-9362-A0E51D24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806366"/>
            <a:ext cx="6281873" cy="20516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i="1" dirty="0"/>
              <a:t>GPA</a:t>
            </a:r>
            <a:r>
              <a:rPr lang="en-US" dirty="0"/>
              <a:t> is the deciding factor for Range 3</a:t>
            </a:r>
          </a:p>
          <a:p>
            <a:pPr>
              <a:lnSpc>
                <a:spcPct val="150000"/>
              </a:lnSpc>
            </a:pPr>
            <a:r>
              <a:rPr lang="en-US" dirty="0"/>
              <a:t>103*x+9993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8D5205-864F-E746-9CD7-6801737D5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46" y="710902"/>
            <a:ext cx="6370721" cy="40954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533346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{D70B9D8E-C802-9149-AAC1-90B394912C7D}tf16401369</Template>
  <TotalTime>739</TotalTime>
  <Words>363</Words>
  <Application>Microsoft Macintosh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 Light</vt:lpstr>
      <vt:lpstr>Rockwell</vt:lpstr>
      <vt:lpstr>Wingdings</vt:lpstr>
      <vt:lpstr>Atlas</vt:lpstr>
      <vt:lpstr>Freestyling Pred. Challenge 4</vt:lpstr>
      <vt:lpstr>Looking at the data</vt:lpstr>
      <vt:lpstr>Our first tree</vt:lpstr>
      <vt:lpstr>Lets scatter plot the data instead</vt:lpstr>
      <vt:lpstr>Bounding ranges</vt:lpstr>
      <vt:lpstr>New tree attempt</vt:lpstr>
      <vt:lpstr>Range 1 “Other”</vt:lpstr>
      <vt:lpstr>Range 2 “STEM”</vt:lpstr>
      <vt:lpstr>Range 3 “Humanities”</vt:lpstr>
      <vt:lpstr>Range 3 Cont. “Buisness”</vt:lpstr>
      <vt:lpstr>Range 4 “Professional”</vt:lpstr>
      <vt:lpstr>Range 5 “Vocational”</vt:lpstr>
      <vt:lpstr>Conclusion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Challenge 4</dc:title>
  <dc:creator>Microsoft Office User</dc:creator>
  <cp:lastModifiedBy>Microsoft Office User</cp:lastModifiedBy>
  <cp:revision>47</cp:revision>
  <dcterms:created xsi:type="dcterms:W3CDTF">2018-04-19T19:45:29Z</dcterms:created>
  <dcterms:modified xsi:type="dcterms:W3CDTF">2018-04-21T02:29:30Z</dcterms:modified>
</cp:coreProperties>
</file>