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3"/>
  </p:normalViewPr>
  <p:slideViewPr>
    <p:cSldViewPr snapToGrid="0" snapToObjects="1">
      <p:cViewPr>
        <p:scale>
          <a:sx n="108" d="100"/>
          <a:sy n="108" d="100"/>
        </p:scale>
        <p:origin x="73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1DAA6AD-1F00-6941-82BE-D53D2C8A211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31CEAEE-56E7-F440-BF93-8A61634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A6AD-1F00-6941-82BE-D53D2C8A211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AEE-56E7-F440-BF93-8A61634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9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DAA6AD-1F00-6941-82BE-D53D2C8A211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1CEAEE-56E7-F440-BF93-8A61634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63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DAA6AD-1F00-6941-82BE-D53D2C8A211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1CEAEE-56E7-F440-BF93-8A616346F5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325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DAA6AD-1F00-6941-82BE-D53D2C8A211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1CEAEE-56E7-F440-BF93-8A61634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4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A6AD-1F00-6941-82BE-D53D2C8A211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AEE-56E7-F440-BF93-8A61634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51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A6AD-1F00-6941-82BE-D53D2C8A211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AEE-56E7-F440-BF93-8A61634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15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A6AD-1F00-6941-82BE-D53D2C8A211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AEE-56E7-F440-BF93-8A61634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87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DAA6AD-1F00-6941-82BE-D53D2C8A211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1CEAEE-56E7-F440-BF93-8A61634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9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A6AD-1F00-6941-82BE-D53D2C8A211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AEE-56E7-F440-BF93-8A61634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DAA6AD-1F00-6941-82BE-D53D2C8A211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1CEAEE-56E7-F440-BF93-8A61634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4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A6AD-1F00-6941-82BE-D53D2C8A211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AEE-56E7-F440-BF93-8A61634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A6AD-1F00-6941-82BE-D53D2C8A211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AEE-56E7-F440-BF93-8A61634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7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A6AD-1F00-6941-82BE-D53D2C8A211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AEE-56E7-F440-BF93-8A61634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A6AD-1F00-6941-82BE-D53D2C8A211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AEE-56E7-F440-BF93-8A61634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0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A6AD-1F00-6941-82BE-D53D2C8A211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AEE-56E7-F440-BF93-8A61634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8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A6AD-1F00-6941-82BE-D53D2C8A211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AEE-56E7-F440-BF93-8A61634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7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AA6AD-1F00-6941-82BE-D53D2C8A211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CEAEE-56E7-F440-BF93-8A61634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1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atalog.data.gov/dataset/age-adjusted-death-rates-for-the-top-10-leading-causes-of-death-united-states-2013/resource/0e603f1d-31bf-4809-8f10-a994b305b37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12579"/>
            <a:ext cx="9448800" cy="843260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The 10 Highest causes of death in the US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55839"/>
            <a:ext cx="9448800" cy="685800"/>
          </a:xfrm>
        </p:spPr>
        <p:txBody>
          <a:bodyPr>
            <a:normAutofit/>
          </a:bodyPr>
          <a:lstStyle/>
          <a:p>
            <a:r>
              <a:rPr lang="en-US" sz="1200" dirty="0" smtClean="0"/>
              <a:t>DATA 101: ASSIGNMENT #2 - ALI AWARI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341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6843"/>
            <a:ext cx="10820400" cy="1293028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smtClean="0"/>
              <a:t>STUDY The </a:t>
            </a:r>
            <a:r>
              <a:rPr lang="en-US" dirty="0" smtClean="0"/>
              <a:t>Top Causes of DEATH?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99057"/>
            <a:ext cx="10820400" cy="4024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 smtClean="0"/>
              <a:t>Determine which events cause the highest damage to our society.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 smtClean="0"/>
              <a:t>Understand if anything can be done by the individual or government to decrease death caused by these events.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 smtClean="0"/>
              <a:t>Information obtained by </a:t>
            </a:r>
            <a:r>
              <a:rPr lang="en-US" dirty="0"/>
              <a:t>The </a:t>
            </a:r>
            <a:r>
              <a:rPr lang="en-US" b="1" dirty="0"/>
              <a:t>U.S. Department of Health and Human</a:t>
            </a:r>
            <a:r>
              <a:rPr lang="en-US" dirty="0"/>
              <a:t> </a:t>
            </a:r>
            <a:r>
              <a:rPr lang="en-US" dirty="0" smtClean="0"/>
              <a:t>Services.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catalog.data.gov/dataset/age-adjusted-death-rates-for-the-top-10-leading-causes-of-death-united-states-2013/resource/0e603f1d-31bf-4809-8f10-a994b305b379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26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8578" y="6061996"/>
            <a:ext cx="118451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1. plot(</a:t>
            </a:r>
            <a:r>
              <a:rPr lang="en-US" sz="1000" dirty="0" err="1" smtClean="0"/>
              <a:t>annualDeaths$Year</a:t>
            </a:r>
            <a:r>
              <a:rPr lang="en-US" sz="1000" dirty="0" smtClean="0"/>
              <a:t>, </a:t>
            </a:r>
            <a:r>
              <a:rPr lang="en-US" sz="1000" dirty="0" err="1" smtClean="0"/>
              <a:t>annualDeaths$Deaths</a:t>
            </a:r>
            <a:r>
              <a:rPr lang="en-US" sz="1000" dirty="0" smtClean="0"/>
              <a:t>, col = "red", </a:t>
            </a:r>
            <a:r>
              <a:rPr lang="en-US" sz="1000" dirty="0" err="1" smtClean="0"/>
              <a:t>xlab</a:t>
            </a:r>
            <a:r>
              <a:rPr lang="en-US" sz="1000" dirty="0" smtClean="0"/>
              <a:t>="Years", </a:t>
            </a:r>
            <a:r>
              <a:rPr lang="en-US" sz="1000" dirty="0" err="1" smtClean="0"/>
              <a:t>ylab</a:t>
            </a:r>
            <a:r>
              <a:rPr lang="en-US" sz="1000" dirty="0" smtClean="0"/>
              <a:t> = "Deaths Per Year", type = "o", main = "Annual Deaths in the United States", </a:t>
            </a:r>
            <a:r>
              <a:rPr lang="en-US" sz="1000" dirty="0" err="1" smtClean="0"/>
              <a:t>font.main</a:t>
            </a:r>
            <a:r>
              <a:rPr lang="en-US" sz="1000" dirty="0" smtClean="0"/>
              <a:t>=4, </a:t>
            </a:r>
            <a:r>
              <a:rPr lang="en-US" sz="1000" dirty="0" err="1" smtClean="0"/>
              <a:t>xaxt</a:t>
            </a:r>
            <a:r>
              <a:rPr lang="en-US" sz="1000" dirty="0" smtClean="0"/>
              <a:t>='n')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593830" y="6273323"/>
            <a:ext cx="28456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2. axis(1, at = </a:t>
            </a:r>
            <a:r>
              <a:rPr lang="en-US" sz="1000" dirty="0" err="1" smtClean="0"/>
              <a:t>seq</a:t>
            </a:r>
            <a:r>
              <a:rPr lang="en-US" sz="1000" dirty="0" smtClean="0"/>
              <a:t>(1999, 2015, by = 2), </a:t>
            </a:r>
            <a:r>
              <a:rPr lang="en-US" sz="1000" dirty="0" err="1" smtClean="0"/>
              <a:t>las</a:t>
            </a:r>
            <a:r>
              <a:rPr lang="en-US" sz="1000" dirty="0" smtClean="0"/>
              <a:t>=2)</a:t>
            </a:r>
            <a:endParaRPr lang="en-US" sz="1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8" y="1750125"/>
            <a:ext cx="6992883" cy="39334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81461" y="2216462"/>
            <a:ext cx="399042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There was a plateau during 1999-2008 of the leading causes of deaths in the USA.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After 2009, there was a sharp rise in the top leading causes of death.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837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350" y="479365"/>
            <a:ext cx="8610600" cy="944700"/>
          </a:xfrm>
        </p:spPr>
        <p:txBody>
          <a:bodyPr/>
          <a:lstStyle/>
          <a:p>
            <a:r>
              <a:rPr lang="en-US" dirty="0" smtClean="0"/>
              <a:t>Cancer vs. Heart Disease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064" y="6119373"/>
            <a:ext cx="28248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1. Annually &lt;- </a:t>
            </a:r>
            <a:r>
              <a:rPr lang="en-US" sz="800" dirty="0" err="1" smtClean="0"/>
              <a:t>as.factor</a:t>
            </a:r>
            <a:r>
              <a:rPr lang="en-US" sz="800" dirty="0" smtClean="0"/>
              <a:t>(</a:t>
            </a:r>
            <a:r>
              <a:rPr lang="en-US" sz="800" dirty="0" err="1" smtClean="0"/>
              <a:t>Cancer_Heart_Disease$Year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533064" y="6334817"/>
            <a:ext cx="113120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2. </a:t>
            </a:r>
            <a:r>
              <a:rPr lang="en-US" sz="800" dirty="0" err="1" smtClean="0"/>
              <a:t>ggplot</a:t>
            </a:r>
            <a:r>
              <a:rPr lang="en-US" sz="800" dirty="0" smtClean="0"/>
              <a:t>(data=</a:t>
            </a:r>
            <a:r>
              <a:rPr lang="en-US" sz="800" dirty="0" err="1" smtClean="0"/>
              <a:t>Cancer_Heart_Disease</a:t>
            </a:r>
            <a:r>
              <a:rPr lang="en-US" sz="800" dirty="0" smtClean="0"/>
              <a:t>, </a:t>
            </a:r>
            <a:r>
              <a:rPr lang="en-US" sz="800" dirty="0" err="1" smtClean="0"/>
              <a:t>aes</a:t>
            </a:r>
            <a:r>
              <a:rPr lang="en-US" sz="800" dirty="0" smtClean="0"/>
              <a:t>(x=Annually, y=Deaths, fill=`Cause Name`)) + </a:t>
            </a:r>
            <a:r>
              <a:rPr lang="en-US" sz="800" dirty="0" err="1" smtClean="0"/>
              <a:t>geom_bar</a:t>
            </a:r>
            <a:r>
              <a:rPr lang="en-US" sz="800" dirty="0" smtClean="0"/>
              <a:t>(stat="identity", position=</a:t>
            </a:r>
            <a:r>
              <a:rPr lang="en-US" sz="800" dirty="0" err="1" smtClean="0"/>
              <a:t>position_dodge</a:t>
            </a:r>
            <a:r>
              <a:rPr lang="en-US" sz="800" dirty="0" smtClean="0"/>
              <a:t>()) +    </a:t>
            </a:r>
            <a:r>
              <a:rPr lang="en-US" sz="800" dirty="0" err="1" smtClean="0"/>
              <a:t>geom_text</a:t>
            </a:r>
            <a:r>
              <a:rPr lang="en-US" sz="800" dirty="0" smtClean="0"/>
              <a:t>(</a:t>
            </a:r>
            <a:r>
              <a:rPr lang="en-US" sz="800" dirty="0" err="1" smtClean="0"/>
              <a:t>aes</a:t>
            </a:r>
            <a:r>
              <a:rPr lang="en-US" sz="800" dirty="0" smtClean="0"/>
              <a:t>(label=Deaths), </a:t>
            </a:r>
            <a:r>
              <a:rPr lang="en-US" sz="800" dirty="0" err="1" smtClean="0"/>
              <a:t>vjust</a:t>
            </a:r>
            <a:r>
              <a:rPr lang="en-US" sz="800" dirty="0" smtClean="0"/>
              <a:t>=1.6, color="white", position = </a:t>
            </a:r>
            <a:r>
              <a:rPr lang="en-US" sz="800" dirty="0" err="1" smtClean="0"/>
              <a:t>position_dodge</a:t>
            </a:r>
            <a:r>
              <a:rPr lang="en-US" sz="800" dirty="0" smtClean="0"/>
              <a:t>(0.9), size=2)+ </a:t>
            </a:r>
            <a:r>
              <a:rPr lang="en-US" sz="800" dirty="0" err="1" smtClean="0"/>
              <a:t>scale_fill_brewer</a:t>
            </a:r>
            <a:r>
              <a:rPr lang="en-US" sz="800" dirty="0" smtClean="0"/>
              <a:t>(palette="Set1")+    </a:t>
            </a:r>
            <a:r>
              <a:rPr lang="en-US" sz="800" dirty="0" err="1" smtClean="0"/>
              <a:t>theme_minimal</a:t>
            </a:r>
            <a:r>
              <a:rPr lang="en-US" sz="800" dirty="0" smtClean="0"/>
              <a:t>() + </a:t>
            </a:r>
            <a:r>
              <a:rPr lang="en-US" sz="800" dirty="0" err="1" smtClean="0"/>
              <a:t>coord_cartesian</a:t>
            </a:r>
            <a:r>
              <a:rPr lang="en-US" sz="800" dirty="0" smtClean="0"/>
              <a:t>(</a:t>
            </a:r>
            <a:r>
              <a:rPr lang="en-US" sz="800" dirty="0" err="1" smtClean="0"/>
              <a:t>ylim</a:t>
            </a:r>
            <a:r>
              <a:rPr lang="en-US" sz="800" dirty="0" smtClean="0"/>
              <a:t>=c(500000,730000)) + </a:t>
            </a:r>
            <a:r>
              <a:rPr lang="en-US" sz="800" dirty="0" err="1" smtClean="0"/>
              <a:t>ggtitle</a:t>
            </a:r>
            <a:r>
              <a:rPr lang="en-US" sz="800" dirty="0" smtClean="0"/>
              <a:t>("Cancer vs Heart Disease")</a:t>
            </a:r>
            <a:endParaRPr lang="en-US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64" y="1433234"/>
            <a:ext cx="7817923" cy="46386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775865" y="2252140"/>
            <a:ext cx="29094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Two leading causes of death compared to one another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Heart Disease has decreased over 1999-2015.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Cancer has risen over the same 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054" y="6280549"/>
            <a:ext cx="1012173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2. </a:t>
            </a:r>
            <a:r>
              <a:rPr lang="en-US" sz="800" dirty="0" err="1" smtClean="0"/>
              <a:t>ggplot</a:t>
            </a:r>
            <a:r>
              <a:rPr lang="en-US" sz="800" dirty="0" smtClean="0"/>
              <a:t>(</a:t>
            </a:r>
            <a:r>
              <a:rPr lang="en-US" sz="800" dirty="0" err="1" smtClean="0"/>
              <a:t>df</a:t>
            </a:r>
            <a:r>
              <a:rPr lang="en-US" sz="800" dirty="0" smtClean="0"/>
              <a:t>, </a:t>
            </a:r>
            <a:r>
              <a:rPr lang="en-US" sz="800" dirty="0" err="1" smtClean="0"/>
              <a:t>aes</a:t>
            </a:r>
            <a:r>
              <a:rPr lang="en-US" sz="800" dirty="0" smtClean="0"/>
              <a:t>(x=Causes, y=Deaths)) + </a:t>
            </a:r>
            <a:r>
              <a:rPr lang="en-US" sz="800" dirty="0" err="1" smtClean="0"/>
              <a:t>geom_point</a:t>
            </a:r>
            <a:r>
              <a:rPr lang="en-US" sz="800" dirty="0" smtClean="0"/>
              <a:t>() + theme(</a:t>
            </a:r>
            <a:r>
              <a:rPr lang="en-US" sz="800" dirty="0" err="1" smtClean="0"/>
              <a:t>axis.text.x</a:t>
            </a:r>
            <a:r>
              <a:rPr lang="en-US" sz="800" dirty="0" smtClean="0"/>
              <a:t> = </a:t>
            </a:r>
            <a:r>
              <a:rPr lang="en-US" sz="800" dirty="0" err="1" smtClean="0"/>
              <a:t>element_text</a:t>
            </a:r>
            <a:r>
              <a:rPr lang="en-US" sz="800" dirty="0" smtClean="0"/>
              <a:t>(angle = 90, </a:t>
            </a:r>
            <a:r>
              <a:rPr lang="en-US" sz="800" dirty="0" err="1" smtClean="0"/>
              <a:t>hjust</a:t>
            </a:r>
            <a:r>
              <a:rPr lang="en-US" sz="800" dirty="0" smtClean="0"/>
              <a:t> = 1)) + </a:t>
            </a:r>
            <a:r>
              <a:rPr lang="en-US" sz="800" dirty="0" err="1" smtClean="0"/>
              <a:t>ggtitle</a:t>
            </a:r>
            <a:r>
              <a:rPr lang="en-US" sz="800" dirty="0" smtClean="0"/>
              <a:t>("All-time Deaths Scatterplot")</a:t>
            </a:r>
            <a:endParaRPr lang="en-US" sz="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" y="1409844"/>
            <a:ext cx="7779657" cy="46094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95854" y="1798658"/>
            <a:ext cx="346759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Alzheimer’s Disease is the largest All-time cause of death from 1999 </a:t>
            </a:r>
            <a:r>
              <a:rPr lang="mr-IN" dirty="0" smtClean="0"/>
              <a:t>–</a:t>
            </a:r>
            <a:r>
              <a:rPr lang="en-US" dirty="0" smtClean="0"/>
              <a:t> 2015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In recent years, Alzheimer’s hasn’t been in the top causes of death meaning modern medicine has advanced.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4" y="6065105"/>
            <a:ext cx="16498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1. </a:t>
            </a:r>
            <a:r>
              <a:rPr lang="en-US" sz="800" dirty="0" err="1" smtClean="0"/>
              <a:t>df</a:t>
            </a:r>
            <a:r>
              <a:rPr lang="en-US" sz="800" dirty="0" smtClean="0"/>
              <a:t> &lt;- </a:t>
            </a:r>
            <a:r>
              <a:rPr lang="en-US" sz="800" dirty="0" err="1" smtClean="0"/>
              <a:t>na.omit</a:t>
            </a:r>
            <a:r>
              <a:rPr lang="en-US" sz="800" dirty="0" smtClean="0"/>
              <a:t>(</a:t>
            </a:r>
            <a:r>
              <a:rPr lang="en-US" sz="800" dirty="0" err="1" smtClean="0"/>
              <a:t>CauseDeath</a:t>
            </a:r>
            <a:r>
              <a:rPr lang="en-US" sz="800" dirty="0" smtClean="0"/>
              <a:t>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2982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7460673" cy="4024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Due to the advances in modern medicine, the total amount of deaths caused by Heart Disease and Alzheimer’s Disease has decreased significantly over the time period of 1999 </a:t>
            </a:r>
            <a:r>
              <a:rPr lang="mr-IN" dirty="0" smtClean="0"/>
              <a:t>–</a:t>
            </a:r>
            <a:r>
              <a:rPr lang="en-US" dirty="0" smtClean="0"/>
              <a:t> 2015.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4187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6307</TotalTime>
  <Words>337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Century Gothic</vt:lpstr>
      <vt:lpstr>Mangal</vt:lpstr>
      <vt:lpstr>Wingdings</vt:lpstr>
      <vt:lpstr>Arial</vt:lpstr>
      <vt:lpstr>Vapor Trail</vt:lpstr>
      <vt:lpstr>The 10 Highest causes of death in the US</vt:lpstr>
      <vt:lpstr>WHY STUDY The Top Causes of DEATH?</vt:lpstr>
      <vt:lpstr>PowerPoint Presentation</vt:lpstr>
      <vt:lpstr>Cancer vs. Heart Disease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Deaths in The United States</dc:title>
  <dc:creator>Microsoft Office User</dc:creator>
  <cp:lastModifiedBy>Microsoft Office User</cp:lastModifiedBy>
  <cp:revision>29</cp:revision>
  <dcterms:created xsi:type="dcterms:W3CDTF">2018-01-26T08:04:02Z</dcterms:created>
  <dcterms:modified xsi:type="dcterms:W3CDTF">2018-01-30T17:11:50Z</dcterms:modified>
</cp:coreProperties>
</file>