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6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increase your chances of getting an A, </a:t>
            </a:r>
            <a:r>
              <a:rPr lang="en-US" smtClean="0"/>
              <a:t>at </a:t>
            </a:r>
            <a:r>
              <a:rPr lang="en-US" strike="sngStrike" smtClean="0"/>
              <a:t>Rutgers </a:t>
            </a:r>
            <a:r>
              <a:rPr lang="en-US" smtClean="0"/>
              <a:t>Moody’s </a:t>
            </a:r>
            <a:r>
              <a:rPr lang="en-US" dirty="0" smtClean="0"/>
              <a:t>Class.</a:t>
            </a:r>
            <a:endParaRPr lang="en-US" strike="sngStrik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Ali </a:t>
            </a:r>
            <a:r>
              <a:rPr lang="en-US" dirty="0" err="1" smtClean="0"/>
              <a:t>Awari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aka87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1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322445"/>
            <a:ext cx="6735337" cy="41085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4692" y="6497909"/>
            <a:ext cx="30059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plot(table(</a:t>
            </a:r>
            <a:r>
              <a:rPr lang="en-US" sz="900" dirty="0" err="1"/>
              <a:t>mo$GRADE</a:t>
            </a:r>
            <a:r>
              <a:rPr lang="en-US" sz="900" dirty="0"/>
              <a:t>), </a:t>
            </a:r>
            <a:r>
              <a:rPr lang="en-US" sz="900" dirty="0" err="1"/>
              <a:t>ylab</a:t>
            </a:r>
            <a:r>
              <a:rPr lang="en-US" sz="900" dirty="0"/>
              <a:t>="Amount of Grades")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34"/>
              </p:ext>
            </p:extLst>
          </p:nvPr>
        </p:nvGraphicFramePr>
        <p:xfrm>
          <a:off x="8075962" y="2322445"/>
          <a:ext cx="352130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261"/>
                <a:gridCol w="704261"/>
                <a:gridCol w="704261"/>
                <a:gridCol w="704261"/>
                <a:gridCol w="704261"/>
              </a:tblGrid>
              <a:tr h="3571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571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75962" y="3291810"/>
            <a:ext cx="411479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Things to note: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Quite a bit of A’s in the class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Not much difference between them all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Not much to work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1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319454"/>
            <a:ext cx="6690733" cy="40813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84634" y="2319454"/>
            <a:ext cx="32973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Things to note: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Scores all over the place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Weird anomaly of data in the top left corner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Not much to work with.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89396" y="6490009"/>
            <a:ext cx="19319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plot(</a:t>
            </a:r>
            <a:r>
              <a:rPr lang="en-US" sz="900" dirty="0" err="1"/>
              <a:t>mo$SCORE</a:t>
            </a:r>
            <a:r>
              <a:rPr lang="en-US" sz="900" dirty="0"/>
              <a:t>, </a:t>
            </a:r>
            <a:r>
              <a:rPr lang="en-US" sz="900" dirty="0" err="1"/>
              <a:t>ylab</a:t>
            </a:r>
            <a:r>
              <a:rPr lang="en-US" sz="900" dirty="0"/>
              <a:t>="Scores")</a:t>
            </a:r>
          </a:p>
        </p:txBody>
      </p:sp>
    </p:spTree>
    <p:extLst>
      <p:ext uri="{BB962C8B-B14F-4D97-AF65-F5344CB8AC3E}">
        <p14:creationId xmlns:p14="http://schemas.microsoft.com/office/powerpoint/2010/main" val="61262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 of the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9384654" cy="363651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How can we remove the ambiguity from this data?</a:t>
            </a:r>
          </a:p>
          <a:p>
            <a:pPr>
              <a:lnSpc>
                <a:spcPct val="200000"/>
              </a:lnSpc>
            </a:pPr>
            <a:r>
              <a:rPr lang="en-US" dirty="0"/>
              <a:t>What if we split all the data into </a:t>
            </a:r>
            <a:r>
              <a:rPr lang="en-US" dirty="0" smtClean="0"/>
              <a:t>those </a:t>
            </a:r>
            <a:r>
              <a:rPr lang="en-US" dirty="0"/>
              <a:t>who receive A, B, C, D, and F to analyze</a:t>
            </a:r>
            <a:r>
              <a:rPr lang="en-US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We can do that with something like subset(</a:t>
            </a:r>
            <a:r>
              <a:rPr lang="en-US" dirty="0" err="1" smtClean="0"/>
              <a:t>mo</a:t>
            </a:r>
            <a:r>
              <a:rPr lang="en-US" dirty="0" smtClean="0"/>
              <a:t>, GRADE==‘A’)!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We can then check everything with summary(</a:t>
            </a:r>
            <a:r>
              <a:rPr lang="en-US" dirty="0" err="1" smtClean="0"/>
              <a:t>subset_name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1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Subsets of the Data CONT.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6191"/>
              </p:ext>
            </p:extLst>
          </p:nvPr>
        </p:nvGraphicFramePr>
        <p:xfrm>
          <a:off x="821151" y="2324097"/>
          <a:ext cx="6984702" cy="3942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117"/>
                <a:gridCol w="1164117"/>
                <a:gridCol w="1164117"/>
                <a:gridCol w="1164117"/>
                <a:gridCol w="1164117"/>
                <a:gridCol w="1164117"/>
              </a:tblGrid>
              <a:tr h="6434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</a:tr>
              <a:tr h="10998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66.55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58.57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42.60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22.15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1.78</a:t>
                      </a:r>
                      <a:endParaRPr lang="en-US" dirty="0"/>
                    </a:p>
                  </a:txBody>
                  <a:tcPr anchor="ctr"/>
                </a:tc>
              </a:tr>
              <a:tr h="10998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99.44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81.93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71.57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39.84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34.65</a:t>
                      </a:r>
                      <a:endParaRPr lang="en-US" dirty="0"/>
                    </a:p>
                  </a:txBody>
                  <a:tcPr anchor="ctr"/>
                </a:tc>
              </a:tr>
              <a:tr h="10998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87.36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68.04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54.55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54.47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17.05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07298" y="2324097"/>
            <a:ext cx="3088888" cy="3739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Things to note: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/>
              <a:t>Minimum is useless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/>
              <a:t>Median is useless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b="1" dirty="0" smtClean="0"/>
              <a:t>Max </a:t>
            </a:r>
            <a:r>
              <a:rPr lang="en-US" sz="1600" dirty="0" smtClean="0"/>
              <a:t>is</a:t>
            </a:r>
            <a:r>
              <a:rPr lang="en-US" dirty="0" smtClean="0"/>
              <a:t> </a:t>
            </a:r>
            <a:r>
              <a:rPr lang="en-US" b="1" dirty="0" smtClean="0"/>
              <a:t>interesting, </a:t>
            </a:r>
            <a:r>
              <a:rPr lang="en-US" sz="1600" dirty="0" smtClean="0"/>
              <a:t>because while there may be individuals with scores of less than 82, </a:t>
            </a:r>
            <a:r>
              <a:rPr lang="en-US" b="1" dirty="0" smtClean="0"/>
              <a:t>there are no scores greater than 82 with less than an A.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791888" y="6467037"/>
            <a:ext cx="50209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summary(</a:t>
            </a:r>
            <a:r>
              <a:rPr lang="en-US" sz="900" dirty="0" err="1" smtClean="0"/>
              <a:t>mo_A</a:t>
            </a:r>
            <a:r>
              <a:rPr lang="en-US" sz="900" dirty="0" smtClean="0"/>
              <a:t>), summary(</a:t>
            </a:r>
            <a:r>
              <a:rPr lang="en-US" sz="900" dirty="0" err="1" smtClean="0"/>
              <a:t>mo_B</a:t>
            </a:r>
            <a:r>
              <a:rPr lang="en-US" sz="900" dirty="0" smtClean="0"/>
              <a:t>), summary(</a:t>
            </a:r>
            <a:r>
              <a:rPr lang="en-US" sz="900" dirty="0" err="1" smtClean="0"/>
              <a:t>mo_C</a:t>
            </a:r>
            <a:r>
              <a:rPr lang="en-US" sz="900" dirty="0" smtClean="0"/>
              <a:t>), summary(</a:t>
            </a:r>
            <a:r>
              <a:rPr lang="en-US" sz="900" dirty="0" err="1" smtClean="0"/>
              <a:t>mo_D</a:t>
            </a:r>
            <a:r>
              <a:rPr lang="en-US" sz="900" dirty="0" smtClean="0"/>
              <a:t>), summary(</a:t>
            </a:r>
            <a:r>
              <a:rPr lang="en-US" sz="900" dirty="0" err="1" smtClean="0"/>
              <a:t>mo_F</a:t>
            </a:r>
            <a:r>
              <a:rPr lang="en-US" sz="900" dirty="0" smtClean="0"/>
              <a:t>)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0157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Dozes off, &amp; Texting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775" y="2319455"/>
            <a:ext cx="3478223" cy="41705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Turns out that most of the people who have A’s either: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Never text in class.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Always sleep.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Let’s create a subset </a:t>
            </a:r>
            <a:r>
              <a:rPr lang="en-US" dirty="0"/>
              <a:t>with relation to the whole dataset</a:t>
            </a:r>
            <a:r>
              <a:rPr lang="en-US" dirty="0" smtClean="0"/>
              <a:t>, then graph it.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Not bad.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319455"/>
            <a:ext cx="6836977" cy="41705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61795" y="6534615"/>
            <a:ext cx="41333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plot(table(</a:t>
            </a:r>
            <a:r>
              <a:rPr lang="en-US" sz="900" dirty="0" err="1"/>
              <a:t>mo_notxt_sleep$GRADE</a:t>
            </a:r>
            <a:r>
              <a:rPr lang="en-US" sz="900" dirty="0"/>
              <a:t>), </a:t>
            </a:r>
            <a:r>
              <a:rPr lang="en-US" sz="900" dirty="0" err="1"/>
              <a:t>ylab</a:t>
            </a:r>
            <a:r>
              <a:rPr lang="en-US" sz="900" dirty="0"/>
              <a:t>="Always sleep or Never </a:t>
            </a:r>
            <a:r>
              <a:rPr lang="en-US" sz="900" dirty="0" smtClean="0"/>
              <a:t>text”)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8060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bring it all together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320294"/>
            <a:ext cx="6853882" cy="41808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92027" y="2320294"/>
            <a:ext cx="338997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This graph is a combination of the last two. We finally created by a significant margin, a way to pass Moody’s class.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To summarize</a:t>
            </a:r>
            <a:r>
              <a:rPr lang="en-US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/>
              <a:t>Score</a:t>
            </a:r>
            <a:r>
              <a:rPr lang="en-US" dirty="0" smtClean="0"/>
              <a:t> </a:t>
            </a:r>
            <a:r>
              <a:rPr lang="en-US" b="1" dirty="0" smtClean="0"/>
              <a:t>higher</a:t>
            </a:r>
            <a:r>
              <a:rPr lang="en-US" dirty="0" smtClean="0"/>
              <a:t> </a:t>
            </a:r>
            <a:r>
              <a:rPr lang="en-US" sz="1600" dirty="0" smtClean="0"/>
              <a:t>than</a:t>
            </a:r>
            <a:r>
              <a:rPr lang="en-US" dirty="0" smtClean="0"/>
              <a:t> </a:t>
            </a:r>
            <a:r>
              <a:rPr lang="en-US" b="1" dirty="0" smtClean="0"/>
              <a:t>81.93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b="1" dirty="0" smtClean="0"/>
              <a:t>Always sleep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b="1" dirty="0" smtClean="0"/>
              <a:t>Never Text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595961" y="6571413"/>
            <a:ext cx="52819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plot(table(mo_notxt_sleep_8193$GRADE), </a:t>
            </a:r>
            <a:r>
              <a:rPr lang="en-US" sz="900" dirty="0" err="1"/>
              <a:t>ylab</a:t>
            </a:r>
            <a:r>
              <a:rPr lang="en-US" sz="900" dirty="0"/>
              <a:t>="Always sleep or Never text or Above 81.93")</a:t>
            </a:r>
          </a:p>
        </p:txBody>
      </p:sp>
    </p:spTree>
    <p:extLst>
      <p:ext uri="{BB962C8B-B14F-4D97-AF65-F5344CB8AC3E}">
        <p14:creationId xmlns:p14="http://schemas.microsoft.com/office/powerpoint/2010/main" val="240761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77</TotalTime>
  <Words>340</Words>
  <Application>Microsoft Macintosh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Century Gothic</vt:lpstr>
      <vt:lpstr>Mangal</vt:lpstr>
      <vt:lpstr>Wingdings 2</vt:lpstr>
      <vt:lpstr>Arial</vt:lpstr>
      <vt:lpstr>Quotable</vt:lpstr>
      <vt:lpstr>How to increase your chances of getting an A, at Rutgers Moody’s Class.</vt:lpstr>
      <vt:lpstr>Grade Distribution</vt:lpstr>
      <vt:lpstr>Score Distribution</vt:lpstr>
      <vt:lpstr>Subsets of the Data</vt:lpstr>
      <vt:lpstr>Subsets of the Data CONT.</vt:lpstr>
      <vt:lpstr>Dozes off, &amp; Texting</vt:lpstr>
      <vt:lpstr>Let’s bring it all together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get an A in Professor Moody’s Class</dc:title>
  <dc:creator>Microsoft Office User</dc:creator>
  <cp:lastModifiedBy>Microsoft Office User</cp:lastModifiedBy>
  <cp:revision>21</cp:revision>
  <dcterms:created xsi:type="dcterms:W3CDTF">2018-02-07T19:41:31Z</dcterms:created>
  <dcterms:modified xsi:type="dcterms:W3CDTF">2018-02-07T20:58:39Z</dcterms:modified>
</cp:coreProperties>
</file>