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350" r:id="rId3"/>
    <p:sldId id="351" r:id="rId4"/>
    <p:sldId id="352" r:id="rId5"/>
    <p:sldId id="353" r:id="rId6"/>
    <p:sldId id="354" r:id="rId7"/>
    <p:sldId id="355" r:id="rId8"/>
    <p:sldId id="335" r:id="rId9"/>
    <p:sldId id="337" r:id="rId10"/>
    <p:sldId id="328" r:id="rId11"/>
    <p:sldId id="329" r:id="rId12"/>
    <p:sldId id="330" r:id="rId13"/>
    <p:sldId id="340" r:id="rId14"/>
    <p:sldId id="357" r:id="rId15"/>
    <p:sldId id="342" r:id="rId16"/>
    <p:sldId id="331" r:id="rId17"/>
    <p:sldId id="332" r:id="rId18"/>
    <p:sldId id="333" r:id="rId19"/>
    <p:sldId id="334" r:id="rId20"/>
    <p:sldId id="338" r:id="rId21"/>
    <p:sldId id="339" r:id="rId22"/>
    <p:sldId id="343" r:id="rId23"/>
    <p:sldId id="349" r:id="rId24"/>
    <p:sldId id="344" r:id="rId25"/>
    <p:sldId id="348" r:id="rId26"/>
    <p:sldId id="345" r:id="rId27"/>
    <p:sldId id="346" r:id="rId28"/>
    <p:sldId id="347" r:id="rId29"/>
    <p:sldId id="327" r:id="rId30"/>
    <p:sldId id="356" r:id="rId31"/>
    <p:sldId id="26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838" autoAdjust="0"/>
    <p:restoredTop sz="94660"/>
  </p:normalViewPr>
  <p:slideViewPr>
    <p:cSldViewPr>
      <p:cViewPr varScale="1">
        <p:scale>
          <a:sx n="127" d="100"/>
          <a:sy n="127" d="100"/>
        </p:scale>
        <p:origin x="786"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08F588-7992-423B-A0BE-E217557B920A}" type="datetimeFigureOut">
              <a:rPr lang="en-US" smtClean="0"/>
              <a:pPr/>
              <a:t>11/25/2014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E6B78-2D42-4093-BC42-9B286E466CD9}" type="slidenum">
              <a:rPr lang="en-US" smtClean="0"/>
              <a:pPr/>
              <a:t>‹#›</a:t>
            </a:fld>
            <a:endParaRPr lang="en-US"/>
          </a:p>
        </p:txBody>
      </p:sp>
    </p:spTree>
    <p:extLst>
      <p:ext uri="{BB962C8B-B14F-4D97-AF65-F5344CB8AC3E}">
        <p14:creationId xmlns:p14="http://schemas.microsoft.com/office/powerpoint/2010/main" val="220285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E6B78-2D42-4093-BC42-9B286E466CD9}" type="slidenum">
              <a:rPr lang="en-US" smtClean="0"/>
              <a:pPr/>
              <a:t>1</a:t>
            </a:fld>
            <a:endParaRPr lang="en-US"/>
          </a:p>
        </p:txBody>
      </p:sp>
    </p:spTree>
    <p:extLst>
      <p:ext uri="{BB962C8B-B14F-4D97-AF65-F5344CB8AC3E}">
        <p14:creationId xmlns:p14="http://schemas.microsoft.com/office/powerpoint/2010/main" val="1561595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©2014 - BCS350 Fall 2014</a:t>
            </a:r>
            <a:endParaRPr lang="en-US"/>
          </a:p>
        </p:txBody>
      </p:sp>
      <p:sp>
        <p:nvSpPr>
          <p:cNvPr id="6" name="Footer Placeholder 5"/>
          <p:cNvSpPr>
            <a:spLocks noGrp="1"/>
          </p:cNvSpPr>
          <p:nvPr>
            <p:ph type="ftr" sz="quarter" idx="11"/>
          </p:nvPr>
        </p:nvSpPr>
        <p:spPr/>
        <p:txBody>
          <a:bodyPr/>
          <a:lstStyle/>
          <a:p>
            <a:r>
              <a:rPr lang="en-US" smtClean="0"/>
              <a:t>Week #11 – File Uploads</a:t>
            </a:r>
            <a:endParaRPr lang="en-US"/>
          </a:p>
        </p:txBody>
      </p:sp>
      <p:sp>
        <p:nvSpPr>
          <p:cNvPr id="7" name="Slide Number Placeholder 6"/>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©2014 - BCS350 Fall 2014</a:t>
            </a:r>
            <a:endParaRPr lang="en-US"/>
          </a:p>
        </p:txBody>
      </p:sp>
      <p:sp>
        <p:nvSpPr>
          <p:cNvPr id="8" name="Footer Placeholder 7"/>
          <p:cNvSpPr>
            <a:spLocks noGrp="1"/>
          </p:cNvSpPr>
          <p:nvPr>
            <p:ph type="ftr" sz="quarter" idx="11"/>
          </p:nvPr>
        </p:nvSpPr>
        <p:spPr/>
        <p:txBody>
          <a:bodyPr/>
          <a:lstStyle/>
          <a:p>
            <a:r>
              <a:rPr lang="en-US" smtClean="0"/>
              <a:t>Week #11 – File Uploads</a:t>
            </a:r>
            <a:endParaRPr lang="en-US"/>
          </a:p>
        </p:txBody>
      </p:sp>
      <p:sp>
        <p:nvSpPr>
          <p:cNvPr id="9" name="Slide Number Placeholder 8"/>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©2014 - BCS350 Fall 2014</a:t>
            </a:r>
            <a:endParaRPr lang="en-US"/>
          </a:p>
        </p:txBody>
      </p:sp>
      <p:sp>
        <p:nvSpPr>
          <p:cNvPr id="4" name="Footer Placeholder 3"/>
          <p:cNvSpPr>
            <a:spLocks noGrp="1"/>
          </p:cNvSpPr>
          <p:nvPr>
            <p:ph type="ftr" sz="quarter" idx="11"/>
          </p:nvPr>
        </p:nvSpPr>
        <p:spPr/>
        <p:txBody>
          <a:bodyPr/>
          <a:lstStyle/>
          <a:p>
            <a:r>
              <a:rPr lang="en-US" smtClean="0"/>
              <a:t>Week #11 – File Uploads</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©2014 - BCS350 Fall 2014</a:t>
            </a:r>
            <a:endParaRPr lang="en-US"/>
          </a:p>
        </p:txBody>
      </p:sp>
      <p:sp>
        <p:nvSpPr>
          <p:cNvPr id="3" name="Footer Placeholder 2"/>
          <p:cNvSpPr>
            <a:spLocks noGrp="1"/>
          </p:cNvSpPr>
          <p:nvPr>
            <p:ph type="ftr" sz="quarter" idx="11"/>
          </p:nvPr>
        </p:nvSpPr>
        <p:spPr/>
        <p:txBody>
          <a:bodyPr/>
          <a:lstStyle/>
          <a:p>
            <a:r>
              <a:rPr lang="en-US" smtClean="0"/>
              <a:t>Week #11 – File Uploads</a:t>
            </a:r>
            <a:endParaRPr lang="en-US"/>
          </a:p>
        </p:txBody>
      </p:sp>
      <p:sp>
        <p:nvSpPr>
          <p:cNvPr id="4" name="Slide Number Placeholder 3"/>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©2014 - BCS350 Fall 2014</a:t>
            </a:r>
            <a:endParaRPr lang="en-US"/>
          </a:p>
        </p:txBody>
      </p:sp>
      <p:sp>
        <p:nvSpPr>
          <p:cNvPr id="6" name="Footer Placeholder 5"/>
          <p:cNvSpPr>
            <a:spLocks noGrp="1"/>
          </p:cNvSpPr>
          <p:nvPr>
            <p:ph type="ftr" sz="quarter" idx="11"/>
          </p:nvPr>
        </p:nvSpPr>
        <p:spPr/>
        <p:txBody>
          <a:bodyPr/>
          <a:lstStyle/>
          <a:p>
            <a:r>
              <a:rPr lang="en-US" smtClean="0"/>
              <a:t>Week #11 – File Uploads</a:t>
            </a:r>
            <a:endParaRPr lang="en-US"/>
          </a:p>
        </p:txBody>
      </p:sp>
      <p:sp>
        <p:nvSpPr>
          <p:cNvPr id="7" name="Slide Number Placeholder 6"/>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©2014 - BCS350 Fall 2014</a:t>
            </a:r>
            <a:endParaRPr lang="en-US"/>
          </a:p>
        </p:txBody>
      </p:sp>
      <p:sp>
        <p:nvSpPr>
          <p:cNvPr id="6" name="Footer Placeholder 5"/>
          <p:cNvSpPr>
            <a:spLocks noGrp="1"/>
          </p:cNvSpPr>
          <p:nvPr>
            <p:ph type="ftr" sz="quarter" idx="11"/>
          </p:nvPr>
        </p:nvSpPr>
        <p:spPr/>
        <p:txBody>
          <a:bodyPr/>
          <a:lstStyle/>
          <a:p>
            <a:r>
              <a:rPr lang="en-US" smtClean="0"/>
              <a:t>Week #11 – File Uploads</a:t>
            </a:r>
            <a:endParaRPr lang="en-US"/>
          </a:p>
        </p:txBody>
      </p:sp>
      <p:sp>
        <p:nvSpPr>
          <p:cNvPr id="7" name="Slide Number Placeholder 6"/>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©2014 - BCS350 Fall 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Week #11 – File Uploads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B86C9-9F96-4526-BD3F-B164AC6FE5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BCS350 – Web Database Development, Fall 2014</a:t>
            </a:r>
            <a:endParaRPr lang="en-US" dirty="0"/>
          </a:p>
        </p:txBody>
      </p:sp>
      <p:sp>
        <p:nvSpPr>
          <p:cNvPr id="3" name="Subtitle 2"/>
          <p:cNvSpPr>
            <a:spLocks noGrp="1"/>
          </p:cNvSpPr>
          <p:nvPr>
            <p:ph type="subTitle" idx="1"/>
          </p:nvPr>
        </p:nvSpPr>
        <p:spPr/>
        <p:txBody>
          <a:bodyPr/>
          <a:lstStyle/>
          <a:p>
            <a:r>
              <a:rPr lang="en-US" b="1" dirty="0" smtClean="0"/>
              <a:t>Week #</a:t>
            </a:r>
            <a:r>
              <a:rPr lang="en-US" b="1" dirty="0" smtClean="0"/>
              <a:t>12</a:t>
            </a:r>
            <a:endParaRPr lang="en-US" b="1" dirty="0" smtClean="0"/>
          </a:p>
          <a:p>
            <a:r>
              <a:rPr lang="en-US" b="1" dirty="0" smtClean="0"/>
              <a:t>File Uploads</a:t>
            </a:r>
            <a:endParaRPr lang="en-US" b="1" dirty="0"/>
          </a:p>
        </p:txBody>
      </p:sp>
      <p:sp>
        <p:nvSpPr>
          <p:cNvPr id="4" name="Slide Number Placeholder 3"/>
          <p:cNvSpPr>
            <a:spLocks noGrp="1"/>
          </p:cNvSpPr>
          <p:nvPr>
            <p:ph type="sldNum" sz="quarter" idx="12"/>
          </p:nvPr>
        </p:nvSpPr>
        <p:spPr/>
        <p:txBody>
          <a:bodyPr/>
          <a:lstStyle/>
          <a:p>
            <a:r>
              <a:rPr lang="en-US" dirty="0" smtClean="0"/>
              <a:t>Page  </a:t>
            </a:r>
            <a:fld id="{5263D425-1901-4C33-943E-2D8B2AD9C284}"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Week #11 – File Uploads</a:t>
            </a:r>
            <a:endParaRPr lang="en-US" dirty="0"/>
          </a:p>
        </p:txBody>
      </p:sp>
      <p:sp>
        <p:nvSpPr>
          <p:cNvPr id="6" name="Date Placeholder 5"/>
          <p:cNvSpPr>
            <a:spLocks noGrp="1"/>
          </p:cNvSpPr>
          <p:nvPr>
            <p:ph type="dt" sz="half" idx="10"/>
          </p:nvPr>
        </p:nvSpPr>
        <p:spPr/>
        <p:txBody>
          <a:bodyPr/>
          <a:lstStyle/>
          <a:p>
            <a:r>
              <a:rPr lang="en-US" smtClean="0"/>
              <a:t>©2014 - BCS350 Fall 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File Upload - HTML</a:t>
            </a:r>
            <a:endParaRPr lang="en-US" b="1" u="sng" dirty="0"/>
          </a:p>
        </p:txBody>
      </p:sp>
      <p:sp>
        <p:nvSpPr>
          <p:cNvPr id="3" name="Content Placeholder 2"/>
          <p:cNvSpPr>
            <a:spLocks noGrp="1"/>
          </p:cNvSpPr>
          <p:nvPr>
            <p:ph idx="1"/>
          </p:nvPr>
        </p:nvSpPr>
        <p:spPr/>
        <p:txBody>
          <a:bodyPr>
            <a:normAutofit/>
          </a:bodyPr>
          <a:lstStyle/>
          <a:p>
            <a:pPr marL="0" indent="0">
              <a:buNone/>
            </a:pPr>
            <a:r>
              <a:rPr lang="en-US" dirty="0" smtClean="0"/>
              <a:t>File Upload&lt;br&gt;&lt;br&gt;</a:t>
            </a:r>
          </a:p>
          <a:p>
            <a:pPr marL="0" indent="0">
              <a:buNone/>
            </a:pPr>
            <a:r>
              <a:rPr lang="en-US" dirty="0" smtClean="0"/>
              <a:t>&lt;</a:t>
            </a:r>
            <a:r>
              <a:rPr lang="en-US" dirty="0"/>
              <a:t>form action='$</a:t>
            </a:r>
            <a:r>
              <a:rPr lang="en-US" dirty="0" err="1" smtClean="0"/>
              <a:t>pgm</a:t>
            </a:r>
            <a:r>
              <a:rPr lang="en-US" dirty="0" smtClean="0"/>
              <a:t>' </a:t>
            </a:r>
            <a:r>
              <a:rPr lang="en-US" dirty="0"/>
              <a:t>method='post</a:t>
            </a:r>
            <a:r>
              <a:rPr lang="en-US" dirty="0" smtClean="0"/>
              <a:t>'</a:t>
            </a:r>
          </a:p>
          <a:p>
            <a:pPr marL="0" indent="0">
              <a:buNone/>
            </a:pPr>
            <a:r>
              <a:rPr lang="en-US" dirty="0"/>
              <a:t>	</a:t>
            </a:r>
            <a:r>
              <a:rPr lang="en-US" dirty="0" smtClean="0"/>
              <a:t>  </a:t>
            </a:r>
            <a:r>
              <a:rPr lang="en-US" dirty="0" err="1" smtClean="0">
                <a:solidFill>
                  <a:srgbClr val="FF0000"/>
                </a:solidFill>
              </a:rPr>
              <a:t>enctype</a:t>
            </a:r>
            <a:r>
              <a:rPr lang="en-US" dirty="0">
                <a:solidFill>
                  <a:srgbClr val="FF0000"/>
                </a:solidFill>
              </a:rPr>
              <a:t>='multipart/form-data</a:t>
            </a:r>
            <a:r>
              <a:rPr lang="en-US" dirty="0" smtClean="0">
                <a:solidFill>
                  <a:srgbClr val="FF0000"/>
                </a:solidFill>
              </a:rPr>
              <a:t>'</a:t>
            </a:r>
            <a:r>
              <a:rPr lang="en-US" dirty="0" smtClean="0"/>
              <a:t>&gt;</a:t>
            </a:r>
          </a:p>
          <a:p>
            <a:pPr marL="0" indent="0">
              <a:buNone/>
            </a:pPr>
            <a:r>
              <a:rPr lang="en-US" dirty="0"/>
              <a:t>S</a:t>
            </a:r>
            <a:r>
              <a:rPr lang="en-US" dirty="0" smtClean="0"/>
              <a:t>elect File: </a:t>
            </a:r>
            <a:r>
              <a:rPr lang="en-US" dirty="0" smtClean="0">
                <a:solidFill>
                  <a:srgbClr val="FF0000"/>
                </a:solidFill>
              </a:rPr>
              <a:t>&lt;input </a:t>
            </a:r>
            <a:r>
              <a:rPr lang="en-US" dirty="0">
                <a:solidFill>
                  <a:srgbClr val="FF0000"/>
                </a:solidFill>
              </a:rPr>
              <a:t>type='file' name=</a:t>
            </a:r>
            <a:r>
              <a:rPr lang="en-US" dirty="0" smtClean="0">
                <a:solidFill>
                  <a:srgbClr val="FF0000"/>
                </a:solidFill>
              </a:rPr>
              <a:t>'pic'&gt;</a:t>
            </a:r>
            <a:r>
              <a:rPr lang="en-US" dirty="0"/>
              <a:t>&lt;br</a:t>
            </a:r>
            <a:r>
              <a:rPr lang="en-US" dirty="0" smtClean="0"/>
              <a:t>&gt;</a:t>
            </a:r>
            <a:endParaRPr lang="en-US" dirty="0" smtClean="0">
              <a:solidFill>
                <a:srgbClr val="FF0000"/>
              </a:solidFill>
            </a:endParaRPr>
          </a:p>
          <a:p>
            <a:pPr marL="0" indent="0">
              <a:buNone/>
            </a:pPr>
            <a:r>
              <a:rPr lang="en-US" dirty="0"/>
              <a:t>&lt;input type='submit' name= </a:t>
            </a:r>
            <a:r>
              <a:rPr lang="en-US" dirty="0" smtClean="0"/>
              <a:t>'upload' </a:t>
            </a:r>
          </a:p>
          <a:p>
            <a:pPr marL="0" indent="0">
              <a:buNone/>
            </a:pPr>
            <a:r>
              <a:rPr lang="en-US" dirty="0" smtClean="0"/>
              <a:t>	   value=‘Upload'&gt;</a:t>
            </a:r>
            <a:r>
              <a:rPr lang="en-US" dirty="0"/>
              <a:t>&lt;br</a:t>
            </a:r>
            <a:r>
              <a:rPr lang="en-US" dirty="0" smtClean="0"/>
              <a:t>&gt;</a:t>
            </a:r>
          </a:p>
          <a:p>
            <a:pPr marL="0" indent="0">
              <a:buNone/>
            </a:pPr>
            <a:r>
              <a:rPr lang="en-US" dirty="0"/>
              <a:t>&lt;</a:t>
            </a:r>
            <a:r>
              <a:rPr lang="en-US" dirty="0" smtClean="0"/>
              <a:t>form&gt;</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10</a:t>
            </a:fld>
            <a:endParaRPr lang="en-US"/>
          </a:p>
        </p:txBody>
      </p:sp>
    </p:spTree>
    <p:extLst>
      <p:ext uri="{BB962C8B-B14F-4D97-AF65-F5344CB8AC3E}">
        <p14:creationId xmlns:p14="http://schemas.microsoft.com/office/powerpoint/2010/main" val="3094414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File Upload - HTML</a:t>
            </a:r>
            <a:endParaRPr lang="en-US" b="1" u="sng"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427714"/>
            <a:ext cx="5638800" cy="4414375"/>
          </a:xfrm>
        </p:spPr>
      </p:pic>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11</a:t>
            </a:fld>
            <a:endParaRPr lang="en-US"/>
          </a:p>
        </p:txBody>
      </p:sp>
    </p:spTree>
    <p:extLst>
      <p:ext uri="{BB962C8B-B14F-4D97-AF65-F5344CB8AC3E}">
        <p14:creationId xmlns:p14="http://schemas.microsoft.com/office/powerpoint/2010/main" val="529662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PHP File Upload Using POST Method</a:t>
            </a:r>
            <a:endParaRPr lang="en-US" b="1" u="sng" dirty="0"/>
          </a:p>
        </p:txBody>
      </p:sp>
      <p:sp>
        <p:nvSpPr>
          <p:cNvPr id="3" name="Content Placeholder 2"/>
          <p:cNvSpPr>
            <a:spLocks noGrp="1"/>
          </p:cNvSpPr>
          <p:nvPr>
            <p:ph idx="1"/>
          </p:nvPr>
        </p:nvSpPr>
        <p:spPr/>
        <p:txBody>
          <a:bodyPr/>
          <a:lstStyle/>
          <a:p>
            <a:pPr marL="0" indent="0">
              <a:buNone/>
            </a:pPr>
            <a:r>
              <a:rPr lang="en-US" dirty="0" smtClean="0"/>
              <a:t>Provides upload of both </a:t>
            </a:r>
            <a:r>
              <a:rPr lang="en-US" dirty="0"/>
              <a:t>text and binary files. With PHP's authentication and file manipulation functions, you have full control over who is allowed to upload and what is to be done with the file once it has been uploaded. </a:t>
            </a:r>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12</a:t>
            </a:fld>
            <a:endParaRPr lang="en-US"/>
          </a:p>
        </p:txBody>
      </p:sp>
    </p:spTree>
    <p:extLst>
      <p:ext uri="{BB962C8B-B14F-4D97-AF65-F5344CB8AC3E}">
        <p14:creationId xmlns:p14="http://schemas.microsoft.com/office/powerpoint/2010/main" val="226667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File Upload – Process Flow</a:t>
            </a:r>
            <a:endParaRPr lang="en-US" b="1" u="sng"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13</a:t>
            </a:fld>
            <a:endParaRPr lang="en-US"/>
          </a:p>
        </p:txBody>
      </p:sp>
      <p:sp>
        <p:nvSpPr>
          <p:cNvPr id="7" name="Rounded Rectangle 6"/>
          <p:cNvSpPr/>
          <p:nvPr/>
        </p:nvSpPr>
        <p:spPr>
          <a:xfrm>
            <a:off x="762000" y="160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Request</a:t>
            </a:r>
          </a:p>
          <a:p>
            <a:pPr algn="ctr"/>
            <a:r>
              <a:rPr lang="en-US" dirty="0" smtClean="0"/>
              <a:t>Blank Form</a:t>
            </a:r>
            <a:endParaRPr lang="en-US" dirty="0"/>
          </a:p>
        </p:txBody>
      </p:sp>
      <p:sp>
        <p:nvSpPr>
          <p:cNvPr id="8" name="Rounded Rectangle 7"/>
          <p:cNvSpPr/>
          <p:nvPr/>
        </p:nvSpPr>
        <p:spPr>
          <a:xfrm>
            <a:off x="2895600" y="160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File,</a:t>
            </a:r>
          </a:p>
          <a:p>
            <a:pPr algn="ctr"/>
            <a:r>
              <a:rPr lang="en-US" dirty="0" smtClean="0"/>
              <a:t>Press Submit</a:t>
            </a:r>
            <a:endParaRPr lang="en-US" dirty="0"/>
          </a:p>
        </p:txBody>
      </p:sp>
      <p:sp>
        <p:nvSpPr>
          <p:cNvPr id="11" name="Rectangle 10"/>
          <p:cNvSpPr/>
          <p:nvPr/>
        </p:nvSpPr>
        <p:spPr>
          <a:xfrm>
            <a:off x="2895600" y="3124200"/>
            <a:ext cx="15240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smtClean="0"/>
              <a:t>PHP</a:t>
            </a:r>
          </a:p>
          <a:p>
            <a:pPr algn="ctr"/>
            <a:r>
              <a:rPr lang="en-US" dirty="0" smtClean="0"/>
              <a:t>Valid </a:t>
            </a:r>
            <a:r>
              <a:rPr lang="en-US" dirty="0" smtClean="0"/>
              <a:t>Upload?</a:t>
            </a:r>
            <a:endParaRPr lang="en-US" dirty="0"/>
          </a:p>
        </p:txBody>
      </p:sp>
      <p:sp>
        <p:nvSpPr>
          <p:cNvPr id="12" name="Rounded Rectangle 11"/>
          <p:cNvSpPr/>
          <p:nvPr/>
        </p:nvSpPr>
        <p:spPr>
          <a:xfrm>
            <a:off x="762000" y="3124200"/>
            <a:ext cx="15240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Webpage with </a:t>
            </a:r>
            <a:r>
              <a:rPr lang="en-US" dirty="0" smtClean="0"/>
              <a:t>Message</a:t>
            </a:r>
            <a:endParaRPr lang="en-US" dirty="0"/>
          </a:p>
        </p:txBody>
      </p:sp>
      <p:cxnSp>
        <p:nvCxnSpPr>
          <p:cNvPr id="14" name="Straight Arrow Connector 13"/>
          <p:cNvCxnSpPr>
            <a:stCxn id="7" idx="3"/>
            <a:endCxn id="8" idx="1"/>
          </p:cNvCxnSpPr>
          <p:nvPr/>
        </p:nvCxnSpPr>
        <p:spPr>
          <a:xfrm>
            <a:off x="2286000" y="20574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 idx="2"/>
          </p:cNvCxnSpPr>
          <p:nvPr/>
        </p:nvCxnSpPr>
        <p:spPr>
          <a:xfrm>
            <a:off x="4343400" y="20574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1"/>
            <a:endCxn id="12" idx="3"/>
          </p:cNvCxnSpPr>
          <p:nvPr/>
        </p:nvCxnSpPr>
        <p:spPr>
          <a:xfrm flipH="1">
            <a:off x="2286000" y="35814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0"/>
            <a:endCxn id="7" idx="2"/>
          </p:cNvCxnSpPr>
          <p:nvPr/>
        </p:nvCxnSpPr>
        <p:spPr>
          <a:xfrm flipV="1">
            <a:off x="1524000" y="2514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895600" y="4648200"/>
            <a:ext cx="15240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smtClean="0"/>
              <a:t>PHP</a:t>
            </a:r>
          </a:p>
          <a:p>
            <a:pPr algn="ctr"/>
            <a:r>
              <a:rPr lang="en-US" dirty="0" smtClean="0"/>
              <a:t>Move </a:t>
            </a:r>
            <a:r>
              <a:rPr lang="en-US" dirty="0" smtClean="0"/>
              <a:t>File to Directory</a:t>
            </a:r>
            <a:endParaRPr lang="en-US" dirty="0"/>
          </a:p>
        </p:txBody>
      </p:sp>
      <p:cxnSp>
        <p:nvCxnSpPr>
          <p:cNvPr id="25" name="Straight Arrow Connector 24"/>
          <p:cNvCxnSpPr>
            <a:stCxn id="11" idx="2"/>
            <a:endCxn id="23" idx="0"/>
          </p:cNvCxnSpPr>
          <p:nvPr/>
        </p:nvCxnSpPr>
        <p:spPr>
          <a:xfrm>
            <a:off x="3657600" y="4038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76684" y="3307806"/>
            <a:ext cx="457200" cy="369332"/>
          </a:xfrm>
          <a:prstGeom prst="rect">
            <a:avLst/>
          </a:prstGeom>
          <a:noFill/>
        </p:spPr>
        <p:txBody>
          <a:bodyPr wrap="square" rtlCol="0">
            <a:spAutoFit/>
          </a:bodyPr>
          <a:lstStyle/>
          <a:p>
            <a:r>
              <a:rPr lang="en-US" dirty="0" smtClean="0"/>
              <a:t>No</a:t>
            </a:r>
            <a:endParaRPr lang="en-US" dirty="0"/>
          </a:p>
        </p:txBody>
      </p:sp>
      <p:sp>
        <p:nvSpPr>
          <p:cNvPr id="27" name="TextBox 26"/>
          <p:cNvSpPr txBox="1"/>
          <p:nvPr/>
        </p:nvSpPr>
        <p:spPr>
          <a:xfrm>
            <a:off x="3584864" y="4158734"/>
            <a:ext cx="609600" cy="369332"/>
          </a:xfrm>
          <a:prstGeom prst="rect">
            <a:avLst/>
          </a:prstGeom>
          <a:noFill/>
        </p:spPr>
        <p:txBody>
          <a:bodyPr wrap="square" rtlCol="0">
            <a:spAutoFit/>
          </a:bodyPr>
          <a:lstStyle/>
          <a:p>
            <a:r>
              <a:rPr lang="en-US" dirty="0" smtClean="0"/>
              <a:t>Yes</a:t>
            </a:r>
            <a:endParaRPr lang="en-US" dirty="0"/>
          </a:p>
        </p:txBody>
      </p:sp>
      <p:sp>
        <p:nvSpPr>
          <p:cNvPr id="3" name="Can 2"/>
          <p:cNvSpPr/>
          <p:nvPr/>
        </p:nvSpPr>
        <p:spPr>
          <a:xfrm>
            <a:off x="5410200" y="144932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a:t>
            </a:r>
          </a:p>
          <a:p>
            <a:pPr algn="ctr"/>
            <a:r>
              <a:rPr lang="en-US" dirty="0" err="1" smtClean="0"/>
              <a:t>Dir</a:t>
            </a:r>
            <a:endParaRPr lang="en-US" dirty="0"/>
          </a:p>
        </p:txBody>
      </p:sp>
      <p:cxnSp>
        <p:nvCxnSpPr>
          <p:cNvPr id="15" name="Straight Arrow Connector 14"/>
          <p:cNvCxnSpPr>
            <a:stCxn id="8" idx="2"/>
            <a:endCxn id="11" idx="0"/>
          </p:cNvCxnSpPr>
          <p:nvPr/>
        </p:nvCxnSpPr>
        <p:spPr>
          <a:xfrm>
            <a:off x="3657600" y="2514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a:xfrm>
            <a:off x="5410200" y="445439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Perm</a:t>
            </a:r>
          </a:p>
          <a:p>
            <a:pPr algn="ctr"/>
            <a:r>
              <a:rPr lang="en-US" dirty="0" err="1" smtClean="0"/>
              <a:t>Dir</a:t>
            </a:r>
            <a:endParaRPr lang="en-US" dirty="0"/>
          </a:p>
        </p:txBody>
      </p:sp>
      <p:cxnSp>
        <p:nvCxnSpPr>
          <p:cNvPr id="30" name="Straight Arrow Connector 29"/>
          <p:cNvCxnSpPr/>
          <p:nvPr/>
        </p:nvCxnSpPr>
        <p:spPr>
          <a:xfrm flipH="1">
            <a:off x="4419599" y="2681219"/>
            <a:ext cx="1485901" cy="204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8" idx="2"/>
          </p:cNvCxnSpPr>
          <p:nvPr/>
        </p:nvCxnSpPr>
        <p:spPr>
          <a:xfrm>
            <a:off x="4419599" y="4832314"/>
            <a:ext cx="990601" cy="23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1"/>
            <a:endCxn id="12" idx="2"/>
          </p:cNvCxnSpPr>
          <p:nvPr/>
        </p:nvCxnSpPr>
        <p:spPr>
          <a:xfrm flipH="1" flipV="1">
            <a:off x="1524000" y="4038600"/>
            <a:ext cx="1371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455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File Upload – </a:t>
            </a:r>
            <a:r>
              <a:rPr lang="en-US" b="1" u="sng" dirty="0" smtClean="0"/>
              <a:t>PHP Process </a:t>
            </a:r>
            <a:r>
              <a:rPr lang="en-US" b="1" u="sng" dirty="0" smtClean="0"/>
              <a:t>Flow</a:t>
            </a:r>
            <a:endParaRPr lang="en-US" b="1" u="sng"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14</a:t>
            </a:fld>
            <a:endParaRPr lang="en-US"/>
          </a:p>
        </p:txBody>
      </p:sp>
      <p:sp>
        <p:nvSpPr>
          <p:cNvPr id="7" name="Rounded Rectangle 6"/>
          <p:cNvSpPr/>
          <p:nvPr/>
        </p:nvSpPr>
        <p:spPr>
          <a:xfrm>
            <a:off x="762000" y="160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Request</a:t>
            </a:r>
          </a:p>
          <a:p>
            <a:pPr algn="ctr"/>
            <a:r>
              <a:rPr lang="en-US" dirty="0" smtClean="0"/>
              <a:t>Blank Form</a:t>
            </a:r>
            <a:endParaRPr lang="en-US" dirty="0"/>
          </a:p>
        </p:txBody>
      </p:sp>
      <p:sp>
        <p:nvSpPr>
          <p:cNvPr id="8" name="Rounded Rectangle 7"/>
          <p:cNvSpPr/>
          <p:nvPr/>
        </p:nvSpPr>
        <p:spPr>
          <a:xfrm>
            <a:off x="2895600" y="160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File,</a:t>
            </a:r>
          </a:p>
          <a:p>
            <a:pPr algn="ctr"/>
            <a:r>
              <a:rPr lang="en-US" dirty="0" smtClean="0"/>
              <a:t>Press Submit</a:t>
            </a:r>
            <a:endParaRPr lang="en-US" dirty="0"/>
          </a:p>
        </p:txBody>
      </p:sp>
      <p:sp>
        <p:nvSpPr>
          <p:cNvPr id="11" name="Rectangle 10"/>
          <p:cNvSpPr/>
          <p:nvPr/>
        </p:nvSpPr>
        <p:spPr>
          <a:xfrm>
            <a:off x="2895600" y="3124200"/>
            <a:ext cx="15240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smtClean="0"/>
              <a:t>PHP</a:t>
            </a:r>
          </a:p>
          <a:p>
            <a:pPr algn="ctr"/>
            <a:r>
              <a:rPr lang="en-US" dirty="0" smtClean="0"/>
              <a:t>Valid </a:t>
            </a:r>
            <a:r>
              <a:rPr lang="en-US" dirty="0" smtClean="0"/>
              <a:t>Upload?</a:t>
            </a:r>
            <a:endParaRPr lang="en-US" dirty="0"/>
          </a:p>
        </p:txBody>
      </p:sp>
      <p:sp>
        <p:nvSpPr>
          <p:cNvPr id="12" name="Rounded Rectangle 11"/>
          <p:cNvSpPr/>
          <p:nvPr/>
        </p:nvSpPr>
        <p:spPr>
          <a:xfrm>
            <a:off x="762000" y="3124200"/>
            <a:ext cx="15240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Webpage with </a:t>
            </a:r>
            <a:r>
              <a:rPr lang="en-US" dirty="0" smtClean="0"/>
              <a:t>Message</a:t>
            </a:r>
            <a:endParaRPr lang="en-US" dirty="0"/>
          </a:p>
        </p:txBody>
      </p:sp>
      <p:cxnSp>
        <p:nvCxnSpPr>
          <p:cNvPr id="14" name="Straight Arrow Connector 13"/>
          <p:cNvCxnSpPr>
            <a:stCxn id="7" idx="3"/>
            <a:endCxn id="8" idx="1"/>
          </p:cNvCxnSpPr>
          <p:nvPr/>
        </p:nvCxnSpPr>
        <p:spPr>
          <a:xfrm>
            <a:off x="2286000" y="20574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 idx="2"/>
          </p:cNvCxnSpPr>
          <p:nvPr/>
        </p:nvCxnSpPr>
        <p:spPr>
          <a:xfrm>
            <a:off x="4343400" y="20574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1"/>
            <a:endCxn id="12" idx="3"/>
          </p:cNvCxnSpPr>
          <p:nvPr/>
        </p:nvCxnSpPr>
        <p:spPr>
          <a:xfrm flipH="1">
            <a:off x="2286000" y="35814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0"/>
            <a:endCxn id="7" idx="2"/>
          </p:cNvCxnSpPr>
          <p:nvPr/>
        </p:nvCxnSpPr>
        <p:spPr>
          <a:xfrm flipV="1">
            <a:off x="1524000" y="2514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895600" y="4648200"/>
            <a:ext cx="15240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smtClean="0"/>
              <a:t>PHP</a:t>
            </a:r>
          </a:p>
          <a:p>
            <a:pPr algn="ctr"/>
            <a:r>
              <a:rPr lang="en-US" dirty="0" smtClean="0"/>
              <a:t>Move </a:t>
            </a:r>
            <a:r>
              <a:rPr lang="en-US" dirty="0" smtClean="0"/>
              <a:t>File to Directory</a:t>
            </a:r>
            <a:endParaRPr lang="en-US" dirty="0"/>
          </a:p>
        </p:txBody>
      </p:sp>
      <p:cxnSp>
        <p:nvCxnSpPr>
          <p:cNvPr id="25" name="Straight Arrow Connector 24"/>
          <p:cNvCxnSpPr>
            <a:stCxn id="11" idx="2"/>
            <a:endCxn id="23" idx="0"/>
          </p:cNvCxnSpPr>
          <p:nvPr/>
        </p:nvCxnSpPr>
        <p:spPr>
          <a:xfrm>
            <a:off x="3657600" y="4038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76684" y="3307806"/>
            <a:ext cx="457200" cy="369332"/>
          </a:xfrm>
          <a:prstGeom prst="rect">
            <a:avLst/>
          </a:prstGeom>
          <a:noFill/>
        </p:spPr>
        <p:txBody>
          <a:bodyPr wrap="square" rtlCol="0">
            <a:spAutoFit/>
          </a:bodyPr>
          <a:lstStyle/>
          <a:p>
            <a:r>
              <a:rPr lang="en-US" dirty="0" smtClean="0"/>
              <a:t>No</a:t>
            </a:r>
            <a:endParaRPr lang="en-US" dirty="0"/>
          </a:p>
        </p:txBody>
      </p:sp>
      <p:sp>
        <p:nvSpPr>
          <p:cNvPr id="27" name="TextBox 26"/>
          <p:cNvSpPr txBox="1"/>
          <p:nvPr/>
        </p:nvSpPr>
        <p:spPr>
          <a:xfrm>
            <a:off x="3584864" y="4158734"/>
            <a:ext cx="609600" cy="369332"/>
          </a:xfrm>
          <a:prstGeom prst="rect">
            <a:avLst/>
          </a:prstGeom>
          <a:noFill/>
        </p:spPr>
        <p:txBody>
          <a:bodyPr wrap="square" rtlCol="0">
            <a:spAutoFit/>
          </a:bodyPr>
          <a:lstStyle/>
          <a:p>
            <a:r>
              <a:rPr lang="en-US" dirty="0" smtClean="0"/>
              <a:t>Yes</a:t>
            </a:r>
            <a:endParaRPr lang="en-US" dirty="0"/>
          </a:p>
        </p:txBody>
      </p:sp>
      <p:sp>
        <p:nvSpPr>
          <p:cNvPr id="3" name="Can 2"/>
          <p:cNvSpPr/>
          <p:nvPr/>
        </p:nvSpPr>
        <p:spPr>
          <a:xfrm>
            <a:off x="5410200" y="144932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a:t>
            </a:r>
          </a:p>
          <a:p>
            <a:pPr algn="ctr"/>
            <a:r>
              <a:rPr lang="en-US" dirty="0" err="1" smtClean="0"/>
              <a:t>Dir</a:t>
            </a:r>
            <a:endParaRPr lang="en-US" dirty="0"/>
          </a:p>
        </p:txBody>
      </p:sp>
      <p:cxnSp>
        <p:nvCxnSpPr>
          <p:cNvPr id="15" name="Straight Arrow Connector 14"/>
          <p:cNvCxnSpPr>
            <a:stCxn id="8" idx="2"/>
            <a:endCxn id="11" idx="0"/>
          </p:cNvCxnSpPr>
          <p:nvPr/>
        </p:nvCxnSpPr>
        <p:spPr>
          <a:xfrm>
            <a:off x="3657600" y="2514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a:xfrm>
            <a:off x="5410200" y="445439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Perm</a:t>
            </a:r>
          </a:p>
          <a:p>
            <a:pPr algn="ctr"/>
            <a:r>
              <a:rPr lang="en-US" dirty="0" err="1" smtClean="0"/>
              <a:t>Dir</a:t>
            </a:r>
            <a:endParaRPr lang="en-US" dirty="0"/>
          </a:p>
        </p:txBody>
      </p:sp>
      <p:cxnSp>
        <p:nvCxnSpPr>
          <p:cNvPr id="30" name="Straight Arrow Connector 29"/>
          <p:cNvCxnSpPr/>
          <p:nvPr/>
        </p:nvCxnSpPr>
        <p:spPr>
          <a:xfrm flipH="1">
            <a:off x="4419599" y="2681219"/>
            <a:ext cx="1485901" cy="204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8" idx="2"/>
          </p:cNvCxnSpPr>
          <p:nvPr/>
        </p:nvCxnSpPr>
        <p:spPr>
          <a:xfrm>
            <a:off x="4419599" y="4832314"/>
            <a:ext cx="990601" cy="23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62000" y="4648199"/>
            <a:ext cx="15240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Update Table with </a:t>
            </a:r>
            <a:r>
              <a:rPr lang="en-US" dirty="0" err="1" smtClean="0"/>
              <a:t>FileName</a:t>
            </a:r>
            <a:endParaRPr lang="en-US" dirty="0"/>
          </a:p>
        </p:txBody>
      </p:sp>
      <p:cxnSp>
        <p:nvCxnSpPr>
          <p:cNvPr id="13" name="Straight Arrow Connector 12"/>
          <p:cNvCxnSpPr>
            <a:stCxn id="23" idx="1"/>
            <a:endCxn id="9" idx="3"/>
          </p:cNvCxnSpPr>
          <p:nvPr/>
        </p:nvCxnSpPr>
        <p:spPr>
          <a:xfrm flipH="1" flipV="1">
            <a:off x="2286000" y="5105399"/>
            <a:ext cx="6096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0"/>
            <a:endCxn id="12" idx="2"/>
          </p:cNvCxnSpPr>
          <p:nvPr/>
        </p:nvCxnSpPr>
        <p:spPr>
          <a:xfrm flipV="1">
            <a:off x="1524000" y="4038600"/>
            <a:ext cx="0" cy="60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475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normAutofit/>
          </a:bodyPr>
          <a:lstStyle/>
          <a:p>
            <a:r>
              <a:rPr lang="en-US" sz="6000" b="1" dirty="0" smtClean="0"/>
              <a:t>How Does PHP Know About Uploaded Files?</a:t>
            </a:r>
            <a:endParaRPr lang="en-US" sz="6000" b="1"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15</a:t>
            </a:fld>
            <a:endParaRPr lang="en-US"/>
          </a:p>
        </p:txBody>
      </p:sp>
    </p:spTree>
    <p:extLst>
      <p:ext uri="{BB962C8B-B14F-4D97-AF65-F5344CB8AC3E}">
        <p14:creationId xmlns:p14="http://schemas.microsoft.com/office/powerpoint/2010/main" val="2751938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PHP $_FILES </a:t>
            </a:r>
            <a:r>
              <a:rPr lang="en-US" b="1" u="sng" dirty="0" err="1"/>
              <a:t>Superglobal</a:t>
            </a:r>
            <a:r>
              <a:rPr lang="en-US" b="1" u="sng" dirty="0"/>
              <a:t> Variable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$_FILES is a two-dimensional associative array that contains file upload information</a:t>
            </a:r>
          </a:p>
          <a:p>
            <a:pPr marL="0" indent="0">
              <a:buNone/>
            </a:pPr>
            <a:endParaRPr lang="en-US" dirty="0" smtClean="0"/>
          </a:p>
          <a:p>
            <a:pPr marL="0" indent="0">
              <a:buNone/>
            </a:pPr>
            <a:r>
              <a:rPr lang="en-US" dirty="0" smtClean="0"/>
              <a:t>$_FILES[‘name’][‘element’]</a:t>
            </a:r>
          </a:p>
          <a:p>
            <a:pPr marL="0" indent="0">
              <a:buNone/>
            </a:pPr>
            <a:endParaRPr lang="en-US" dirty="0"/>
          </a:p>
          <a:p>
            <a:pPr marL="0" indent="0">
              <a:buNone/>
            </a:pPr>
            <a:r>
              <a:rPr lang="en-US" dirty="0" smtClean="0"/>
              <a:t>1</a:t>
            </a:r>
            <a:r>
              <a:rPr lang="en-US" baseline="30000" dirty="0" smtClean="0"/>
              <a:t>st</a:t>
            </a:r>
            <a:r>
              <a:rPr lang="en-US" dirty="0" smtClean="0"/>
              <a:t> dimension is connected to HTML “name=“ on the INPUT statement.</a:t>
            </a:r>
          </a:p>
          <a:p>
            <a:pPr marL="0" indent="0">
              <a:buNone/>
            </a:pPr>
            <a:r>
              <a:rPr lang="en-US" dirty="0" smtClean="0"/>
              <a:t>2</a:t>
            </a:r>
            <a:r>
              <a:rPr lang="en-US" baseline="30000" dirty="0" smtClean="0"/>
              <a:t>nd</a:t>
            </a:r>
            <a:r>
              <a:rPr lang="en-US" dirty="0" smtClean="0"/>
              <a:t> dimension contains several elements related to the file upload.</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16</a:t>
            </a:fld>
            <a:endParaRPr lang="en-US"/>
          </a:p>
        </p:txBody>
      </p:sp>
    </p:spTree>
    <p:extLst>
      <p:ext uri="{BB962C8B-B14F-4D97-AF65-F5344CB8AC3E}">
        <p14:creationId xmlns:p14="http://schemas.microsoft.com/office/powerpoint/2010/main" val="1564680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$_FILES ELEMENTS</a:t>
            </a:r>
            <a:endParaRPr lang="en-US" b="1" u="sng"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a:p>
          <a:p>
            <a:pPr marL="0" indent="0">
              <a:buNone/>
            </a:pPr>
            <a:r>
              <a:rPr lang="en-US" dirty="0"/>
              <a:t>$_FILES</a:t>
            </a:r>
            <a:r>
              <a:rPr lang="en-US" dirty="0" smtClean="0"/>
              <a:t>['x'][</a:t>
            </a:r>
            <a:r>
              <a:rPr lang="en-US" dirty="0"/>
              <a:t>'name</a:t>
            </a:r>
            <a:r>
              <a:rPr lang="en-US" dirty="0" smtClean="0"/>
              <a:t>']	The </a:t>
            </a:r>
            <a:r>
              <a:rPr lang="en-US" dirty="0"/>
              <a:t>original name of the file on the client machine</a:t>
            </a:r>
            <a:r>
              <a:rPr lang="en-US" dirty="0" smtClean="0"/>
              <a:t>.</a:t>
            </a:r>
          </a:p>
          <a:p>
            <a:pPr marL="0" indent="0">
              <a:buNone/>
            </a:pPr>
            <a:endParaRPr lang="en-US" dirty="0"/>
          </a:p>
          <a:p>
            <a:pPr marL="0" indent="0">
              <a:buNone/>
            </a:pPr>
            <a:r>
              <a:rPr lang="en-US" dirty="0"/>
              <a:t>$_FILES[</a:t>
            </a:r>
            <a:r>
              <a:rPr lang="en-US" dirty="0" smtClean="0"/>
              <a:t>'</a:t>
            </a:r>
            <a:r>
              <a:rPr lang="en-US" dirty="0"/>
              <a:t>x</a:t>
            </a:r>
            <a:r>
              <a:rPr lang="en-US" dirty="0" smtClean="0"/>
              <a:t>'][</a:t>
            </a:r>
            <a:r>
              <a:rPr lang="en-US" dirty="0"/>
              <a:t>'type</a:t>
            </a:r>
            <a:r>
              <a:rPr lang="en-US" dirty="0" smtClean="0"/>
              <a:t>']	The </a:t>
            </a:r>
            <a:r>
              <a:rPr lang="en-US" dirty="0"/>
              <a:t>mime type of the file, if the browser provided </a:t>
            </a:r>
            <a:r>
              <a:rPr lang="en-US" dirty="0" smtClean="0"/>
              <a:t>			this information</a:t>
            </a:r>
            <a:r>
              <a:rPr lang="en-US" dirty="0"/>
              <a:t>. An example would be "image/gif". </a:t>
            </a:r>
            <a:r>
              <a:rPr lang="en-US" dirty="0" smtClean="0"/>
              <a:t>			This mime </a:t>
            </a:r>
            <a:r>
              <a:rPr lang="en-US" dirty="0"/>
              <a:t>type is however not checked on the PHP </a:t>
            </a:r>
            <a:r>
              <a:rPr lang="en-US" dirty="0" smtClean="0"/>
              <a:t>			side and therefore </a:t>
            </a:r>
            <a:r>
              <a:rPr lang="en-US" dirty="0"/>
              <a:t>don't take its value for granted.</a:t>
            </a:r>
          </a:p>
          <a:p>
            <a:pPr marL="0" indent="0">
              <a:buNone/>
            </a:pPr>
            <a:endParaRPr lang="en-US" dirty="0" smtClean="0"/>
          </a:p>
          <a:p>
            <a:pPr marL="0" indent="0">
              <a:buNone/>
            </a:pPr>
            <a:r>
              <a:rPr lang="en-US" dirty="0" smtClean="0"/>
              <a:t>$_</a:t>
            </a:r>
            <a:r>
              <a:rPr lang="en-US" dirty="0"/>
              <a:t>FILES</a:t>
            </a:r>
            <a:r>
              <a:rPr lang="en-US" dirty="0" smtClean="0"/>
              <a:t>['x'][</a:t>
            </a:r>
            <a:r>
              <a:rPr lang="en-US" dirty="0"/>
              <a:t>'size</a:t>
            </a:r>
            <a:r>
              <a:rPr lang="en-US" dirty="0" smtClean="0"/>
              <a:t>']		The </a:t>
            </a:r>
            <a:r>
              <a:rPr lang="en-US" dirty="0"/>
              <a:t>size, in bytes, of the uploaded file.</a:t>
            </a:r>
          </a:p>
          <a:p>
            <a:pPr marL="0" indent="0">
              <a:buNone/>
            </a:pPr>
            <a:endParaRPr lang="en-US" dirty="0" smtClean="0"/>
          </a:p>
          <a:p>
            <a:pPr marL="0" indent="0">
              <a:buNone/>
            </a:pPr>
            <a:r>
              <a:rPr lang="en-US" dirty="0" smtClean="0"/>
              <a:t>$_</a:t>
            </a:r>
            <a:r>
              <a:rPr lang="en-US" dirty="0"/>
              <a:t>FILES</a:t>
            </a:r>
            <a:r>
              <a:rPr lang="en-US" dirty="0" smtClean="0"/>
              <a:t>['x'][</a:t>
            </a:r>
            <a:r>
              <a:rPr lang="en-US" dirty="0"/>
              <a:t>'</a:t>
            </a:r>
            <a:r>
              <a:rPr lang="en-US" dirty="0" err="1"/>
              <a:t>tmp_name</a:t>
            </a:r>
            <a:r>
              <a:rPr lang="en-US" dirty="0" smtClean="0"/>
              <a:t>'] 	The </a:t>
            </a:r>
            <a:r>
              <a:rPr lang="en-US" dirty="0"/>
              <a:t>temporary filename of the file in which the </a:t>
            </a:r>
            <a:r>
              <a:rPr lang="en-US" dirty="0" smtClean="0"/>
              <a:t>			uploaded </a:t>
            </a:r>
            <a:r>
              <a:rPr lang="en-US" dirty="0"/>
              <a:t>file was stored on the server.</a:t>
            </a:r>
          </a:p>
          <a:p>
            <a:pPr marL="0" indent="0">
              <a:buNone/>
            </a:pPr>
            <a:endParaRPr lang="en-US" dirty="0" smtClean="0"/>
          </a:p>
          <a:p>
            <a:pPr marL="0" indent="0">
              <a:buNone/>
            </a:pPr>
            <a:r>
              <a:rPr lang="en-US" dirty="0" smtClean="0"/>
              <a:t>$_</a:t>
            </a:r>
            <a:r>
              <a:rPr lang="en-US" dirty="0"/>
              <a:t>FILES</a:t>
            </a:r>
            <a:r>
              <a:rPr lang="en-US" dirty="0" smtClean="0"/>
              <a:t>['x'][</a:t>
            </a:r>
            <a:r>
              <a:rPr lang="en-US" dirty="0"/>
              <a:t>'error</a:t>
            </a:r>
            <a:r>
              <a:rPr lang="en-US" dirty="0" smtClean="0"/>
              <a:t>']	The </a:t>
            </a:r>
            <a:r>
              <a:rPr lang="en-US" dirty="0"/>
              <a:t>error code associated with this file upload</a:t>
            </a:r>
            <a:r>
              <a:rPr lang="en-US" dirty="0" smtClean="0"/>
              <a:t>.</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17</a:t>
            </a:fld>
            <a:endParaRPr lang="en-US"/>
          </a:p>
        </p:txBody>
      </p:sp>
    </p:spTree>
    <p:extLst>
      <p:ext uri="{BB962C8B-B14F-4D97-AF65-F5344CB8AC3E}">
        <p14:creationId xmlns:p14="http://schemas.microsoft.com/office/powerpoint/2010/main" val="4082929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$_FILES ELEMENTS</a:t>
            </a:r>
            <a:endParaRPr lang="en-US" b="1" u="sng"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337" y="1701006"/>
            <a:ext cx="4505325" cy="4371975"/>
          </a:xfrm>
        </p:spPr>
      </p:pic>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18</a:t>
            </a:fld>
            <a:endParaRPr lang="en-US"/>
          </a:p>
        </p:txBody>
      </p:sp>
    </p:spTree>
    <p:extLst>
      <p:ext uri="{BB962C8B-B14F-4D97-AF65-F5344CB8AC3E}">
        <p14:creationId xmlns:p14="http://schemas.microsoft.com/office/powerpoint/2010/main" val="568352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File Upload Error Messages</a:t>
            </a:r>
            <a:endParaRPr lang="en-US" b="1" u="sng"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PHP </a:t>
            </a:r>
            <a:r>
              <a:rPr lang="en-US" dirty="0"/>
              <a:t>returns an appropriate error code along with the file array. The error code can be found in the error segment of the file array that is created during the file upload by PHP. In other words, the error might be found in $_FILES['</a:t>
            </a:r>
            <a:r>
              <a:rPr lang="en-US" dirty="0" err="1"/>
              <a:t>userfile</a:t>
            </a:r>
            <a:r>
              <a:rPr lang="en-US" dirty="0"/>
              <a:t>']['error'].</a:t>
            </a:r>
          </a:p>
          <a:p>
            <a:pPr marL="0" indent="0">
              <a:buNone/>
            </a:pPr>
            <a:endParaRPr lang="en-US" dirty="0"/>
          </a:p>
          <a:p>
            <a:pPr marL="0" indent="0">
              <a:buNone/>
            </a:pPr>
            <a:r>
              <a:rPr lang="en-US" dirty="0" smtClean="0"/>
              <a:t>UPLOAD_ERR_OK		Value</a:t>
            </a:r>
            <a:r>
              <a:rPr lang="en-US" dirty="0"/>
              <a:t>: 0; There is no error, the file uploaded with success.</a:t>
            </a:r>
          </a:p>
          <a:p>
            <a:pPr marL="0" indent="0">
              <a:buNone/>
            </a:pPr>
            <a:r>
              <a:rPr lang="en-US" dirty="0" smtClean="0"/>
              <a:t>UPLOAD_ERR_INI_SIZE		Value</a:t>
            </a:r>
            <a:r>
              <a:rPr lang="en-US" dirty="0"/>
              <a:t>: 1; The uploaded file exceeds the </a:t>
            </a:r>
            <a:r>
              <a:rPr lang="en-US" dirty="0" err="1"/>
              <a:t>upload_max_filesize</a:t>
            </a:r>
            <a:r>
              <a:rPr lang="en-US" dirty="0"/>
              <a:t> </a:t>
            </a:r>
            <a:r>
              <a:rPr lang="en-US" dirty="0" smtClean="0"/>
              <a:t>			directive </a:t>
            </a:r>
            <a:r>
              <a:rPr lang="en-US" dirty="0"/>
              <a:t>in php.ini.</a:t>
            </a:r>
          </a:p>
          <a:p>
            <a:pPr marL="0" indent="0">
              <a:buNone/>
            </a:pPr>
            <a:r>
              <a:rPr lang="en-US" dirty="0" smtClean="0"/>
              <a:t>UPLOAD_ERR_FORM_SIZE	Value</a:t>
            </a:r>
            <a:r>
              <a:rPr lang="en-US" dirty="0"/>
              <a:t>: 2; The uploaded file exceeds the MAX_FILE_SIZE directive </a:t>
            </a:r>
            <a:r>
              <a:rPr lang="en-US" dirty="0" smtClean="0"/>
              <a:t>			that </a:t>
            </a:r>
            <a:r>
              <a:rPr lang="en-US" dirty="0"/>
              <a:t>was specified in the HTML form.</a:t>
            </a:r>
          </a:p>
          <a:p>
            <a:pPr marL="0" indent="0">
              <a:buNone/>
            </a:pPr>
            <a:r>
              <a:rPr lang="en-US" dirty="0" smtClean="0"/>
              <a:t>UPLOAD_ERR_PARTIAL		Value</a:t>
            </a:r>
            <a:r>
              <a:rPr lang="en-US" dirty="0"/>
              <a:t>: 3; The uploaded file was only partially uploaded.</a:t>
            </a:r>
          </a:p>
          <a:p>
            <a:pPr marL="0" indent="0">
              <a:buNone/>
            </a:pPr>
            <a:r>
              <a:rPr lang="en-US" dirty="0" smtClean="0"/>
              <a:t>UPLOAD_ERR_NO_FILE		Value</a:t>
            </a:r>
            <a:r>
              <a:rPr lang="en-US" dirty="0"/>
              <a:t>: 4; No file was uploaded.</a:t>
            </a:r>
          </a:p>
          <a:p>
            <a:pPr marL="0" indent="0">
              <a:buNone/>
            </a:pPr>
            <a:r>
              <a:rPr lang="en-US" dirty="0" smtClean="0"/>
              <a:t>UPLOAD_ERR_NO_TMP_DIR	Value</a:t>
            </a:r>
            <a:r>
              <a:rPr lang="en-US" dirty="0"/>
              <a:t>: 6; Missing a temporary folder. Introduced in PHP 5.0.3.</a:t>
            </a:r>
          </a:p>
          <a:p>
            <a:pPr marL="0" indent="0">
              <a:buNone/>
            </a:pPr>
            <a:r>
              <a:rPr lang="en-US" dirty="0" smtClean="0"/>
              <a:t>UPLOAD_ERR_CANT_WRITE	Value</a:t>
            </a:r>
            <a:r>
              <a:rPr lang="en-US" dirty="0"/>
              <a:t>: 7; Failed to write file to disk. Introduced in PHP 5.1.0.</a:t>
            </a:r>
          </a:p>
          <a:p>
            <a:pPr marL="0" indent="0">
              <a:buNone/>
            </a:pPr>
            <a:r>
              <a:rPr lang="en-US" dirty="0" smtClean="0"/>
              <a:t>UPLOAD_ERR_EXTENSION	Value</a:t>
            </a:r>
            <a:r>
              <a:rPr lang="en-US" dirty="0"/>
              <a:t>: 8; A PHP extension stopped the file upload. PHP does not </a:t>
            </a:r>
            <a:r>
              <a:rPr lang="en-US" dirty="0" smtClean="0"/>
              <a:t>			provide </a:t>
            </a:r>
            <a:r>
              <a:rPr lang="en-US" dirty="0"/>
              <a:t>a way to ascertain which extension caused the file upload to </a:t>
            </a:r>
            <a:r>
              <a:rPr lang="en-US" dirty="0" smtClean="0"/>
              <a:t>			stop</a:t>
            </a:r>
            <a:r>
              <a:rPr lang="en-US" dirty="0"/>
              <a:t>; examining the list of loaded extensions with </a:t>
            </a:r>
            <a:r>
              <a:rPr lang="en-US" dirty="0" err="1"/>
              <a:t>phpinfo</a:t>
            </a:r>
            <a:r>
              <a:rPr lang="en-US" dirty="0"/>
              <a:t>() may </a:t>
            </a:r>
            <a:r>
              <a:rPr lang="en-US" dirty="0" smtClean="0"/>
              <a:t>			help</a:t>
            </a:r>
            <a:r>
              <a:rPr lang="en-US" dirty="0"/>
              <a:t>. Introduced in PHP 5.2.0.</a:t>
            </a:r>
          </a:p>
          <a:p>
            <a:pPr marL="0" indent="0">
              <a:buNone/>
            </a:pP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19</a:t>
            </a:fld>
            <a:endParaRPr lang="en-US"/>
          </a:p>
        </p:txBody>
      </p:sp>
    </p:spTree>
    <p:extLst>
      <p:ext uri="{BB962C8B-B14F-4D97-AF65-F5344CB8AC3E}">
        <p14:creationId xmlns:p14="http://schemas.microsoft.com/office/powerpoint/2010/main" val="3933144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Homework</a:t>
            </a:r>
            <a:endParaRPr lang="en-US" b="1" u="sng"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Sometimes a webmaster needs to logon to a website as a user to diagnose a problem that the user is having.  This is commonly called a "backdoor".  The challenge is to come up with a solution to allow the webmaster to logon to a website as any valid user.  The webmaster will know the USERID, but not the PASSWORD.  You have to use the same LOGON program and you cannot modify the LOGON webpage in any way.  You can only modify the LOGON program logic.  If you provide a valid solution to this problem, your grade on the final exam will be bumped up one level, for example, B to B+.  You can use the logon program from today's class, BCS350-logon.php, to implement and test your solution.  The deadline is </a:t>
            </a:r>
            <a:r>
              <a:rPr lang="en-US" dirty="0" smtClean="0"/>
              <a:t>Nov</a:t>
            </a:r>
            <a:r>
              <a:rPr lang="en-US" dirty="0"/>
              <a:t>. 18, the date of the next class, to send in your solutions to the CHALLENGE </a:t>
            </a:r>
            <a:r>
              <a:rPr lang="en-US" dirty="0" err="1"/>
              <a:t>dropbox</a:t>
            </a:r>
            <a:r>
              <a:rPr lang="en-US" dirty="0"/>
              <a:t> on Angel. </a:t>
            </a:r>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2</a:t>
            </a:fld>
            <a:endParaRPr lang="en-US"/>
          </a:p>
        </p:txBody>
      </p:sp>
    </p:spTree>
    <p:extLst>
      <p:ext uri="{BB962C8B-B14F-4D97-AF65-F5344CB8AC3E}">
        <p14:creationId xmlns:p14="http://schemas.microsoft.com/office/powerpoint/2010/main" val="1211852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File Upload Strategy/Need</a:t>
            </a:r>
            <a:endParaRPr lang="en-US" b="1" u="sng" dirty="0"/>
          </a:p>
        </p:txBody>
      </p:sp>
      <p:sp>
        <p:nvSpPr>
          <p:cNvPr id="3" name="Content Placeholder 2"/>
          <p:cNvSpPr>
            <a:spLocks noGrp="1"/>
          </p:cNvSpPr>
          <p:nvPr>
            <p:ph idx="1"/>
          </p:nvPr>
        </p:nvSpPr>
        <p:spPr/>
        <p:txBody>
          <a:bodyPr/>
          <a:lstStyle/>
          <a:p>
            <a:pPr marL="0" indent="0">
              <a:buNone/>
            </a:pPr>
            <a:r>
              <a:rPr lang="en-US" dirty="0" smtClean="0"/>
              <a:t>Write a general purpose file upload function that can be included and called in PHP scripts for all file uploads.</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20</a:t>
            </a:fld>
            <a:endParaRPr lang="en-US"/>
          </a:p>
        </p:txBody>
      </p:sp>
    </p:spTree>
    <p:extLst>
      <p:ext uri="{BB962C8B-B14F-4D97-AF65-F5344CB8AC3E}">
        <p14:creationId xmlns:p14="http://schemas.microsoft.com/office/powerpoint/2010/main" val="2758791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File Upload Function - Requirements</a:t>
            </a:r>
            <a:endParaRPr lang="en-US" b="1" u="sng" dirty="0"/>
          </a:p>
        </p:txBody>
      </p:sp>
      <p:sp>
        <p:nvSpPr>
          <p:cNvPr id="3" name="Content Placeholder 2"/>
          <p:cNvSpPr>
            <a:spLocks noGrp="1"/>
          </p:cNvSpPr>
          <p:nvPr>
            <p:ph idx="1"/>
          </p:nvPr>
        </p:nvSpPr>
        <p:spPr/>
        <p:txBody>
          <a:bodyPr>
            <a:normAutofit lnSpcReduction="10000"/>
          </a:bodyPr>
          <a:lstStyle/>
          <a:p>
            <a:r>
              <a:rPr lang="en-US" b="1" u="sng" dirty="0" smtClean="0"/>
              <a:t>INPUTS</a:t>
            </a:r>
          </a:p>
          <a:p>
            <a:pPr lvl="1"/>
            <a:r>
              <a:rPr lang="en-US" dirty="0" smtClean="0"/>
              <a:t>HTML </a:t>
            </a:r>
            <a:r>
              <a:rPr lang="en-US" dirty="0" smtClean="0"/>
              <a:t>INPUT </a:t>
            </a:r>
            <a:r>
              <a:rPr lang="en-US" dirty="0" smtClean="0"/>
              <a:t>name</a:t>
            </a:r>
            <a:endParaRPr lang="en-US" dirty="0" smtClean="0"/>
          </a:p>
          <a:p>
            <a:pPr lvl="1"/>
            <a:r>
              <a:rPr lang="en-US" dirty="0" smtClean="0"/>
              <a:t>Directory to store the uploaded file</a:t>
            </a:r>
          </a:p>
          <a:p>
            <a:pPr lvl="1"/>
            <a:r>
              <a:rPr lang="en-US" dirty="0" smtClean="0"/>
              <a:t>Filename for uploaded file</a:t>
            </a:r>
          </a:p>
          <a:p>
            <a:pPr lvl="1"/>
            <a:r>
              <a:rPr lang="en-US" dirty="0" smtClean="0"/>
              <a:t>Valid File extensions</a:t>
            </a:r>
          </a:p>
          <a:p>
            <a:pPr lvl="1"/>
            <a:r>
              <a:rPr lang="en-US" dirty="0" smtClean="0"/>
              <a:t>Maximum File Size</a:t>
            </a:r>
          </a:p>
          <a:p>
            <a:r>
              <a:rPr lang="en-US" b="1" u="sng" dirty="0" smtClean="0"/>
              <a:t>OUTPUTS</a:t>
            </a:r>
          </a:p>
          <a:p>
            <a:pPr lvl="1"/>
            <a:r>
              <a:rPr lang="en-US" dirty="0" smtClean="0"/>
              <a:t>Error Code:  0 (success), &gt;0 (failure)</a:t>
            </a:r>
          </a:p>
          <a:p>
            <a:pPr lvl="1"/>
            <a:r>
              <a:rPr lang="en-US" dirty="0" smtClean="0"/>
              <a:t>Filename (success), Error Message (failure)</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21</a:t>
            </a:fld>
            <a:endParaRPr lang="en-US"/>
          </a:p>
        </p:txBody>
      </p:sp>
    </p:spTree>
    <p:extLst>
      <p:ext uri="{BB962C8B-B14F-4D97-AF65-F5344CB8AC3E}">
        <p14:creationId xmlns:p14="http://schemas.microsoft.com/office/powerpoint/2010/main" val="3365412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File Upload Function - Design</a:t>
            </a:r>
            <a:endParaRPr lang="en-US" b="1" u="sng"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22</a:t>
            </a:fld>
            <a:endParaRPr lang="en-US"/>
          </a:p>
        </p:txBody>
      </p:sp>
      <p:sp>
        <p:nvSpPr>
          <p:cNvPr id="7" name="Rounded Rectangle 6"/>
          <p:cNvSpPr/>
          <p:nvPr/>
        </p:nvSpPr>
        <p:spPr>
          <a:xfrm>
            <a:off x="1219200" y="1905000"/>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Verify </a:t>
            </a:r>
            <a:r>
              <a:rPr lang="en-US" dirty="0" smtClean="0"/>
              <a:t>Input </a:t>
            </a:r>
            <a:r>
              <a:rPr lang="en-US" dirty="0" smtClean="0"/>
              <a:t>Parameters</a:t>
            </a:r>
            <a:endParaRPr lang="en-US" dirty="0"/>
          </a:p>
        </p:txBody>
      </p:sp>
      <p:sp>
        <p:nvSpPr>
          <p:cNvPr id="8" name="Rounded Rectangle 7"/>
          <p:cNvSpPr/>
          <p:nvPr/>
        </p:nvSpPr>
        <p:spPr>
          <a:xfrm>
            <a:off x="3200400" y="19050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Verify File Upload Data </a:t>
            </a:r>
            <a:endParaRPr lang="en-US" dirty="0"/>
          </a:p>
        </p:txBody>
      </p:sp>
      <p:sp>
        <p:nvSpPr>
          <p:cNvPr id="9" name="Rounded Rectangle 8"/>
          <p:cNvSpPr/>
          <p:nvPr/>
        </p:nvSpPr>
        <p:spPr>
          <a:xfrm>
            <a:off x="5257800" y="19050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 File</a:t>
            </a:r>
          </a:p>
          <a:p>
            <a:pPr algn="ctr"/>
            <a:r>
              <a:rPr lang="en-US" dirty="0" smtClean="0"/>
              <a:t>New Filename</a:t>
            </a:r>
            <a:endParaRPr lang="en-US" dirty="0"/>
          </a:p>
        </p:txBody>
      </p:sp>
      <p:sp>
        <p:nvSpPr>
          <p:cNvPr id="10" name="Rounded Rectangle 9"/>
          <p:cNvSpPr/>
          <p:nvPr/>
        </p:nvSpPr>
        <p:spPr>
          <a:xfrm>
            <a:off x="3200400" y="3733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 Error Code, Message</a:t>
            </a:r>
            <a:endParaRPr lang="en-US" dirty="0"/>
          </a:p>
        </p:txBody>
      </p:sp>
      <p:cxnSp>
        <p:nvCxnSpPr>
          <p:cNvPr id="12" name="Straight Arrow Connector 11"/>
          <p:cNvCxnSpPr>
            <a:stCxn id="7" idx="2"/>
            <a:endCxn id="10" idx="0"/>
          </p:cNvCxnSpPr>
          <p:nvPr/>
        </p:nvCxnSpPr>
        <p:spPr>
          <a:xfrm>
            <a:off x="1905000" y="2819400"/>
            <a:ext cx="19431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51248" y="281940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3848100" y="2819400"/>
            <a:ext cx="2057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8" idx="1"/>
          </p:cNvCxnSpPr>
          <p:nvPr/>
        </p:nvCxnSpPr>
        <p:spPr>
          <a:xfrm>
            <a:off x="2590800" y="23622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a:endCxn id="9" idx="1"/>
          </p:cNvCxnSpPr>
          <p:nvPr/>
        </p:nvCxnSpPr>
        <p:spPr>
          <a:xfrm>
            <a:off x="4495800" y="23622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29000" y="3304143"/>
            <a:ext cx="914400" cy="369332"/>
          </a:xfrm>
          <a:prstGeom prst="rect">
            <a:avLst/>
          </a:prstGeom>
          <a:noFill/>
        </p:spPr>
        <p:txBody>
          <a:bodyPr wrap="square" rtlCol="0">
            <a:spAutoFit/>
          </a:bodyPr>
          <a:lstStyle/>
          <a:p>
            <a:r>
              <a:rPr lang="en-US" dirty="0" smtClean="0"/>
              <a:t>Failure</a:t>
            </a:r>
            <a:endParaRPr lang="en-US" dirty="0"/>
          </a:p>
        </p:txBody>
      </p:sp>
      <p:sp>
        <p:nvSpPr>
          <p:cNvPr id="29" name="Can 28"/>
          <p:cNvSpPr/>
          <p:nvPr/>
        </p:nvSpPr>
        <p:spPr>
          <a:xfrm>
            <a:off x="7217903" y="1754124"/>
            <a:ext cx="914400" cy="121615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Temp</a:t>
            </a:r>
          </a:p>
          <a:p>
            <a:pPr algn="ctr"/>
            <a:r>
              <a:rPr lang="en-US" b="1" dirty="0" err="1" smtClean="0"/>
              <a:t>Dir</a:t>
            </a:r>
            <a:endParaRPr lang="en-US" b="1" dirty="0"/>
          </a:p>
        </p:txBody>
      </p:sp>
      <p:cxnSp>
        <p:nvCxnSpPr>
          <p:cNvPr id="31" name="Straight Arrow Connector 30"/>
          <p:cNvCxnSpPr>
            <a:stCxn id="29" idx="2"/>
            <a:endCxn id="9" idx="3"/>
          </p:cNvCxnSpPr>
          <p:nvPr/>
        </p:nvCxnSpPr>
        <p:spPr>
          <a:xfrm flipH="1">
            <a:off x="6553200" y="2362200"/>
            <a:ext cx="664703"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2" name="Can 31"/>
          <p:cNvSpPr/>
          <p:nvPr/>
        </p:nvSpPr>
        <p:spPr>
          <a:xfrm>
            <a:off x="7217903" y="3673475"/>
            <a:ext cx="914400" cy="121615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User</a:t>
            </a:r>
          </a:p>
          <a:p>
            <a:pPr algn="ctr"/>
            <a:r>
              <a:rPr lang="en-US" b="1" dirty="0" err="1" smtClean="0"/>
              <a:t>Dir</a:t>
            </a:r>
            <a:endParaRPr lang="en-US" b="1" dirty="0"/>
          </a:p>
        </p:txBody>
      </p:sp>
      <p:cxnSp>
        <p:nvCxnSpPr>
          <p:cNvPr id="34" name="Straight Arrow Connector 33"/>
          <p:cNvCxnSpPr>
            <a:endCxn id="32" idx="2"/>
          </p:cNvCxnSpPr>
          <p:nvPr/>
        </p:nvCxnSpPr>
        <p:spPr>
          <a:xfrm>
            <a:off x="6553200" y="2743200"/>
            <a:ext cx="664703" cy="1538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5" name="TextBox 34"/>
          <p:cNvSpPr txBox="1"/>
          <p:nvPr/>
        </p:nvSpPr>
        <p:spPr>
          <a:xfrm>
            <a:off x="2667000" y="2057400"/>
            <a:ext cx="457200" cy="369332"/>
          </a:xfrm>
          <a:prstGeom prst="rect">
            <a:avLst/>
          </a:prstGeom>
          <a:noFill/>
        </p:spPr>
        <p:txBody>
          <a:bodyPr wrap="square" rtlCol="0">
            <a:spAutoFit/>
          </a:bodyPr>
          <a:lstStyle/>
          <a:p>
            <a:r>
              <a:rPr lang="en-US" dirty="0" smtClean="0"/>
              <a:t>OK</a:t>
            </a:r>
            <a:endParaRPr lang="en-US" dirty="0"/>
          </a:p>
        </p:txBody>
      </p:sp>
      <p:sp>
        <p:nvSpPr>
          <p:cNvPr id="36" name="TextBox 35"/>
          <p:cNvSpPr txBox="1"/>
          <p:nvPr/>
        </p:nvSpPr>
        <p:spPr>
          <a:xfrm>
            <a:off x="4572000" y="2058030"/>
            <a:ext cx="609600" cy="381000"/>
          </a:xfrm>
          <a:prstGeom prst="rect">
            <a:avLst/>
          </a:prstGeom>
          <a:noFill/>
        </p:spPr>
        <p:txBody>
          <a:bodyPr wrap="square" rtlCol="0">
            <a:spAutoFit/>
          </a:bodyPr>
          <a:lstStyle/>
          <a:p>
            <a:r>
              <a:rPr lang="en-US" dirty="0" smtClean="0"/>
              <a:t>OK</a:t>
            </a:r>
            <a:endParaRPr lang="en-US" dirty="0"/>
          </a:p>
        </p:txBody>
      </p:sp>
      <p:sp>
        <p:nvSpPr>
          <p:cNvPr id="37" name="Rounded Rectangle 36"/>
          <p:cNvSpPr/>
          <p:nvPr/>
        </p:nvSpPr>
        <p:spPr>
          <a:xfrm>
            <a:off x="5257800" y="3733799"/>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Filename</a:t>
            </a:r>
            <a:endParaRPr lang="en-US" dirty="0"/>
          </a:p>
        </p:txBody>
      </p:sp>
      <p:cxnSp>
        <p:nvCxnSpPr>
          <p:cNvPr id="39" name="Straight Arrow Connector 38"/>
          <p:cNvCxnSpPr>
            <a:stCxn id="9" idx="2"/>
            <a:endCxn id="37" idx="0"/>
          </p:cNvCxnSpPr>
          <p:nvPr/>
        </p:nvCxnSpPr>
        <p:spPr>
          <a:xfrm>
            <a:off x="5905500" y="2819400"/>
            <a:ext cx="0" cy="91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05500" y="3304143"/>
            <a:ext cx="495300" cy="369332"/>
          </a:xfrm>
          <a:prstGeom prst="rect">
            <a:avLst/>
          </a:prstGeom>
          <a:noFill/>
        </p:spPr>
        <p:txBody>
          <a:bodyPr wrap="square" rtlCol="0">
            <a:spAutoFit/>
          </a:bodyPr>
          <a:lstStyle/>
          <a:p>
            <a:r>
              <a:rPr lang="en-US" dirty="0" smtClean="0"/>
              <a:t>OK</a:t>
            </a:r>
          </a:p>
        </p:txBody>
      </p:sp>
    </p:spTree>
    <p:extLst>
      <p:ext uri="{BB962C8B-B14F-4D97-AF65-F5344CB8AC3E}">
        <p14:creationId xmlns:p14="http://schemas.microsoft.com/office/powerpoint/2010/main" val="984542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Uploaded File Names</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smtClean="0"/>
              <a:t>Uploaded files are placed in a </a:t>
            </a:r>
            <a:r>
              <a:rPr lang="en-US" dirty="0" smtClean="0"/>
              <a:t>directory</a:t>
            </a:r>
            <a:endParaRPr lang="en-US" dirty="0" smtClean="0"/>
          </a:p>
          <a:p>
            <a:r>
              <a:rPr lang="en-US" dirty="0" smtClean="0"/>
              <a:t>You cannot have two files with the same name in a directory</a:t>
            </a:r>
          </a:p>
          <a:p>
            <a:r>
              <a:rPr lang="en-US" dirty="0" smtClean="0"/>
              <a:t>The MOVE_UPLOADED_FILE function will overwrite an existing file if a new file is uploaded with the same name</a:t>
            </a:r>
          </a:p>
          <a:p>
            <a:r>
              <a:rPr lang="en-US" dirty="0" smtClean="0"/>
              <a:t>PHP scripts have to supply unique filenames for uploaded files</a:t>
            </a:r>
          </a:p>
          <a:p>
            <a:r>
              <a:rPr lang="en-US" u="sng" dirty="0" smtClean="0"/>
              <a:t>Solution</a:t>
            </a:r>
            <a:r>
              <a:rPr lang="en-US" dirty="0" smtClean="0"/>
              <a:t>:  Uploaded files </a:t>
            </a:r>
            <a:r>
              <a:rPr lang="en-US" dirty="0" smtClean="0"/>
              <a:t>that are </a:t>
            </a:r>
            <a:r>
              <a:rPr lang="en-US" dirty="0" smtClean="0"/>
              <a:t>related to data in a table, use the ROWID of the data element and the original file extension, for example </a:t>
            </a:r>
            <a:r>
              <a:rPr lang="en-US" dirty="0"/>
              <a:t>1</a:t>
            </a:r>
            <a:r>
              <a:rPr lang="en-US" dirty="0" smtClean="0"/>
              <a:t>.jpg. </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23</a:t>
            </a:fld>
            <a:endParaRPr lang="en-US"/>
          </a:p>
        </p:txBody>
      </p:sp>
    </p:spTree>
    <p:extLst>
      <p:ext uri="{BB962C8B-B14F-4D97-AF65-F5344CB8AC3E}">
        <p14:creationId xmlns:p14="http://schemas.microsoft.com/office/powerpoint/2010/main" val="1973784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64162"/>
          </a:xfrm>
        </p:spPr>
        <p:txBody>
          <a:bodyPr>
            <a:normAutofit/>
          </a:bodyPr>
          <a:lstStyle/>
          <a:p>
            <a:r>
              <a:rPr lang="en-US" sz="6000" b="1" dirty="0" smtClean="0"/>
              <a:t>Review File Upload Function Code</a:t>
            </a:r>
            <a:endParaRPr lang="en-US" sz="6000" b="1"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24</a:t>
            </a:fld>
            <a:endParaRPr lang="en-US"/>
          </a:p>
        </p:txBody>
      </p:sp>
    </p:spTree>
    <p:extLst>
      <p:ext uri="{BB962C8B-B14F-4D97-AF65-F5344CB8AC3E}">
        <p14:creationId xmlns:p14="http://schemas.microsoft.com/office/powerpoint/2010/main" val="1208013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Lab Preparation</a:t>
            </a:r>
            <a:endParaRPr lang="en-US" b="1" u="sng" dirty="0"/>
          </a:p>
        </p:txBody>
      </p:sp>
      <p:sp>
        <p:nvSpPr>
          <p:cNvPr id="3" name="Content Placeholder 2"/>
          <p:cNvSpPr>
            <a:spLocks noGrp="1"/>
          </p:cNvSpPr>
          <p:nvPr>
            <p:ph idx="1"/>
          </p:nvPr>
        </p:nvSpPr>
        <p:spPr/>
        <p:txBody>
          <a:bodyPr>
            <a:normAutofit fontScale="92500"/>
          </a:bodyPr>
          <a:lstStyle/>
          <a:p>
            <a:r>
              <a:rPr lang="en-US" dirty="0" smtClean="0"/>
              <a:t>Power on PC</a:t>
            </a:r>
          </a:p>
          <a:p>
            <a:r>
              <a:rPr lang="en-US" dirty="0" smtClean="0"/>
              <a:t>Logon to BCS350, password is BCS#350</a:t>
            </a:r>
          </a:p>
          <a:p>
            <a:r>
              <a:rPr lang="en-US" dirty="0" smtClean="0"/>
              <a:t>Download all files for Week 11 to c:/wamp/www</a:t>
            </a:r>
          </a:p>
          <a:p>
            <a:r>
              <a:rPr lang="en-US" dirty="0" smtClean="0"/>
              <a:t>Start WAMPServer and </a:t>
            </a:r>
            <a:r>
              <a:rPr lang="en-US" dirty="0" err="1" smtClean="0"/>
              <a:t>NotePad</a:t>
            </a:r>
            <a:r>
              <a:rPr lang="en-US" dirty="0" smtClean="0"/>
              <a:t>++</a:t>
            </a:r>
          </a:p>
          <a:p>
            <a:r>
              <a:rPr lang="en-US" u="sng" dirty="0" smtClean="0"/>
              <a:t>Start PHPMyAdmin</a:t>
            </a:r>
          </a:p>
          <a:p>
            <a:pPr lvl="1"/>
            <a:r>
              <a:rPr lang="en-US" dirty="0" smtClean="0"/>
              <a:t>Create a database called BCS350</a:t>
            </a:r>
          </a:p>
          <a:p>
            <a:pPr lvl="1"/>
            <a:r>
              <a:rPr lang="en-US" dirty="0" smtClean="0"/>
              <a:t>Import </a:t>
            </a:r>
            <a:r>
              <a:rPr lang="en-US" dirty="0" err="1" smtClean="0"/>
              <a:t>roster.sql</a:t>
            </a:r>
            <a:endParaRPr lang="en-US" dirty="0" smtClean="0"/>
          </a:p>
          <a:p>
            <a:r>
              <a:rPr lang="en-US" dirty="0" smtClean="0"/>
              <a:t>Create Directory:  c:/wamp/www/images</a:t>
            </a:r>
            <a:endParaRPr lang="en-US" dirty="0"/>
          </a:p>
        </p:txBody>
      </p:sp>
      <p:sp>
        <p:nvSpPr>
          <p:cNvPr id="4" name="Footer Placeholder 3"/>
          <p:cNvSpPr>
            <a:spLocks noGrp="1"/>
          </p:cNvSpPr>
          <p:nvPr>
            <p:ph type="ftr" sz="quarter" idx="11"/>
          </p:nvPr>
        </p:nvSpPr>
        <p:spPr/>
        <p:txBody>
          <a:bodyPr/>
          <a:lstStyle/>
          <a:p>
            <a:r>
              <a:rPr lang="en-US" smtClean="0"/>
              <a:t>Week #11 – File Uploads</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25</a:t>
            </a:fld>
            <a:endParaRPr lang="en-US"/>
          </a:p>
        </p:txBody>
      </p:sp>
      <p:sp>
        <p:nvSpPr>
          <p:cNvPr id="6" name="Date Placeholder 5"/>
          <p:cNvSpPr>
            <a:spLocks noGrp="1"/>
          </p:cNvSpPr>
          <p:nvPr>
            <p:ph type="dt" sz="half" idx="10"/>
          </p:nvPr>
        </p:nvSpPr>
        <p:spPr/>
        <p:txBody>
          <a:bodyPr/>
          <a:lstStyle/>
          <a:p>
            <a:r>
              <a:rPr lang="en-US" smtClean="0"/>
              <a:t>©2014 - BCS350 Fall 2014</a:t>
            </a:r>
            <a:endParaRPr lang="en-US"/>
          </a:p>
        </p:txBody>
      </p:sp>
    </p:spTree>
    <p:extLst>
      <p:ext uri="{BB962C8B-B14F-4D97-AF65-F5344CB8AC3E}">
        <p14:creationId xmlns:p14="http://schemas.microsoft.com/office/powerpoint/2010/main" val="2260515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Lab Assignment</a:t>
            </a:r>
            <a:endParaRPr lang="en-US" b="1" u="sng" dirty="0"/>
          </a:p>
        </p:txBody>
      </p:sp>
      <p:sp>
        <p:nvSpPr>
          <p:cNvPr id="3" name="Content Placeholder 2"/>
          <p:cNvSpPr>
            <a:spLocks noGrp="1"/>
          </p:cNvSpPr>
          <p:nvPr>
            <p:ph idx="1"/>
          </p:nvPr>
        </p:nvSpPr>
        <p:spPr/>
        <p:txBody>
          <a:bodyPr/>
          <a:lstStyle/>
          <a:p>
            <a:pPr marL="0" indent="0">
              <a:buNone/>
            </a:pPr>
            <a:r>
              <a:rPr lang="en-US" b="1" u="sng" dirty="0" smtClean="0"/>
              <a:t>Write a PHP Script:</a:t>
            </a:r>
          </a:p>
          <a:p>
            <a:r>
              <a:rPr lang="en-US" dirty="0" smtClean="0"/>
              <a:t>Display a File Upload Form</a:t>
            </a:r>
          </a:p>
          <a:p>
            <a:r>
              <a:rPr lang="en-US" dirty="0" smtClean="0"/>
              <a:t>Include </a:t>
            </a:r>
            <a:r>
              <a:rPr lang="en-US" dirty="0" err="1" smtClean="0"/>
              <a:t>upload.php</a:t>
            </a:r>
            <a:endParaRPr lang="en-US" dirty="0" smtClean="0"/>
          </a:p>
          <a:p>
            <a:r>
              <a:rPr lang="en-US" dirty="0" smtClean="0"/>
              <a:t>Call </a:t>
            </a:r>
            <a:r>
              <a:rPr lang="en-US" dirty="0" err="1" smtClean="0"/>
              <a:t>upload.php</a:t>
            </a:r>
            <a:endParaRPr lang="en-US" dirty="0"/>
          </a:p>
          <a:p>
            <a:r>
              <a:rPr lang="en-US" dirty="0" smtClean="0"/>
              <a:t>Displays results (Error Code, Message)</a:t>
            </a:r>
          </a:p>
          <a:p>
            <a:r>
              <a:rPr lang="en-US" dirty="0" smtClean="0"/>
              <a:t>Valid file extensions for image (.jpg, .gif, .</a:t>
            </a:r>
            <a:r>
              <a:rPr lang="en-US" dirty="0" err="1" smtClean="0"/>
              <a:t>png</a:t>
            </a:r>
            <a:r>
              <a:rPr lang="en-US" dirty="0" smtClean="0"/>
              <a:t>)</a:t>
            </a:r>
          </a:p>
          <a:p>
            <a:r>
              <a:rPr lang="en-US" dirty="0" smtClean="0"/>
              <a:t>If successful, display image</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26</a:t>
            </a:fld>
            <a:endParaRPr lang="en-US"/>
          </a:p>
        </p:txBody>
      </p:sp>
    </p:spTree>
    <p:extLst>
      <p:ext uri="{BB962C8B-B14F-4D97-AF65-F5344CB8AC3E}">
        <p14:creationId xmlns:p14="http://schemas.microsoft.com/office/powerpoint/2010/main" val="2842753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Lab Assignment</a:t>
            </a:r>
            <a:endParaRPr lang="en-US" b="1" u="sng" dirty="0"/>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Review </a:t>
            </a:r>
            <a:r>
              <a:rPr lang="en-US" sz="6000" dirty="0"/>
              <a:t>S</a:t>
            </a:r>
            <a:r>
              <a:rPr lang="en-US" sz="6000" dirty="0" smtClean="0"/>
              <a:t>ample </a:t>
            </a:r>
            <a:r>
              <a:rPr lang="en-US" sz="6000" dirty="0"/>
              <a:t>S</a:t>
            </a:r>
            <a:r>
              <a:rPr lang="en-US" sz="6000" dirty="0" smtClean="0"/>
              <a:t>cript</a:t>
            </a:r>
            <a:endParaRPr lang="en-US" sz="6000"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27</a:t>
            </a:fld>
            <a:endParaRPr lang="en-US"/>
          </a:p>
        </p:txBody>
      </p:sp>
    </p:spTree>
    <p:extLst>
      <p:ext uri="{BB962C8B-B14F-4D97-AF65-F5344CB8AC3E}">
        <p14:creationId xmlns:p14="http://schemas.microsoft.com/office/powerpoint/2010/main" val="3989040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Lab Assignment #2</a:t>
            </a:r>
            <a:endParaRPr lang="en-US" b="1" u="sng" dirty="0"/>
          </a:p>
        </p:txBody>
      </p:sp>
      <p:sp>
        <p:nvSpPr>
          <p:cNvPr id="3" name="Content Placeholder 2"/>
          <p:cNvSpPr>
            <a:spLocks noGrp="1"/>
          </p:cNvSpPr>
          <p:nvPr>
            <p:ph idx="1"/>
          </p:nvPr>
        </p:nvSpPr>
        <p:spPr/>
        <p:txBody>
          <a:bodyPr/>
          <a:lstStyle/>
          <a:p>
            <a:r>
              <a:rPr lang="en-US" dirty="0" smtClean="0"/>
              <a:t>Modify Phone Book Update script (week 9) to allow image upload of contact’s picture and display image if available</a:t>
            </a:r>
          </a:p>
          <a:p>
            <a:r>
              <a:rPr lang="en-US" dirty="0" smtClean="0"/>
              <a:t>Add picture column to phonebook table, </a:t>
            </a:r>
            <a:r>
              <a:rPr lang="en-US" dirty="0" err="1" smtClean="0"/>
              <a:t>varchar</a:t>
            </a:r>
            <a:r>
              <a:rPr lang="en-US" dirty="0" smtClean="0"/>
              <a:t>(20)</a:t>
            </a:r>
          </a:p>
          <a:p>
            <a:r>
              <a:rPr lang="en-US" dirty="0" smtClean="0"/>
              <a:t>Picture filename is contact </a:t>
            </a:r>
            <a:r>
              <a:rPr lang="en-US" dirty="0" err="1" smtClean="0"/>
              <a:t>ROWID.ext</a:t>
            </a:r>
            <a:endParaRPr lang="en-US" dirty="0" smtClean="0"/>
          </a:p>
          <a:p>
            <a:r>
              <a:rPr lang="en-US" dirty="0" smtClean="0"/>
              <a:t>If not complete, do as Homework</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28</a:t>
            </a:fld>
            <a:endParaRPr lang="en-US"/>
          </a:p>
        </p:txBody>
      </p:sp>
    </p:spTree>
    <p:extLst>
      <p:ext uri="{BB962C8B-B14F-4D97-AF65-F5344CB8AC3E}">
        <p14:creationId xmlns:p14="http://schemas.microsoft.com/office/powerpoint/2010/main" val="2840188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Lab Preparation</a:t>
            </a:r>
            <a:endParaRPr lang="en-US" b="1" u="sng" dirty="0"/>
          </a:p>
        </p:txBody>
      </p:sp>
      <p:sp>
        <p:nvSpPr>
          <p:cNvPr id="3" name="Content Placeholder 2"/>
          <p:cNvSpPr>
            <a:spLocks noGrp="1"/>
          </p:cNvSpPr>
          <p:nvPr>
            <p:ph idx="1"/>
          </p:nvPr>
        </p:nvSpPr>
        <p:spPr/>
        <p:txBody>
          <a:bodyPr>
            <a:normAutofit fontScale="92500"/>
          </a:bodyPr>
          <a:lstStyle/>
          <a:p>
            <a:r>
              <a:rPr lang="en-US" dirty="0" smtClean="0"/>
              <a:t>Power on PC</a:t>
            </a:r>
          </a:p>
          <a:p>
            <a:r>
              <a:rPr lang="en-US" dirty="0" smtClean="0"/>
              <a:t>Logon to BCS350, password is BCS#350</a:t>
            </a:r>
          </a:p>
          <a:p>
            <a:r>
              <a:rPr lang="en-US" dirty="0" smtClean="0"/>
              <a:t>Download all files for Week 10 to c:/wamp/www</a:t>
            </a:r>
          </a:p>
          <a:p>
            <a:r>
              <a:rPr lang="en-US" dirty="0" smtClean="0"/>
              <a:t>Start WAMPServer and </a:t>
            </a:r>
            <a:r>
              <a:rPr lang="en-US" dirty="0" err="1" smtClean="0"/>
              <a:t>NotePad</a:t>
            </a:r>
            <a:r>
              <a:rPr lang="en-US" dirty="0" smtClean="0"/>
              <a:t>++</a:t>
            </a:r>
          </a:p>
          <a:p>
            <a:r>
              <a:rPr lang="en-US" u="sng" dirty="0" smtClean="0"/>
              <a:t>Start PHPMyAdmin</a:t>
            </a:r>
          </a:p>
          <a:p>
            <a:pPr lvl="1"/>
            <a:r>
              <a:rPr lang="en-US" dirty="0" smtClean="0"/>
              <a:t>Create a database called BCS350</a:t>
            </a:r>
          </a:p>
          <a:p>
            <a:pPr lvl="1"/>
            <a:r>
              <a:rPr lang="en-US" dirty="0" smtClean="0"/>
              <a:t>Import </a:t>
            </a:r>
            <a:r>
              <a:rPr lang="en-US" dirty="0" err="1" smtClean="0"/>
              <a:t>phonebook.sql</a:t>
            </a:r>
            <a:endParaRPr lang="en-US" dirty="0" smtClean="0"/>
          </a:p>
          <a:p>
            <a:r>
              <a:rPr lang="en-US" dirty="0" smtClean="0"/>
              <a:t>Create Directory:  c:/wamp/www/images</a:t>
            </a:r>
            <a:endParaRPr lang="en-US" dirty="0"/>
          </a:p>
        </p:txBody>
      </p:sp>
      <p:sp>
        <p:nvSpPr>
          <p:cNvPr id="4" name="Footer Placeholder 3"/>
          <p:cNvSpPr>
            <a:spLocks noGrp="1"/>
          </p:cNvSpPr>
          <p:nvPr>
            <p:ph type="ftr" sz="quarter" idx="11"/>
          </p:nvPr>
        </p:nvSpPr>
        <p:spPr/>
        <p:txBody>
          <a:bodyPr/>
          <a:lstStyle/>
          <a:p>
            <a:r>
              <a:rPr lang="en-US" smtClean="0"/>
              <a:t>Week #11 – File Uploads</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29</a:t>
            </a:fld>
            <a:endParaRPr lang="en-US"/>
          </a:p>
        </p:txBody>
      </p:sp>
      <p:sp>
        <p:nvSpPr>
          <p:cNvPr id="6" name="Date Placeholder 5"/>
          <p:cNvSpPr>
            <a:spLocks noGrp="1"/>
          </p:cNvSpPr>
          <p:nvPr>
            <p:ph type="dt" sz="half" idx="10"/>
          </p:nvPr>
        </p:nvSpPr>
        <p:spPr/>
        <p:txBody>
          <a:bodyPr/>
          <a:lstStyle/>
          <a:p>
            <a:r>
              <a:rPr lang="en-US" smtClean="0"/>
              <a:t>©2014 - BCS350 Fall 2014</a:t>
            </a:r>
            <a:endParaRPr lang="en-US"/>
          </a:p>
        </p:txBody>
      </p:sp>
    </p:spTree>
    <p:extLst>
      <p:ext uri="{BB962C8B-B14F-4D97-AF65-F5344CB8AC3E}">
        <p14:creationId xmlns:p14="http://schemas.microsoft.com/office/powerpoint/2010/main" val="61967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Homework</a:t>
            </a:r>
            <a:endParaRPr lang="en-US" b="1" u="sng"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666875"/>
            <a:ext cx="5334000" cy="3524250"/>
          </a:xfrm>
          <a:prstGeom prst="rect">
            <a:avLst/>
          </a:prstGeom>
          <a:ln>
            <a:solidFill>
              <a:schemeClr val="tx1"/>
            </a:solidFill>
          </a:ln>
        </p:spPr>
      </p:pic>
    </p:spTree>
    <p:extLst>
      <p:ext uri="{BB962C8B-B14F-4D97-AF65-F5344CB8AC3E}">
        <p14:creationId xmlns:p14="http://schemas.microsoft.com/office/powerpoint/2010/main" val="1096412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Homework</a:t>
            </a:r>
            <a:endParaRPr lang="en-US" b="1" u="sng" dirty="0"/>
          </a:p>
        </p:txBody>
      </p:sp>
      <p:sp>
        <p:nvSpPr>
          <p:cNvPr id="3" name="Content Placeholder 2"/>
          <p:cNvSpPr>
            <a:spLocks noGrp="1"/>
          </p:cNvSpPr>
          <p:nvPr>
            <p:ph idx="1"/>
          </p:nvPr>
        </p:nvSpPr>
        <p:spPr/>
        <p:txBody>
          <a:bodyPr/>
          <a:lstStyle/>
          <a:p>
            <a:r>
              <a:rPr lang="en-US" dirty="0" smtClean="0"/>
              <a:t>Complete modification of the Phone Book update script to allow upload of a contact’s image</a:t>
            </a:r>
          </a:p>
          <a:p>
            <a:r>
              <a:rPr lang="en-US" dirty="0" smtClean="0"/>
              <a:t>Submit screen image to Angel Dropbox </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30</a:t>
            </a:fld>
            <a:endParaRPr lang="en-US"/>
          </a:p>
        </p:txBody>
      </p:sp>
    </p:spTree>
    <p:extLst>
      <p:ext uri="{BB962C8B-B14F-4D97-AF65-F5344CB8AC3E}">
        <p14:creationId xmlns:p14="http://schemas.microsoft.com/office/powerpoint/2010/main" val="2226152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Week 11 - Summary</a:t>
            </a:r>
            <a:endParaRPr lang="en-US" b="1" u="sng" dirty="0"/>
          </a:p>
        </p:txBody>
      </p:sp>
      <p:sp>
        <p:nvSpPr>
          <p:cNvPr id="3" name="Content Placeholder 2"/>
          <p:cNvSpPr>
            <a:spLocks noGrp="1"/>
          </p:cNvSpPr>
          <p:nvPr>
            <p:ph idx="1"/>
          </p:nvPr>
        </p:nvSpPr>
        <p:spPr/>
        <p:txBody>
          <a:bodyPr/>
          <a:lstStyle/>
          <a:p>
            <a:r>
              <a:rPr lang="en-US" dirty="0" smtClean="0"/>
              <a:t>File Uploads – provide ability for website users to add new content to a website or exchange of information</a:t>
            </a:r>
          </a:p>
          <a:p>
            <a:r>
              <a:rPr lang="en-US" dirty="0" smtClean="0"/>
              <a:t>Care is needed to make sure that file uploads are within the requirements of the website</a:t>
            </a:r>
          </a:p>
          <a:p>
            <a:endParaRPr lang="en-US" dirty="0" smtClean="0"/>
          </a:p>
          <a:p>
            <a:r>
              <a:rPr lang="en-US" b="1" u="sng" dirty="0" smtClean="0"/>
              <a:t>Week 12</a:t>
            </a:r>
            <a:r>
              <a:rPr lang="en-US" b="1" dirty="0" smtClean="0"/>
              <a:t> </a:t>
            </a:r>
            <a:r>
              <a:rPr lang="en-US" dirty="0" smtClean="0"/>
              <a:t>– Website Design</a:t>
            </a:r>
          </a:p>
        </p:txBody>
      </p:sp>
      <p:sp>
        <p:nvSpPr>
          <p:cNvPr id="4" name="Slide Number Placeholder 3"/>
          <p:cNvSpPr>
            <a:spLocks noGrp="1"/>
          </p:cNvSpPr>
          <p:nvPr>
            <p:ph type="sldNum" sz="quarter" idx="12"/>
          </p:nvPr>
        </p:nvSpPr>
        <p:spPr/>
        <p:txBody>
          <a:bodyPr/>
          <a:lstStyle/>
          <a:p>
            <a:fld id="{ED9B86C9-9F96-4526-BD3F-B164AC6FE5A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Date Placeholder 5"/>
          <p:cNvSpPr>
            <a:spLocks noGrp="1"/>
          </p:cNvSpPr>
          <p:nvPr>
            <p:ph type="dt" sz="half" idx="10"/>
          </p:nvPr>
        </p:nvSpPr>
        <p:spPr/>
        <p:txBody>
          <a:bodyPr/>
          <a:lstStyle/>
          <a:p>
            <a:r>
              <a:rPr lang="en-US" smtClean="0"/>
              <a:t>©2014 - BCS350 Fall 2014</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Homework</a:t>
            </a:r>
            <a:endParaRPr lang="en-US" b="1" u="sng"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solidFill>
                  <a:srgbClr val="FF0000"/>
                </a:solidFill>
              </a:rPr>
              <a:t>$</a:t>
            </a:r>
            <a:r>
              <a:rPr lang="en-US" b="1" dirty="0" err="1" smtClean="0">
                <a:solidFill>
                  <a:srgbClr val="FF0000"/>
                </a:solidFill>
              </a:rPr>
              <a:t>allow_backdoor</a:t>
            </a:r>
            <a:r>
              <a:rPr lang="en-US" b="1" dirty="0" smtClean="0">
                <a:solidFill>
                  <a:srgbClr val="FF0000"/>
                </a:solidFill>
              </a:rPr>
              <a:t> = TRUE;</a:t>
            </a:r>
          </a:p>
          <a:p>
            <a:pPr marL="0" indent="0">
              <a:buNone/>
            </a:pPr>
            <a:r>
              <a:rPr lang="en-US" b="1" dirty="0" smtClean="0">
                <a:solidFill>
                  <a:srgbClr val="FF0000"/>
                </a:solidFill>
              </a:rPr>
              <a:t>$backdoor = </a:t>
            </a:r>
            <a:r>
              <a:rPr lang="en-US" b="1" dirty="0">
                <a:solidFill>
                  <a:srgbClr val="FF0000"/>
                </a:solidFill>
              </a:rPr>
              <a:t>"</a:t>
            </a:r>
            <a:r>
              <a:rPr lang="en-US" b="1" dirty="0" smtClean="0">
                <a:solidFill>
                  <a:srgbClr val="FF0000"/>
                </a:solidFill>
              </a:rPr>
              <a:t>backdoor</a:t>
            </a:r>
            <a:r>
              <a:rPr lang="en-US" b="1" dirty="0">
                <a:solidFill>
                  <a:srgbClr val="FF0000"/>
                </a:solidFill>
              </a:rPr>
              <a:t>"</a:t>
            </a:r>
            <a:r>
              <a:rPr lang="en-US" b="1" dirty="0" smtClean="0">
                <a:solidFill>
                  <a:srgbClr val="FF0000"/>
                </a:solidFill>
              </a:rPr>
              <a:t>;</a:t>
            </a:r>
          </a:p>
          <a:p>
            <a:pPr marL="0" indent="0">
              <a:buNone/>
            </a:pPr>
            <a:endParaRPr lang="en-US" dirty="0" smtClean="0"/>
          </a:p>
          <a:p>
            <a:pPr marL="0" indent="0">
              <a:buNone/>
            </a:pPr>
            <a:r>
              <a:rPr lang="en-US" dirty="0" smtClean="0"/>
              <a:t>if </a:t>
            </a:r>
            <a:r>
              <a:rPr lang="en-US" dirty="0"/>
              <a:t>($</a:t>
            </a:r>
            <a:r>
              <a:rPr lang="en-US" dirty="0" err="1"/>
              <a:t>msg</a:t>
            </a:r>
            <a:r>
              <a:rPr lang="en-US" dirty="0"/>
              <a:t> == NULL) {</a:t>
            </a:r>
          </a:p>
          <a:p>
            <a:pPr marL="0" indent="0">
              <a:buNone/>
            </a:pPr>
            <a:r>
              <a:rPr lang="en-US" dirty="0"/>
              <a:t>  </a:t>
            </a:r>
            <a:r>
              <a:rPr lang="en-US" dirty="0" smtClean="0"/>
              <a:t>include</a:t>
            </a:r>
            <a:r>
              <a:rPr lang="en-US" dirty="0"/>
              <a:t>('BCS350_mysql_connect.php');</a:t>
            </a:r>
          </a:p>
          <a:p>
            <a:pPr marL="0" indent="0">
              <a:buNone/>
            </a:pPr>
            <a:r>
              <a:rPr lang="en-US" dirty="0" smtClean="0"/>
              <a:t>  </a:t>
            </a:r>
            <a:r>
              <a:rPr lang="en-US" dirty="0"/>
              <a:t>$query = "SELECT </a:t>
            </a:r>
            <a:r>
              <a:rPr lang="en-US" dirty="0" err="1"/>
              <a:t>firstname</a:t>
            </a:r>
            <a:r>
              <a:rPr lang="en-US" dirty="0"/>
              <a:t>, </a:t>
            </a:r>
            <a:r>
              <a:rPr lang="en-US" dirty="0" err="1"/>
              <a:t>lastname</a:t>
            </a:r>
            <a:r>
              <a:rPr lang="en-US" dirty="0"/>
              <a:t>, role, password, status FROM roster WHERE userid='$userid'";</a:t>
            </a:r>
          </a:p>
          <a:p>
            <a:pPr marL="0" indent="0">
              <a:buNone/>
            </a:pPr>
            <a:r>
              <a:rPr lang="en-US" dirty="0"/>
              <a:t>  </a:t>
            </a:r>
            <a:r>
              <a:rPr lang="en-US" dirty="0" smtClean="0"/>
              <a:t>$</a:t>
            </a:r>
            <a:r>
              <a:rPr lang="en-US" dirty="0"/>
              <a:t>result = $</a:t>
            </a:r>
            <a:r>
              <a:rPr lang="en-US" dirty="0" err="1"/>
              <a:t>mysqli</a:t>
            </a:r>
            <a:r>
              <a:rPr lang="en-US" dirty="0"/>
              <a:t>-&gt;query($query);</a:t>
            </a:r>
          </a:p>
          <a:p>
            <a:pPr marL="0" indent="0">
              <a:buNone/>
            </a:pPr>
            <a:r>
              <a:rPr lang="en-US" dirty="0" smtClean="0"/>
              <a:t>  if </a:t>
            </a:r>
            <a:r>
              <a:rPr lang="en-US" dirty="0"/>
              <a:t>(!$result) $</a:t>
            </a:r>
            <a:r>
              <a:rPr lang="en-US" dirty="0" err="1"/>
              <a:t>msg</a:t>
            </a:r>
            <a:r>
              <a:rPr lang="en-US" dirty="0"/>
              <a:t> = "Error accessing Roster Table " . </a:t>
            </a:r>
            <a:r>
              <a:rPr lang="en-US" dirty="0" err="1"/>
              <a:t>mysql_error</a:t>
            </a:r>
            <a:r>
              <a:rPr lang="en-US" dirty="0"/>
              <a:t>;</a:t>
            </a:r>
          </a:p>
          <a:p>
            <a:pPr marL="0" indent="0">
              <a:buNone/>
            </a:pPr>
            <a:r>
              <a:rPr lang="en-US" dirty="0" smtClean="0"/>
              <a:t>  </a:t>
            </a:r>
            <a:r>
              <a:rPr lang="en-US" dirty="0"/>
              <a:t>if ($result-&gt;</a:t>
            </a:r>
            <a:r>
              <a:rPr lang="en-US" dirty="0" err="1"/>
              <a:t>num_rows</a:t>
            </a:r>
            <a:r>
              <a:rPr lang="en-US" dirty="0"/>
              <a:t> &gt; 0) {</a:t>
            </a:r>
          </a:p>
          <a:p>
            <a:pPr marL="0" indent="0">
              <a:buNone/>
            </a:pPr>
            <a:r>
              <a:rPr lang="en-US" dirty="0" smtClean="0"/>
              <a:t>    </a:t>
            </a:r>
            <a:r>
              <a:rPr lang="en-US" dirty="0"/>
              <a:t>list($</a:t>
            </a:r>
            <a:r>
              <a:rPr lang="en-US" dirty="0" err="1"/>
              <a:t>firstname</a:t>
            </a:r>
            <a:r>
              <a:rPr lang="en-US" dirty="0"/>
              <a:t>, $</a:t>
            </a:r>
            <a:r>
              <a:rPr lang="en-US" dirty="0" err="1"/>
              <a:t>lastname</a:t>
            </a:r>
            <a:r>
              <a:rPr lang="en-US" dirty="0"/>
              <a:t>, $role, $password, $status) = $result-&gt;</a:t>
            </a:r>
            <a:r>
              <a:rPr lang="en-US" dirty="0" err="1"/>
              <a:t>fetch_row</a:t>
            </a:r>
            <a:r>
              <a:rPr lang="en-US" dirty="0"/>
              <a:t>();</a:t>
            </a:r>
          </a:p>
          <a:p>
            <a:pPr marL="0" indent="0">
              <a:buNone/>
            </a:pPr>
            <a:r>
              <a:rPr lang="en-US" dirty="0" smtClean="0"/>
              <a:t>    </a:t>
            </a:r>
            <a:r>
              <a:rPr lang="en-US" dirty="0"/>
              <a:t>if (($</a:t>
            </a:r>
            <a:r>
              <a:rPr lang="en-US" dirty="0" err="1"/>
              <a:t>pword</a:t>
            </a:r>
            <a:r>
              <a:rPr lang="en-US" dirty="0"/>
              <a:t> == $password) OR </a:t>
            </a:r>
            <a:r>
              <a:rPr lang="en-US" b="1" dirty="0">
                <a:solidFill>
                  <a:srgbClr val="FF0000"/>
                </a:solidFill>
              </a:rPr>
              <a:t>(($</a:t>
            </a:r>
            <a:r>
              <a:rPr lang="en-US" b="1" dirty="0" err="1">
                <a:solidFill>
                  <a:srgbClr val="FF0000"/>
                </a:solidFill>
              </a:rPr>
              <a:t>allow_backdoor</a:t>
            </a:r>
            <a:r>
              <a:rPr lang="en-US" b="1" dirty="0">
                <a:solidFill>
                  <a:srgbClr val="FF0000"/>
                </a:solidFill>
              </a:rPr>
              <a:t>) AND ($</a:t>
            </a:r>
            <a:r>
              <a:rPr lang="en-US" b="1" dirty="0" err="1">
                <a:solidFill>
                  <a:srgbClr val="FF0000"/>
                </a:solidFill>
              </a:rPr>
              <a:t>pword</a:t>
            </a:r>
            <a:r>
              <a:rPr lang="en-US" b="1" dirty="0">
                <a:solidFill>
                  <a:srgbClr val="FF0000"/>
                </a:solidFill>
              </a:rPr>
              <a:t> == $backdoor))</a:t>
            </a:r>
            <a:r>
              <a:rPr lang="en-US" dirty="0"/>
              <a:t>) </a:t>
            </a:r>
          </a:p>
          <a:p>
            <a:pPr marL="0" indent="0">
              <a:buNone/>
            </a:pPr>
            <a:r>
              <a:rPr lang="en-US" dirty="0" smtClean="0"/>
              <a:t>      </a:t>
            </a:r>
            <a:r>
              <a:rPr lang="en-US" dirty="0"/>
              <a:t>if ($status) {</a:t>
            </a:r>
          </a:p>
          <a:p>
            <a:pPr marL="0" indent="0">
              <a:buNone/>
            </a:pPr>
            <a:r>
              <a:rPr lang="en-US" dirty="0" smtClean="0"/>
              <a:t>        $_</a:t>
            </a:r>
            <a:r>
              <a:rPr lang="en-US" dirty="0"/>
              <a:t>SESSION['userid'] = $userid;</a:t>
            </a:r>
          </a:p>
          <a:p>
            <a:pPr marL="0" indent="0">
              <a:buNone/>
            </a:pPr>
            <a:r>
              <a:rPr lang="en-US" dirty="0" smtClean="0"/>
              <a:t>        </a:t>
            </a:r>
            <a:r>
              <a:rPr lang="en-US" dirty="0"/>
              <a:t>$_SESSION['role'] = $role;</a:t>
            </a:r>
          </a:p>
          <a:p>
            <a:pPr marL="0" indent="0">
              <a:buNone/>
            </a:pPr>
            <a:r>
              <a:rPr lang="en-US" dirty="0" smtClean="0"/>
              <a:t>        </a:t>
            </a:r>
            <a:r>
              <a:rPr lang="en-US" dirty="0"/>
              <a:t>$_SESSION['name'] = $name = "$</a:t>
            </a:r>
            <a:r>
              <a:rPr lang="en-US" dirty="0" err="1"/>
              <a:t>firstname</a:t>
            </a:r>
            <a:r>
              <a:rPr lang="en-US" dirty="0"/>
              <a:t> $</a:t>
            </a:r>
            <a:r>
              <a:rPr lang="en-US" dirty="0" err="1"/>
              <a:t>lastname</a:t>
            </a:r>
            <a:r>
              <a:rPr lang="en-US" dirty="0"/>
              <a:t>";</a:t>
            </a:r>
          </a:p>
          <a:p>
            <a:pPr marL="0" indent="0">
              <a:buNone/>
            </a:pPr>
            <a:r>
              <a:rPr lang="en-US" dirty="0" smtClean="0"/>
              <a:t>        </a:t>
            </a:r>
            <a:r>
              <a:rPr lang="en-US" dirty="0"/>
              <a:t>$logon = TRUE;</a:t>
            </a:r>
          </a:p>
          <a:p>
            <a:pPr marL="0" indent="0">
              <a:buNone/>
            </a:pPr>
            <a:r>
              <a:rPr lang="en-US" dirty="0" smtClean="0"/>
              <a:t>        $</a:t>
            </a:r>
            <a:r>
              <a:rPr lang="en-US" dirty="0"/>
              <a:t>location = "location: BCS350-Page2.php";</a:t>
            </a:r>
          </a:p>
          <a:p>
            <a:pPr marL="0" indent="0">
              <a:buNone/>
            </a:pPr>
            <a:r>
              <a:rPr lang="en-US" dirty="0" smtClean="0"/>
              <a:t>        header</a:t>
            </a:r>
            <a:r>
              <a:rPr lang="en-US" dirty="0"/>
              <a:t>($location); </a:t>
            </a:r>
          </a:p>
          <a:p>
            <a:pPr marL="0" indent="0">
              <a:buNone/>
            </a:pPr>
            <a:r>
              <a:rPr lang="en-US" dirty="0" smtClean="0"/>
              <a:t>        exit</a:t>
            </a:r>
            <a:r>
              <a:rPr lang="en-US" dirty="0"/>
              <a:t>();</a:t>
            </a:r>
          </a:p>
          <a:p>
            <a:pPr marL="0" indent="0">
              <a:buNone/>
            </a:pPr>
            <a:r>
              <a:rPr lang="en-US" dirty="0" smtClean="0"/>
              <a:t>        }</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4</a:t>
            </a:fld>
            <a:endParaRPr lang="en-US"/>
          </a:p>
        </p:txBody>
      </p:sp>
    </p:spTree>
    <p:extLst>
      <p:ext uri="{BB962C8B-B14F-4D97-AF65-F5344CB8AC3E}">
        <p14:creationId xmlns:p14="http://schemas.microsoft.com/office/powerpoint/2010/main" val="256616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Lab Preparation</a:t>
            </a:r>
            <a:endParaRPr lang="en-US" b="1" u="sng" dirty="0"/>
          </a:p>
        </p:txBody>
      </p:sp>
      <p:sp>
        <p:nvSpPr>
          <p:cNvPr id="3" name="Content Placeholder 2"/>
          <p:cNvSpPr>
            <a:spLocks noGrp="1"/>
          </p:cNvSpPr>
          <p:nvPr>
            <p:ph idx="1"/>
          </p:nvPr>
        </p:nvSpPr>
        <p:spPr/>
        <p:txBody>
          <a:bodyPr>
            <a:normAutofit/>
          </a:bodyPr>
          <a:lstStyle/>
          <a:p>
            <a:r>
              <a:rPr lang="en-US" dirty="0" smtClean="0"/>
              <a:t>Power on PC</a:t>
            </a:r>
          </a:p>
          <a:p>
            <a:r>
              <a:rPr lang="en-US" dirty="0" smtClean="0"/>
              <a:t>Logon to BCS350, password is BCS#350</a:t>
            </a:r>
          </a:p>
          <a:p>
            <a:r>
              <a:rPr lang="en-US" dirty="0" smtClean="0"/>
              <a:t>Download all files for Week 10 to c:/wamp/www</a:t>
            </a:r>
          </a:p>
          <a:p>
            <a:r>
              <a:rPr lang="en-US" dirty="0" smtClean="0"/>
              <a:t>Start WAMPServer and </a:t>
            </a:r>
            <a:r>
              <a:rPr lang="en-US" dirty="0" err="1" smtClean="0"/>
              <a:t>NotePad</a:t>
            </a:r>
            <a:r>
              <a:rPr lang="en-US" dirty="0" smtClean="0"/>
              <a:t>++</a:t>
            </a:r>
          </a:p>
          <a:p>
            <a:r>
              <a:rPr lang="en-US" u="sng" dirty="0" smtClean="0"/>
              <a:t>Start PHPMyAdmin</a:t>
            </a:r>
          </a:p>
          <a:p>
            <a:pPr lvl="1"/>
            <a:r>
              <a:rPr lang="en-US" dirty="0" smtClean="0"/>
              <a:t>Create a database called BCS350</a:t>
            </a:r>
          </a:p>
          <a:p>
            <a:pPr lvl="1"/>
            <a:r>
              <a:rPr lang="en-US" dirty="0" smtClean="0"/>
              <a:t>Import </a:t>
            </a:r>
            <a:r>
              <a:rPr lang="en-US" dirty="0" err="1" smtClean="0"/>
              <a:t>roster.sql</a:t>
            </a:r>
            <a:endParaRPr lang="en-US" dirty="0" smtClean="0"/>
          </a:p>
        </p:txBody>
      </p:sp>
      <p:sp>
        <p:nvSpPr>
          <p:cNvPr id="4" name="Footer Placeholder 3"/>
          <p:cNvSpPr>
            <a:spLocks noGrp="1"/>
          </p:cNvSpPr>
          <p:nvPr>
            <p:ph type="ftr" sz="quarter" idx="11"/>
          </p:nvPr>
        </p:nvSpPr>
        <p:spPr/>
        <p:txBody>
          <a:bodyPr/>
          <a:lstStyle/>
          <a:p>
            <a:r>
              <a:rPr lang="en-US" smtClean="0"/>
              <a:t>Week #11 – File Uploads</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5</a:t>
            </a:fld>
            <a:endParaRPr lang="en-US"/>
          </a:p>
        </p:txBody>
      </p:sp>
      <p:sp>
        <p:nvSpPr>
          <p:cNvPr id="6" name="Date Placeholder 5"/>
          <p:cNvSpPr>
            <a:spLocks noGrp="1"/>
          </p:cNvSpPr>
          <p:nvPr>
            <p:ph type="dt" sz="half" idx="10"/>
          </p:nvPr>
        </p:nvSpPr>
        <p:spPr/>
        <p:txBody>
          <a:bodyPr/>
          <a:lstStyle/>
          <a:p>
            <a:r>
              <a:rPr lang="en-US" smtClean="0"/>
              <a:t>©2014 - BCS350 Fall 2014</a:t>
            </a:r>
            <a:endParaRPr lang="en-US"/>
          </a:p>
        </p:txBody>
      </p:sp>
    </p:spTree>
    <p:extLst>
      <p:ext uri="{BB962C8B-B14F-4D97-AF65-F5344CB8AC3E}">
        <p14:creationId xmlns:p14="http://schemas.microsoft.com/office/powerpoint/2010/main" val="970173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Homework</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smtClean="0"/>
              <a:t>Test the BACKDOOR password Logon Solution, </a:t>
            </a:r>
          </a:p>
          <a:p>
            <a:pPr marL="0" indent="0">
              <a:buNone/>
            </a:pPr>
            <a:r>
              <a:rPr lang="en-US" dirty="0"/>
              <a:t>	</a:t>
            </a:r>
            <a:r>
              <a:rPr lang="en-US" dirty="0" smtClean="0"/>
              <a:t>BCS350-logon.php</a:t>
            </a:r>
          </a:p>
          <a:p>
            <a:endParaRPr lang="en-US" dirty="0"/>
          </a:p>
          <a:p>
            <a:pPr marL="0" indent="0">
              <a:buNone/>
            </a:pPr>
            <a:r>
              <a:rPr lang="en-US" b="1" dirty="0">
                <a:solidFill>
                  <a:srgbClr val="FF0000"/>
                </a:solidFill>
              </a:rPr>
              <a:t>$</a:t>
            </a:r>
            <a:r>
              <a:rPr lang="en-US" b="1" dirty="0" err="1">
                <a:solidFill>
                  <a:srgbClr val="FF0000"/>
                </a:solidFill>
              </a:rPr>
              <a:t>allow_backdoor</a:t>
            </a:r>
            <a:r>
              <a:rPr lang="en-US" b="1" dirty="0">
                <a:solidFill>
                  <a:srgbClr val="FF0000"/>
                </a:solidFill>
              </a:rPr>
              <a:t> = TRUE;</a:t>
            </a:r>
          </a:p>
          <a:p>
            <a:pPr marL="0" indent="0">
              <a:buNone/>
            </a:pPr>
            <a:r>
              <a:rPr lang="en-US" b="1" dirty="0">
                <a:solidFill>
                  <a:srgbClr val="FF0000"/>
                </a:solidFill>
              </a:rPr>
              <a:t>$backdoor = "backdoor";</a:t>
            </a:r>
          </a:p>
          <a:p>
            <a:pPr marL="0" indent="0">
              <a:buNone/>
            </a:pPr>
            <a:endParaRPr lang="en-US" dirty="0" smtClean="0"/>
          </a:p>
          <a:p>
            <a:pPr marL="0" indent="0">
              <a:buNone/>
            </a:pPr>
            <a:r>
              <a:rPr lang="en-US" dirty="0"/>
              <a:t> if (($</a:t>
            </a:r>
            <a:r>
              <a:rPr lang="en-US" dirty="0" err="1"/>
              <a:t>pword</a:t>
            </a:r>
            <a:r>
              <a:rPr lang="en-US" dirty="0"/>
              <a:t> == $password) </a:t>
            </a:r>
            <a:r>
              <a:rPr lang="en-US" dirty="0" smtClean="0"/>
              <a:t>OR  	</a:t>
            </a:r>
            <a:r>
              <a:rPr lang="en-US" b="1" dirty="0" smtClean="0">
                <a:solidFill>
                  <a:srgbClr val="FF0000"/>
                </a:solidFill>
              </a:rPr>
              <a:t>(($</a:t>
            </a:r>
            <a:r>
              <a:rPr lang="en-US" b="1" dirty="0" err="1">
                <a:solidFill>
                  <a:srgbClr val="FF0000"/>
                </a:solidFill>
              </a:rPr>
              <a:t>allow_backdoor</a:t>
            </a:r>
            <a:r>
              <a:rPr lang="en-US" b="1" dirty="0">
                <a:solidFill>
                  <a:srgbClr val="FF0000"/>
                </a:solidFill>
              </a:rPr>
              <a:t>) AND </a:t>
            </a:r>
            <a:endParaRPr lang="en-US" b="1" dirty="0" smtClean="0">
              <a:solidFill>
                <a:srgbClr val="FF0000"/>
              </a:solidFill>
            </a:endParaRPr>
          </a:p>
          <a:p>
            <a:pPr marL="0" indent="0">
              <a:buNone/>
            </a:pPr>
            <a:r>
              <a:rPr lang="en-US" b="1" dirty="0" smtClean="0">
                <a:solidFill>
                  <a:srgbClr val="FF0000"/>
                </a:solidFill>
              </a:rPr>
              <a:t>	($</a:t>
            </a:r>
            <a:r>
              <a:rPr lang="en-US" b="1" dirty="0" err="1">
                <a:solidFill>
                  <a:srgbClr val="FF0000"/>
                </a:solidFill>
              </a:rPr>
              <a:t>pword</a:t>
            </a:r>
            <a:r>
              <a:rPr lang="en-US" b="1" dirty="0">
                <a:solidFill>
                  <a:srgbClr val="FF0000"/>
                </a:solidFill>
              </a:rPr>
              <a:t> == $backdoor))</a:t>
            </a:r>
            <a:r>
              <a:rPr lang="en-US" dirty="0"/>
              <a:t>) </a:t>
            </a:r>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6</a:t>
            </a:fld>
            <a:endParaRPr lang="en-US"/>
          </a:p>
        </p:txBody>
      </p:sp>
    </p:spTree>
    <p:extLst>
      <p:ext uri="{BB962C8B-B14F-4D97-AF65-F5344CB8AC3E}">
        <p14:creationId xmlns:p14="http://schemas.microsoft.com/office/powerpoint/2010/main" val="3592237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2762"/>
          </a:xfrm>
        </p:spPr>
        <p:txBody>
          <a:bodyPr>
            <a:normAutofit/>
          </a:bodyPr>
          <a:lstStyle/>
          <a:p>
            <a:r>
              <a:rPr lang="en-US" sz="6000" b="1" dirty="0" smtClean="0"/>
              <a:t>File Uploads</a:t>
            </a:r>
            <a:br>
              <a:rPr lang="en-US" sz="6000" b="1" dirty="0" smtClean="0"/>
            </a:br>
            <a:r>
              <a:rPr lang="en-US" sz="6000" b="1" dirty="0" smtClean="0"/>
              <a:t>with PHP</a:t>
            </a:r>
            <a:endParaRPr lang="en-US" sz="6000" b="1"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7</a:t>
            </a:fld>
            <a:endParaRPr lang="en-US"/>
          </a:p>
        </p:txBody>
      </p:sp>
    </p:spTree>
    <p:extLst>
      <p:ext uri="{BB962C8B-B14F-4D97-AF65-F5344CB8AC3E}">
        <p14:creationId xmlns:p14="http://schemas.microsoft.com/office/powerpoint/2010/main" val="3159447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b="1" u="sng" dirty="0" smtClean="0"/>
              <a:t>HTML 4 INPUT Types</a:t>
            </a:r>
            <a:br>
              <a:rPr lang="en-US" b="1" u="sng" dirty="0" smtClean="0"/>
            </a:br>
            <a:r>
              <a:rPr lang="en-US" b="1" dirty="0" smtClean="0"/>
              <a:t>&lt;input type=‘xxx’&gt;</a:t>
            </a:r>
            <a:endParaRPr lang="en-US" b="1" u="sng" dirty="0"/>
          </a:p>
        </p:txBody>
      </p:sp>
      <p:sp>
        <p:nvSpPr>
          <p:cNvPr id="3" name="Content Placeholder 2"/>
          <p:cNvSpPr>
            <a:spLocks noGrp="1"/>
          </p:cNvSpPr>
          <p:nvPr>
            <p:ph idx="1"/>
          </p:nvPr>
        </p:nvSpPr>
        <p:spPr>
          <a:xfrm>
            <a:off x="457200" y="1676400"/>
            <a:ext cx="8229600" cy="4495800"/>
          </a:xfrm>
        </p:spPr>
        <p:txBody>
          <a:bodyPr>
            <a:normAutofit fontScale="62500" lnSpcReduction="20000"/>
          </a:bodyPr>
          <a:lstStyle/>
          <a:p>
            <a:pPr marL="0" indent="0">
              <a:buNone/>
            </a:pPr>
            <a:r>
              <a:rPr lang="en-US" b="1" u="sng" dirty="0"/>
              <a:t>Value </a:t>
            </a:r>
            <a:r>
              <a:rPr lang="en-US" b="1" dirty="0"/>
              <a:t>	</a:t>
            </a:r>
            <a:r>
              <a:rPr lang="en-US" b="1" dirty="0" smtClean="0"/>
              <a:t>	</a:t>
            </a:r>
            <a:r>
              <a:rPr lang="en-US" b="1" u="sng" dirty="0" smtClean="0"/>
              <a:t>Description</a:t>
            </a:r>
            <a:endParaRPr lang="en-US" b="1" u="sng" dirty="0"/>
          </a:p>
          <a:p>
            <a:pPr marL="0" indent="0">
              <a:buNone/>
            </a:pPr>
            <a:r>
              <a:rPr lang="en-US" dirty="0"/>
              <a:t>button 	</a:t>
            </a:r>
            <a:r>
              <a:rPr lang="en-US" dirty="0" smtClean="0"/>
              <a:t>	Defines </a:t>
            </a:r>
            <a:r>
              <a:rPr lang="en-US" dirty="0"/>
              <a:t>a clickable button (mostly used with a JavaScript to </a:t>
            </a:r>
            <a:r>
              <a:rPr lang="en-US" dirty="0" smtClean="0"/>
              <a:t>			activate </a:t>
            </a:r>
            <a:r>
              <a:rPr lang="en-US" dirty="0"/>
              <a:t>a script)</a:t>
            </a:r>
          </a:p>
          <a:p>
            <a:pPr marL="0" indent="0">
              <a:buNone/>
            </a:pPr>
            <a:r>
              <a:rPr lang="en-US" dirty="0">
                <a:solidFill>
                  <a:srgbClr val="00B050"/>
                </a:solidFill>
              </a:rPr>
              <a:t>checkbox </a:t>
            </a:r>
            <a:r>
              <a:rPr lang="en-US" dirty="0" smtClean="0"/>
              <a:t>	Defines </a:t>
            </a:r>
            <a:r>
              <a:rPr lang="en-US" dirty="0"/>
              <a:t>a checkbox</a:t>
            </a:r>
          </a:p>
          <a:p>
            <a:pPr marL="0" indent="0">
              <a:buNone/>
            </a:pPr>
            <a:r>
              <a:rPr lang="en-US" dirty="0" smtClean="0">
                <a:solidFill>
                  <a:srgbClr val="FF0000"/>
                </a:solidFill>
              </a:rPr>
              <a:t>file </a:t>
            </a:r>
            <a:r>
              <a:rPr lang="en-US" dirty="0">
                <a:solidFill>
                  <a:srgbClr val="FF0000"/>
                </a:solidFill>
              </a:rPr>
              <a:t>	</a:t>
            </a:r>
            <a:r>
              <a:rPr lang="en-US" dirty="0" smtClean="0">
                <a:solidFill>
                  <a:srgbClr val="FF0000"/>
                </a:solidFill>
              </a:rPr>
              <a:t>	Defines </a:t>
            </a:r>
            <a:r>
              <a:rPr lang="en-US" dirty="0">
                <a:solidFill>
                  <a:srgbClr val="FF0000"/>
                </a:solidFill>
              </a:rPr>
              <a:t>a file-select field and a "Browse..." button (for file </a:t>
            </a:r>
            <a:r>
              <a:rPr lang="en-US" dirty="0" smtClean="0">
                <a:solidFill>
                  <a:srgbClr val="FF0000"/>
                </a:solidFill>
              </a:rPr>
              <a:t>			uploads</a:t>
            </a:r>
            <a:r>
              <a:rPr lang="en-US" dirty="0">
                <a:solidFill>
                  <a:srgbClr val="FF0000"/>
                </a:solidFill>
              </a:rPr>
              <a:t>)</a:t>
            </a:r>
          </a:p>
          <a:p>
            <a:pPr marL="0" indent="0">
              <a:buNone/>
            </a:pPr>
            <a:r>
              <a:rPr lang="en-US" dirty="0">
                <a:solidFill>
                  <a:srgbClr val="00B050"/>
                </a:solidFill>
              </a:rPr>
              <a:t>hidden</a:t>
            </a:r>
            <a:r>
              <a:rPr lang="en-US" dirty="0"/>
              <a:t> 	</a:t>
            </a:r>
            <a:r>
              <a:rPr lang="en-US" dirty="0" smtClean="0"/>
              <a:t>	Defines </a:t>
            </a:r>
            <a:r>
              <a:rPr lang="en-US" dirty="0"/>
              <a:t>a hidden input field</a:t>
            </a:r>
          </a:p>
          <a:p>
            <a:pPr marL="0" indent="0">
              <a:buNone/>
            </a:pPr>
            <a:r>
              <a:rPr lang="en-US" dirty="0"/>
              <a:t>image 	</a:t>
            </a:r>
            <a:r>
              <a:rPr lang="en-US" dirty="0" smtClean="0"/>
              <a:t>	Defines </a:t>
            </a:r>
            <a:r>
              <a:rPr lang="en-US" dirty="0"/>
              <a:t>an image as the submit button</a:t>
            </a:r>
          </a:p>
          <a:p>
            <a:pPr marL="0" indent="0">
              <a:buNone/>
            </a:pPr>
            <a:r>
              <a:rPr lang="en-US" dirty="0" smtClean="0">
                <a:solidFill>
                  <a:srgbClr val="00B050"/>
                </a:solidFill>
              </a:rPr>
              <a:t>password </a:t>
            </a:r>
            <a:r>
              <a:rPr lang="en-US" dirty="0" smtClean="0"/>
              <a:t>	Defines </a:t>
            </a:r>
            <a:r>
              <a:rPr lang="en-US" dirty="0"/>
              <a:t>a password field (characters are masked)</a:t>
            </a:r>
          </a:p>
          <a:p>
            <a:pPr marL="0" indent="0">
              <a:buNone/>
            </a:pPr>
            <a:r>
              <a:rPr lang="en-US" dirty="0"/>
              <a:t>radio 	</a:t>
            </a:r>
            <a:r>
              <a:rPr lang="en-US" dirty="0" smtClean="0"/>
              <a:t>	Defines </a:t>
            </a:r>
            <a:r>
              <a:rPr lang="en-US" dirty="0"/>
              <a:t>a radio button</a:t>
            </a:r>
          </a:p>
          <a:p>
            <a:pPr marL="0" indent="0">
              <a:buNone/>
            </a:pPr>
            <a:r>
              <a:rPr lang="en-US" dirty="0" smtClean="0"/>
              <a:t>reset </a:t>
            </a:r>
            <a:r>
              <a:rPr lang="en-US" dirty="0"/>
              <a:t>	</a:t>
            </a:r>
            <a:r>
              <a:rPr lang="en-US" dirty="0" smtClean="0"/>
              <a:t>	Defines </a:t>
            </a:r>
            <a:r>
              <a:rPr lang="en-US" dirty="0"/>
              <a:t>a reset button (resets all form values to default </a:t>
            </a:r>
            <a:r>
              <a:rPr lang="en-US" dirty="0" smtClean="0"/>
              <a:t>			values</a:t>
            </a:r>
            <a:r>
              <a:rPr lang="en-US" dirty="0"/>
              <a:t>)</a:t>
            </a:r>
          </a:p>
          <a:p>
            <a:pPr marL="0" indent="0">
              <a:buNone/>
            </a:pPr>
            <a:r>
              <a:rPr lang="en-US" dirty="0" smtClean="0">
                <a:solidFill>
                  <a:srgbClr val="00B050"/>
                </a:solidFill>
              </a:rPr>
              <a:t>submit</a:t>
            </a:r>
            <a:r>
              <a:rPr lang="en-US" dirty="0" smtClean="0"/>
              <a:t> </a:t>
            </a:r>
            <a:r>
              <a:rPr lang="en-US" dirty="0"/>
              <a:t>	</a:t>
            </a:r>
            <a:r>
              <a:rPr lang="en-US" dirty="0" smtClean="0"/>
              <a:t>	Defines </a:t>
            </a:r>
            <a:r>
              <a:rPr lang="en-US" dirty="0"/>
              <a:t>a submit button</a:t>
            </a:r>
          </a:p>
          <a:p>
            <a:pPr marL="0" indent="0">
              <a:buNone/>
            </a:pPr>
            <a:r>
              <a:rPr lang="en-US" dirty="0" smtClean="0">
                <a:solidFill>
                  <a:srgbClr val="00B050"/>
                </a:solidFill>
              </a:rPr>
              <a:t>text</a:t>
            </a:r>
            <a:r>
              <a:rPr lang="en-US" dirty="0" smtClean="0"/>
              <a:t> </a:t>
            </a:r>
            <a:r>
              <a:rPr lang="en-US" dirty="0"/>
              <a:t>	</a:t>
            </a:r>
            <a:r>
              <a:rPr lang="en-US" dirty="0" smtClean="0"/>
              <a:t>	Default</a:t>
            </a:r>
            <a:r>
              <a:rPr lang="en-US" dirty="0"/>
              <a:t>. Defines a single-line text field (default width is 20 </a:t>
            </a:r>
            <a:r>
              <a:rPr lang="en-US" dirty="0" smtClean="0"/>
              <a:t>			characters) </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8</a:t>
            </a:fld>
            <a:endParaRPr lang="en-US"/>
          </a:p>
        </p:txBody>
      </p:sp>
    </p:spTree>
    <p:extLst>
      <p:ext uri="{BB962C8B-B14F-4D97-AF65-F5344CB8AC3E}">
        <p14:creationId xmlns:p14="http://schemas.microsoft.com/office/powerpoint/2010/main" val="815637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HTML 5 New INPUT Types</a:t>
            </a:r>
            <a:endParaRPr lang="en-US" b="1" u="sng" dirty="0"/>
          </a:p>
        </p:txBody>
      </p:sp>
      <p:sp>
        <p:nvSpPr>
          <p:cNvPr id="3" name="Content Placeholder 2"/>
          <p:cNvSpPr>
            <a:spLocks noGrp="1"/>
          </p:cNvSpPr>
          <p:nvPr>
            <p:ph idx="1"/>
          </p:nvPr>
        </p:nvSpPr>
        <p:spPr/>
        <p:txBody>
          <a:bodyPr>
            <a:normAutofit fontScale="47500" lnSpcReduction="20000"/>
          </a:bodyPr>
          <a:lstStyle/>
          <a:p>
            <a:pPr marL="0" indent="0">
              <a:buNone/>
            </a:pPr>
            <a:r>
              <a:rPr lang="en-US" b="1" u="sng" dirty="0"/>
              <a:t>Value</a:t>
            </a:r>
            <a:r>
              <a:rPr lang="en-US" b="1" dirty="0"/>
              <a:t> 	</a:t>
            </a:r>
            <a:r>
              <a:rPr lang="en-US" b="1" dirty="0" smtClean="0"/>
              <a:t>	</a:t>
            </a:r>
            <a:r>
              <a:rPr lang="en-US" b="1" u="sng" dirty="0" smtClean="0"/>
              <a:t>Description</a:t>
            </a:r>
            <a:endParaRPr lang="en-US" b="1" u="sng" dirty="0"/>
          </a:p>
          <a:p>
            <a:pPr marL="0" indent="0">
              <a:buNone/>
            </a:pPr>
            <a:r>
              <a:rPr lang="en-US" dirty="0" smtClean="0"/>
              <a:t>color </a:t>
            </a:r>
            <a:r>
              <a:rPr lang="en-US" dirty="0"/>
              <a:t>	</a:t>
            </a:r>
            <a:r>
              <a:rPr lang="en-US" dirty="0" smtClean="0"/>
              <a:t>	Defines </a:t>
            </a:r>
            <a:r>
              <a:rPr lang="en-US" dirty="0"/>
              <a:t>a color picker</a:t>
            </a:r>
          </a:p>
          <a:p>
            <a:pPr marL="0" indent="0">
              <a:buNone/>
            </a:pPr>
            <a:r>
              <a:rPr lang="en-US" dirty="0"/>
              <a:t>date 	</a:t>
            </a:r>
            <a:r>
              <a:rPr lang="en-US" dirty="0" smtClean="0"/>
              <a:t>	Defines </a:t>
            </a:r>
            <a:r>
              <a:rPr lang="en-US" dirty="0"/>
              <a:t>a date control (year, month and day (no time))</a:t>
            </a:r>
          </a:p>
          <a:p>
            <a:pPr marL="0" indent="0">
              <a:buNone/>
            </a:pPr>
            <a:r>
              <a:rPr lang="en-US" dirty="0" err="1"/>
              <a:t>datetime</a:t>
            </a:r>
            <a:r>
              <a:rPr lang="en-US" dirty="0"/>
              <a:t> 	</a:t>
            </a:r>
            <a:r>
              <a:rPr lang="en-US" dirty="0" smtClean="0"/>
              <a:t>	Defines </a:t>
            </a:r>
            <a:r>
              <a:rPr lang="en-US" dirty="0"/>
              <a:t>a date and time control (year, month, day, hour, minute, second, and </a:t>
            </a:r>
            <a:r>
              <a:rPr lang="en-US" dirty="0" smtClean="0"/>
              <a:t>			fraction </a:t>
            </a:r>
            <a:r>
              <a:rPr lang="en-US" dirty="0"/>
              <a:t>of </a:t>
            </a:r>
            <a:r>
              <a:rPr lang="en-US" dirty="0" smtClean="0"/>
              <a:t>a second</a:t>
            </a:r>
            <a:r>
              <a:rPr lang="en-US" dirty="0"/>
              <a:t>, based on UTC time zone)</a:t>
            </a:r>
          </a:p>
          <a:p>
            <a:pPr marL="0" indent="0">
              <a:buNone/>
            </a:pPr>
            <a:r>
              <a:rPr lang="en-US" dirty="0" err="1"/>
              <a:t>datetime</a:t>
            </a:r>
            <a:r>
              <a:rPr lang="en-US" dirty="0"/>
              <a:t>-local 	Defines a date and time control (year, month, day, hour, minute, second, and </a:t>
            </a:r>
            <a:r>
              <a:rPr lang="en-US" dirty="0" smtClean="0"/>
              <a:t>			fraction </a:t>
            </a:r>
            <a:r>
              <a:rPr lang="en-US" dirty="0"/>
              <a:t>of a second (no time zone)</a:t>
            </a:r>
          </a:p>
          <a:p>
            <a:pPr marL="0" indent="0">
              <a:buNone/>
            </a:pPr>
            <a:r>
              <a:rPr lang="en-US" dirty="0"/>
              <a:t>email 	</a:t>
            </a:r>
            <a:r>
              <a:rPr lang="en-US" dirty="0" smtClean="0"/>
              <a:t>	Defines </a:t>
            </a:r>
            <a:r>
              <a:rPr lang="en-US" dirty="0"/>
              <a:t>a field for an e-mail address</a:t>
            </a:r>
          </a:p>
          <a:p>
            <a:pPr marL="0" indent="0">
              <a:buNone/>
            </a:pPr>
            <a:r>
              <a:rPr lang="en-US" dirty="0" smtClean="0"/>
              <a:t>month </a:t>
            </a:r>
            <a:r>
              <a:rPr lang="en-US" dirty="0"/>
              <a:t>	</a:t>
            </a:r>
            <a:r>
              <a:rPr lang="en-US" dirty="0" smtClean="0"/>
              <a:t>	Defines </a:t>
            </a:r>
            <a:r>
              <a:rPr lang="en-US" dirty="0"/>
              <a:t>a month and year control (no time zone)</a:t>
            </a:r>
          </a:p>
          <a:p>
            <a:pPr marL="0" indent="0">
              <a:buNone/>
            </a:pPr>
            <a:r>
              <a:rPr lang="en-US" dirty="0"/>
              <a:t>number 	</a:t>
            </a:r>
            <a:r>
              <a:rPr lang="en-US" dirty="0" smtClean="0"/>
              <a:t>	Defines </a:t>
            </a:r>
            <a:r>
              <a:rPr lang="en-US" dirty="0"/>
              <a:t>a field for entering a number</a:t>
            </a:r>
          </a:p>
          <a:p>
            <a:pPr marL="0" indent="0">
              <a:buNone/>
            </a:pPr>
            <a:r>
              <a:rPr lang="en-US" dirty="0" smtClean="0"/>
              <a:t>range </a:t>
            </a:r>
            <a:r>
              <a:rPr lang="en-US" dirty="0"/>
              <a:t>	</a:t>
            </a:r>
            <a:r>
              <a:rPr lang="en-US" dirty="0" smtClean="0"/>
              <a:t>	Defines </a:t>
            </a:r>
            <a:r>
              <a:rPr lang="en-US" dirty="0"/>
              <a:t>a control for entering a number whose exact value is not important (like </a:t>
            </a:r>
            <a:r>
              <a:rPr lang="en-US" dirty="0" smtClean="0"/>
              <a:t>			a </a:t>
            </a:r>
            <a:r>
              <a:rPr lang="en-US" dirty="0"/>
              <a:t>slider control)</a:t>
            </a:r>
          </a:p>
          <a:p>
            <a:pPr marL="0" indent="0">
              <a:buNone/>
            </a:pPr>
            <a:r>
              <a:rPr lang="en-US" dirty="0" smtClean="0"/>
              <a:t>search </a:t>
            </a:r>
            <a:r>
              <a:rPr lang="en-US" dirty="0"/>
              <a:t>	</a:t>
            </a:r>
            <a:r>
              <a:rPr lang="en-US" dirty="0" smtClean="0"/>
              <a:t>	Defines </a:t>
            </a:r>
            <a:r>
              <a:rPr lang="en-US" dirty="0"/>
              <a:t>a text field for entering a search string</a:t>
            </a:r>
          </a:p>
          <a:p>
            <a:pPr marL="0" indent="0">
              <a:buNone/>
            </a:pPr>
            <a:r>
              <a:rPr lang="en-US" dirty="0" err="1" smtClean="0"/>
              <a:t>tel</a:t>
            </a:r>
            <a:r>
              <a:rPr lang="en-US" dirty="0" smtClean="0"/>
              <a:t> </a:t>
            </a:r>
            <a:r>
              <a:rPr lang="en-US" dirty="0"/>
              <a:t>	</a:t>
            </a:r>
            <a:r>
              <a:rPr lang="en-US" dirty="0" smtClean="0"/>
              <a:t>	Defines </a:t>
            </a:r>
            <a:r>
              <a:rPr lang="en-US" dirty="0"/>
              <a:t>a field for entering a telephone number</a:t>
            </a:r>
          </a:p>
          <a:p>
            <a:pPr marL="0" indent="0">
              <a:buNone/>
            </a:pPr>
            <a:r>
              <a:rPr lang="en-US" dirty="0" smtClean="0"/>
              <a:t>time </a:t>
            </a:r>
            <a:r>
              <a:rPr lang="en-US" dirty="0"/>
              <a:t>	</a:t>
            </a:r>
            <a:r>
              <a:rPr lang="en-US" dirty="0" smtClean="0"/>
              <a:t>	Defines </a:t>
            </a:r>
            <a:r>
              <a:rPr lang="en-US" dirty="0"/>
              <a:t>a control for entering a time (no time zone)</a:t>
            </a:r>
          </a:p>
          <a:p>
            <a:pPr marL="0" indent="0">
              <a:buNone/>
            </a:pPr>
            <a:r>
              <a:rPr lang="en-US" dirty="0" err="1"/>
              <a:t>url</a:t>
            </a:r>
            <a:r>
              <a:rPr lang="en-US" dirty="0"/>
              <a:t> 	</a:t>
            </a:r>
            <a:r>
              <a:rPr lang="en-US" dirty="0" smtClean="0"/>
              <a:t>	Defines </a:t>
            </a:r>
            <a:r>
              <a:rPr lang="en-US" dirty="0"/>
              <a:t>a field for entering a URL</a:t>
            </a:r>
          </a:p>
          <a:p>
            <a:pPr marL="0" indent="0">
              <a:buNone/>
            </a:pPr>
            <a:r>
              <a:rPr lang="en-US" dirty="0"/>
              <a:t>week 	</a:t>
            </a:r>
            <a:r>
              <a:rPr lang="en-US" dirty="0" smtClean="0"/>
              <a:t>	Defines </a:t>
            </a:r>
            <a:r>
              <a:rPr lang="en-US" dirty="0"/>
              <a:t>a week and year control (no time zone)</a:t>
            </a:r>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Week #11 – File Uploads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9</a:t>
            </a:fld>
            <a:endParaRPr lang="en-US"/>
          </a:p>
        </p:txBody>
      </p:sp>
    </p:spTree>
    <p:extLst>
      <p:ext uri="{BB962C8B-B14F-4D97-AF65-F5344CB8AC3E}">
        <p14:creationId xmlns:p14="http://schemas.microsoft.com/office/powerpoint/2010/main" val="1967703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17682</TotalTime>
  <Words>1392</Words>
  <Application>Microsoft Office PowerPoint</Application>
  <PresentationFormat>On-screen Show (4:3)</PresentationFormat>
  <Paragraphs>318</Paragraphs>
  <Slides>31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BCS350 – Web Database Development, Fall 2014</vt:lpstr>
      <vt:lpstr>Homework</vt:lpstr>
      <vt:lpstr>Homework</vt:lpstr>
      <vt:lpstr>Homework</vt:lpstr>
      <vt:lpstr>Lab Preparation</vt:lpstr>
      <vt:lpstr>Homework</vt:lpstr>
      <vt:lpstr>File Uploads with PHP</vt:lpstr>
      <vt:lpstr>HTML 4 INPUT Types &lt;input type=‘xxx’&gt;</vt:lpstr>
      <vt:lpstr>HTML 5 New INPUT Types</vt:lpstr>
      <vt:lpstr>File Upload - HTML</vt:lpstr>
      <vt:lpstr>File Upload - HTML</vt:lpstr>
      <vt:lpstr>PHP File Upload Using POST Method</vt:lpstr>
      <vt:lpstr>File Upload – Process Flow</vt:lpstr>
      <vt:lpstr>File Upload – PHP Process Flow</vt:lpstr>
      <vt:lpstr>How Does PHP Know About Uploaded Files?</vt:lpstr>
      <vt:lpstr>PHP $_FILES Superglobal Variable</vt:lpstr>
      <vt:lpstr>$_FILES ELEMENTS</vt:lpstr>
      <vt:lpstr>$_FILES ELEMENTS</vt:lpstr>
      <vt:lpstr>File Upload Error Messages</vt:lpstr>
      <vt:lpstr>File Upload Strategy/Need</vt:lpstr>
      <vt:lpstr>File Upload Function - Requirements</vt:lpstr>
      <vt:lpstr>File Upload Function - Design</vt:lpstr>
      <vt:lpstr>Uploaded File Names</vt:lpstr>
      <vt:lpstr>Review File Upload Function Code</vt:lpstr>
      <vt:lpstr>Lab Preparation</vt:lpstr>
      <vt:lpstr>Lab Assignment</vt:lpstr>
      <vt:lpstr>Lab Assignment</vt:lpstr>
      <vt:lpstr>Lab Assignment #2</vt:lpstr>
      <vt:lpstr>Lab Preparation</vt:lpstr>
      <vt:lpstr>Homework</vt:lpstr>
      <vt:lpstr>Week 11 - 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BCS350 – Web Database Development, Fall 2013</dc:title>
  <dc:creator>Charles</dc:creator>
  <cp:lastModifiedBy>Charles Kaplan</cp:lastModifiedBy>
  <cp:revision>272</cp:revision>
  <dcterms:created xsi:type="dcterms:W3CDTF">2013-09-11T01:57:13Z</dcterms:created>
  <dcterms:modified xsi:type="dcterms:W3CDTF">2014-11-25T18:55:38Z</dcterms:modified>
</cp:coreProperties>
</file>