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68" r:id="rId3"/>
    <p:sldId id="263" r:id="rId4"/>
    <p:sldId id="261" r:id="rId5"/>
    <p:sldId id="262" r:id="rId6"/>
    <p:sldId id="280" r:id="rId7"/>
    <p:sldId id="289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2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38" autoAdjust="0"/>
    <p:restoredTop sz="94660"/>
  </p:normalViewPr>
  <p:slideViewPr>
    <p:cSldViewPr>
      <p:cViewPr varScale="1">
        <p:scale>
          <a:sx n="127" d="100"/>
          <a:sy n="127" d="100"/>
        </p:scale>
        <p:origin x="7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8F588-7992-423B-A0BE-E217557B920A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E6B78-2D42-4093-BC42-9B286E466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E6B78-2D42-4093-BC42-9B286E466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9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BCS350 – Web Database Development, Fall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Review – 1</a:t>
            </a:r>
            <a:r>
              <a:rPr lang="en-US" b="1" baseline="30000" dirty="0" smtClean="0"/>
              <a:t>st</a:t>
            </a:r>
            <a:r>
              <a:rPr lang="en-US" b="1" dirty="0" smtClean="0"/>
              <a:t> Half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Review - 1st Half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WAMPServer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WAMPServer is a packaged stack of</a:t>
            </a:r>
            <a:r>
              <a:rPr lang="en-US" dirty="0" smtClean="0"/>
              <a:t>:</a:t>
            </a:r>
          </a:p>
          <a:p>
            <a:pPr lvl="1"/>
            <a:r>
              <a:rPr lang="en-US" b="1" u="sng" dirty="0" smtClean="0"/>
              <a:t>W</a:t>
            </a:r>
            <a:r>
              <a:rPr lang="en-US" dirty="0" smtClean="0"/>
              <a:t>indows	Operating Syste</a:t>
            </a:r>
            <a:r>
              <a:rPr lang="en-US" dirty="0"/>
              <a:t>m</a:t>
            </a:r>
            <a:endParaRPr lang="en-US" dirty="0" smtClean="0"/>
          </a:p>
          <a:p>
            <a:pPr lvl="1"/>
            <a:r>
              <a:rPr lang="en-US" b="1" u="sng" dirty="0" smtClean="0"/>
              <a:t>A</a:t>
            </a:r>
            <a:r>
              <a:rPr lang="en-US" dirty="0" smtClean="0"/>
              <a:t>pache	Web Server</a:t>
            </a:r>
          </a:p>
          <a:p>
            <a:pPr lvl="1"/>
            <a:r>
              <a:rPr lang="en-US" b="1" u="sng" dirty="0" smtClean="0"/>
              <a:t>M</a:t>
            </a:r>
            <a:r>
              <a:rPr lang="en-US" dirty="0" smtClean="0"/>
              <a:t>ySQL		Relation </a:t>
            </a:r>
            <a:r>
              <a:rPr lang="en-US" dirty="0" err="1" smtClean="0"/>
              <a:t>DataBase</a:t>
            </a:r>
            <a:r>
              <a:rPr lang="en-US" dirty="0" smtClean="0"/>
              <a:t> Manager</a:t>
            </a:r>
          </a:p>
          <a:p>
            <a:pPr lvl="1"/>
            <a:r>
              <a:rPr lang="en-US" b="1" u="sng" dirty="0" smtClean="0"/>
              <a:t>P</a:t>
            </a:r>
            <a:r>
              <a:rPr lang="en-US" dirty="0" smtClean="0"/>
              <a:t>HP		Server Side Scripting Language</a:t>
            </a:r>
          </a:p>
          <a:p>
            <a:r>
              <a:rPr lang="en-US" dirty="0" smtClean="0"/>
              <a:t>Also includes server utility programs</a:t>
            </a:r>
          </a:p>
          <a:p>
            <a:r>
              <a:rPr lang="en-US" dirty="0" smtClean="0"/>
              <a:t>Easy to install, multiple platforms</a:t>
            </a:r>
          </a:p>
          <a:p>
            <a:r>
              <a:rPr lang="en-US" dirty="0" err="1" smtClean="0"/>
              <a:t>OpenSource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 descr="http://www.tng.lythgoes.net/wiki/images/e/ee/200807231647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28600"/>
            <a:ext cx="1790700" cy="1514475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NotePad</a:t>
            </a:r>
            <a:r>
              <a:rPr lang="en-US" b="1" u="sng" dirty="0" smtClean="0"/>
              <a:t>++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</a:p>
          <a:p>
            <a:r>
              <a:rPr lang="en-US" dirty="0" smtClean="0"/>
              <a:t>Understands PHP Syntax</a:t>
            </a:r>
          </a:p>
          <a:p>
            <a:r>
              <a:rPr lang="en-US" dirty="0" smtClean="0"/>
              <a:t>Very powerful and flexible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Use is not required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http://webmasterformat.com/sites/default/files/notepad-plus-log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743200"/>
            <a:ext cx="1781175" cy="1314451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PHP Basics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Escaping to PHP	&lt;?PHP </a:t>
            </a:r>
            <a:r>
              <a:rPr lang="en-US" i="1" dirty="0" err="1" smtClean="0">
                <a:solidFill>
                  <a:srgbClr val="FF0000"/>
                </a:solidFill>
              </a:rPr>
              <a:t>php_statements</a:t>
            </a:r>
            <a:r>
              <a:rPr lang="en-US" dirty="0" smtClean="0"/>
              <a:t> ?&gt;</a:t>
            </a:r>
          </a:p>
          <a:p>
            <a:r>
              <a:rPr lang="en-US" dirty="0" smtClean="0"/>
              <a:t>Comments		//, /* … */, #</a:t>
            </a:r>
          </a:p>
          <a:p>
            <a:r>
              <a:rPr lang="en-US" dirty="0" smtClean="0"/>
              <a:t>Output			echo, print, </a:t>
            </a:r>
            <a:r>
              <a:rPr lang="en-US" dirty="0" err="1" smtClean="0"/>
              <a:t>printf</a:t>
            </a:r>
            <a:r>
              <a:rPr lang="en-US" dirty="0" smtClean="0"/>
              <a:t>, </a:t>
            </a:r>
            <a:r>
              <a:rPr lang="en-US" dirty="0" err="1" smtClean="0"/>
              <a:t>sprintf</a:t>
            </a:r>
            <a:endParaRPr lang="en-US" dirty="0" smtClean="0"/>
          </a:p>
          <a:p>
            <a:r>
              <a:rPr lang="en-US" dirty="0" smtClean="0"/>
              <a:t>Data Types		string, integer, float,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Variables			$name, automatically typed</a:t>
            </a:r>
          </a:p>
          <a:p>
            <a:r>
              <a:rPr lang="en-US" dirty="0" smtClean="0"/>
              <a:t>Constants		declared, cannot change</a:t>
            </a:r>
          </a:p>
          <a:p>
            <a:r>
              <a:rPr lang="en-US" dirty="0" smtClean="0"/>
              <a:t>Expressions		assign values to variable</a:t>
            </a:r>
          </a:p>
          <a:p>
            <a:r>
              <a:rPr lang="en-US" dirty="0" smtClean="0"/>
              <a:t>Control Structures	if-else, for, </a:t>
            </a:r>
            <a:r>
              <a:rPr lang="en-US" dirty="0" err="1" smtClean="0"/>
              <a:t>foreach</a:t>
            </a:r>
            <a:r>
              <a:rPr lang="en-US" dirty="0" smtClean="0"/>
              <a:t>, while, 				do-while, switch-case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Comments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Format</a:t>
            </a:r>
            <a:r>
              <a:rPr lang="en-US" dirty="0" smtClean="0"/>
              <a:t>		</a:t>
            </a:r>
            <a:r>
              <a:rPr lang="en-US" u="sng" dirty="0" smtClean="0"/>
              <a:t>Example</a:t>
            </a:r>
            <a:r>
              <a:rPr lang="en-US" dirty="0" smtClean="0"/>
              <a:t>	</a:t>
            </a:r>
            <a:r>
              <a:rPr lang="en-US" u="sng" dirty="0" smtClean="0"/>
              <a:t>Scope</a:t>
            </a:r>
          </a:p>
          <a:p>
            <a:r>
              <a:rPr lang="en-US" dirty="0" smtClean="0"/>
              <a:t>C++ Syntax	// 		end of line</a:t>
            </a:r>
          </a:p>
          <a:p>
            <a:r>
              <a:rPr lang="en-US" dirty="0" smtClean="0"/>
              <a:t>Shell Syntax	#		end of line</a:t>
            </a:r>
          </a:p>
          <a:p>
            <a:r>
              <a:rPr lang="en-US" dirty="0" smtClean="0"/>
              <a:t>Multi-line C	/* … */	/* till next */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Variables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Variables are case sensitive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Suggestion: always use all lower case</a:t>
            </a:r>
          </a:p>
          <a:p>
            <a:r>
              <a:rPr lang="en-US" dirty="0" smtClean="0"/>
              <a:t>Start with “$”, then letter or underscore followed by letters, numbers and/or underscores</a:t>
            </a:r>
          </a:p>
          <a:p>
            <a:r>
              <a:rPr lang="en-US" dirty="0" smtClean="0"/>
              <a:t>Variables do not have to be explicitly declared or typed</a:t>
            </a:r>
          </a:p>
          <a:p>
            <a:r>
              <a:rPr lang="en-US" dirty="0" smtClean="0"/>
              <a:t>Variable names should describe their use</a:t>
            </a:r>
          </a:p>
          <a:p>
            <a:pPr marL="0" indent="0">
              <a:buNone/>
            </a:pPr>
            <a:r>
              <a:rPr lang="en-US" dirty="0" smtClean="0"/>
              <a:t>	For example - $sum or $</a:t>
            </a:r>
            <a:r>
              <a:rPr lang="en-US" dirty="0" err="1" smtClean="0"/>
              <a:t>first_name</a:t>
            </a:r>
            <a:endParaRPr lang="en-US" dirty="0" smtClean="0"/>
          </a:p>
          <a:p>
            <a:r>
              <a:rPr lang="en-US" dirty="0" smtClean="0"/>
              <a:t>Good programming practice to explicitly declare variables and describe with comments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Variable Scope (functions)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Scope Type</a:t>
            </a:r>
            <a:r>
              <a:rPr lang="en-US" dirty="0" smtClean="0"/>
              <a:t>			</a:t>
            </a:r>
            <a:r>
              <a:rPr lang="en-US" u="sng" dirty="0" smtClean="0"/>
              <a:t>Scope</a:t>
            </a:r>
          </a:p>
          <a:p>
            <a:r>
              <a:rPr lang="en-US" dirty="0" smtClean="0"/>
              <a:t>Local				Within a function</a:t>
            </a:r>
          </a:p>
          <a:p>
            <a:r>
              <a:rPr lang="en-US" dirty="0" smtClean="0"/>
              <a:t>Function Parameters	Within a function</a:t>
            </a:r>
          </a:p>
          <a:p>
            <a:r>
              <a:rPr lang="en-US" dirty="0" smtClean="0"/>
              <a:t>Global				Script and function</a:t>
            </a:r>
          </a:p>
          <a:p>
            <a:r>
              <a:rPr lang="en-US" dirty="0" smtClean="0"/>
              <a:t>Static				Script and function</a:t>
            </a:r>
          </a:p>
          <a:p>
            <a:r>
              <a:rPr lang="en-US" dirty="0" smtClean="0"/>
              <a:t>Good programming practice – do not use Global or Static variables in functions, instead use Function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Superglobal</a:t>
            </a:r>
            <a:r>
              <a:rPr lang="en-US" b="1" u="sng" dirty="0" smtClean="0"/>
              <a:t> Variables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$_SERVER	</a:t>
            </a:r>
            <a:r>
              <a:rPr lang="en-US" dirty="0" err="1" smtClean="0"/>
              <a:t>Server</a:t>
            </a:r>
            <a:r>
              <a:rPr lang="en-US" dirty="0" smtClean="0"/>
              <a:t> Information</a:t>
            </a:r>
          </a:p>
          <a:p>
            <a:r>
              <a:rPr lang="en-US" dirty="0" smtClean="0"/>
              <a:t>$_GET		Parameters in the URL</a:t>
            </a:r>
          </a:p>
          <a:p>
            <a:r>
              <a:rPr lang="en-US" dirty="0" smtClean="0"/>
              <a:t>$_POST		Form input</a:t>
            </a:r>
          </a:p>
          <a:p>
            <a:r>
              <a:rPr lang="en-US" dirty="0" smtClean="0"/>
              <a:t>$_COOKIE	HTTP cookies</a:t>
            </a:r>
          </a:p>
          <a:p>
            <a:r>
              <a:rPr lang="en-US" dirty="0" smtClean="0"/>
              <a:t>$_FILES		File Upload information</a:t>
            </a:r>
          </a:p>
          <a:p>
            <a:r>
              <a:rPr lang="en-US" dirty="0" smtClean="0"/>
              <a:t>$_ENV		Server Environment</a:t>
            </a:r>
          </a:p>
          <a:p>
            <a:r>
              <a:rPr lang="en-US" dirty="0" smtClean="0"/>
              <a:t>$_REQUEST	$_GET, $_POST and $_COOKIE</a:t>
            </a:r>
          </a:p>
          <a:p>
            <a:r>
              <a:rPr lang="en-US" dirty="0" smtClean="0"/>
              <a:t>$_SESSION	Variables tied to a Session</a:t>
            </a:r>
          </a:p>
          <a:p>
            <a:r>
              <a:rPr lang="en-US" dirty="0" smtClean="0"/>
              <a:t>$GLOBALS	All </a:t>
            </a:r>
            <a:r>
              <a:rPr lang="en-US" dirty="0" err="1" smtClean="0"/>
              <a:t>Superglobal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Expressions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u="sng" dirty="0" smtClean="0"/>
              <a:t>Expression</a:t>
            </a:r>
          </a:p>
          <a:p>
            <a:pPr>
              <a:buNone/>
            </a:pPr>
            <a:r>
              <a:rPr lang="en-US" dirty="0" smtClean="0"/>
              <a:t>A phrase where an action (operator) is to be</a:t>
            </a:r>
          </a:p>
          <a:p>
            <a:pPr>
              <a:buNone/>
            </a:pPr>
            <a:r>
              <a:rPr lang="en-US" dirty="0" smtClean="0"/>
              <a:t>performed on one or more operands.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Example:  $diameter = PI * $radius;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Operands</a:t>
            </a:r>
          </a:p>
          <a:p>
            <a:pPr>
              <a:buNone/>
            </a:pPr>
            <a:r>
              <a:rPr lang="en-US" dirty="0" smtClean="0"/>
              <a:t>The inputs to an expression.  Typically operands are</a:t>
            </a:r>
          </a:p>
          <a:p>
            <a:pPr>
              <a:buNone/>
            </a:pPr>
            <a:r>
              <a:rPr lang="en-US" dirty="0" smtClean="0"/>
              <a:t>Variables, but could also be constants and values.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Example: $diameter, PI, $radius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Operators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Is a symbol that specifies a particular action to be</a:t>
            </a:r>
          </a:p>
          <a:p>
            <a:pPr>
              <a:buNone/>
            </a:pPr>
            <a:r>
              <a:rPr lang="en-US" dirty="0" smtClean="0"/>
              <a:t>performed on the operand(s).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Example:  = , 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Logical Expressions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i="1" dirty="0" smtClean="0"/>
              <a:t>operand operator operand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Logical Operators:	&lt;, &lt;=, ==, &gt;=, &gt;, !=, &lt;&gt;</a:t>
            </a:r>
          </a:p>
          <a:p>
            <a:pPr marL="0" indent="0">
              <a:buNone/>
            </a:pPr>
            <a:r>
              <a:rPr lang="en-US" dirty="0" smtClean="0"/>
              <a:t>Negation			!</a:t>
            </a:r>
          </a:p>
          <a:p>
            <a:pPr marL="0" indent="0">
              <a:buNone/>
            </a:pPr>
            <a:r>
              <a:rPr lang="en-US" dirty="0" smtClean="0"/>
              <a:t>Connectors		AND, OR, XOR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(($logon == TRUE) AND ($age &gt;= 18) AND ($age&lt;=65))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echo “You may enter”;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Control Statements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(</a:t>
            </a:r>
            <a:r>
              <a:rPr lang="en-US" i="1" dirty="0" smtClean="0"/>
              <a:t>logical</a:t>
            </a:r>
            <a:r>
              <a:rPr lang="en-US" dirty="0" smtClean="0"/>
              <a:t>) </a:t>
            </a:r>
            <a:r>
              <a:rPr lang="en-US" i="1" dirty="0" smtClean="0"/>
              <a:t>statement;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i="1" dirty="0" smtClean="0"/>
              <a:t>statement;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if ($logon == FALSE) echo “Logon to access this page”;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else echo “Welcome to the restricted page”;</a:t>
            </a:r>
          </a:p>
          <a:p>
            <a:r>
              <a:rPr lang="en-US" dirty="0"/>
              <a:t>IF (</a:t>
            </a:r>
            <a:r>
              <a:rPr lang="en-US" i="1" dirty="0"/>
              <a:t>logical</a:t>
            </a:r>
            <a:r>
              <a:rPr lang="en-US" dirty="0"/>
              <a:t>) </a:t>
            </a:r>
            <a:r>
              <a:rPr lang="en-US" i="1" dirty="0"/>
              <a:t>statement;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ELSEIF (</a:t>
            </a:r>
            <a:r>
              <a:rPr lang="en-US" i="1" dirty="0" smtClean="0"/>
              <a:t>logical</a:t>
            </a:r>
            <a:r>
              <a:rPr lang="en-US" dirty="0" smtClean="0"/>
              <a:t>) </a:t>
            </a:r>
            <a:r>
              <a:rPr lang="en-US" i="1" dirty="0" smtClean="0"/>
              <a:t>statement;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n-US" dirty="0" smtClean="0"/>
              <a:t>ELSE</a:t>
            </a:r>
            <a:r>
              <a:rPr lang="en-US" i="1" dirty="0" smtClean="0"/>
              <a:t> statement;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if ($logon == FALSE) echo “Logon to access this page”;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</a:rPr>
              <a:t>elseif</a:t>
            </a:r>
            <a:r>
              <a:rPr lang="en-US" sz="2400" dirty="0" smtClean="0">
                <a:solidFill>
                  <a:srgbClr val="C00000"/>
                </a:solidFill>
              </a:rPr>
              <a:t> ($age &lt; 18) echo “You must be 18 to enter this page”;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 </a:t>
            </a:r>
            <a:r>
              <a:rPr lang="en-US" sz="2400" dirty="0" smtClean="0">
                <a:solidFill>
                  <a:srgbClr val="C00000"/>
                </a:solidFill>
              </a:rPr>
              <a:t>  else </a:t>
            </a:r>
            <a:r>
              <a:rPr lang="en-US" sz="2400" dirty="0">
                <a:solidFill>
                  <a:srgbClr val="C00000"/>
                </a:solidFill>
              </a:rPr>
              <a:t>echo “Welcome to the restricted page”;</a:t>
            </a:r>
          </a:p>
          <a:p>
            <a:pPr marL="0" indent="0">
              <a:buNone/>
            </a:pPr>
            <a:endParaRPr lang="en-US" i="1" dirty="0"/>
          </a:p>
          <a:p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="1" u="sng"/>
              <a:t>Server/Client Environment</a:t>
            </a:r>
          </a:p>
        </p:txBody>
      </p:sp>
      <p:graphicFrame>
        <p:nvGraphicFramePr>
          <p:cNvPr id="6214" name="Group 70"/>
          <p:cNvGraphicFramePr>
            <a:graphicFrameLocks noGrp="1"/>
          </p:cNvGraphicFramePr>
          <p:nvPr/>
        </p:nvGraphicFramePr>
        <p:xfrm>
          <a:off x="838200" y="1371600"/>
          <a:ext cx="2743200" cy="4701540"/>
        </p:xfrm>
        <a:graphic>
          <a:graphicData uri="http://schemas.openxmlformats.org/drawingml/2006/table">
            <a:tbl>
              <a:tblPr/>
              <a:tblGrid>
                <a:gridCol w="2743200"/>
              </a:tblGrid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Server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PHP Programs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PHP/MySQL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WebServer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(Apache)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Operating System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(LINUX)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Hardware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17" name="Group 73"/>
          <p:cNvGraphicFramePr>
            <a:graphicFrameLocks noGrp="1"/>
          </p:cNvGraphicFramePr>
          <p:nvPr/>
        </p:nvGraphicFramePr>
        <p:xfrm>
          <a:off x="5486400" y="2819400"/>
          <a:ext cx="2819400" cy="3298190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Client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Browser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(IE, Firefox, Opera, etc.)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Operating System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(Windows XP, Vista)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Hardware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09" name="Group 65"/>
          <p:cNvGraphicFramePr>
            <a:graphicFrameLocks noGrp="1"/>
          </p:cNvGraphicFramePr>
          <p:nvPr/>
        </p:nvGraphicFramePr>
        <p:xfrm>
          <a:off x="4114800" y="1981200"/>
          <a:ext cx="838200" cy="4102608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406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211" name="AutoShape 67"/>
          <p:cNvCxnSpPr>
            <a:cxnSpLocks noChangeShapeType="1"/>
          </p:cNvCxnSpPr>
          <p:nvPr/>
        </p:nvCxnSpPr>
        <p:spPr bwMode="auto">
          <a:xfrm>
            <a:off x="3581400" y="5715000"/>
            <a:ext cx="533400" cy="1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213" name="AutoShape 69"/>
          <p:cNvCxnSpPr>
            <a:cxnSpLocks noChangeShapeType="1"/>
          </p:cNvCxnSpPr>
          <p:nvPr/>
        </p:nvCxnSpPr>
        <p:spPr bwMode="auto">
          <a:xfrm>
            <a:off x="4953000" y="5791200"/>
            <a:ext cx="533400" cy="1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Control Statements - LOOPING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(</a:t>
            </a:r>
            <a:r>
              <a:rPr lang="en-US" i="1" dirty="0" smtClean="0"/>
              <a:t>initial; logical; increment</a:t>
            </a:r>
            <a:r>
              <a:rPr lang="en-US" dirty="0" smtClean="0"/>
              <a:t>) </a:t>
            </a:r>
            <a:r>
              <a:rPr lang="en-US" i="1" dirty="0" smtClean="0"/>
              <a:t>statement;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FOR ($i=1; $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&lt;11; $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++) echo “I = $i&lt;</a:t>
            </a:r>
            <a:r>
              <a:rPr lang="en-US" sz="2400" dirty="0" err="1" smtClean="0">
                <a:solidFill>
                  <a:srgbClr val="C00000"/>
                </a:solidFill>
              </a:rPr>
              <a:t>br</a:t>
            </a:r>
            <a:r>
              <a:rPr lang="en-US" sz="2400" dirty="0" smtClean="0">
                <a:solidFill>
                  <a:srgbClr val="C00000"/>
                </a:solidFill>
              </a:rPr>
              <a:t>&gt;”;</a:t>
            </a:r>
          </a:p>
          <a:p>
            <a:r>
              <a:rPr lang="en-US" dirty="0" smtClean="0"/>
              <a:t>FOREACH (</a:t>
            </a:r>
            <a:r>
              <a:rPr lang="en-US" i="1" dirty="0" smtClean="0"/>
              <a:t>array</a:t>
            </a:r>
            <a:r>
              <a:rPr lang="en-US" dirty="0" smtClean="0"/>
              <a:t> AS </a:t>
            </a:r>
            <a:r>
              <a:rPr lang="en-US" i="1" dirty="0" smtClean="0"/>
              <a:t>variable</a:t>
            </a:r>
            <a:r>
              <a:rPr lang="en-US" dirty="0" smtClean="0"/>
              <a:t>) </a:t>
            </a:r>
            <a:r>
              <a:rPr lang="en-US" i="1" dirty="0" smtClean="0"/>
              <a:t>statement;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$digit = array(1,2,3,4,5,6,7,8,9,10);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FOREACH ($digit AS $i) echo “I = $i&lt;</a:t>
            </a:r>
            <a:r>
              <a:rPr lang="en-US" sz="2400" dirty="0" err="1" smtClean="0">
                <a:solidFill>
                  <a:srgbClr val="C00000"/>
                </a:solidFill>
              </a:rPr>
              <a:t>br</a:t>
            </a:r>
            <a:r>
              <a:rPr lang="en-US" sz="2400" dirty="0" smtClean="0">
                <a:solidFill>
                  <a:srgbClr val="C00000"/>
                </a:solidFill>
              </a:rPr>
              <a:t>&gt;”;</a:t>
            </a:r>
          </a:p>
          <a:p>
            <a:r>
              <a:rPr lang="en-US" dirty="0" smtClean="0"/>
              <a:t>WHILE (</a:t>
            </a:r>
            <a:r>
              <a:rPr lang="en-US" i="1" dirty="0" smtClean="0"/>
              <a:t>logical</a:t>
            </a:r>
            <a:r>
              <a:rPr lang="en-US" dirty="0" smtClean="0"/>
              <a:t>) </a:t>
            </a:r>
            <a:r>
              <a:rPr lang="en-US" i="1" dirty="0" smtClean="0"/>
              <a:t>statement;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$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 = 1; WHILE ($i&lt;11) {echo “I = $i&lt;</a:t>
            </a:r>
            <a:r>
              <a:rPr lang="en-US" sz="2400" dirty="0" err="1" smtClean="0">
                <a:solidFill>
                  <a:srgbClr val="C00000"/>
                </a:solidFill>
              </a:rPr>
              <a:t>br</a:t>
            </a:r>
            <a:r>
              <a:rPr lang="en-US" sz="2400" dirty="0" smtClean="0">
                <a:solidFill>
                  <a:srgbClr val="C00000"/>
                </a:solidFill>
              </a:rPr>
              <a:t>&gt;”;  $i++;}</a:t>
            </a:r>
          </a:p>
          <a:p>
            <a:r>
              <a:rPr lang="en-US" dirty="0" smtClean="0"/>
              <a:t>DO </a:t>
            </a:r>
            <a:r>
              <a:rPr lang="en-US" i="1" dirty="0" smtClean="0"/>
              <a:t>statement</a:t>
            </a:r>
            <a:r>
              <a:rPr lang="en-US" dirty="0" smtClean="0"/>
              <a:t> WHILE (</a:t>
            </a:r>
            <a:r>
              <a:rPr lang="en-US" i="1" dirty="0" smtClean="0"/>
              <a:t>logical</a:t>
            </a:r>
            <a:r>
              <a:rPr lang="en-US" dirty="0" smtClean="0"/>
              <a:t>);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$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 = 1; DO {echo “I = $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&lt;</a:t>
            </a:r>
            <a:r>
              <a:rPr lang="en-US" sz="2400" dirty="0" err="1" smtClean="0">
                <a:solidFill>
                  <a:srgbClr val="C00000"/>
                </a:solidFill>
              </a:rPr>
              <a:t>br</a:t>
            </a:r>
            <a:r>
              <a:rPr lang="en-US" sz="2400" dirty="0" smtClean="0">
                <a:solidFill>
                  <a:srgbClr val="C00000"/>
                </a:solidFill>
              </a:rPr>
              <a:t>&gt;”;  $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++;} WHILE ($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&lt;11);</a:t>
            </a:r>
          </a:p>
          <a:p>
            <a:r>
              <a:rPr lang="en-US" dirty="0" smtClean="0"/>
              <a:t>Do all of the above </a:t>
            </a:r>
            <a:r>
              <a:rPr lang="en-US" dirty="0" smtClean="0">
                <a:solidFill>
                  <a:srgbClr val="FF0000"/>
                </a:solidFill>
              </a:rPr>
              <a:t>control statements </a:t>
            </a:r>
            <a:r>
              <a:rPr lang="en-US" dirty="0" smtClean="0"/>
              <a:t>produce the same results?</a:t>
            </a:r>
          </a:p>
          <a:p>
            <a:pPr lvl="1"/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Control Statements - SWITCH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SWITCH (</a:t>
            </a:r>
            <a:r>
              <a:rPr lang="en-US" sz="2800" i="1" dirty="0" smtClean="0"/>
              <a:t>variable</a:t>
            </a:r>
            <a:r>
              <a:rPr lang="en-US" sz="2800" dirty="0" smtClean="0"/>
              <a:t>) {</a:t>
            </a:r>
          </a:p>
          <a:p>
            <a:pPr marL="0" indent="0">
              <a:buNone/>
            </a:pPr>
            <a:r>
              <a:rPr lang="en-US" sz="2800" dirty="0" smtClean="0"/>
              <a:t>  CASE (</a:t>
            </a:r>
            <a:r>
              <a:rPr lang="en-US" sz="2800" i="1" dirty="0" smtClean="0"/>
              <a:t>value1</a:t>
            </a:r>
            <a:r>
              <a:rPr lang="en-US" sz="2800" dirty="0" smtClean="0"/>
              <a:t>): 	</a:t>
            </a:r>
            <a:r>
              <a:rPr lang="en-US" sz="2800" i="1" dirty="0" smtClean="0"/>
              <a:t>statement;</a:t>
            </a:r>
          </a:p>
          <a:p>
            <a:pPr marL="0" indent="0">
              <a:buNone/>
            </a:pPr>
            <a:r>
              <a:rPr lang="en-US" sz="2800" dirty="0" smtClean="0"/>
              <a:t>  CASE (</a:t>
            </a:r>
            <a:r>
              <a:rPr lang="en-US" sz="2800" i="1" dirty="0" smtClean="0"/>
              <a:t>value2</a:t>
            </a:r>
            <a:r>
              <a:rPr lang="en-US" sz="2800" dirty="0" smtClean="0"/>
              <a:t>): 	</a:t>
            </a:r>
            <a:r>
              <a:rPr lang="en-US" sz="2800" i="1" dirty="0" smtClean="0"/>
              <a:t>statement;</a:t>
            </a:r>
          </a:p>
          <a:p>
            <a:pPr marL="0" indent="0">
              <a:buNone/>
            </a:pPr>
            <a:r>
              <a:rPr lang="en-US" sz="2800" dirty="0" smtClean="0"/>
              <a:t>  DEFAULT:          	</a:t>
            </a:r>
            <a:r>
              <a:rPr lang="en-US" sz="2800" i="1" dirty="0" smtClean="0"/>
              <a:t>statement;</a:t>
            </a:r>
          </a:p>
          <a:p>
            <a:pPr marL="0" indent="0">
              <a:buNone/>
            </a:pPr>
            <a:r>
              <a:rPr lang="en-US" sz="2800" dirty="0" smtClean="0"/>
              <a:t>  }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$task = “first”;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switch($task) 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  case “first”:	   	echo “Hello”; break: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  case “second”:		echo “Record Updated”; break;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  case “last”:		echo “Goodbye”; break;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  default:		echo “ERROR”;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  }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Control Statements - Exiting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BREAK;		Leave the controlling loop</a:t>
            </a:r>
          </a:p>
          <a:p>
            <a:r>
              <a:rPr lang="en-US" dirty="0" smtClean="0"/>
              <a:t>CONTINUE;	Jump to next loop iteration</a:t>
            </a:r>
          </a:p>
          <a:p>
            <a:r>
              <a:rPr lang="en-US" dirty="0" smtClean="0"/>
              <a:t>DIE(</a:t>
            </a:r>
            <a:r>
              <a:rPr lang="en-US" i="1" dirty="0" smtClean="0"/>
              <a:t>message</a:t>
            </a:r>
            <a:r>
              <a:rPr lang="en-US" dirty="0" smtClean="0"/>
              <a:t>);	End program, print message</a:t>
            </a:r>
          </a:p>
          <a:p>
            <a:r>
              <a:rPr lang="en-US" dirty="0" smtClean="0"/>
              <a:t>GOTO		We will not use (poor 					programming 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 smtClean="0"/>
              <a:t> </a:t>
            </a:r>
          </a:p>
          <a:p>
            <a:pPr algn="ctr">
              <a:buNone/>
            </a:pPr>
            <a:r>
              <a:rPr lang="en-US" sz="7200" b="1" dirty="0" smtClean="0"/>
              <a:t>The Essentials</a:t>
            </a:r>
            <a:endParaRPr lang="en-US" sz="7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 function is a reusable group of statements that act on input (function parameters) and returns output (function return value).</a:t>
            </a:r>
          </a:p>
          <a:p>
            <a:pPr>
              <a:buNone/>
            </a:pPr>
            <a:r>
              <a:rPr lang="en-US" dirty="0" smtClean="0"/>
              <a:t>Parameters and return values are optional.</a:t>
            </a:r>
          </a:p>
          <a:p>
            <a:pPr>
              <a:buNone/>
            </a:pPr>
            <a:r>
              <a:rPr lang="en-US" dirty="0" smtClean="0"/>
              <a:t>Functions extend the power of the language.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i="1" dirty="0" err="1" smtClean="0"/>
              <a:t>function_name</a:t>
            </a:r>
            <a:r>
              <a:rPr lang="en-US" dirty="0" smtClean="0"/>
              <a:t>(</a:t>
            </a:r>
            <a:r>
              <a:rPr lang="en-US" i="1" dirty="0" smtClean="0"/>
              <a:t>parameters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function_body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 smtClean="0"/>
              <a:t>return</a:t>
            </a:r>
            <a:r>
              <a:rPr lang="en-US" i="1" dirty="0" smtClean="0"/>
              <a:t>(return value);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Type</a:t>
            </a:r>
            <a:r>
              <a:rPr lang="en-US" dirty="0" smtClean="0"/>
              <a:t>				</a:t>
            </a:r>
            <a:r>
              <a:rPr lang="en-US" u="sng" dirty="0" smtClean="0"/>
              <a:t>Reference</a:t>
            </a:r>
          </a:p>
          <a:p>
            <a:pPr>
              <a:buNone/>
            </a:pPr>
            <a:r>
              <a:rPr lang="en-US" dirty="0" smtClean="0"/>
              <a:t>Built In			PHP Reference Guide</a:t>
            </a:r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dirty="0" smtClean="0">
                <a:solidFill>
                  <a:srgbClr val="FF0000"/>
                </a:solidFill>
              </a:rPr>
              <a:t>www.php.net</a:t>
            </a:r>
          </a:p>
          <a:p>
            <a:pPr>
              <a:buNone/>
            </a:pPr>
            <a:r>
              <a:rPr lang="en-US" dirty="0" smtClean="0"/>
              <a:t>Function Libraries	GOOGLE – 1000’s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User defined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Arrays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7200" b="1" dirty="0" smtClean="0"/>
              <a:t>The Essentials</a:t>
            </a:r>
            <a:endParaRPr lang="en-US" sz="7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An </a:t>
            </a:r>
            <a:r>
              <a:rPr lang="en-US" b="1" dirty="0" smtClean="0"/>
              <a:t>ARRAY</a:t>
            </a:r>
            <a:r>
              <a:rPr lang="en-US" dirty="0" smtClean="0"/>
              <a:t> is a group of related items.  Each item in an array has a </a:t>
            </a:r>
            <a:r>
              <a:rPr lang="en-US" b="1" dirty="0" smtClean="0"/>
              <a:t>KEY</a:t>
            </a:r>
            <a:r>
              <a:rPr lang="en-US" dirty="0" smtClean="0"/>
              <a:t> and a </a:t>
            </a:r>
            <a:r>
              <a:rPr lang="en-US" b="1" dirty="0" smtClean="0"/>
              <a:t>VALUE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</a:t>
            </a:r>
            <a:r>
              <a:rPr lang="en-US" b="1" u="sng" dirty="0" smtClean="0">
                <a:solidFill>
                  <a:srgbClr val="FF0000"/>
                </a:solidFill>
              </a:rPr>
              <a:t>Key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b="1" u="sng" dirty="0" smtClean="0">
                <a:solidFill>
                  <a:srgbClr val="FF0000"/>
                </a:solidFill>
              </a:rPr>
              <a:t>Value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en-US" dirty="0" smtClean="0"/>
              <a:t>$color[0] = “Red”;		</a:t>
            </a:r>
            <a:r>
              <a:rPr lang="en-US" dirty="0" smtClean="0">
                <a:solidFill>
                  <a:srgbClr val="FF0000"/>
                </a:solidFill>
              </a:rPr>
              <a:t>0		“Red”</a:t>
            </a:r>
          </a:p>
          <a:p>
            <a:pPr>
              <a:buNone/>
            </a:pPr>
            <a:r>
              <a:rPr lang="en-US" dirty="0" smtClean="0"/>
              <a:t>$color[1] = “White”;		</a:t>
            </a:r>
            <a:r>
              <a:rPr lang="en-US" dirty="0" smtClean="0">
                <a:solidFill>
                  <a:srgbClr val="FF0000"/>
                </a:solidFill>
              </a:rPr>
              <a:t>1		“White”</a:t>
            </a:r>
          </a:p>
          <a:p>
            <a:pPr>
              <a:buNone/>
            </a:pPr>
            <a:r>
              <a:rPr lang="en-US" dirty="0" smtClean="0"/>
              <a:t>$color[2] = “Blue”;		</a:t>
            </a:r>
            <a:r>
              <a:rPr lang="en-US" dirty="0" smtClean="0">
                <a:solidFill>
                  <a:srgbClr val="FF0000"/>
                </a:solidFill>
              </a:rPr>
              <a:t>2		“Blue”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$color = array(“Red”, “White”, “Blue”);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 – Associative Keys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Array Keys can be </a:t>
            </a:r>
            <a:r>
              <a:rPr lang="en-US" i="1" dirty="0" smtClean="0"/>
              <a:t>numerical</a:t>
            </a:r>
            <a:r>
              <a:rPr lang="en-US" dirty="0" smtClean="0"/>
              <a:t> or </a:t>
            </a:r>
            <a:r>
              <a:rPr lang="en-US" i="1" dirty="0" smtClean="0"/>
              <a:t>associative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Numerical keys start at 0.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$population[‘NY’] = 20000000;</a:t>
            </a:r>
          </a:p>
          <a:p>
            <a:pPr>
              <a:buNone/>
            </a:pPr>
            <a:r>
              <a:rPr lang="en-US" dirty="0" smtClean="0"/>
              <a:t>$population[‘CA’] = 38000000;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$population = array(“NY” =&gt; 20000000,</a:t>
            </a:r>
          </a:p>
          <a:p>
            <a:pPr>
              <a:buNone/>
            </a:pPr>
            <a:r>
              <a:rPr lang="en-US" dirty="0" smtClean="0"/>
              <a:t>				       “CA” =&gt; 38000000);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Arrays – Data Types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In PHP, unlike most languages, items can have </a:t>
            </a:r>
            <a:r>
              <a:rPr lang="en-US" i="1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data types.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$voter[‘name’] = “John Smith”;</a:t>
            </a:r>
          </a:p>
          <a:p>
            <a:pPr>
              <a:buNone/>
            </a:pPr>
            <a:r>
              <a:rPr lang="en-US" dirty="0" smtClean="0"/>
              <a:t>$voter[‘party’] = “Democrat”;</a:t>
            </a:r>
          </a:p>
          <a:p>
            <a:pPr>
              <a:buNone/>
            </a:pPr>
            <a:r>
              <a:rPr lang="en-US" dirty="0" smtClean="0"/>
              <a:t>$voter[‘age’] = 21;</a:t>
            </a:r>
          </a:p>
          <a:p>
            <a:pPr>
              <a:buNone/>
            </a:pPr>
            <a:r>
              <a:rPr lang="en-US" dirty="0" smtClean="0"/>
              <a:t>$voter[‘state’] = “NY”;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$voter = array(“name” =&gt; “John Smith”, </a:t>
            </a:r>
          </a:p>
          <a:p>
            <a:pPr>
              <a:buNone/>
            </a:pPr>
            <a:r>
              <a:rPr lang="en-US" dirty="0" smtClean="0"/>
              <a:t>			 “party” =&gt; “Democrat”, </a:t>
            </a:r>
          </a:p>
          <a:p>
            <a:pPr>
              <a:buNone/>
            </a:pPr>
            <a:r>
              <a:rPr lang="en-US" dirty="0" smtClean="0"/>
              <a:t>			 “age” =&gt; 21, </a:t>
            </a:r>
          </a:p>
          <a:p>
            <a:pPr>
              <a:buNone/>
            </a:pPr>
            <a:r>
              <a:rPr lang="en-US" dirty="0" smtClean="0"/>
              <a:t>			 “state” =&gt; “NY”);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 to PHP</a:t>
            </a:r>
            <a:endParaRPr lang="en-US" b="1" u="sng" dirty="0"/>
          </a:p>
        </p:txBody>
      </p:sp>
      <p:pic>
        <p:nvPicPr>
          <p:cNvPr id="6" name="Content Placeholder 5" descr="ph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858169"/>
            <a:ext cx="7620000" cy="40100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Multidimensional Arrays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Multidimensional Array is an array of arrays.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$chessboard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$row</a:t>
            </a:r>
            <a:r>
              <a:rPr lang="en-US" dirty="0" smtClean="0"/>
              <a:t>][</a:t>
            </a:r>
            <a:r>
              <a:rPr lang="en-US" dirty="0" smtClean="0">
                <a:solidFill>
                  <a:srgbClr val="FF0000"/>
                </a:solidFill>
              </a:rPr>
              <a:t>$column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for($row=1; $row&lt;=8; $row++)</a:t>
            </a:r>
          </a:p>
          <a:p>
            <a:pPr>
              <a:buNone/>
            </a:pPr>
            <a:r>
              <a:rPr lang="en-US" dirty="0" smtClean="0"/>
              <a:t>	for($column=1; $column&lt;=8; $column++)</a:t>
            </a:r>
          </a:p>
          <a:p>
            <a:pPr>
              <a:buNone/>
            </a:pPr>
            <a:r>
              <a:rPr lang="en-US" dirty="0" smtClean="0"/>
              <a:t>		$chessboard[$row][$column] = 0;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7200" b="1" dirty="0" smtClean="0"/>
              <a:t>Essentials</a:t>
            </a:r>
            <a:endParaRPr lang="en-US" sz="7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Database Concepts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Database</a:t>
            </a:r>
            <a:r>
              <a:rPr lang="en-US" dirty="0" smtClean="0"/>
              <a:t> – a group of </a:t>
            </a:r>
            <a:r>
              <a:rPr lang="en-US" i="1" dirty="0" smtClean="0"/>
              <a:t>data tables </a:t>
            </a:r>
            <a:r>
              <a:rPr lang="en-US" dirty="0" smtClean="0"/>
              <a:t>and </a:t>
            </a:r>
            <a:r>
              <a:rPr lang="en-US" i="1" dirty="0" smtClean="0"/>
              <a:t>related items</a:t>
            </a:r>
            <a:r>
              <a:rPr lang="en-US" dirty="0" smtClean="0"/>
              <a:t> needed to support an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Table </a:t>
            </a:r>
            <a:r>
              <a:rPr lang="en-US" dirty="0" smtClean="0"/>
              <a:t> - a group of related data organized into columns (fields) and rows (records)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Related Items </a:t>
            </a:r>
            <a:r>
              <a:rPr lang="en-US" dirty="0" smtClean="0"/>
              <a:t>– Metadata, triggers and other objects that can be attached to the database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Using MySQL with PHP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smtClean="0"/>
              <a:t>Connect to MySQL and a Database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$</a:t>
            </a:r>
            <a:r>
              <a:rPr lang="en-US" sz="2400" dirty="0" err="1" smtClean="0"/>
              <a:t>mysqli</a:t>
            </a:r>
            <a:r>
              <a:rPr lang="en-US" sz="2400" dirty="0" smtClean="0"/>
              <a:t> = new </a:t>
            </a:r>
            <a:r>
              <a:rPr lang="en-US" sz="2400" dirty="0" err="1" smtClean="0"/>
              <a:t>mysqli</a:t>
            </a:r>
            <a:r>
              <a:rPr lang="en-US" sz="2400" dirty="0" smtClean="0"/>
              <a:t>(‘</a:t>
            </a:r>
            <a:r>
              <a:rPr lang="en-US" sz="2400" i="1" dirty="0" err="1" smtClean="0">
                <a:solidFill>
                  <a:srgbClr val="FF0000"/>
                </a:solidFill>
              </a:rPr>
              <a:t>servername</a:t>
            </a:r>
            <a:r>
              <a:rPr lang="en-US" sz="2400" dirty="0" smtClean="0"/>
              <a:t>', ‘</a:t>
            </a:r>
            <a:r>
              <a:rPr lang="en-US" sz="2400" i="1" dirty="0" err="1" smtClean="0">
                <a:solidFill>
                  <a:srgbClr val="FF0000"/>
                </a:solidFill>
              </a:rPr>
              <a:t>userid</a:t>
            </a:r>
            <a:r>
              <a:rPr lang="en-US" sz="2400" dirty="0" smtClean="0"/>
              <a:t>', ‘</a:t>
            </a:r>
            <a:r>
              <a:rPr lang="en-US" sz="2400" i="1" dirty="0" smtClean="0">
                <a:solidFill>
                  <a:srgbClr val="FF0000"/>
                </a:solidFill>
              </a:rPr>
              <a:t>password</a:t>
            </a:r>
            <a:r>
              <a:rPr lang="en-US" sz="2400" dirty="0" smtClean="0"/>
              <a:t>', ‘</a:t>
            </a:r>
            <a:r>
              <a:rPr lang="en-US" sz="2400" i="1" dirty="0" err="1" smtClean="0">
                <a:solidFill>
                  <a:srgbClr val="FF0000"/>
                </a:solidFill>
              </a:rPr>
              <a:t>databasename</a:t>
            </a:r>
            <a:r>
              <a:rPr lang="en-US" sz="2400" dirty="0" smtClean="0"/>
              <a:t>');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u="sng" dirty="0" smtClean="0"/>
              <a:t>Formulate a Query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$query = “SELECT </a:t>
            </a:r>
            <a:r>
              <a:rPr lang="en-US" sz="2400" i="1" dirty="0" err="1" smtClean="0">
                <a:solidFill>
                  <a:srgbClr val="FF0000"/>
                </a:solidFill>
              </a:rPr>
              <a:t>column_names</a:t>
            </a:r>
            <a:r>
              <a:rPr lang="en-US" sz="2400" dirty="0" smtClean="0"/>
              <a:t> FROM </a:t>
            </a:r>
            <a:r>
              <a:rPr lang="en-US" sz="2400" i="1" dirty="0" err="1" smtClean="0">
                <a:solidFill>
                  <a:srgbClr val="FF0000"/>
                </a:solidFill>
              </a:rPr>
              <a:t>tablename</a:t>
            </a:r>
            <a:r>
              <a:rPr lang="en-US" sz="2400" dirty="0" smtClean="0"/>
              <a:t>”;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u="sng" dirty="0" smtClean="0"/>
              <a:t>Execute the Query</a:t>
            </a:r>
          </a:p>
          <a:p>
            <a:pPr>
              <a:buNone/>
            </a:pPr>
            <a:r>
              <a:rPr lang="en-US" sz="2400" dirty="0" smtClean="0"/>
              <a:t>	$result = $</a:t>
            </a:r>
            <a:r>
              <a:rPr lang="en-US" sz="2400" dirty="0" err="1" smtClean="0"/>
              <a:t>mysqli</a:t>
            </a:r>
            <a:r>
              <a:rPr lang="en-US" sz="2400" dirty="0" smtClean="0"/>
              <a:t>-&gt;query($query);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u="sng" dirty="0" smtClean="0"/>
              <a:t>Process Query Results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2400" dirty="0" smtClean="0"/>
              <a:t>while(list</a:t>
            </a:r>
            <a:r>
              <a:rPr lang="en-US" sz="2400" i="1" dirty="0" smtClean="0">
                <a:solidFill>
                  <a:srgbClr val="FF0000"/>
                </a:solidFill>
              </a:rPr>
              <a:t>(</a:t>
            </a:r>
            <a:r>
              <a:rPr lang="en-US" sz="2400" i="1" dirty="0" err="1" smtClean="0">
                <a:solidFill>
                  <a:srgbClr val="FF0000"/>
                </a:solidFill>
              </a:rPr>
              <a:t>variable_names</a:t>
            </a:r>
            <a:r>
              <a:rPr lang="en-US" sz="2400" dirty="0" smtClean="0"/>
              <a:t>) = $result-&gt;</a:t>
            </a:r>
            <a:r>
              <a:rPr lang="en-US" sz="2400" dirty="0" err="1" smtClean="0"/>
              <a:t>fetch_row</a:t>
            </a:r>
            <a:r>
              <a:rPr lang="en-US" sz="2400" dirty="0" smtClean="0"/>
              <a:t>())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	{</a:t>
            </a:r>
            <a:r>
              <a:rPr lang="en-US" sz="2400" i="1" dirty="0" smtClean="0">
                <a:solidFill>
                  <a:srgbClr val="FF0000"/>
                </a:solidFill>
              </a:rPr>
              <a:t>statements;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Queries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SELECT</a:t>
            </a:r>
            <a:r>
              <a:rPr lang="en-US" dirty="0" smtClean="0"/>
              <a:t>		“SELECT </a:t>
            </a:r>
            <a:r>
              <a:rPr lang="en-US" i="1" dirty="0" err="1" smtClean="0">
                <a:solidFill>
                  <a:srgbClr val="FF0000"/>
                </a:solidFill>
              </a:rPr>
              <a:t>column_names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			  FROM </a:t>
            </a:r>
            <a:r>
              <a:rPr lang="en-US" i="1" dirty="0" err="1" smtClean="0">
                <a:solidFill>
                  <a:srgbClr val="FF0000"/>
                </a:solidFill>
              </a:rPr>
              <a:t>table_name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		                WHERE </a:t>
            </a:r>
            <a:r>
              <a:rPr lang="en-US" i="1" dirty="0" smtClean="0">
                <a:solidFill>
                  <a:srgbClr val="FF0000"/>
                </a:solidFill>
              </a:rPr>
              <a:t>condition</a:t>
            </a:r>
            <a:r>
              <a:rPr lang="en-US" dirty="0" smtClean="0"/>
              <a:t>”;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INSERT</a:t>
            </a:r>
            <a:r>
              <a:rPr lang="en-US" dirty="0" smtClean="0"/>
              <a:t>		“INSERT INTO </a:t>
            </a:r>
            <a:r>
              <a:rPr lang="en-US" i="1" dirty="0" err="1" smtClean="0">
                <a:solidFill>
                  <a:srgbClr val="FF0000"/>
                </a:solidFill>
              </a:rPr>
              <a:t>table_name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	</a:t>
            </a:r>
            <a:r>
              <a:rPr lang="en-US" dirty="0" smtClean="0"/>
              <a:t>  SET </a:t>
            </a:r>
            <a:r>
              <a:rPr lang="en-US" i="1" dirty="0" err="1" smtClean="0">
                <a:solidFill>
                  <a:srgbClr val="FF0000"/>
                </a:solidFill>
              </a:rPr>
              <a:t>column_names</a:t>
            </a:r>
            <a:r>
              <a:rPr lang="en-US" i="1" dirty="0" smtClean="0">
                <a:solidFill>
                  <a:srgbClr val="FF0000"/>
                </a:solidFill>
              </a:rPr>
              <a:t>=‘value’ </a:t>
            </a:r>
            <a:r>
              <a:rPr lang="en-US" dirty="0" smtClean="0"/>
              <a:t>”;</a:t>
            </a:r>
          </a:p>
          <a:p>
            <a:pPr>
              <a:buNone/>
            </a:pP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UPDATE</a:t>
            </a:r>
            <a:r>
              <a:rPr lang="en-US" dirty="0" smtClean="0"/>
              <a:t>		“UPDATE </a:t>
            </a:r>
            <a:r>
              <a:rPr lang="en-US" i="1" dirty="0" err="1" smtClean="0">
                <a:solidFill>
                  <a:srgbClr val="FF0000"/>
                </a:solidFill>
              </a:rPr>
              <a:t>table_name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			  SET </a:t>
            </a:r>
            <a:r>
              <a:rPr lang="en-US" i="1" dirty="0" err="1" smtClean="0">
                <a:solidFill>
                  <a:srgbClr val="FF0000"/>
                </a:solidFill>
              </a:rPr>
              <a:t>column_names</a:t>
            </a:r>
            <a:r>
              <a:rPr lang="en-US" i="1" dirty="0" smtClean="0">
                <a:solidFill>
                  <a:srgbClr val="FF0000"/>
                </a:solidFill>
              </a:rPr>
              <a:t>=‘value’</a:t>
            </a:r>
          </a:p>
          <a:p>
            <a:pPr>
              <a:buNone/>
            </a:pPr>
            <a:r>
              <a:rPr lang="en-US" dirty="0" smtClean="0"/>
              <a:t>				  WHERE </a:t>
            </a:r>
            <a:r>
              <a:rPr lang="en-US" i="1" dirty="0" smtClean="0">
                <a:solidFill>
                  <a:srgbClr val="FF0000"/>
                </a:solidFill>
              </a:rPr>
              <a:t>condition</a:t>
            </a:r>
            <a:r>
              <a:rPr lang="en-US" dirty="0" smtClean="0"/>
              <a:t>”;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DELETE</a:t>
            </a:r>
            <a:r>
              <a:rPr lang="en-US" dirty="0" smtClean="0"/>
              <a:t>		“DELETE FROM </a:t>
            </a:r>
            <a:r>
              <a:rPr lang="en-US" i="1" dirty="0" err="1" smtClean="0">
                <a:solidFill>
                  <a:srgbClr val="FF0000"/>
                </a:solidFill>
              </a:rPr>
              <a:t>table_name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			  WHERE </a:t>
            </a:r>
            <a:r>
              <a:rPr lang="en-US" i="1" dirty="0" smtClean="0">
                <a:solidFill>
                  <a:srgbClr val="FF0000"/>
                </a:solidFill>
              </a:rPr>
              <a:t>condition</a:t>
            </a:r>
            <a:r>
              <a:rPr lang="en-US" dirty="0" smtClean="0"/>
              <a:t>”;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PHP - Popularity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Practicality</a:t>
            </a:r>
            <a:r>
              <a:rPr lang="en-US" dirty="0" smtClean="0"/>
              <a:t>	Simple to understand and use, 			minimalist language, built-in 			functions and extensions</a:t>
            </a:r>
          </a:p>
          <a:p>
            <a:r>
              <a:rPr lang="en-US" b="1" dirty="0" smtClean="0"/>
              <a:t>Power		</a:t>
            </a:r>
            <a:r>
              <a:rPr lang="en-US" dirty="0" smtClean="0"/>
              <a:t>Can do any website</a:t>
            </a:r>
            <a:endParaRPr lang="en-US" b="1" dirty="0" smtClean="0"/>
          </a:p>
          <a:p>
            <a:r>
              <a:rPr lang="en-US" b="1" dirty="0" smtClean="0"/>
              <a:t>Possibility</a:t>
            </a:r>
            <a:r>
              <a:rPr lang="en-US" dirty="0" smtClean="0"/>
              <a:t>	Multi-platform, Multi-database 			support</a:t>
            </a:r>
            <a:endParaRPr lang="en-US" b="1" dirty="0" smtClean="0"/>
          </a:p>
          <a:p>
            <a:r>
              <a:rPr lang="en-US" b="1" dirty="0" smtClean="0"/>
              <a:t>Price		</a:t>
            </a:r>
            <a:r>
              <a:rPr lang="en-US" dirty="0" err="1" smtClean="0"/>
              <a:t>OpenSource</a:t>
            </a:r>
            <a:r>
              <a:rPr lang="en-US" dirty="0" smtClean="0"/>
              <a:t> (Free)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PHP - Features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Server-side scripting language</a:t>
            </a:r>
          </a:p>
          <a:p>
            <a:r>
              <a:rPr lang="en-US" dirty="0" smtClean="0"/>
              <a:t>Interpretive</a:t>
            </a:r>
          </a:p>
          <a:p>
            <a:r>
              <a:rPr lang="en-US" dirty="0" smtClean="0"/>
              <a:t>Variables are automatically typed</a:t>
            </a:r>
          </a:p>
          <a:p>
            <a:r>
              <a:rPr lang="en-US" dirty="0" smtClean="0"/>
              <a:t>Most widely used server scripting language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PHP Web Program - Format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&lt;?PHP</a:t>
            </a:r>
          </a:p>
          <a:p>
            <a:pPr>
              <a:buNone/>
            </a:pPr>
            <a:r>
              <a:rPr lang="en-US" dirty="0" smtClean="0"/>
              <a:t>	// Title – Program Information</a:t>
            </a:r>
          </a:p>
          <a:p>
            <a:pPr>
              <a:buNone/>
            </a:pPr>
            <a:r>
              <a:rPr lang="en-US" dirty="0" smtClean="0"/>
              <a:t>	Set Up Resources -Functions, Includes, Variables</a:t>
            </a:r>
          </a:p>
          <a:p>
            <a:pPr>
              <a:buNone/>
            </a:pPr>
            <a:r>
              <a:rPr lang="en-US" dirty="0" smtClean="0"/>
              <a:t>	Program Logic</a:t>
            </a:r>
          </a:p>
          <a:p>
            <a:pPr>
              <a:buNone/>
            </a:pPr>
            <a:r>
              <a:rPr lang="en-US" dirty="0" smtClean="0"/>
              <a:t>	Output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PHP – Sources of Data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sng" dirty="0" err="1" smtClean="0"/>
              <a:t>Superglobal</a:t>
            </a:r>
            <a:r>
              <a:rPr lang="en-US" b="1" u="sng" dirty="0" smtClean="0"/>
              <a:t> Variables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$_GET		URL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$_POST		HTML Form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$_COOKIE		Browser</a:t>
            </a:r>
          </a:p>
          <a:p>
            <a:r>
              <a:rPr lang="en-US" dirty="0" smtClean="0"/>
              <a:t>$_FILE		</a:t>
            </a:r>
            <a:r>
              <a:rPr lang="en-US" dirty="0" err="1" smtClean="0"/>
              <a:t>File</a:t>
            </a:r>
            <a:r>
              <a:rPr lang="en-US" dirty="0" smtClean="0"/>
              <a:t> Uploads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$_SERVER		Environmental data</a:t>
            </a:r>
          </a:p>
          <a:p>
            <a:r>
              <a:rPr lang="en-US" dirty="0" smtClean="0"/>
              <a:t>$_SESSION		Browser Sessions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Database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MySQL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others</a:t>
            </a:r>
          </a:p>
          <a:p>
            <a:pPr>
              <a:buNone/>
            </a:pPr>
            <a:r>
              <a:rPr lang="en-US" dirty="0" smtClean="0"/>
              <a:t>File			</a:t>
            </a:r>
            <a:r>
              <a:rPr lang="en-US" dirty="0" err="1" smtClean="0"/>
              <a:t>File</a:t>
            </a:r>
            <a:r>
              <a:rPr lang="en-US" dirty="0" smtClean="0"/>
              <a:t> I/O</a:t>
            </a:r>
          </a:p>
          <a:p>
            <a:pPr>
              <a:buNone/>
            </a:pPr>
            <a:r>
              <a:rPr lang="en-US" dirty="0" smtClean="0"/>
              <a:t>Internet		Web 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 to MySQL</a:t>
            </a:r>
            <a:endParaRPr lang="en-US" b="1" u="sng" dirty="0"/>
          </a:p>
        </p:txBody>
      </p:sp>
      <p:pic>
        <p:nvPicPr>
          <p:cNvPr id="6" name="Content Placeholder 5" descr="mysql-log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44647"/>
            <a:ext cx="8229600" cy="34370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- Popularity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Standards	Subset of ANSI SQL 99,  with 				extensions</a:t>
            </a:r>
          </a:p>
          <a:p>
            <a:r>
              <a:rPr lang="en-US" dirty="0" smtClean="0"/>
              <a:t>Flexibility	Multi-platform, multi-language 				support</a:t>
            </a:r>
          </a:p>
          <a:p>
            <a:r>
              <a:rPr lang="en-US" dirty="0" smtClean="0"/>
              <a:t>Power		Performance and Function</a:t>
            </a:r>
          </a:p>
          <a:p>
            <a:r>
              <a:rPr lang="en-US" dirty="0" smtClean="0"/>
              <a:t>Price		</a:t>
            </a:r>
            <a:r>
              <a:rPr lang="en-US" dirty="0" err="1" smtClean="0"/>
              <a:t>OpenSource</a:t>
            </a:r>
            <a:r>
              <a:rPr lang="en-US" dirty="0" smtClean="0"/>
              <a:t> (Free)</a:t>
            </a:r>
          </a:p>
          <a:p>
            <a:r>
              <a:rPr lang="en-US" dirty="0" smtClean="0"/>
              <a:t>User Community – (Hyper) Active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- 1st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7823</TotalTime>
  <Words>1047</Words>
  <Application>Microsoft Office PowerPoint</Application>
  <PresentationFormat>On-screen Show (4:3)</PresentationFormat>
  <Paragraphs>381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Office Theme</vt:lpstr>
      <vt:lpstr>BCS350 – Web Database Development, Fall 2014</vt:lpstr>
      <vt:lpstr>Server/Client Environment</vt:lpstr>
      <vt:lpstr>Introduction to PHP</vt:lpstr>
      <vt:lpstr>PHP - Popularity</vt:lpstr>
      <vt:lpstr>PHP - Features</vt:lpstr>
      <vt:lpstr>PHP Web Program - Format</vt:lpstr>
      <vt:lpstr>PHP – Sources of Data</vt:lpstr>
      <vt:lpstr>Introduction to MySQL</vt:lpstr>
      <vt:lpstr>MySQL - Popularity</vt:lpstr>
      <vt:lpstr>WAMPServer</vt:lpstr>
      <vt:lpstr>NotePad++</vt:lpstr>
      <vt:lpstr>PHP Basics</vt:lpstr>
      <vt:lpstr>Comments</vt:lpstr>
      <vt:lpstr>Variables</vt:lpstr>
      <vt:lpstr>Variable Scope (functions)</vt:lpstr>
      <vt:lpstr>Superglobal Variables</vt:lpstr>
      <vt:lpstr>Expressions</vt:lpstr>
      <vt:lpstr>Logical Expressions</vt:lpstr>
      <vt:lpstr>Control Statements</vt:lpstr>
      <vt:lpstr>Control Statements - LOOPING</vt:lpstr>
      <vt:lpstr>Control Statements - SWITCH</vt:lpstr>
      <vt:lpstr>Control Statements - Exiting</vt:lpstr>
      <vt:lpstr>Functions</vt:lpstr>
      <vt:lpstr>Functions</vt:lpstr>
      <vt:lpstr>Functions</vt:lpstr>
      <vt:lpstr>Arrays</vt:lpstr>
      <vt:lpstr>Arrays</vt:lpstr>
      <vt:lpstr>Array – Associative Keys</vt:lpstr>
      <vt:lpstr>Arrays – Data Types</vt:lpstr>
      <vt:lpstr>Multidimensional Arrays</vt:lpstr>
      <vt:lpstr>MySQL</vt:lpstr>
      <vt:lpstr>MySQL Database Concepts</vt:lpstr>
      <vt:lpstr>Using MySQL with PHP</vt:lpstr>
      <vt:lpstr>MySQL Queries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BCS350 – Web Database Development, Fall 2013</dc:title>
  <dc:creator>Charles</dc:creator>
  <cp:lastModifiedBy>Charles Kaplan</cp:lastModifiedBy>
  <cp:revision>199</cp:revision>
  <dcterms:created xsi:type="dcterms:W3CDTF">2013-09-11T01:57:13Z</dcterms:created>
  <dcterms:modified xsi:type="dcterms:W3CDTF">2014-12-02T19:33:05Z</dcterms:modified>
</cp:coreProperties>
</file>