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03" r:id="rId3"/>
    <p:sldId id="293" r:id="rId4"/>
    <p:sldId id="294" r:id="rId5"/>
    <p:sldId id="295" r:id="rId6"/>
    <p:sldId id="296" r:id="rId7"/>
    <p:sldId id="297" r:id="rId8"/>
    <p:sldId id="298" r:id="rId9"/>
    <p:sldId id="302" r:id="rId10"/>
    <p:sldId id="301" r:id="rId11"/>
    <p:sldId id="299" r:id="rId12"/>
    <p:sldId id="300" r:id="rId13"/>
    <p:sldId id="306" r:id="rId14"/>
    <p:sldId id="304" r:id="rId15"/>
    <p:sldId id="305" r:id="rId16"/>
    <p:sldId id="292" r:id="rId17"/>
    <p:sldId id="307" r:id="rId18"/>
    <p:sldId id="308" r:id="rId19"/>
    <p:sldId id="311" r:id="rId20"/>
    <p:sldId id="309" r:id="rId21"/>
    <p:sldId id="310" r:id="rId22"/>
    <p:sldId id="312" r:id="rId23"/>
    <p:sldId id="313" r:id="rId24"/>
    <p:sldId id="314" r:id="rId25"/>
    <p:sldId id="315" r:id="rId26"/>
    <p:sldId id="31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38" autoAdjust="0"/>
    <p:restoredTop sz="94660"/>
  </p:normalViewPr>
  <p:slideViewPr>
    <p:cSldViewPr>
      <p:cViewPr varScale="1">
        <p:scale>
          <a:sx n="127" d="100"/>
          <a:sy n="127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us1.php.net/manual/en/reserved.variables.session.ph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tmlhelp.com/reference/html40/value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language.types.array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BCS350 – Web Database Development, Fall </a:t>
            </a:r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Review – 2nd Half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b="1" u="sng"/>
              <a:t>WAMPServer Environment</a:t>
            </a:r>
          </a:p>
        </p:txBody>
      </p:sp>
      <p:graphicFrame>
        <p:nvGraphicFramePr>
          <p:cNvPr id="5160" name="Group 40"/>
          <p:cNvGraphicFramePr>
            <a:graphicFrameLocks noGrp="1"/>
          </p:cNvGraphicFramePr>
          <p:nvPr/>
        </p:nvGraphicFramePr>
        <p:xfrm>
          <a:off x="1524000" y="4267200"/>
          <a:ext cx="6096000" cy="176784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Operating 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(Windows XP, Vista)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(Your PC)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53" name="Group 33"/>
          <p:cNvGraphicFramePr>
            <a:graphicFrameLocks noGrp="1"/>
          </p:cNvGraphicFramePr>
          <p:nvPr/>
        </p:nvGraphicFramePr>
        <p:xfrm>
          <a:off x="1524000" y="1219200"/>
          <a:ext cx="6096000" cy="3048000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 Programs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  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Notepad++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PHP/MySQL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Apache Web 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Wingdings" pitchFamily="2" charset="2"/>
                        </a:rPr>
                        <a:t>  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Browser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1" name="Text Box 41"/>
          <p:cNvSpPr txBox="1">
            <a:spLocks noChangeArrowheads="1"/>
          </p:cNvSpPr>
          <p:nvPr/>
        </p:nvSpPr>
        <p:spPr bwMode="auto">
          <a:xfrm>
            <a:off x="533400" y="6172200"/>
            <a:ext cx="815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Charles Kaplan, Barsa Consulting Group LLC	March, 2009		Page  </a:t>
            </a:r>
            <a:fld id="{ED715FA6-1C11-4284-AE5A-9A6F45B28416}" type="slidenum">
              <a:rPr lang="en-US" sz="1600"/>
              <a:pPr/>
              <a:t>10</a:t>
            </a:fld>
            <a:endParaRPr lang="en-US" sz="16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PHPMyAdmin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phpMyAdmin</a:t>
            </a:r>
            <a:r>
              <a:rPr lang="en-US" sz="2800" dirty="0" smtClean="0"/>
              <a:t> is a free and open source tool written in PHP intended to handle the administration of MySQL with the use of a web browser. It can perform various tasks such as creating, modifying or deleting databases, tables, fields or rows; executing SQL statements; or managing users and permissions.</a:t>
            </a:r>
          </a:p>
          <a:p>
            <a:r>
              <a:rPr lang="en-US" sz="2800" dirty="0" smtClean="0"/>
              <a:t>Bundled in </a:t>
            </a:r>
            <a:r>
              <a:rPr lang="en-US" sz="2800" dirty="0" err="1" smtClean="0"/>
              <a:t>WAMPServer</a:t>
            </a:r>
            <a:r>
              <a:rPr lang="en-US" sz="2800" dirty="0" smtClean="0"/>
              <a:t> and many other PHP, MySQL stacks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PHPMyAdmin</a:t>
            </a:r>
            <a:r>
              <a:rPr lang="en-US" b="1" u="sng" dirty="0" smtClean="0"/>
              <a:t> – Practical Uses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Databases</a:t>
            </a:r>
          </a:p>
          <a:p>
            <a:r>
              <a:rPr lang="en-US" dirty="0" smtClean="0"/>
              <a:t>Creating/Modifying Tables</a:t>
            </a:r>
          </a:p>
          <a:p>
            <a:r>
              <a:rPr lang="en-US" dirty="0" smtClean="0"/>
              <a:t>Importing data into tables</a:t>
            </a:r>
          </a:p>
          <a:p>
            <a:r>
              <a:rPr lang="en-US" dirty="0" smtClean="0"/>
              <a:t>Exporting data – backups</a:t>
            </a:r>
          </a:p>
          <a:p>
            <a:r>
              <a:rPr lang="en-US" dirty="0" smtClean="0"/>
              <a:t>Ad hoc Queries</a:t>
            </a:r>
          </a:p>
          <a:p>
            <a:r>
              <a:rPr lang="en-US" dirty="0" smtClean="0"/>
              <a:t>Fixing data errors</a:t>
            </a:r>
          </a:p>
          <a:p>
            <a:r>
              <a:rPr lang="en-US" dirty="0" smtClean="0"/>
              <a:t>Managing Users and Passwords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/>
              <a:t>MySQL</a:t>
            </a:r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What is MySQL?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MySQL is a </a:t>
            </a:r>
            <a:r>
              <a:rPr lang="en-US" sz="2800" b="1" u="sng" dirty="0" err="1" smtClean="0"/>
              <a:t>DataBase</a:t>
            </a:r>
            <a:r>
              <a:rPr lang="en-US" sz="2800" b="1" u="sng" dirty="0" smtClean="0"/>
              <a:t> Management System </a:t>
            </a:r>
            <a:r>
              <a:rPr lang="en-US" sz="2800" dirty="0" smtClean="0"/>
              <a:t>(DBMS)</a:t>
            </a:r>
          </a:p>
          <a:p>
            <a:r>
              <a:rPr lang="en-US" sz="2800" dirty="0" smtClean="0"/>
              <a:t>A general-purpose DBMS is a software system designed to allow the definition, creation, querying, update, and administration of databases.</a:t>
            </a:r>
          </a:p>
          <a:p>
            <a:r>
              <a:rPr lang="en-US" sz="2800" dirty="0" smtClean="0"/>
              <a:t>MySQL stores data in </a:t>
            </a:r>
            <a:r>
              <a:rPr lang="en-US" sz="2800" b="1" dirty="0" smtClean="0"/>
              <a:t>databases</a:t>
            </a:r>
            <a:r>
              <a:rPr lang="en-US" sz="2800" dirty="0" smtClean="0"/>
              <a:t> and </a:t>
            </a:r>
            <a:r>
              <a:rPr lang="en-US" sz="2800" b="1" dirty="0" smtClean="0"/>
              <a:t>tables</a:t>
            </a:r>
          </a:p>
          <a:p>
            <a:r>
              <a:rPr lang="en-US" sz="2800" dirty="0" smtClean="0"/>
              <a:t>A MySQL </a:t>
            </a:r>
            <a:r>
              <a:rPr lang="en-US" sz="2800" b="1" dirty="0" smtClean="0"/>
              <a:t>database</a:t>
            </a:r>
            <a:r>
              <a:rPr lang="en-US" sz="2800" dirty="0" smtClean="0"/>
              <a:t> is a collection of related tables and other related information</a:t>
            </a:r>
          </a:p>
          <a:p>
            <a:r>
              <a:rPr lang="en-US" sz="2800" dirty="0" smtClean="0"/>
              <a:t>A MySQL </a:t>
            </a:r>
            <a:r>
              <a:rPr lang="en-US" sz="2800" b="1" dirty="0" smtClean="0"/>
              <a:t>table</a:t>
            </a:r>
            <a:r>
              <a:rPr lang="en-US" sz="2800" dirty="0" smtClean="0"/>
              <a:t> is collection of data organized in Columns and Rows.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and PHP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is a popular extension to PHP, which is often bundled with PHP in a stack for an operating environment, </a:t>
            </a:r>
            <a:r>
              <a:rPr lang="en-US" dirty="0" err="1" smtClean="0"/>
              <a:t>ie</a:t>
            </a:r>
            <a:r>
              <a:rPr lang="en-US" dirty="0" smtClean="0"/>
              <a:t>. WAMP, LAMP</a:t>
            </a:r>
          </a:p>
          <a:p>
            <a:r>
              <a:rPr lang="en-US" dirty="0" smtClean="0"/>
              <a:t>MySQL is accessed by PHP via function calls:  </a:t>
            </a:r>
            <a:r>
              <a:rPr lang="en-US" b="1" dirty="0" err="1" smtClean="0"/>
              <a:t>mysql</a:t>
            </a:r>
            <a:r>
              <a:rPr lang="en-US" dirty="0" smtClean="0"/>
              <a:t> and </a:t>
            </a:r>
            <a:r>
              <a:rPr lang="en-US" b="1" dirty="0" err="1" smtClean="0"/>
              <a:t>mysqli</a:t>
            </a:r>
            <a:endParaRPr lang="en-US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Using MySQL with PHP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Connect to MySQL and a Database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$</a:t>
            </a:r>
            <a:r>
              <a:rPr lang="en-US" sz="2400" dirty="0" err="1" smtClean="0"/>
              <a:t>mysqli</a:t>
            </a:r>
            <a:r>
              <a:rPr lang="en-US" sz="2400" dirty="0" smtClean="0"/>
              <a:t> = new </a:t>
            </a:r>
            <a:r>
              <a:rPr lang="en-US" sz="2400" dirty="0" err="1" smtClean="0"/>
              <a:t>mysqli</a:t>
            </a:r>
            <a:r>
              <a:rPr lang="en-US" sz="2400" dirty="0" smtClean="0"/>
              <a:t>(‘</a:t>
            </a:r>
            <a:r>
              <a:rPr lang="en-US" sz="2400" i="1" dirty="0" err="1" smtClean="0">
                <a:solidFill>
                  <a:srgbClr val="FF0000"/>
                </a:solidFill>
              </a:rPr>
              <a:t>servername</a:t>
            </a:r>
            <a:r>
              <a:rPr lang="en-US" sz="2400" dirty="0" smtClean="0"/>
              <a:t>', ‘</a:t>
            </a:r>
            <a:r>
              <a:rPr lang="en-US" sz="2400" i="1" dirty="0" err="1" smtClean="0">
                <a:solidFill>
                  <a:srgbClr val="FF0000"/>
                </a:solidFill>
              </a:rPr>
              <a:t>userid</a:t>
            </a:r>
            <a:r>
              <a:rPr lang="en-US" sz="2400" dirty="0" smtClean="0"/>
              <a:t>', ‘</a:t>
            </a:r>
            <a:r>
              <a:rPr lang="en-US" sz="2400" i="1" dirty="0" smtClean="0">
                <a:solidFill>
                  <a:srgbClr val="FF0000"/>
                </a:solidFill>
              </a:rPr>
              <a:t>password</a:t>
            </a:r>
            <a:r>
              <a:rPr lang="en-US" sz="2400" dirty="0" smtClean="0"/>
              <a:t>', ‘</a:t>
            </a:r>
            <a:r>
              <a:rPr lang="en-US" sz="2400" i="1" dirty="0" err="1" smtClean="0">
                <a:solidFill>
                  <a:srgbClr val="FF0000"/>
                </a:solidFill>
              </a:rPr>
              <a:t>databasename</a:t>
            </a:r>
            <a:r>
              <a:rPr lang="en-US" sz="2400" dirty="0" smtClean="0"/>
              <a:t>');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u="sng" dirty="0" smtClean="0"/>
              <a:t>Formulate a Query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$query = “SELECT </a:t>
            </a:r>
            <a:r>
              <a:rPr lang="en-US" sz="2400" i="1" dirty="0" err="1" smtClean="0">
                <a:solidFill>
                  <a:srgbClr val="FF0000"/>
                </a:solidFill>
              </a:rPr>
              <a:t>column_names</a:t>
            </a:r>
            <a:r>
              <a:rPr lang="en-US" sz="2400" dirty="0" smtClean="0"/>
              <a:t> FROM </a:t>
            </a:r>
            <a:r>
              <a:rPr lang="en-US" sz="2400" i="1" dirty="0" err="1" smtClean="0">
                <a:solidFill>
                  <a:srgbClr val="FF0000"/>
                </a:solidFill>
              </a:rPr>
              <a:t>tablename</a:t>
            </a:r>
            <a:r>
              <a:rPr lang="en-US" sz="2400" dirty="0" smtClean="0"/>
              <a:t>”;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u="sng" dirty="0" smtClean="0"/>
              <a:t>Execute the Query</a:t>
            </a:r>
          </a:p>
          <a:p>
            <a:pPr>
              <a:buNone/>
            </a:pPr>
            <a:r>
              <a:rPr lang="en-US" sz="2400" dirty="0" smtClean="0"/>
              <a:t>	$result = $</a:t>
            </a:r>
            <a:r>
              <a:rPr lang="en-US" sz="2400" dirty="0" err="1" smtClean="0"/>
              <a:t>mysqli</a:t>
            </a:r>
            <a:r>
              <a:rPr lang="en-US" sz="2400" dirty="0" smtClean="0"/>
              <a:t>-&gt;query($query);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u="sng" dirty="0" smtClean="0"/>
              <a:t>Process Query Results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400" dirty="0" smtClean="0"/>
              <a:t>while(list</a:t>
            </a:r>
            <a:r>
              <a:rPr lang="en-US" sz="2400" i="1" dirty="0" smtClean="0">
                <a:solidFill>
                  <a:srgbClr val="FF0000"/>
                </a:solidFill>
              </a:rPr>
              <a:t>(</a:t>
            </a:r>
            <a:r>
              <a:rPr lang="en-US" sz="2400" i="1" dirty="0" err="1" smtClean="0">
                <a:solidFill>
                  <a:srgbClr val="FF0000"/>
                </a:solidFill>
              </a:rPr>
              <a:t>variable_names</a:t>
            </a:r>
            <a:r>
              <a:rPr lang="en-US" sz="2400" dirty="0" smtClean="0"/>
              <a:t>) = $result-&gt;</a:t>
            </a:r>
            <a:r>
              <a:rPr lang="en-US" sz="2400" dirty="0" err="1" smtClean="0"/>
              <a:t>fetch_row</a:t>
            </a:r>
            <a:r>
              <a:rPr lang="en-US" sz="2400" dirty="0" smtClean="0"/>
              <a:t>())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	{</a:t>
            </a:r>
            <a:r>
              <a:rPr lang="en-US" sz="2400" i="1" dirty="0" smtClean="0">
                <a:solidFill>
                  <a:srgbClr val="FF0000"/>
                </a:solidFill>
              </a:rPr>
              <a:t>statements;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MySQL Query Syntax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SELECT [DISTINCT] </a:t>
            </a:r>
            <a:r>
              <a:rPr lang="en-US" i="1" dirty="0" err="1" smtClean="0">
                <a:solidFill>
                  <a:srgbClr val="FF0000"/>
                </a:solidFill>
              </a:rPr>
              <a:t>column_names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FROM </a:t>
            </a:r>
            <a:r>
              <a:rPr lang="en-US" i="1" dirty="0" err="1" smtClean="0">
                <a:solidFill>
                  <a:srgbClr val="FF0000"/>
                </a:solidFill>
              </a:rPr>
              <a:t>table_name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>
                <a:solidFill>
                  <a:srgbClr val="FF0000"/>
                </a:solidFill>
              </a:rPr>
              <a:t>condition</a:t>
            </a:r>
          </a:p>
          <a:p>
            <a:pPr>
              <a:buNone/>
            </a:pPr>
            <a:r>
              <a:rPr lang="en-US" dirty="0" smtClean="0"/>
              <a:t>GROUP BY </a:t>
            </a:r>
            <a:r>
              <a:rPr lang="en-US" i="1" dirty="0" err="1" smtClean="0">
                <a:solidFill>
                  <a:srgbClr val="FF0000"/>
                </a:solidFill>
              </a:rPr>
              <a:t>column_names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ORDER BY </a:t>
            </a:r>
            <a:r>
              <a:rPr lang="en-US" i="1" dirty="0" err="1" smtClean="0">
                <a:solidFill>
                  <a:srgbClr val="FF0000"/>
                </a:solidFill>
              </a:rPr>
              <a:t>column_names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[</a:t>
            </a:r>
            <a:r>
              <a:rPr lang="en-US" u="sng" dirty="0" smtClean="0"/>
              <a:t>ASC</a:t>
            </a:r>
            <a:r>
              <a:rPr lang="en-US" dirty="0" smtClean="0"/>
              <a:t>, DESC]</a:t>
            </a:r>
          </a:p>
          <a:p>
            <a:pPr>
              <a:buNone/>
            </a:pPr>
            <a:r>
              <a:rPr lang="en-US" dirty="0" smtClean="0"/>
              <a:t>LIMIT </a:t>
            </a:r>
            <a:r>
              <a:rPr lang="en-US" i="1" dirty="0" smtClean="0">
                <a:solidFill>
                  <a:srgbClr val="FF0000"/>
                </a:solidFill>
              </a:rPr>
              <a:t>[offset,] </a:t>
            </a:r>
            <a:r>
              <a:rPr lang="en-US" i="1" dirty="0" err="1" smtClean="0">
                <a:solidFill>
                  <a:srgbClr val="FF0000"/>
                </a:solidFill>
              </a:rPr>
              <a:t>row_count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/>
              <a:t>MySQLI</a:t>
            </a:r>
            <a:r>
              <a:rPr lang="en-US" b="1" u="sng" dirty="0" smtClean="0"/>
              <a:t> - Methods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select_db</a:t>
            </a:r>
            <a:r>
              <a:rPr lang="en-US" sz="2800" dirty="0" smtClean="0"/>
              <a:t>($db)	(select database)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connect_errno</a:t>
            </a:r>
            <a:r>
              <a:rPr lang="en-US" sz="2800" dirty="0" smtClean="0"/>
              <a:t> 	(connect error number)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connect_error</a:t>
            </a:r>
            <a:r>
              <a:rPr lang="en-US" sz="2800" dirty="0" smtClean="0"/>
              <a:t>		(connect error message)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-&gt;close			(close database)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-&gt;query($query)		(submit query)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affected_rows</a:t>
            </a:r>
            <a:r>
              <a:rPr lang="en-US" sz="2800" dirty="0" smtClean="0"/>
              <a:t>		(Insert, Change, Delete) 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errno</a:t>
            </a:r>
            <a:r>
              <a:rPr lang="en-US" sz="2800" dirty="0" smtClean="0"/>
              <a:t>			(query error number)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-&gt;error			(query error message)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field_count</a:t>
            </a:r>
            <a:r>
              <a:rPr lang="en-US" sz="2800" dirty="0" smtClean="0"/>
              <a:t>		(number of columns)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insert_id</a:t>
            </a:r>
            <a:r>
              <a:rPr lang="en-US" sz="2800" dirty="0" smtClean="0"/>
              <a:t>		(index ID after insert with AI)</a:t>
            </a:r>
          </a:p>
          <a:p>
            <a:pPr>
              <a:buNone/>
            </a:pPr>
            <a:r>
              <a:rPr lang="en-US" sz="2800" dirty="0" smtClean="0"/>
              <a:t>$</a:t>
            </a:r>
            <a:r>
              <a:rPr lang="en-US" sz="2800" dirty="0" err="1" smtClean="0"/>
              <a:t>mysqli</a:t>
            </a:r>
            <a:r>
              <a:rPr lang="en-US" sz="2800" dirty="0" smtClean="0"/>
              <a:t>-&gt;</a:t>
            </a:r>
            <a:r>
              <a:rPr lang="en-US" sz="2800" dirty="0" err="1" smtClean="0"/>
              <a:t>num_rows</a:t>
            </a:r>
            <a:r>
              <a:rPr lang="en-US" sz="2800" dirty="0" smtClean="0"/>
              <a:t>		(number of rows)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/>
              <a:t>Building a </a:t>
            </a:r>
          </a:p>
          <a:p>
            <a:pPr algn="ctr">
              <a:buNone/>
            </a:pPr>
            <a:r>
              <a:rPr lang="en-US" sz="7200" dirty="0" smtClean="0"/>
              <a:t>Secure Website</a:t>
            </a:r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7200" dirty="0" smtClean="0"/>
              <a:t>HTML Forms and </a:t>
            </a:r>
          </a:p>
          <a:p>
            <a:pPr algn="ctr">
              <a:buNone/>
            </a:pPr>
            <a:r>
              <a:rPr lang="en-US" sz="7200" dirty="0" smtClean="0"/>
              <a:t>File Uploads</a:t>
            </a:r>
            <a:endParaRPr lang="en-US" sz="7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Website Web Pages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Each website page should have a common appearance and operation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HEADER – </a:t>
            </a:r>
            <a:r>
              <a:rPr lang="en-US" dirty="0" smtClean="0">
                <a:solidFill>
                  <a:srgbClr val="FF0000"/>
                </a:solidFill>
              </a:rPr>
              <a:t>same on every page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NAVIGATION – </a:t>
            </a:r>
            <a:r>
              <a:rPr lang="en-US" dirty="0" smtClean="0">
                <a:solidFill>
                  <a:srgbClr val="FF0000"/>
                </a:solidFill>
              </a:rPr>
              <a:t>same on every page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CONTENT – </a:t>
            </a:r>
            <a:r>
              <a:rPr lang="en-US" dirty="0" smtClean="0">
                <a:solidFill>
                  <a:srgbClr val="FF0000"/>
                </a:solidFill>
              </a:rPr>
              <a:t>every page different,</a:t>
            </a:r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but similar style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FOOTER – </a:t>
            </a:r>
            <a:r>
              <a:rPr lang="en-US" dirty="0" smtClean="0">
                <a:solidFill>
                  <a:srgbClr val="FF0000"/>
                </a:solidFill>
              </a:rPr>
              <a:t>same on every page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Sample Web Page Format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&lt;?php</a:t>
            </a:r>
          </a:p>
          <a:p>
            <a:pPr>
              <a:buNone/>
            </a:pPr>
            <a:r>
              <a:rPr lang="en-US" dirty="0" smtClean="0"/>
              <a:t>// bcs350-10.php - BCS Week #10 – Sample Web Page</a:t>
            </a:r>
          </a:p>
          <a:p>
            <a:pPr>
              <a:buNone/>
            </a:pPr>
            <a:r>
              <a:rPr lang="en-US" dirty="0" smtClean="0"/>
              <a:t>// Written by:  Prof. Kaplan, November 2013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Page Header</a:t>
            </a:r>
          </a:p>
          <a:p>
            <a:pPr>
              <a:buNone/>
            </a:pPr>
            <a:r>
              <a:rPr lang="en-US" dirty="0" smtClean="0"/>
              <a:t>  include('bcs350-10header.php');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// Navigation Bar</a:t>
            </a:r>
          </a:p>
          <a:p>
            <a:pPr>
              <a:buNone/>
            </a:pPr>
            <a:r>
              <a:rPr lang="en-US" dirty="0" smtClean="0"/>
              <a:t>  include('bcs350-10navbar.php');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// Page Content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// Page Footer</a:t>
            </a:r>
          </a:p>
          <a:p>
            <a:pPr>
              <a:buNone/>
            </a:pPr>
            <a:r>
              <a:rPr lang="en-US" dirty="0" smtClean="0"/>
              <a:t>  include('bcs350-10footer.php');</a:t>
            </a:r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Secure Web Pages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Strategy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Each secure webpage checks for logon</a:t>
            </a:r>
          </a:p>
          <a:p>
            <a:pPr>
              <a:buNone/>
            </a:pPr>
            <a:r>
              <a:rPr lang="en-US" dirty="0" smtClean="0"/>
              <a:t>If logon, then continue</a:t>
            </a:r>
          </a:p>
          <a:p>
            <a:pPr>
              <a:buNone/>
            </a:pPr>
            <a:r>
              <a:rPr lang="en-US" dirty="0" smtClean="0"/>
              <a:t>If not logon, then call logon script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Requirements</a:t>
            </a:r>
          </a:p>
          <a:p>
            <a:pPr marL="514350" indent="-514350">
              <a:buAutoNum type="arabicParenR"/>
            </a:pPr>
            <a:r>
              <a:rPr lang="en-US" dirty="0" smtClean="0"/>
              <a:t>PHP script to check for logon</a:t>
            </a:r>
          </a:p>
          <a:p>
            <a:pPr marL="514350" indent="-514350">
              <a:buAutoNum type="arabicParenR"/>
            </a:pPr>
            <a:r>
              <a:rPr lang="en-US" dirty="0" smtClean="0"/>
              <a:t>PHP logon script</a:t>
            </a:r>
          </a:p>
          <a:p>
            <a:pPr marL="514350" indent="-514350">
              <a:buAutoNum type="arabicParenR"/>
            </a:pPr>
            <a:r>
              <a:rPr lang="en-US" dirty="0" smtClean="0"/>
              <a:t>PHP logoff script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PHP Sessions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Session support in PHP consists of a way to preserve certain data across subsequent accesses. This enables you to build more customized applications and increase the appeal of your web site.</a:t>
            </a:r>
          </a:p>
          <a:p>
            <a:pPr algn="just"/>
            <a:r>
              <a:rPr lang="en-US" dirty="0" smtClean="0"/>
              <a:t>A visitor accessing your web site is assigned a unique id, the session id. This is either stored in a cookie on the user side or is propagated in the URL.</a:t>
            </a:r>
          </a:p>
          <a:p>
            <a:pPr algn="just"/>
            <a:r>
              <a:rPr lang="en-US" dirty="0" smtClean="0"/>
              <a:t>The session support allows you to store data between requests in the </a:t>
            </a:r>
            <a:r>
              <a:rPr lang="en-US" i="1" dirty="0" smtClean="0">
                <a:hlinkClick r:id="rId2"/>
              </a:rPr>
              <a:t>$_SESSION</a:t>
            </a:r>
            <a:r>
              <a:rPr lang="en-US" dirty="0" smtClean="0"/>
              <a:t> </a:t>
            </a:r>
            <a:r>
              <a:rPr lang="en-US" dirty="0" err="1" smtClean="0"/>
              <a:t>superglobal</a:t>
            </a:r>
            <a:r>
              <a:rPr lang="en-US" dirty="0" smtClean="0"/>
              <a:t> array. When a visitor accesses your site, PHP will check whether a specific session id has been sent with the request. If this is the case, the prior saved environment is recreated.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Session Functions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session_start</a:t>
            </a:r>
            <a:r>
              <a:rPr lang="en-US" b="1" dirty="0" smtClean="0"/>
              <a:t>()</a:t>
            </a:r>
            <a:r>
              <a:rPr lang="en-US" dirty="0" smtClean="0"/>
              <a:t> creates a session or resumes the current one based on a session identifier passed via a GET or POST request, or passed via a cookie.</a:t>
            </a:r>
          </a:p>
          <a:p>
            <a:r>
              <a:rPr lang="en-US" b="1" dirty="0" err="1" smtClean="0"/>
              <a:t>session_unset</a:t>
            </a:r>
            <a:r>
              <a:rPr lang="en-US" b="1" dirty="0" smtClean="0"/>
              <a:t>()</a:t>
            </a:r>
            <a:r>
              <a:rPr lang="en-US" dirty="0" smtClean="0"/>
              <a:t> frees all session variables currently registered.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Session Variables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Session Variable Assignment</a:t>
            </a:r>
          </a:p>
          <a:p>
            <a:pPr>
              <a:buNone/>
            </a:pPr>
            <a:r>
              <a:rPr lang="en-US" dirty="0" smtClean="0"/>
              <a:t>$_session[‘</a:t>
            </a:r>
            <a:r>
              <a:rPr lang="en-US" i="1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’] = </a:t>
            </a:r>
            <a:r>
              <a:rPr lang="en-US" i="1" dirty="0" smtClean="0">
                <a:solidFill>
                  <a:srgbClr val="00B050"/>
                </a:solidFill>
              </a:rPr>
              <a:t>value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Session Variable Use</a:t>
            </a:r>
          </a:p>
          <a:p>
            <a:pPr>
              <a:buNone/>
            </a:pPr>
            <a:r>
              <a:rPr lang="en-US" dirty="0" smtClean="0"/>
              <a:t>If (</a:t>
            </a:r>
            <a:r>
              <a:rPr lang="en-US" dirty="0" err="1" smtClean="0"/>
              <a:t>isset</a:t>
            </a:r>
            <a:r>
              <a:rPr lang="en-US" dirty="0" smtClean="0"/>
              <a:t>($_session[‘</a:t>
            </a:r>
            <a:r>
              <a:rPr lang="en-US" i="1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’]))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Check for LOGON Script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 Start Session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session_start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 Check for Session Variable - Username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if (</a:t>
            </a:r>
            <a:r>
              <a:rPr lang="en-US" dirty="0" err="1" smtClean="0"/>
              <a:t>isset</a:t>
            </a:r>
            <a:r>
              <a:rPr lang="en-US" dirty="0" smtClean="0"/>
              <a:t>($_SESSION['username'])) {</a:t>
            </a:r>
          </a:p>
          <a:p>
            <a:pPr>
              <a:buNone/>
            </a:pPr>
            <a:r>
              <a:rPr lang="en-US" dirty="0" smtClean="0"/>
              <a:t>    $logon = 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$username = $_SESSION['username'];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 else header("Location: </a:t>
            </a:r>
            <a:r>
              <a:rPr lang="en-US" i="1" dirty="0" smtClean="0">
                <a:solidFill>
                  <a:srgbClr val="FF0000"/>
                </a:solidFill>
              </a:rPr>
              <a:t>bcs350-10logon.php</a:t>
            </a:r>
            <a:r>
              <a:rPr lang="en-US" dirty="0" smtClean="0"/>
              <a:t>");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HTML Form Statements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&lt;input&gt;</a:t>
            </a:r>
          </a:p>
          <a:p>
            <a:r>
              <a:rPr lang="en-US" dirty="0" smtClean="0"/>
              <a:t>&lt;select&gt;</a:t>
            </a:r>
          </a:p>
          <a:p>
            <a:pPr marL="0" indent="0">
              <a:buNone/>
            </a:pPr>
            <a:r>
              <a:rPr lang="en-US" dirty="0" smtClean="0"/>
              <a:t>	&lt;option&gt;</a:t>
            </a:r>
            <a:r>
              <a:rPr lang="en-US" i="1" dirty="0" smtClean="0">
                <a:solidFill>
                  <a:srgbClr val="FF0000"/>
                </a:solidFill>
              </a:rPr>
              <a:t>option1</a:t>
            </a:r>
            <a:r>
              <a:rPr lang="en-US" dirty="0" smtClean="0"/>
              <a:t>&lt;/option&gt;</a:t>
            </a:r>
          </a:p>
          <a:p>
            <a:pPr marL="0" indent="0">
              <a:buNone/>
            </a:pPr>
            <a:r>
              <a:rPr lang="en-US" dirty="0" smtClean="0"/>
              <a:t>	&lt;option&gt;</a:t>
            </a:r>
            <a:r>
              <a:rPr lang="en-US" i="1" dirty="0" smtClean="0">
                <a:solidFill>
                  <a:srgbClr val="FF0000"/>
                </a:solidFill>
              </a:rPr>
              <a:t>option2</a:t>
            </a:r>
            <a:r>
              <a:rPr lang="en-US" dirty="0" smtClean="0"/>
              <a:t>&lt;/option&gt;</a:t>
            </a:r>
          </a:p>
          <a:p>
            <a:pPr marL="0" indent="0">
              <a:buNone/>
            </a:pPr>
            <a:r>
              <a:rPr lang="en-US" dirty="0" smtClean="0"/>
              <a:t>    &lt;/select&gt;</a:t>
            </a:r>
          </a:p>
          <a:p>
            <a:r>
              <a:rPr lang="en-US" dirty="0" smtClean="0"/>
              <a:t>&lt;button&gt;</a:t>
            </a:r>
            <a:r>
              <a:rPr lang="en-US" i="1" dirty="0" err="1" smtClean="0">
                <a:solidFill>
                  <a:srgbClr val="FF0000"/>
                </a:solidFill>
              </a:rPr>
              <a:t>button_text</a:t>
            </a:r>
            <a:r>
              <a:rPr lang="en-US" dirty="0" smtClean="0"/>
              <a:t>&lt;/button&gt;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r>
              <a:rPr lang="en-US" i="1" dirty="0" smtClean="0">
                <a:solidFill>
                  <a:srgbClr val="FF0000"/>
                </a:solidFill>
              </a:rPr>
              <a:t>Lots of Text</a:t>
            </a:r>
            <a:r>
              <a:rPr lang="en-US" dirty="0" smtClean="0"/>
              <a:t>&lt;/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6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HTML &lt;INPUT&gt;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Syntax </a:t>
            </a:r>
            <a:r>
              <a:rPr lang="en-US" b="1" dirty="0" smtClean="0"/>
              <a:t>&lt;INPUT </a:t>
            </a:r>
            <a:r>
              <a:rPr lang="en-US" b="1" i="1" dirty="0" smtClean="0">
                <a:solidFill>
                  <a:srgbClr val="FF0000"/>
                </a:solidFill>
              </a:rPr>
              <a:t>attributes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/>
              <a:t>Attribute Specifications </a:t>
            </a:r>
          </a:p>
          <a:p>
            <a:r>
              <a:rPr lang="en-US" dirty="0" smtClean="0"/>
              <a:t>TYPE=[ </a:t>
            </a:r>
            <a:r>
              <a:rPr lang="en-US" i="1" dirty="0" smtClean="0"/>
              <a:t>text</a:t>
            </a:r>
            <a:r>
              <a:rPr lang="en-US" dirty="0" smtClean="0"/>
              <a:t> | password | checkbox | radio | submit | reset | file | hidden | image | button ] 						 (type of input)</a:t>
            </a:r>
          </a:p>
          <a:p>
            <a:endParaRPr lang="en-US" dirty="0" smtClean="0"/>
          </a:p>
          <a:p>
            <a:r>
              <a:rPr lang="en-US" dirty="0" smtClean="0"/>
              <a:t>NAME=</a:t>
            </a:r>
            <a:r>
              <a:rPr lang="en-US" i="1" dirty="0" smtClean="0">
                <a:hlinkClick r:id="rId2"/>
              </a:rPr>
              <a:t>CDATA</a:t>
            </a:r>
            <a:r>
              <a:rPr lang="en-US" dirty="0" smtClean="0"/>
              <a:t> 					  (key in submitted form)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VALUE=</a:t>
            </a:r>
            <a:r>
              <a:rPr lang="en-US" i="1" dirty="0" smtClean="0">
                <a:hlinkClick r:id="rId2"/>
              </a:rPr>
              <a:t>CDATA</a:t>
            </a:r>
            <a:r>
              <a:rPr lang="en-US" dirty="0" smtClean="0"/>
              <a:t> 						(value of input)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CHECKED 				   (check radio button or checkbox)</a:t>
            </a:r>
          </a:p>
          <a:p>
            <a:r>
              <a:rPr lang="en-US" dirty="0" smtClean="0"/>
              <a:t>SIZE=</a:t>
            </a:r>
            <a:r>
              <a:rPr lang="en-US" i="1" dirty="0" smtClean="0">
                <a:hlinkClick r:id="rId2"/>
              </a:rPr>
              <a:t>CDATA</a:t>
            </a:r>
            <a:r>
              <a:rPr lang="en-US" dirty="0" smtClean="0"/>
              <a:t> 		             (suggested number of characters for text input)</a:t>
            </a:r>
          </a:p>
          <a:p>
            <a:r>
              <a:rPr lang="en-US" dirty="0" smtClean="0"/>
              <a:t>MAXLENGTH=</a:t>
            </a:r>
            <a:r>
              <a:rPr lang="en-US" i="1" dirty="0" smtClean="0">
                <a:hlinkClick r:id="rId2"/>
              </a:rPr>
              <a:t>Number</a:t>
            </a:r>
            <a:r>
              <a:rPr lang="en-US" dirty="0" smtClean="0"/>
              <a:t> 	             (maximum number of characters for text input)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SRC=</a:t>
            </a:r>
            <a:r>
              <a:rPr lang="en-US" i="1" dirty="0" smtClean="0">
                <a:solidFill>
                  <a:srgbClr val="FF0000"/>
                </a:solidFill>
                <a:hlinkClick r:id="rId2"/>
              </a:rPr>
              <a:t>URI</a:t>
            </a:r>
            <a:r>
              <a:rPr lang="en-US" dirty="0" smtClean="0">
                <a:solidFill>
                  <a:srgbClr val="FF0000"/>
                </a:solidFill>
              </a:rPr>
              <a:t> 					            (source for image)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ALT=</a:t>
            </a:r>
            <a:r>
              <a:rPr lang="en-US" i="1" dirty="0" smtClean="0">
                <a:solidFill>
                  <a:srgbClr val="FF0000"/>
                </a:solidFill>
                <a:hlinkClick r:id="rId2"/>
              </a:rPr>
              <a:t>CDATA</a:t>
            </a:r>
            <a:r>
              <a:rPr lang="en-US" dirty="0" smtClean="0">
                <a:solidFill>
                  <a:srgbClr val="FF0000"/>
                </a:solidFill>
              </a:rPr>
              <a:t> 				       (alternate text for image input)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USEMAP=</a:t>
            </a:r>
            <a:r>
              <a:rPr lang="en-US" i="1" dirty="0" smtClean="0">
                <a:solidFill>
                  <a:srgbClr val="FF0000"/>
                </a:solidFill>
                <a:hlinkClick r:id="rId2"/>
              </a:rPr>
              <a:t>URI</a:t>
            </a:r>
            <a:r>
              <a:rPr lang="en-US" dirty="0" smtClean="0">
                <a:solidFill>
                  <a:srgbClr val="FF0000"/>
                </a:solidFill>
              </a:rPr>
              <a:t> 					   (client-side image map)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ISMAP 					  (server-side image map)</a:t>
            </a:r>
          </a:p>
          <a:p>
            <a:r>
              <a:rPr lang="en-US" dirty="0" smtClean="0"/>
              <a:t>DISABLED 					              (disable element)</a:t>
            </a:r>
          </a:p>
          <a:p>
            <a:r>
              <a:rPr lang="en-US" dirty="0" smtClean="0"/>
              <a:t>READONLY </a:t>
            </a:r>
            <a:r>
              <a:rPr lang="en-US" dirty="0"/>
              <a:t>	</a:t>
            </a:r>
            <a:r>
              <a:rPr lang="en-US" dirty="0" smtClean="0"/>
              <a:t>				             (prevent changes)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File Uploads - HTML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File uploads occur in an HTML &lt;FORM&gt;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&lt;form action=‘</a:t>
            </a:r>
            <a:r>
              <a:rPr lang="en-US" sz="2800" i="1" dirty="0" smtClean="0">
                <a:solidFill>
                  <a:srgbClr val="FF0000"/>
                </a:solidFill>
              </a:rPr>
              <a:t>mypgm.php</a:t>
            </a:r>
            <a:r>
              <a:rPr lang="en-US" sz="2800" dirty="0" smtClean="0"/>
              <a:t>’ method=‘post’ </a:t>
            </a:r>
            <a:r>
              <a:rPr lang="en-US" sz="2800" dirty="0" err="1" smtClean="0"/>
              <a:t>enctype</a:t>
            </a:r>
            <a:r>
              <a:rPr lang="en-US" sz="2800" dirty="0" smtClean="0"/>
              <a:t>=‘multipart/form-data’&gt;</a:t>
            </a:r>
          </a:p>
          <a:p>
            <a:pPr>
              <a:buNone/>
            </a:pPr>
            <a:r>
              <a:rPr lang="en-US" sz="2800" dirty="0" smtClean="0"/>
              <a:t>&lt;input type=‘file’ name=‘</a:t>
            </a:r>
            <a:r>
              <a:rPr lang="en-US" sz="2800" i="1" dirty="0" err="1" smtClean="0">
                <a:solidFill>
                  <a:srgbClr val="FF0000"/>
                </a:solidFill>
              </a:rPr>
              <a:t>picfile</a:t>
            </a:r>
            <a:r>
              <a:rPr lang="en-US" sz="2800" dirty="0" smtClean="0"/>
              <a:t>’&gt;</a:t>
            </a:r>
          </a:p>
          <a:p>
            <a:pPr>
              <a:buNone/>
            </a:pPr>
            <a:r>
              <a:rPr lang="en-US" sz="2800" dirty="0" smtClean="0"/>
              <a:t>&lt;input type=‘submit’ name=‘</a:t>
            </a:r>
            <a:r>
              <a:rPr lang="en-US" sz="2800" i="1" dirty="0" smtClean="0">
                <a:solidFill>
                  <a:srgbClr val="FF0000"/>
                </a:solidFill>
              </a:rPr>
              <a:t>upload</a:t>
            </a:r>
            <a:r>
              <a:rPr lang="en-US" sz="2800" dirty="0" smtClean="0"/>
              <a:t>’ value=‘</a:t>
            </a:r>
            <a:r>
              <a:rPr lang="en-US" sz="2800" i="1" dirty="0" smtClean="0">
                <a:solidFill>
                  <a:srgbClr val="FF0000"/>
                </a:solidFill>
              </a:rPr>
              <a:t>Upload</a:t>
            </a:r>
            <a:r>
              <a:rPr lang="en-US" sz="2800" dirty="0" smtClean="0"/>
              <a:t>’&gt;</a:t>
            </a:r>
          </a:p>
          <a:p>
            <a:pPr>
              <a:buNone/>
            </a:pPr>
            <a:r>
              <a:rPr lang="en-US" sz="2800" dirty="0" smtClean="0"/>
              <a:t>&lt;/form&gt;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File Uploads - $FILES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u="sng" dirty="0" smtClean="0"/>
              <a:t>$FILES </a:t>
            </a:r>
            <a:r>
              <a:rPr lang="en-US" dirty="0" smtClean="0"/>
              <a:t>- An associative </a:t>
            </a:r>
            <a:r>
              <a:rPr lang="en-US" dirty="0" smtClean="0">
                <a:hlinkClick r:id="rId2"/>
              </a:rPr>
              <a:t>array</a:t>
            </a:r>
            <a:r>
              <a:rPr lang="en-US" dirty="0" smtClean="0"/>
              <a:t> of items uploaded</a:t>
            </a:r>
          </a:p>
          <a:p>
            <a:pPr>
              <a:buNone/>
            </a:pPr>
            <a:r>
              <a:rPr lang="en-US" dirty="0" smtClean="0"/>
              <a:t>to the current script via the HTTP POST method.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u="sng" dirty="0" smtClean="0"/>
              <a:t>$FILES  - Elements</a:t>
            </a:r>
          </a:p>
          <a:p>
            <a:pPr>
              <a:buNone/>
            </a:pPr>
            <a:r>
              <a:rPr lang="en-US" dirty="0" smtClean="0"/>
              <a:t>[‘name’]		Original filename</a:t>
            </a:r>
          </a:p>
          <a:p>
            <a:pPr>
              <a:buNone/>
            </a:pPr>
            <a:r>
              <a:rPr lang="en-US" dirty="0" smtClean="0"/>
              <a:t>[‘type’]		File Type (extension)</a:t>
            </a:r>
          </a:p>
          <a:p>
            <a:pPr>
              <a:buNone/>
            </a:pPr>
            <a:r>
              <a:rPr lang="en-US" dirty="0" smtClean="0"/>
              <a:t>[‘</a:t>
            </a:r>
            <a:r>
              <a:rPr lang="en-US" dirty="0" err="1" smtClean="0"/>
              <a:t>tmp_name</a:t>
            </a:r>
            <a:r>
              <a:rPr lang="en-US" dirty="0" smtClean="0"/>
              <a:t>’]	Temporary uploaded filename</a:t>
            </a:r>
          </a:p>
          <a:p>
            <a:pPr>
              <a:buNone/>
            </a:pPr>
            <a:r>
              <a:rPr lang="en-US" dirty="0" smtClean="0"/>
              <a:t>[‘size’]		File size</a:t>
            </a:r>
          </a:p>
          <a:p>
            <a:pPr>
              <a:buNone/>
            </a:pPr>
            <a:r>
              <a:rPr lang="en-US" dirty="0" smtClean="0"/>
              <a:t>[‘error’]		Error code, 0 = upload 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File Uploads – Example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u="sng" dirty="0" smtClean="0"/>
              <a:t>HTML Form Input Statement</a:t>
            </a:r>
          </a:p>
          <a:p>
            <a:pPr>
              <a:buNone/>
            </a:pPr>
            <a:r>
              <a:rPr lang="en-US" dirty="0" smtClean="0"/>
              <a:t>&lt;input type=‘file’ name=‘</a:t>
            </a:r>
            <a:r>
              <a:rPr lang="en-US" dirty="0" err="1" smtClean="0">
                <a:solidFill>
                  <a:srgbClr val="00B050"/>
                </a:solidFill>
              </a:rPr>
              <a:t>picfile</a:t>
            </a:r>
            <a:r>
              <a:rPr lang="en-US" dirty="0" smtClean="0"/>
              <a:t>’&gt;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File Selected For Upload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image.jpg</a:t>
            </a:r>
            <a:r>
              <a:rPr lang="en-US" dirty="0" smtClean="0"/>
              <a:t>, </a:t>
            </a:r>
            <a:r>
              <a:rPr lang="en-US" dirty="0" err="1" smtClean="0"/>
              <a:t>filesize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7030A0"/>
                </a:solidFill>
              </a:rPr>
              <a:t>25000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u="sng" dirty="0" smtClean="0"/>
              <a:t>$FILES After Successful Upload</a:t>
            </a:r>
          </a:p>
          <a:p>
            <a:pPr>
              <a:buNone/>
            </a:pPr>
            <a:r>
              <a:rPr lang="en-US" dirty="0" smtClean="0"/>
              <a:t>$FILES[‘</a:t>
            </a:r>
            <a:r>
              <a:rPr lang="en-US" dirty="0" err="1" smtClean="0">
                <a:solidFill>
                  <a:srgbClr val="00B050"/>
                </a:solidFill>
              </a:rPr>
              <a:t>picfile</a:t>
            </a:r>
            <a:r>
              <a:rPr lang="en-US" dirty="0" smtClean="0"/>
              <a:t>’][‘name’] =		</a:t>
            </a:r>
            <a:r>
              <a:rPr lang="en-US" dirty="0" smtClean="0">
                <a:solidFill>
                  <a:schemeClr val="accent2"/>
                </a:solidFill>
              </a:rPr>
              <a:t>image.jpg </a:t>
            </a:r>
          </a:p>
          <a:p>
            <a:pPr>
              <a:buNone/>
            </a:pPr>
            <a:r>
              <a:rPr lang="en-US" dirty="0" smtClean="0"/>
              <a:t>$FILES[‘</a:t>
            </a:r>
            <a:r>
              <a:rPr lang="en-US" dirty="0" err="1" smtClean="0">
                <a:solidFill>
                  <a:srgbClr val="00B050"/>
                </a:solidFill>
              </a:rPr>
              <a:t>picfile</a:t>
            </a:r>
            <a:r>
              <a:rPr lang="en-US" dirty="0" smtClean="0"/>
              <a:t>’][‘type’] = 		image/jpeg</a:t>
            </a:r>
          </a:p>
          <a:p>
            <a:pPr>
              <a:buNone/>
            </a:pPr>
            <a:r>
              <a:rPr lang="en-US" dirty="0" smtClean="0"/>
              <a:t>$FILES[‘</a:t>
            </a:r>
            <a:r>
              <a:rPr lang="en-US" dirty="0" err="1" smtClean="0">
                <a:solidFill>
                  <a:srgbClr val="00B050"/>
                </a:solidFill>
              </a:rPr>
              <a:t>picfile</a:t>
            </a:r>
            <a:r>
              <a:rPr lang="en-US" dirty="0" smtClean="0"/>
              <a:t>’][‘</a:t>
            </a:r>
            <a:r>
              <a:rPr lang="en-US" dirty="0" err="1" smtClean="0"/>
              <a:t>tmp_name</a:t>
            </a:r>
            <a:r>
              <a:rPr lang="en-US" dirty="0" smtClean="0"/>
              <a:t>’] = 	unknown.tmp</a:t>
            </a:r>
          </a:p>
          <a:p>
            <a:pPr>
              <a:buNone/>
            </a:pPr>
            <a:r>
              <a:rPr lang="en-US" dirty="0" smtClean="0"/>
              <a:t>$FILES[‘</a:t>
            </a:r>
            <a:r>
              <a:rPr lang="en-US" dirty="0" err="1" smtClean="0">
                <a:solidFill>
                  <a:srgbClr val="00B050"/>
                </a:solidFill>
              </a:rPr>
              <a:t>picfile</a:t>
            </a:r>
            <a:r>
              <a:rPr lang="en-US" dirty="0" smtClean="0"/>
              <a:t>’][‘size’] = 		</a:t>
            </a:r>
            <a:r>
              <a:rPr lang="en-US" dirty="0" smtClean="0">
                <a:solidFill>
                  <a:srgbClr val="7030A0"/>
                </a:solidFill>
              </a:rPr>
              <a:t>25000</a:t>
            </a:r>
          </a:p>
          <a:p>
            <a:pPr>
              <a:buNone/>
            </a:pPr>
            <a:r>
              <a:rPr lang="en-US" dirty="0" smtClean="0"/>
              <a:t>$FILES[‘</a:t>
            </a:r>
            <a:r>
              <a:rPr lang="en-US" dirty="0" err="1" smtClean="0">
                <a:solidFill>
                  <a:srgbClr val="00B050"/>
                </a:solidFill>
              </a:rPr>
              <a:t>picfile</a:t>
            </a:r>
            <a:r>
              <a:rPr lang="en-US" dirty="0" smtClean="0"/>
              <a:t>’][‘error’] = 		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err="1" smtClean="0"/>
              <a:t>PHPMyAdmin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MySQL Admin Tool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0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b="1" u="sng"/>
              <a:t>Server/Client Environment</a:t>
            </a:r>
          </a:p>
        </p:txBody>
      </p:sp>
      <p:graphicFrame>
        <p:nvGraphicFramePr>
          <p:cNvPr id="6214" name="Group 70"/>
          <p:cNvGraphicFramePr>
            <a:graphicFrameLocks noGrp="1"/>
          </p:cNvGraphicFramePr>
          <p:nvPr/>
        </p:nvGraphicFramePr>
        <p:xfrm>
          <a:off x="838200" y="1371600"/>
          <a:ext cx="2743200" cy="4701540"/>
        </p:xfrm>
        <a:graphic>
          <a:graphicData uri="http://schemas.openxmlformats.org/drawingml/2006/table">
            <a:tbl>
              <a:tblPr/>
              <a:tblGrid>
                <a:gridCol w="2743200"/>
              </a:tblGrid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 Programs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PHP/MySQL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WebServer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(Apache)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Operating 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(LINUX)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17" name="Group 73"/>
          <p:cNvGraphicFramePr>
            <a:graphicFrameLocks noGrp="1"/>
          </p:cNvGraphicFramePr>
          <p:nvPr/>
        </p:nvGraphicFramePr>
        <p:xfrm>
          <a:off x="5486400" y="2819400"/>
          <a:ext cx="2819400" cy="3298190"/>
        </p:xfrm>
        <a:graphic>
          <a:graphicData uri="http://schemas.openxmlformats.org/drawingml/2006/table">
            <a:tbl>
              <a:tblPr/>
              <a:tblGrid>
                <a:gridCol w="2819400"/>
              </a:tblGrid>
              <a:tr h="793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Client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Browser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(IE, Firefox, Opera, etc.)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Operating System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(Windows XP, Vista)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Hardware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09" name="Group 65"/>
          <p:cNvGraphicFramePr>
            <a:graphicFrameLocks noGrp="1"/>
          </p:cNvGraphicFramePr>
          <p:nvPr/>
        </p:nvGraphicFramePr>
        <p:xfrm>
          <a:off x="4114800" y="1981200"/>
          <a:ext cx="838200" cy="4102608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406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211" name="AutoShape 67"/>
          <p:cNvCxnSpPr>
            <a:cxnSpLocks noChangeShapeType="1"/>
          </p:cNvCxnSpPr>
          <p:nvPr/>
        </p:nvCxnSpPr>
        <p:spPr bwMode="auto">
          <a:xfrm>
            <a:off x="3581400" y="5715000"/>
            <a:ext cx="533400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213" name="AutoShape 69"/>
          <p:cNvCxnSpPr>
            <a:cxnSpLocks noChangeShapeType="1"/>
          </p:cNvCxnSpPr>
          <p:nvPr/>
        </p:nvCxnSpPr>
        <p:spPr bwMode="auto">
          <a:xfrm>
            <a:off x="4953000" y="5791200"/>
            <a:ext cx="533400" cy="17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Review 2nd Half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©2013 - BCS350 Fall 2014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7856</TotalTime>
  <Words>1105</Words>
  <Application>Microsoft Office PowerPoint</Application>
  <PresentationFormat>On-screen Show (4:3)</PresentationFormat>
  <Paragraphs>290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BCS350 – Web Database Development, Fall 2014</vt:lpstr>
      <vt:lpstr>PowerPoint Presentation</vt:lpstr>
      <vt:lpstr>HTML Form Statements</vt:lpstr>
      <vt:lpstr>HTML &lt;INPUT&gt;</vt:lpstr>
      <vt:lpstr>File Uploads - HTML</vt:lpstr>
      <vt:lpstr>File Uploads - $FILES</vt:lpstr>
      <vt:lpstr>File Uploads – Example</vt:lpstr>
      <vt:lpstr>PHPMyAdmin</vt:lpstr>
      <vt:lpstr>Server/Client Environment</vt:lpstr>
      <vt:lpstr>WAMPServer Environment</vt:lpstr>
      <vt:lpstr>PHPMyAdmin</vt:lpstr>
      <vt:lpstr>PHPMyAdmin – Practical Uses</vt:lpstr>
      <vt:lpstr>PowerPoint Presentation</vt:lpstr>
      <vt:lpstr>What is MySQL?</vt:lpstr>
      <vt:lpstr>MySQL and PHP</vt:lpstr>
      <vt:lpstr>Using MySQL with PHP</vt:lpstr>
      <vt:lpstr>MySQL Query Syntax</vt:lpstr>
      <vt:lpstr>MySQLI - Methods</vt:lpstr>
      <vt:lpstr>PowerPoint Presentation</vt:lpstr>
      <vt:lpstr>Website Web Pages</vt:lpstr>
      <vt:lpstr>Sample Web Page Format</vt:lpstr>
      <vt:lpstr>Secure Web Pages</vt:lpstr>
      <vt:lpstr>PHP Sessions</vt:lpstr>
      <vt:lpstr>Session Functions</vt:lpstr>
      <vt:lpstr>Session Variables</vt:lpstr>
      <vt:lpstr>Check for LOGON Script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Kaplan</cp:lastModifiedBy>
  <cp:revision>207</cp:revision>
  <dcterms:created xsi:type="dcterms:W3CDTF">2013-09-11T01:57:13Z</dcterms:created>
  <dcterms:modified xsi:type="dcterms:W3CDTF">2014-12-02T19:35:52Z</dcterms:modified>
</cp:coreProperties>
</file>