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6" r:id="rId4"/>
    <p:sldId id="258" r:id="rId5"/>
    <p:sldId id="259" r:id="rId6"/>
    <p:sldId id="290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27" d="100"/>
          <a:sy n="127" d="100"/>
        </p:scale>
        <p:origin x="11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B1256-46C3-49CE-BFD5-EFE3B85C2DD0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C1E9C-4812-4C86-865B-1F2F8083C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1E9C-4812-4C86-865B-1F2F8083CC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1DB5-88F4-49D6-9F6A-D1F0517DD526}" type="datetime1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129C-8B30-499E-94BB-18C29C9B8E9D}" type="datetime1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7C3C-9A92-44B2-A614-DE2D4ACBC20B}" type="datetime1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70C-4664-402B-B3E0-D48058299EF8}" type="datetime1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DFAD-48CD-4E6D-903F-6017229143C7}" type="datetime1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4B37-78EF-4139-9C32-F68474D2A8FC}" type="datetime1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E05-15E2-44D4-A4F2-229A308EBCB9}" type="datetime1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5C-815F-4F0D-AFA2-070C3563308F}" type="datetime1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4D57-5C00-4FB2-9B49-2171A9326993}" type="datetime1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0F0B-B642-4635-BCAC-228841D3C38B}" type="datetime1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B09B-EE62-4E94-BAC8-F9FBB0676A3C}" type="datetime1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DF53-3CA2-48C3-8C44-09498847FB23}" type="datetime1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eference_implementation" TargetMode="External"/><Relationship Id="rId13" Type="http://schemas.openxmlformats.org/officeDocument/2006/relationships/hyperlink" Target="http://en.wikipedia.org/wiki/Computer_software" TargetMode="External"/><Relationship Id="rId18" Type="http://schemas.openxmlformats.org/officeDocument/2006/relationships/hyperlink" Target="http://en.wikipedia.org/wiki/Shell_(computing)" TargetMode="External"/><Relationship Id="rId3" Type="http://schemas.openxmlformats.org/officeDocument/2006/relationships/hyperlink" Target="http://en.wikipedia.org/wiki/Web_development" TargetMode="External"/><Relationship Id="rId7" Type="http://schemas.openxmlformats.org/officeDocument/2006/relationships/hyperlink" Target="http://en.wikipedia.org/wiki/Rasmus_Lerdorf" TargetMode="External"/><Relationship Id="rId12" Type="http://schemas.openxmlformats.org/officeDocument/2006/relationships/hyperlink" Target="http://en.wikipedia.org/wiki/Command-line_interface" TargetMode="External"/><Relationship Id="rId17" Type="http://schemas.openxmlformats.org/officeDocument/2006/relationships/hyperlink" Target="http://en.wikipedia.org/wiki/GNU_General_Public_License" TargetMode="External"/><Relationship Id="rId2" Type="http://schemas.openxmlformats.org/officeDocument/2006/relationships/hyperlink" Target="http://en.wikipedia.org/wiki/Server-side_scripting" TargetMode="External"/><Relationship Id="rId16" Type="http://schemas.openxmlformats.org/officeDocument/2006/relationships/hyperlink" Target="http://en.wikipedia.org/wiki/PHP_License" TargetMode="External"/><Relationship Id="rId20" Type="http://schemas.openxmlformats.org/officeDocument/2006/relationships/hyperlink" Target="http://en.wikipedia.org/wiki/Computing_platf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Web_server" TargetMode="External"/><Relationship Id="rId11" Type="http://schemas.openxmlformats.org/officeDocument/2006/relationships/hyperlink" Target="http://en.wikipedia.org/wiki/HTML" TargetMode="External"/><Relationship Id="rId5" Type="http://schemas.openxmlformats.org/officeDocument/2006/relationships/hyperlink" Target="http://en.wikipedia.org/wiki/Website" TargetMode="External"/><Relationship Id="rId15" Type="http://schemas.openxmlformats.org/officeDocument/2006/relationships/hyperlink" Target="http://en.wikipedia.org/wiki/Free_software" TargetMode="External"/><Relationship Id="rId10" Type="http://schemas.openxmlformats.org/officeDocument/2006/relationships/hyperlink" Target="http://en.wikipedia.org/wiki/Interpreter_(computing)" TargetMode="External"/><Relationship Id="rId19" Type="http://schemas.openxmlformats.org/officeDocument/2006/relationships/hyperlink" Target="http://en.wikipedia.org/wiki/Operating_system" TargetMode="External"/><Relationship Id="rId4" Type="http://schemas.openxmlformats.org/officeDocument/2006/relationships/hyperlink" Target="http://en.wikipedia.org/wiki/General-purpose_programming_language" TargetMode="External"/><Relationship Id="rId9" Type="http://schemas.openxmlformats.org/officeDocument/2006/relationships/hyperlink" Target="http://en.wikipedia.org/wiki/Recursive_acronym" TargetMode="External"/><Relationship Id="rId14" Type="http://schemas.openxmlformats.org/officeDocument/2006/relationships/hyperlink" Target="http://en.wikipedia.org/wiki/Graphical_user_interfac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achine_language" TargetMode="External"/><Relationship Id="rId3" Type="http://schemas.openxmlformats.org/officeDocument/2006/relationships/hyperlink" Target="http://en.wikipedia.org/wiki/Computer_program" TargetMode="External"/><Relationship Id="rId7" Type="http://schemas.openxmlformats.org/officeDocument/2006/relationships/hyperlink" Target="http://en.wikipedia.org/wiki/Compiled_language" TargetMode="External"/><Relationship Id="rId2" Type="http://schemas.openxmlformats.org/officeDocument/2006/relationships/hyperlink" Target="http://en.wikipedia.org/wiki/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cripting_engine" TargetMode="External"/><Relationship Id="rId5" Type="http://schemas.openxmlformats.org/officeDocument/2006/relationships/hyperlink" Target="http://en.wikipedia.org/wiki/CPU" TargetMode="External"/><Relationship Id="rId4" Type="http://schemas.openxmlformats.org/officeDocument/2006/relationships/hyperlink" Target="http://en.wikipedia.org/wiki/Interpreter_(computing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urce_code" TargetMode="External"/><Relationship Id="rId13" Type="http://schemas.openxmlformats.org/officeDocument/2006/relationships/hyperlink" Target="http://en.wikipedia.org/wiki/MySQL_AB" TargetMode="External"/><Relationship Id="rId18" Type="http://schemas.openxmlformats.org/officeDocument/2006/relationships/hyperlink" Target="http://en.wikipedia.org/wiki/Apache_HTTP_Server" TargetMode="External"/><Relationship Id="rId3" Type="http://schemas.openxmlformats.org/officeDocument/2006/relationships/hyperlink" Target="http://en.wikipedia.org/wiki/Relational_database_management_system" TargetMode="External"/><Relationship Id="rId21" Type="http://schemas.openxmlformats.org/officeDocument/2006/relationships/hyperlink" Target="http://en.wikipedia.org/wiki/Python_(programming_language)" TargetMode="External"/><Relationship Id="rId7" Type="http://schemas.openxmlformats.org/officeDocument/2006/relationships/hyperlink" Target="http://en.wikipedia.org/wiki/Structured_Query_Language" TargetMode="External"/><Relationship Id="rId12" Type="http://schemas.openxmlformats.org/officeDocument/2006/relationships/hyperlink" Target="http://en.wikipedia.org/wiki/Sweden" TargetMode="External"/><Relationship Id="rId17" Type="http://schemas.openxmlformats.org/officeDocument/2006/relationships/hyperlink" Target="http://en.wikipedia.org/wiki/Linux" TargetMode="External"/><Relationship Id="rId2" Type="http://schemas.openxmlformats.org/officeDocument/2006/relationships/hyperlink" Target="http://en.wikipedia.org/wiki/Help:IPA_for_English" TargetMode="External"/><Relationship Id="rId16" Type="http://schemas.openxmlformats.org/officeDocument/2006/relationships/hyperlink" Target="http://en.wikipedia.org/wiki/List_of_AMP_packages" TargetMode="External"/><Relationship Id="rId20" Type="http://schemas.openxmlformats.org/officeDocument/2006/relationships/hyperlink" Target="http://en.wikipedia.org/wiki/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QL" TargetMode="External"/><Relationship Id="rId11" Type="http://schemas.openxmlformats.org/officeDocument/2006/relationships/hyperlink" Target="http://en.wikipedia.org/wiki/Business" TargetMode="External"/><Relationship Id="rId5" Type="http://schemas.openxmlformats.org/officeDocument/2006/relationships/hyperlink" Target="http://en.wikipedia.org/wiki/Michael_Widenius" TargetMode="External"/><Relationship Id="rId15" Type="http://schemas.openxmlformats.org/officeDocument/2006/relationships/hyperlink" Target="http://en.wikipedia.org/wiki/LAMP_(software_bundle)" TargetMode="External"/><Relationship Id="rId10" Type="http://schemas.openxmlformats.org/officeDocument/2006/relationships/hyperlink" Target="http://en.wikipedia.org/wiki/Proprietary_software" TargetMode="External"/><Relationship Id="rId19" Type="http://schemas.openxmlformats.org/officeDocument/2006/relationships/hyperlink" Target="http://en.wikipedia.org/wiki/Perl" TargetMode="External"/><Relationship Id="rId4" Type="http://schemas.openxmlformats.org/officeDocument/2006/relationships/hyperlink" Target="http://en.wikipedia.org/wiki/SQLite" TargetMode="External"/><Relationship Id="rId9" Type="http://schemas.openxmlformats.org/officeDocument/2006/relationships/hyperlink" Target="http://en.wikipedia.org/wiki/GNU_General_Public_License" TargetMode="External"/><Relationship Id="rId14" Type="http://schemas.openxmlformats.org/officeDocument/2006/relationships/hyperlink" Target="http://en.wikipedia.org/wiki/Oracle_Corporation" TargetMode="External"/><Relationship Id="rId22" Type="http://schemas.openxmlformats.org/officeDocument/2006/relationships/hyperlink" Target="http://en.wikipedia.org/wiki/Free_softwar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mpserver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tepad-plus-plus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BCS350 – Web Database Development, Fall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34938"/>
            <a:ext cx="2895600" cy="365125"/>
          </a:xfrm>
        </p:spPr>
        <p:txBody>
          <a:bodyPr/>
          <a:lstStyle/>
          <a:p>
            <a:r>
              <a:rPr lang="en-US" dirty="0" smtClean="0"/>
              <a:t>©2014 - BCS350 Fall 2014, Week 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Schedule – 2</a:t>
            </a:r>
            <a:r>
              <a:rPr lang="en-US" b="1" u="sng" baseline="30000" dirty="0" smtClean="0"/>
              <a:t>nd</a:t>
            </a:r>
            <a:r>
              <a:rPr lang="en-US" b="1" u="sng" dirty="0" smtClean="0"/>
              <a:t> Half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 smtClean="0"/>
              <a:t>Week</a:t>
            </a:r>
            <a:r>
              <a:rPr lang="en-US" dirty="0" smtClean="0"/>
              <a:t>	</a:t>
            </a:r>
            <a:r>
              <a:rPr lang="en-US" b="1" u="sng" dirty="0" smtClean="0"/>
              <a:t>Date</a:t>
            </a:r>
            <a:r>
              <a:rPr lang="en-US" dirty="0" smtClean="0"/>
              <a:t>	</a:t>
            </a:r>
            <a:r>
              <a:rPr lang="en-US" b="1" u="sng" dirty="0" smtClean="0"/>
              <a:t>Topics</a:t>
            </a:r>
          </a:p>
          <a:p>
            <a:pPr>
              <a:buNone/>
            </a:pPr>
            <a:r>
              <a:rPr lang="en-US" dirty="0"/>
              <a:t>10	</a:t>
            </a:r>
            <a:r>
              <a:rPr lang="en-US" dirty="0" smtClean="0"/>
              <a:t>	10/28</a:t>
            </a:r>
            <a:r>
              <a:rPr lang="en-US" dirty="0"/>
              <a:t>	</a:t>
            </a:r>
            <a:r>
              <a:rPr lang="en-US" dirty="0" smtClean="0"/>
              <a:t>Website Concepts</a:t>
            </a:r>
            <a:endParaRPr lang="en-US" dirty="0"/>
          </a:p>
          <a:p>
            <a:pPr>
              <a:buNone/>
            </a:pPr>
            <a:r>
              <a:rPr lang="en-US" dirty="0" smtClean="0"/>
              <a:t>11</a:t>
            </a:r>
            <a:r>
              <a:rPr lang="en-US" dirty="0"/>
              <a:t>	</a:t>
            </a:r>
            <a:r>
              <a:rPr lang="en-US" dirty="0" smtClean="0"/>
              <a:t>	11/04</a:t>
            </a:r>
            <a:r>
              <a:rPr lang="en-US" dirty="0"/>
              <a:t>	Chapter </a:t>
            </a:r>
            <a:r>
              <a:rPr lang="en-US" dirty="0" smtClean="0"/>
              <a:t>6 </a:t>
            </a:r>
            <a:r>
              <a:rPr lang="en-US" dirty="0"/>
              <a:t>– </a:t>
            </a:r>
            <a:r>
              <a:rPr lang="en-US" dirty="0" smtClean="0"/>
              <a:t>Working with Files</a:t>
            </a:r>
            <a:endParaRPr lang="en-US" dirty="0"/>
          </a:p>
          <a:p>
            <a:pPr>
              <a:buNone/>
            </a:pPr>
            <a:r>
              <a:rPr lang="en-US" dirty="0" smtClean="0"/>
              <a:t>12		11/11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No Class - Veteran’s Day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AutoNum type="arabicPlain" startAt="13"/>
            </a:pPr>
            <a:r>
              <a:rPr lang="en-US" dirty="0" smtClean="0"/>
              <a:t>      11/18</a:t>
            </a:r>
            <a:r>
              <a:rPr lang="en-US" dirty="0"/>
              <a:t>	Chapter 8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XML and Content </a:t>
            </a:r>
            <a:r>
              <a:rPr lang="en-US" dirty="0" err="1" smtClean="0"/>
              <a:t>Mgmt</a:t>
            </a:r>
            <a:r>
              <a:rPr lang="en-US" dirty="0" smtClean="0"/>
              <a:t> Systems</a:t>
            </a:r>
          </a:p>
          <a:p>
            <a:pPr>
              <a:buNone/>
            </a:pPr>
            <a:r>
              <a:rPr lang="en-US" dirty="0" smtClean="0"/>
              <a:t>14</a:t>
            </a:r>
            <a:r>
              <a:rPr lang="en-US" dirty="0"/>
              <a:t>	</a:t>
            </a:r>
            <a:r>
              <a:rPr lang="en-US" dirty="0" smtClean="0"/>
              <a:t>	11/25</a:t>
            </a:r>
            <a:r>
              <a:rPr lang="en-US" dirty="0"/>
              <a:t>	</a:t>
            </a:r>
            <a:r>
              <a:rPr lang="en-US" dirty="0" smtClean="0"/>
              <a:t>Chapter 12 – Building a Three-Tiered Data 			Application</a:t>
            </a:r>
            <a:endParaRPr lang="en-US" dirty="0"/>
          </a:p>
          <a:p>
            <a:pPr>
              <a:buNone/>
            </a:pPr>
            <a:r>
              <a:rPr lang="en-US" dirty="0" smtClean="0"/>
              <a:t>15</a:t>
            </a:r>
            <a:r>
              <a:rPr lang="en-US" dirty="0"/>
              <a:t>	</a:t>
            </a:r>
            <a:r>
              <a:rPr lang="en-US" dirty="0" smtClean="0"/>
              <a:t>	12/02</a:t>
            </a:r>
            <a:r>
              <a:rPr lang="en-US" dirty="0"/>
              <a:t>	</a:t>
            </a:r>
            <a:r>
              <a:rPr lang="en-US" dirty="0" smtClean="0"/>
              <a:t>Writing Programs with Objects</a:t>
            </a:r>
            <a:endParaRPr lang="en-US" dirty="0"/>
          </a:p>
          <a:p>
            <a:pPr marL="514350" indent="-514350">
              <a:buAutoNum type="arabicPlain" startAt="16"/>
            </a:pPr>
            <a:r>
              <a:rPr lang="en-US" dirty="0" smtClean="0"/>
              <a:t>      12/09</a:t>
            </a:r>
            <a:r>
              <a:rPr lang="en-US" dirty="0"/>
              <a:t>	Project </a:t>
            </a:r>
            <a:r>
              <a:rPr lang="en-US" dirty="0" smtClean="0"/>
              <a:t>Demonstrations</a:t>
            </a:r>
            <a:r>
              <a:rPr lang="en-US" dirty="0"/>
              <a:t>	</a:t>
            </a:r>
            <a:r>
              <a:rPr lang="en-US" dirty="0" smtClean="0"/>
              <a:t>				Course Review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17</a:t>
            </a:r>
            <a:r>
              <a:rPr lang="en-US" dirty="0"/>
              <a:t>	</a:t>
            </a:r>
            <a:r>
              <a:rPr lang="en-US" dirty="0" smtClean="0"/>
              <a:t>10/28</a:t>
            </a:r>
            <a:r>
              <a:rPr lang="en-US" dirty="0"/>
              <a:t>	</a:t>
            </a:r>
            <a:r>
              <a:rPr lang="en-US" dirty="0" smtClean="0"/>
              <a:t>Final Exam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Project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/>
              <a:t>a website using the PHP and MySQL skills that we have covered in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Content is to be determined by students with instructor approval</a:t>
            </a:r>
          </a:p>
          <a:p>
            <a:r>
              <a:rPr lang="en-US" dirty="0" smtClean="0"/>
              <a:t>Topics Due – September 24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Demonstrations – December 3</a:t>
            </a:r>
            <a:r>
              <a:rPr lang="en-US" baseline="30000" dirty="0" smtClean="0"/>
              <a:t>rd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Class Logistics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Attendance is required</a:t>
            </a:r>
          </a:p>
          <a:p>
            <a:r>
              <a:rPr lang="en-US" dirty="0" smtClean="0"/>
              <a:t>Class materials will be on ANGEL</a:t>
            </a:r>
          </a:p>
          <a:p>
            <a:r>
              <a:rPr lang="en-US" dirty="0" smtClean="0"/>
              <a:t>Classes are discussion and Lab</a:t>
            </a:r>
          </a:p>
          <a:p>
            <a:r>
              <a:rPr lang="en-US" dirty="0" smtClean="0"/>
              <a:t>This is an upper level course, you will be treated as upper level students</a:t>
            </a:r>
          </a:p>
          <a:p>
            <a:r>
              <a:rPr lang="en-US" dirty="0" smtClean="0"/>
              <a:t>If you don’t know, </a:t>
            </a:r>
            <a:r>
              <a:rPr lang="en-US" b="1" u="sng" dirty="0" smtClean="0"/>
              <a:t>ASK</a:t>
            </a:r>
            <a:r>
              <a:rPr lang="en-US" dirty="0" smtClean="0"/>
              <a:t>, don’t guess, interrupt me</a:t>
            </a:r>
          </a:p>
          <a:p>
            <a:r>
              <a:rPr lang="en-US" dirty="0" smtClean="0"/>
              <a:t>I am a practical person, results are important, effort is important, both are rewarded</a:t>
            </a:r>
          </a:p>
          <a:p>
            <a:r>
              <a:rPr lang="en-US" dirty="0" smtClean="0"/>
              <a:t>Laptops?</a:t>
            </a:r>
          </a:p>
          <a:p>
            <a:r>
              <a:rPr lang="en-US" dirty="0" smtClean="0"/>
              <a:t>If I see that the class is doing the work, less testing will be necessary</a:t>
            </a:r>
          </a:p>
          <a:p>
            <a:r>
              <a:rPr lang="en-US" dirty="0" smtClean="0"/>
              <a:t>Breaks – 20 minutes?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 to PHP</a:t>
            </a:r>
            <a:endParaRPr lang="en-US" b="1" u="sng" dirty="0"/>
          </a:p>
        </p:txBody>
      </p:sp>
      <p:pic>
        <p:nvPicPr>
          <p:cNvPr id="6" name="Content Placeholder 5" descr="ph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58169"/>
            <a:ext cx="7620000" cy="40100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– History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1995 	Developed by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Lerdorf</a:t>
            </a:r>
            <a:r>
              <a:rPr lang="en-US" dirty="0" smtClean="0"/>
              <a:t> as 			</a:t>
            </a:r>
            <a:r>
              <a:rPr lang="en-US" u="sng" dirty="0" smtClean="0"/>
              <a:t>P</a:t>
            </a:r>
            <a:r>
              <a:rPr lang="en-US" dirty="0" smtClean="0"/>
              <a:t>ersonal </a:t>
            </a:r>
            <a:r>
              <a:rPr lang="en-US" u="sng" dirty="0" smtClean="0"/>
              <a:t>H</a:t>
            </a:r>
            <a:r>
              <a:rPr lang="en-US" dirty="0" smtClean="0"/>
              <a:t>ome </a:t>
            </a:r>
            <a:r>
              <a:rPr lang="en-US" u="sng" dirty="0" smtClean="0"/>
              <a:t>P</a:t>
            </a:r>
            <a:r>
              <a:rPr lang="en-US" dirty="0" smtClean="0"/>
              <a:t>age</a:t>
            </a:r>
          </a:p>
          <a:p>
            <a:r>
              <a:rPr lang="en-US" dirty="0" smtClean="0"/>
              <a:t>1997	PHP 2.0 – Form Interpreter</a:t>
            </a:r>
          </a:p>
          <a:p>
            <a:r>
              <a:rPr lang="en-US" dirty="0" smtClean="0"/>
              <a:t>1998	PHP 3.0 – HTML, 50,000 users</a:t>
            </a:r>
          </a:p>
          <a:p>
            <a:r>
              <a:rPr lang="en-US" dirty="0" smtClean="0"/>
              <a:t>2000	PHP 4.0 – 1</a:t>
            </a:r>
            <a:r>
              <a:rPr lang="en-US" baseline="30000" dirty="0" smtClean="0"/>
              <a:t>st</a:t>
            </a:r>
            <a:r>
              <a:rPr lang="en-US" dirty="0" smtClean="0"/>
              <a:t> Commercial Release</a:t>
            </a:r>
          </a:p>
          <a:p>
            <a:r>
              <a:rPr lang="en-US" dirty="0" smtClean="0"/>
              <a:t>2004	PHP 5.0 – Numerous improvements, 		</a:t>
            </a:r>
            <a:r>
              <a:rPr lang="en-US" dirty="0" err="1" smtClean="0"/>
              <a:t>Zend</a:t>
            </a:r>
            <a:r>
              <a:rPr lang="en-US" dirty="0" smtClean="0"/>
              <a:t> Engine II</a:t>
            </a:r>
          </a:p>
          <a:p>
            <a:r>
              <a:rPr lang="en-US" dirty="0" smtClean="0"/>
              <a:t>Current Release – V5.5.16, August 22,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PHP: Wiki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	PHP</a:t>
            </a:r>
            <a:r>
              <a:rPr lang="en-US" dirty="0" smtClean="0"/>
              <a:t> is a </a:t>
            </a:r>
            <a:r>
              <a:rPr lang="en-US" dirty="0" smtClean="0">
                <a:hlinkClick r:id="rId2" tooltip="Server-side scripting"/>
              </a:rPr>
              <a:t>server-side scripting</a:t>
            </a:r>
            <a:r>
              <a:rPr lang="en-US" dirty="0" smtClean="0"/>
              <a:t> language designed for </a:t>
            </a:r>
            <a:r>
              <a:rPr lang="en-US" dirty="0" smtClean="0">
                <a:hlinkClick r:id="rId3" tooltip="Web development"/>
              </a:rPr>
              <a:t>web development</a:t>
            </a:r>
            <a:r>
              <a:rPr lang="en-US" dirty="0" smtClean="0"/>
              <a:t> but also used as a </a:t>
            </a:r>
            <a:r>
              <a:rPr lang="en-US" dirty="0" smtClean="0">
                <a:hlinkClick r:id="rId4" tooltip="General-purpose programming language"/>
              </a:rPr>
              <a:t>general-purpose programming language</a:t>
            </a:r>
            <a:r>
              <a:rPr lang="en-US" dirty="0" smtClean="0"/>
              <a:t>. PHP is now installed on more than 244 million </a:t>
            </a:r>
            <a:r>
              <a:rPr lang="en-US" dirty="0" smtClean="0">
                <a:hlinkClick r:id="rId5" tooltip="Website"/>
              </a:rPr>
              <a:t>websites</a:t>
            </a:r>
            <a:r>
              <a:rPr lang="en-US" dirty="0" smtClean="0"/>
              <a:t> and 2.1 million </a:t>
            </a:r>
            <a:r>
              <a:rPr lang="en-US" dirty="0" smtClean="0">
                <a:hlinkClick r:id="rId6" tooltip="Web server"/>
              </a:rPr>
              <a:t>web servers</a:t>
            </a:r>
            <a:r>
              <a:rPr lang="en-US" dirty="0" smtClean="0"/>
              <a:t>. Originally created by </a:t>
            </a:r>
            <a:r>
              <a:rPr lang="en-US" dirty="0" err="1" smtClean="0">
                <a:hlinkClick r:id="rId7" tooltip="Rasmus Lerdorf"/>
              </a:rPr>
              <a:t>Rasmus</a:t>
            </a:r>
            <a:r>
              <a:rPr lang="en-US" dirty="0" smtClean="0">
                <a:hlinkClick r:id="rId7" tooltip="Rasmus Lerdorf"/>
              </a:rPr>
              <a:t> </a:t>
            </a:r>
            <a:r>
              <a:rPr lang="en-US" dirty="0" err="1" smtClean="0">
                <a:hlinkClick r:id="rId7" tooltip="Rasmus Lerdorf"/>
              </a:rPr>
              <a:t>Lerdorf</a:t>
            </a:r>
            <a:r>
              <a:rPr lang="en-US" dirty="0" smtClean="0"/>
              <a:t> in 1995, the </a:t>
            </a:r>
            <a:r>
              <a:rPr lang="en-US" dirty="0" smtClean="0">
                <a:hlinkClick r:id="rId8" tooltip="Reference implementation"/>
              </a:rPr>
              <a:t>reference implementation</a:t>
            </a:r>
            <a:r>
              <a:rPr lang="en-US" dirty="0" smtClean="0"/>
              <a:t> of PHP is now produced by The PHP Group. While PHP originally stood for </a:t>
            </a:r>
            <a:r>
              <a:rPr lang="en-US" i="1" dirty="0" smtClean="0"/>
              <a:t>Personal Home Page</a:t>
            </a:r>
            <a:r>
              <a:rPr lang="en-US" dirty="0" smtClean="0"/>
              <a:t>, it now stands for </a:t>
            </a:r>
            <a:r>
              <a:rPr lang="en-US" i="1" dirty="0" smtClean="0"/>
              <a:t>PHP: Hypertext Preprocessor</a:t>
            </a:r>
            <a:r>
              <a:rPr lang="en-US" dirty="0" smtClean="0"/>
              <a:t>, a </a:t>
            </a:r>
            <a:r>
              <a:rPr lang="en-US" dirty="0" smtClean="0">
                <a:hlinkClick r:id="rId9" tooltip="Recursive acronym"/>
              </a:rPr>
              <a:t>recursive acronym</a:t>
            </a:r>
            <a:r>
              <a:rPr lang="en-US" dirty="0" smtClean="0"/>
              <a:t>.</a:t>
            </a:r>
            <a:endParaRPr lang="en-US" baseline="30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PHP code is </a:t>
            </a:r>
            <a:r>
              <a:rPr lang="en-US" dirty="0" smtClean="0">
                <a:hlinkClick r:id="rId10" tooltip="Interpreter (computing)"/>
              </a:rPr>
              <a:t>interpreted</a:t>
            </a:r>
            <a:r>
              <a:rPr lang="en-US" dirty="0" smtClean="0"/>
              <a:t> by a web server with a PHP processor module which generates the resulting web page: PHP commands can be embedded directly into an </a:t>
            </a:r>
            <a:r>
              <a:rPr lang="en-US" dirty="0" smtClean="0">
                <a:hlinkClick r:id="rId11" tooltip="HTML"/>
              </a:rPr>
              <a:t>HTML</a:t>
            </a:r>
            <a:r>
              <a:rPr lang="en-US" dirty="0" smtClean="0"/>
              <a:t> source document rather than calling an external file to process data. It has also evolved to include a </a:t>
            </a:r>
            <a:r>
              <a:rPr lang="en-US" dirty="0" smtClean="0">
                <a:hlinkClick r:id="rId12" tooltip="Command-line interface"/>
              </a:rPr>
              <a:t>command-line interface</a:t>
            </a:r>
            <a:r>
              <a:rPr lang="en-US" dirty="0" smtClean="0"/>
              <a:t> capability and can be used in </a:t>
            </a:r>
            <a:r>
              <a:rPr lang="en-US" dirty="0" smtClean="0">
                <a:hlinkClick r:id="rId13" tooltip="Computer software"/>
              </a:rPr>
              <a:t>standalone</a:t>
            </a:r>
            <a:r>
              <a:rPr lang="en-US" dirty="0" smtClean="0"/>
              <a:t> </a:t>
            </a:r>
            <a:r>
              <a:rPr lang="en-US" dirty="0" smtClean="0">
                <a:hlinkClick r:id="rId14" tooltip="Graphical user interface"/>
              </a:rPr>
              <a:t>graphical applications</a:t>
            </a:r>
            <a:r>
              <a:rPr lang="en-US" dirty="0" smtClean="0"/>
              <a:t>.</a:t>
            </a:r>
            <a:endParaRPr lang="en-US" baseline="30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PHP is </a:t>
            </a:r>
            <a:r>
              <a:rPr lang="en-US" dirty="0" smtClean="0">
                <a:hlinkClick r:id="rId15" tooltip="Free software"/>
              </a:rPr>
              <a:t>free software</a:t>
            </a:r>
            <a:r>
              <a:rPr lang="en-US" dirty="0" smtClean="0"/>
              <a:t> released under the </a:t>
            </a:r>
            <a:r>
              <a:rPr lang="en-US" dirty="0" smtClean="0">
                <a:hlinkClick r:id="rId16" tooltip="PHP License"/>
              </a:rPr>
              <a:t>PHP License</a:t>
            </a:r>
            <a:r>
              <a:rPr lang="en-US" dirty="0" smtClean="0"/>
              <a:t>, which is incompatible with the </a:t>
            </a:r>
            <a:r>
              <a:rPr lang="en-US" dirty="0" smtClean="0">
                <a:hlinkClick r:id="rId17" tooltip="GNU General Public License"/>
              </a:rPr>
              <a:t>GNU General Public License</a:t>
            </a:r>
            <a:r>
              <a:rPr lang="en-US" dirty="0" smtClean="0"/>
              <a:t> (GPL) due to restrictions on the usage of the term </a:t>
            </a:r>
            <a:r>
              <a:rPr lang="en-US" i="1" dirty="0" smtClean="0"/>
              <a:t>PHP</a:t>
            </a:r>
            <a:r>
              <a:rPr lang="en-US" dirty="0" smtClean="0"/>
              <a:t>. PHP can be deployed on most web servers and also as a standalone </a:t>
            </a:r>
            <a:r>
              <a:rPr lang="en-US" dirty="0" smtClean="0">
                <a:hlinkClick r:id="rId18" tooltip="Shell (computing)"/>
              </a:rPr>
              <a:t>shell</a:t>
            </a:r>
            <a:r>
              <a:rPr lang="en-US" dirty="0" smtClean="0"/>
              <a:t> on almost every </a:t>
            </a:r>
            <a:r>
              <a:rPr lang="en-US" dirty="0" smtClean="0">
                <a:hlinkClick r:id="rId19" tooltip="Operating system"/>
              </a:rPr>
              <a:t>operating system</a:t>
            </a:r>
            <a:r>
              <a:rPr lang="en-US" dirty="0" smtClean="0"/>
              <a:t> and </a:t>
            </a:r>
            <a:r>
              <a:rPr lang="en-US" dirty="0" smtClean="0">
                <a:hlinkClick r:id="rId20" tooltip="Computing platform"/>
              </a:rPr>
              <a:t>platform</a:t>
            </a:r>
            <a:r>
              <a:rPr lang="en-US" dirty="0" smtClean="0"/>
              <a:t>, free of charge.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- Popularity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Practicality</a:t>
            </a:r>
            <a:r>
              <a:rPr lang="en-US" dirty="0" smtClean="0"/>
              <a:t>	Simple to understand and use, 			minimalist language, built-in 			functions and extensions</a:t>
            </a:r>
          </a:p>
          <a:p>
            <a:r>
              <a:rPr lang="en-US" b="1" dirty="0" smtClean="0"/>
              <a:t>Power		</a:t>
            </a:r>
            <a:r>
              <a:rPr lang="en-US" dirty="0" smtClean="0"/>
              <a:t>Can do any website</a:t>
            </a:r>
            <a:endParaRPr lang="en-US" b="1" dirty="0" smtClean="0"/>
          </a:p>
          <a:p>
            <a:r>
              <a:rPr lang="en-US" b="1" dirty="0" smtClean="0"/>
              <a:t>Possibility</a:t>
            </a:r>
            <a:r>
              <a:rPr lang="en-US" dirty="0" smtClean="0"/>
              <a:t>	Multi-platform, Multi-database 			support</a:t>
            </a:r>
            <a:endParaRPr lang="en-US" b="1" dirty="0" smtClean="0"/>
          </a:p>
          <a:p>
            <a:r>
              <a:rPr lang="en-US" b="1" dirty="0" smtClean="0"/>
              <a:t>Price		</a:t>
            </a:r>
            <a:r>
              <a:rPr lang="en-US" dirty="0" smtClean="0"/>
              <a:t>Free, with some restrictions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– Interpretive Language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u="sng" dirty="0" smtClean="0"/>
              <a:t>Wiki</a:t>
            </a:r>
            <a:r>
              <a:rPr lang="en-US" dirty="0" smtClean="0"/>
              <a:t> - An </a:t>
            </a:r>
            <a:r>
              <a:rPr lang="en-US" b="1" dirty="0" smtClean="0"/>
              <a:t>interpreted language</a:t>
            </a:r>
            <a:r>
              <a:rPr lang="en-US" dirty="0" smtClean="0"/>
              <a:t> is a </a:t>
            </a:r>
            <a:r>
              <a:rPr lang="en-US" dirty="0" smtClean="0">
                <a:hlinkClick r:id="rId2" tooltip="Programming language"/>
              </a:rPr>
              <a:t>programming language</a:t>
            </a:r>
            <a:r>
              <a:rPr lang="en-US" dirty="0" smtClean="0"/>
              <a:t> that avoids explicit </a:t>
            </a:r>
            <a:r>
              <a:rPr lang="en-US" dirty="0" smtClean="0">
                <a:hlinkClick r:id="rId3" tooltip="Computer program"/>
              </a:rPr>
              <a:t>program</a:t>
            </a:r>
            <a:r>
              <a:rPr lang="en-US" dirty="0" smtClean="0"/>
              <a:t> compilation. The </a:t>
            </a:r>
            <a:r>
              <a:rPr lang="en-US" dirty="0" smtClean="0">
                <a:hlinkClick r:id="rId4" tooltip="Interpreter (computing)"/>
              </a:rPr>
              <a:t>interpreter</a:t>
            </a:r>
            <a:r>
              <a:rPr lang="en-US" dirty="0" smtClean="0"/>
              <a:t> executes the program source code directly, statement by statement, as a </a:t>
            </a:r>
            <a:r>
              <a:rPr lang="en-US" dirty="0" smtClean="0">
                <a:hlinkClick r:id="rId5" tooltip="CPU"/>
              </a:rPr>
              <a:t>processor</a:t>
            </a:r>
            <a:r>
              <a:rPr lang="en-US" dirty="0" smtClean="0"/>
              <a:t> or </a:t>
            </a:r>
            <a:r>
              <a:rPr lang="en-US" dirty="0" smtClean="0">
                <a:hlinkClick r:id="rId6" tooltip="Scripting engine"/>
              </a:rPr>
              <a:t>scripting engine</a:t>
            </a:r>
            <a:r>
              <a:rPr lang="en-US" dirty="0" smtClean="0"/>
              <a:t> does. This can be contrasted with </a:t>
            </a:r>
            <a:r>
              <a:rPr lang="en-US" i="1" dirty="0" smtClean="0">
                <a:hlinkClick r:id="rId7" tooltip="Compiled language"/>
              </a:rPr>
              <a:t>compiled</a:t>
            </a:r>
            <a:r>
              <a:rPr lang="en-US" dirty="0" smtClean="0">
                <a:hlinkClick r:id="rId7" tooltip="Compiled language"/>
              </a:rPr>
              <a:t> language</a:t>
            </a:r>
            <a:r>
              <a:rPr lang="en-US" dirty="0" smtClean="0"/>
              <a:t> programs, which the user must explicitly translate into a lower-level </a:t>
            </a:r>
            <a:r>
              <a:rPr lang="en-US" dirty="0" smtClean="0">
                <a:hlinkClick r:id="rId8" tooltip="Machine language"/>
              </a:rPr>
              <a:t>machine language</a:t>
            </a:r>
            <a:r>
              <a:rPr lang="en-US" dirty="0" smtClean="0"/>
              <a:t> executable.</a:t>
            </a:r>
          </a:p>
          <a:p>
            <a:r>
              <a:rPr lang="en-US" u="sng" dirty="0" smtClean="0"/>
              <a:t>Benefits</a:t>
            </a:r>
            <a:r>
              <a:rPr lang="en-US" dirty="0" smtClean="0"/>
              <a:t>		Code and Go, Flexibility</a:t>
            </a:r>
          </a:p>
          <a:p>
            <a:r>
              <a:rPr lang="en-US" u="sng" dirty="0" smtClean="0"/>
              <a:t>Concerns	</a:t>
            </a:r>
            <a:r>
              <a:rPr lang="en-US" dirty="0" smtClean="0"/>
              <a:t>	Slow and Inefficient, Special Handling 			Required - Input, Open to Attacks	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-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1995 		Origins, currently at Release 5.5</a:t>
            </a:r>
          </a:p>
          <a:p>
            <a:r>
              <a:rPr lang="en-US" dirty="0" smtClean="0"/>
              <a:t>Interpretive	Code and Go</a:t>
            </a:r>
          </a:p>
          <a:p>
            <a:r>
              <a:rPr lang="en-US" dirty="0" smtClean="0"/>
              <a:t>Server Side	Runs on the server</a:t>
            </a:r>
          </a:p>
          <a:p>
            <a:r>
              <a:rPr lang="en-US" dirty="0" smtClean="0"/>
              <a:t>Scripting		Generates HTML (webpages)</a:t>
            </a:r>
          </a:p>
          <a:p>
            <a:r>
              <a:rPr lang="en-US" u="sng" dirty="0" smtClean="0"/>
              <a:t>Popular</a:t>
            </a:r>
            <a:r>
              <a:rPr lang="en-US" dirty="0" smtClean="0"/>
              <a:t>		Used on more websites</a:t>
            </a:r>
          </a:p>
          <a:p>
            <a:pPr lvl="1"/>
            <a:r>
              <a:rPr lang="en-US" dirty="0" smtClean="0"/>
              <a:t>Practical	Minimalist language</a:t>
            </a:r>
          </a:p>
          <a:p>
            <a:pPr lvl="1"/>
            <a:r>
              <a:rPr lang="en-US" dirty="0" smtClean="0"/>
              <a:t>Powerful	Functions and Extensions</a:t>
            </a:r>
          </a:p>
          <a:p>
            <a:pPr lvl="1"/>
            <a:r>
              <a:rPr lang="en-US" dirty="0" smtClean="0"/>
              <a:t>Possibility	Multi-Platform, Multi-Database	</a:t>
            </a:r>
          </a:p>
          <a:p>
            <a:pPr lvl="1"/>
            <a:r>
              <a:rPr lang="en-US" dirty="0" smtClean="0"/>
              <a:t>Price		Free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 to MySQL</a:t>
            </a:r>
            <a:endParaRPr lang="en-US" b="1" u="sng" dirty="0"/>
          </a:p>
        </p:txBody>
      </p:sp>
      <p:pic>
        <p:nvPicPr>
          <p:cNvPr id="6" name="Content Placeholder 5" descr="mysql-log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44647"/>
            <a:ext cx="8229600" cy="34370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Instructor Information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	Charles Kaplan</a:t>
            </a:r>
          </a:p>
          <a:p>
            <a:r>
              <a:rPr lang="en-US" dirty="0" smtClean="0"/>
              <a:t>Email		kaplancr@farmingdale.edu</a:t>
            </a:r>
          </a:p>
          <a:p>
            <a:r>
              <a:rPr lang="en-US" dirty="0" smtClean="0"/>
              <a:t>Office Hours	email me to arrange a meeting 			before or after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- History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1996	Started as an internal company project at 		</a:t>
            </a:r>
            <a:r>
              <a:rPr lang="en-US" dirty="0" err="1" smtClean="0"/>
              <a:t>TcXDataKonsult</a:t>
            </a:r>
            <a:r>
              <a:rPr lang="en-US" dirty="0" smtClean="0"/>
              <a:t> in Sweden</a:t>
            </a:r>
          </a:p>
          <a:p>
            <a:r>
              <a:rPr lang="en-US" dirty="0" smtClean="0"/>
              <a:t>2001	MySQL AB company formed</a:t>
            </a:r>
          </a:p>
          <a:p>
            <a:r>
              <a:rPr lang="en-US" dirty="0" smtClean="0"/>
              <a:t>2003	First Production Release, Version 4.0</a:t>
            </a:r>
          </a:p>
          <a:p>
            <a:r>
              <a:rPr lang="en-US" dirty="0" smtClean="0"/>
              <a:t>2005	MySQL Version 5.0</a:t>
            </a:r>
          </a:p>
          <a:p>
            <a:r>
              <a:rPr lang="en-US" dirty="0" smtClean="0"/>
              <a:t>2008	SUN Microsystems purchases MySQL</a:t>
            </a:r>
          </a:p>
          <a:p>
            <a:r>
              <a:rPr lang="en-US" dirty="0" smtClean="0"/>
              <a:t>2009	Oracle purchases SUN Microsystems</a:t>
            </a:r>
          </a:p>
          <a:p>
            <a:r>
              <a:rPr lang="en-US" dirty="0" smtClean="0"/>
              <a:t>2013	MySQL is being replaced by </a:t>
            </a:r>
            <a:r>
              <a:rPr lang="en-US" dirty="0" err="1" smtClean="0"/>
              <a:t>MariaDB</a:t>
            </a:r>
            <a:r>
              <a:rPr lang="en-US" dirty="0" smtClean="0"/>
              <a:t> by 			some users due to issues with Oracle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- Wiki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	MySQL</a:t>
            </a:r>
            <a:r>
              <a:rPr lang="en-US" dirty="0" smtClean="0"/>
              <a:t> (</a:t>
            </a:r>
            <a:r>
              <a:rPr lang="en-US" dirty="0" smtClean="0">
                <a:hlinkClick r:id="rId2" tooltip="Help:IPA for English"/>
              </a:rPr>
              <a:t>/</a:t>
            </a:r>
            <a:r>
              <a:rPr lang="en-US" dirty="0" err="1" smtClean="0">
                <a:hlinkClick r:id="rId2" tooltip="Help:IPA for English"/>
              </a:rPr>
              <a:t>maɪ</a:t>
            </a:r>
            <a:r>
              <a:rPr lang="en-US" dirty="0" smtClean="0"/>
              <a:t> </a:t>
            </a:r>
            <a:r>
              <a:rPr lang="en-US" dirty="0" smtClean="0">
                <a:hlinkClick r:id="rId2" tooltip="Help:IPA for English"/>
              </a:rPr>
              <a:t>ˌ</a:t>
            </a:r>
            <a:r>
              <a:rPr lang="en-US" dirty="0" err="1" smtClean="0">
                <a:hlinkClick r:id="rId2" tooltip="Help:IPA for English"/>
              </a:rPr>
              <a:t>ɛskju</a:t>
            </a:r>
            <a:r>
              <a:rPr lang="en-US" dirty="0" smtClean="0">
                <a:hlinkClick r:id="rId2" tooltip="Help:IPA for English"/>
              </a:rPr>
              <a:t>ːˈ</a:t>
            </a:r>
            <a:r>
              <a:rPr lang="en-US" dirty="0" err="1" smtClean="0">
                <a:hlinkClick r:id="rId2" tooltip="Help:IPA for English"/>
              </a:rPr>
              <a:t>ɛl</a:t>
            </a:r>
            <a:r>
              <a:rPr lang="en-US" dirty="0" smtClean="0">
                <a:hlinkClick r:id="rId2" tooltip="Help:IPA for English"/>
              </a:rPr>
              <a:t>/</a:t>
            </a:r>
            <a:r>
              <a:rPr lang="en-US" dirty="0" smtClean="0"/>
              <a:t> "My S-Q-L", officially, but also called </a:t>
            </a:r>
            <a:r>
              <a:rPr lang="en-US" dirty="0" smtClean="0">
                <a:hlinkClick r:id="rId2" tooltip="Help:IPA for English"/>
              </a:rPr>
              <a:t>/</a:t>
            </a:r>
            <a:r>
              <a:rPr lang="en-US" dirty="0" err="1" smtClean="0">
                <a:hlinkClick r:id="rId2" tooltip="Help:IPA for English"/>
              </a:rPr>
              <a:t>maɪ</a:t>
            </a:r>
            <a:r>
              <a:rPr lang="en-US" dirty="0" smtClean="0"/>
              <a:t> </a:t>
            </a:r>
            <a:r>
              <a:rPr lang="en-US" dirty="0" smtClean="0">
                <a:hlinkClick r:id="rId2" tooltip="Help:IPA for English"/>
              </a:rPr>
              <a:t>ˈ</a:t>
            </a:r>
            <a:r>
              <a:rPr lang="en-US" dirty="0" err="1" smtClean="0">
                <a:hlinkClick r:id="rId2" tooltip="Help:IPA for English"/>
              </a:rPr>
              <a:t>siːkwəl</a:t>
            </a:r>
            <a:r>
              <a:rPr lang="en-US" dirty="0" smtClean="0">
                <a:hlinkClick r:id="rId2" tooltip="Help:IPA for English"/>
              </a:rPr>
              <a:t>/</a:t>
            </a:r>
            <a:r>
              <a:rPr lang="en-US" dirty="0" smtClean="0"/>
              <a:t> "My Sequel") is (as of July 2013) the world's most widely used open-source </a:t>
            </a:r>
            <a:r>
              <a:rPr lang="en-US" dirty="0" smtClean="0">
                <a:hlinkClick r:id="rId3" tooltip="Relational database management system"/>
              </a:rPr>
              <a:t>relational database management system</a:t>
            </a:r>
            <a:r>
              <a:rPr lang="en-US" dirty="0" smtClean="0"/>
              <a:t> (RDBMS) that runs as a server providing multi-user access to a number of databases, though </a:t>
            </a:r>
            <a:r>
              <a:rPr lang="en-US" dirty="0" smtClean="0">
                <a:hlinkClick r:id="rId4" tooltip="SQLite"/>
              </a:rPr>
              <a:t>SQLite</a:t>
            </a:r>
            <a:r>
              <a:rPr lang="en-US" dirty="0" smtClean="0"/>
              <a:t> probably has more total embedded deployments. It is named after co-founder </a:t>
            </a:r>
            <a:r>
              <a:rPr lang="en-US" dirty="0" smtClean="0">
                <a:hlinkClick r:id="rId5" tooltip="Michael Widenius"/>
              </a:rPr>
              <a:t>Michael </a:t>
            </a:r>
            <a:r>
              <a:rPr lang="en-US" dirty="0" err="1" smtClean="0">
                <a:hlinkClick r:id="rId5" tooltip="Michael Widenius"/>
              </a:rPr>
              <a:t>Widenius</a:t>
            </a:r>
            <a:r>
              <a:rPr lang="en-US" dirty="0" err="1" smtClean="0"/>
              <a:t>'s</a:t>
            </a:r>
            <a:r>
              <a:rPr lang="en-US" dirty="0" smtClean="0"/>
              <a:t> daughter, My. The </a:t>
            </a:r>
            <a:r>
              <a:rPr lang="en-US" dirty="0" smtClean="0">
                <a:hlinkClick r:id="rId6" tooltip="SQL"/>
              </a:rPr>
              <a:t>SQL</a:t>
            </a:r>
            <a:r>
              <a:rPr lang="en-US" dirty="0" smtClean="0"/>
              <a:t> phrase stands for </a:t>
            </a:r>
            <a:r>
              <a:rPr lang="en-US" dirty="0" smtClean="0">
                <a:hlinkClick r:id="rId7" tooltip="Structured Query Language"/>
              </a:rPr>
              <a:t>Structured Query Language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The MySQL development project has made its </a:t>
            </a:r>
            <a:r>
              <a:rPr lang="en-US" dirty="0" smtClean="0">
                <a:hlinkClick r:id="rId8" tooltip="Source code"/>
              </a:rPr>
              <a:t>source code</a:t>
            </a:r>
            <a:r>
              <a:rPr lang="en-US" dirty="0" smtClean="0"/>
              <a:t> available under the terms of the </a:t>
            </a:r>
            <a:r>
              <a:rPr lang="en-US" dirty="0" smtClean="0">
                <a:hlinkClick r:id="rId9" tooltip="GNU General Public License"/>
              </a:rPr>
              <a:t>GNU General Public License</a:t>
            </a:r>
            <a:r>
              <a:rPr lang="en-US" dirty="0" smtClean="0"/>
              <a:t>, as well as under a variety of </a:t>
            </a:r>
            <a:r>
              <a:rPr lang="en-US" dirty="0" smtClean="0">
                <a:hlinkClick r:id="rId10" tooltip="Proprietary software"/>
              </a:rPr>
              <a:t>proprietary</a:t>
            </a:r>
            <a:r>
              <a:rPr lang="en-US" dirty="0" smtClean="0"/>
              <a:t> agreements. MySQL was owned and sponsored by a single </a:t>
            </a:r>
            <a:r>
              <a:rPr lang="en-US" dirty="0" smtClean="0">
                <a:hlinkClick r:id="rId11" tooltip="Business"/>
              </a:rPr>
              <a:t>for-profit</a:t>
            </a:r>
            <a:r>
              <a:rPr lang="en-US" dirty="0" smtClean="0"/>
              <a:t> firm, the </a:t>
            </a:r>
            <a:r>
              <a:rPr lang="en-US" dirty="0" smtClean="0">
                <a:hlinkClick r:id="rId12" tooltip="Sweden"/>
              </a:rPr>
              <a:t>Swedish</a:t>
            </a:r>
            <a:r>
              <a:rPr lang="en-US" dirty="0" smtClean="0"/>
              <a:t> company </a:t>
            </a:r>
            <a:r>
              <a:rPr lang="en-US" dirty="0" smtClean="0">
                <a:hlinkClick r:id="rId13" tooltip="MySQL AB"/>
              </a:rPr>
              <a:t>MySQL AB</a:t>
            </a:r>
            <a:r>
              <a:rPr lang="en-US" dirty="0" smtClean="0"/>
              <a:t>, now owned by </a:t>
            </a:r>
            <a:r>
              <a:rPr lang="en-US" dirty="0" smtClean="0">
                <a:hlinkClick r:id="rId14" tooltip="Oracle Corporation"/>
              </a:rPr>
              <a:t>Oracle Corporation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MySQL is a popular choice of database for use in web applications, and is a central component of the widely used </a:t>
            </a:r>
            <a:r>
              <a:rPr lang="en-US" dirty="0" smtClean="0">
                <a:hlinkClick r:id="rId15" tooltip="LAMP (software bundle)"/>
              </a:rPr>
              <a:t>LAMP</a:t>
            </a:r>
            <a:r>
              <a:rPr lang="en-US" dirty="0" smtClean="0"/>
              <a:t> open source web application software stack (and other </a:t>
            </a:r>
            <a:r>
              <a:rPr lang="en-US" dirty="0" smtClean="0">
                <a:hlinkClick r:id="rId16" tooltip="List of AMP packages"/>
              </a:rPr>
              <a:t>'AMP'</a:t>
            </a:r>
            <a:r>
              <a:rPr lang="en-US" dirty="0" smtClean="0"/>
              <a:t> stacks). LAMP is an acronym for "</a:t>
            </a:r>
            <a:r>
              <a:rPr lang="en-US" dirty="0" smtClean="0">
                <a:hlinkClick r:id="rId17" tooltip="Linux"/>
              </a:rPr>
              <a:t>Linux</a:t>
            </a:r>
            <a:r>
              <a:rPr lang="en-US" dirty="0" smtClean="0"/>
              <a:t>, </a:t>
            </a:r>
            <a:r>
              <a:rPr lang="en-US" dirty="0" smtClean="0">
                <a:hlinkClick r:id="rId18" tooltip="Apache HTTP Server"/>
              </a:rPr>
              <a:t>Apache</a:t>
            </a:r>
            <a:r>
              <a:rPr lang="en-US" dirty="0" smtClean="0"/>
              <a:t>, MySQL, </a:t>
            </a:r>
            <a:r>
              <a:rPr lang="en-US" dirty="0" smtClean="0">
                <a:hlinkClick r:id="rId19" tooltip="Perl"/>
              </a:rPr>
              <a:t>Perl</a:t>
            </a:r>
            <a:r>
              <a:rPr lang="en-US" dirty="0" smtClean="0"/>
              <a:t>/</a:t>
            </a:r>
            <a:r>
              <a:rPr lang="en-US" dirty="0" smtClean="0">
                <a:hlinkClick r:id="rId20" tooltip="PHP"/>
              </a:rPr>
              <a:t>PHP</a:t>
            </a:r>
            <a:r>
              <a:rPr lang="en-US" dirty="0" smtClean="0"/>
              <a:t>/</a:t>
            </a:r>
            <a:r>
              <a:rPr lang="en-US" dirty="0" smtClean="0">
                <a:hlinkClick r:id="rId21" tooltip="Python (programming language)"/>
              </a:rPr>
              <a:t>Python</a:t>
            </a:r>
            <a:r>
              <a:rPr lang="en-US" dirty="0" smtClean="0"/>
              <a:t>." </a:t>
            </a:r>
            <a:r>
              <a:rPr lang="en-US" dirty="0" smtClean="0">
                <a:hlinkClick r:id="rId22" tooltip="Free software"/>
              </a:rPr>
              <a:t>Free-software</a:t>
            </a:r>
            <a:r>
              <a:rPr lang="en-US" dirty="0" smtClean="0"/>
              <a:t>-open source projects that require a full-featured database management system often use MySQL.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- Popularity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Standards	Subset of ANSI SQL 99,  with 				extensions</a:t>
            </a:r>
          </a:p>
          <a:p>
            <a:r>
              <a:rPr lang="en-US" dirty="0" smtClean="0"/>
              <a:t>Flexibility	Multi-platform, multi-language 				support</a:t>
            </a:r>
          </a:p>
          <a:p>
            <a:r>
              <a:rPr lang="en-US" dirty="0" smtClean="0"/>
              <a:t>Power		Performance and Function</a:t>
            </a:r>
          </a:p>
          <a:p>
            <a:r>
              <a:rPr lang="en-US" dirty="0" smtClean="0"/>
              <a:t>Price		Open Source (Free)</a:t>
            </a:r>
          </a:p>
          <a:p>
            <a:r>
              <a:rPr lang="en-US" dirty="0" smtClean="0"/>
              <a:t>User Community – (Hyper) Active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- Users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Craigslist</a:t>
            </a:r>
          </a:p>
          <a:p>
            <a:r>
              <a:rPr lang="en-US" dirty="0" err="1" smtClean="0"/>
              <a:t>Yahoo!Finance</a:t>
            </a:r>
            <a:endParaRPr lang="en-US" dirty="0" smtClean="0"/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r>
              <a:rPr lang="en-US" dirty="0" err="1" smtClean="0"/>
              <a:t>Flickr</a:t>
            </a:r>
            <a:endParaRPr lang="en-US" dirty="0" smtClean="0"/>
          </a:p>
          <a:p>
            <a:r>
              <a:rPr lang="en-US" dirty="0" smtClean="0"/>
              <a:t>YouTube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-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1996 - Origins, Current Release 5.6</a:t>
            </a:r>
          </a:p>
          <a:p>
            <a:r>
              <a:rPr lang="en-US" dirty="0" smtClean="0"/>
              <a:t>Nearly ANSI SQL 99 compliant</a:t>
            </a:r>
          </a:p>
          <a:p>
            <a:r>
              <a:rPr lang="en-US" u="sng" dirty="0" smtClean="0"/>
              <a:t>Popular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End User Community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Break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7200" b="1" dirty="0" smtClean="0"/>
              <a:t>20 Minutes</a:t>
            </a:r>
            <a:endParaRPr lang="en-US" sz="7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Exercise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7200" dirty="0" smtClean="0"/>
          </a:p>
          <a:p>
            <a:pPr algn="ctr">
              <a:buNone/>
            </a:pPr>
            <a:r>
              <a:rPr lang="en-US" sz="7200" b="1" dirty="0" smtClean="0"/>
              <a:t>Hello World</a:t>
            </a:r>
            <a:endParaRPr lang="en-US" sz="7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WAMPServer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WAMPServer is a packaged stack of:</a:t>
            </a:r>
          </a:p>
          <a:p>
            <a:pPr lvl="1"/>
            <a:r>
              <a:rPr lang="en-US" b="1" u="sng" dirty="0" smtClean="0"/>
              <a:t>W</a:t>
            </a:r>
            <a:r>
              <a:rPr lang="en-US" dirty="0" smtClean="0"/>
              <a:t>indows	Operating Syste</a:t>
            </a:r>
            <a:r>
              <a:rPr lang="en-US" dirty="0"/>
              <a:t>m</a:t>
            </a:r>
            <a:endParaRPr lang="en-US" dirty="0" smtClean="0"/>
          </a:p>
          <a:p>
            <a:pPr lvl="1"/>
            <a:r>
              <a:rPr lang="en-US" b="1" u="sng" dirty="0" smtClean="0"/>
              <a:t>A</a:t>
            </a:r>
            <a:r>
              <a:rPr lang="en-US" dirty="0" smtClean="0"/>
              <a:t>pache	Web Server</a:t>
            </a:r>
          </a:p>
          <a:p>
            <a:pPr lvl="1"/>
            <a:r>
              <a:rPr lang="en-US" b="1" u="sng" dirty="0" smtClean="0"/>
              <a:t>M</a:t>
            </a:r>
            <a:r>
              <a:rPr lang="en-US" dirty="0" smtClean="0"/>
              <a:t>ySQL		Relation </a:t>
            </a:r>
            <a:r>
              <a:rPr lang="en-US" dirty="0" err="1" smtClean="0"/>
              <a:t>DataBase</a:t>
            </a:r>
            <a:r>
              <a:rPr lang="en-US" dirty="0" smtClean="0"/>
              <a:t> Manager</a:t>
            </a:r>
          </a:p>
          <a:p>
            <a:pPr lvl="1"/>
            <a:r>
              <a:rPr lang="en-US" b="1" u="sng" dirty="0" smtClean="0"/>
              <a:t>P</a:t>
            </a:r>
            <a:r>
              <a:rPr lang="en-US" dirty="0" smtClean="0"/>
              <a:t>HP		Server Side Scripting Language</a:t>
            </a:r>
          </a:p>
          <a:p>
            <a:r>
              <a:rPr lang="en-US" dirty="0" smtClean="0"/>
              <a:t>Also includes server utility programs</a:t>
            </a:r>
          </a:p>
          <a:p>
            <a:r>
              <a:rPr lang="en-US" dirty="0" smtClean="0"/>
              <a:t>Easy to install, multiple platforms</a:t>
            </a:r>
          </a:p>
          <a:p>
            <a:r>
              <a:rPr lang="en-US" dirty="0" smtClean="0"/>
              <a:t>Open 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WAMPServer - Installation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appropriate version from </a:t>
            </a:r>
            <a:r>
              <a:rPr lang="en-US" dirty="0" smtClean="0">
                <a:hlinkClick r:id="rId2"/>
              </a:rPr>
              <a:t>www.wampserver.com</a:t>
            </a:r>
            <a:endParaRPr lang="en-US" dirty="0" smtClean="0"/>
          </a:p>
          <a:p>
            <a:r>
              <a:rPr lang="en-US" dirty="0" smtClean="0"/>
              <a:t>Install using all default options,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Enter your email address when prompted</a:t>
            </a:r>
          </a:p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NotePad</a:t>
            </a:r>
            <a:r>
              <a:rPr lang="en-US" b="1" u="sng" dirty="0" smtClean="0"/>
              <a:t>++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</a:p>
          <a:p>
            <a:r>
              <a:rPr lang="en-US" dirty="0" smtClean="0"/>
              <a:t>Understands PHP Syntax</a:t>
            </a:r>
          </a:p>
          <a:p>
            <a:r>
              <a:rPr lang="en-US" dirty="0" smtClean="0"/>
              <a:t>Very powerful and flexible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Use is not required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Students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</a:p>
          <a:p>
            <a:r>
              <a:rPr lang="en-US" u="sng" dirty="0" smtClean="0"/>
              <a:t>Prior experience/classes</a:t>
            </a:r>
            <a:r>
              <a:rPr lang="en-US" u="sng" dirty="0"/>
              <a:t>:</a:t>
            </a:r>
            <a:endParaRPr lang="en-US" u="sng" dirty="0" smtClean="0"/>
          </a:p>
          <a:p>
            <a:pPr lvl="1"/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Website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NotePad</a:t>
            </a:r>
            <a:r>
              <a:rPr lang="en-US" b="1" u="sng" dirty="0" smtClean="0"/>
              <a:t>++ - Installation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smtClean="0"/>
              <a:t>appropriate version </a:t>
            </a:r>
            <a:r>
              <a:rPr lang="en-US" dirty="0" smtClean="0"/>
              <a:t>from </a:t>
            </a:r>
            <a:r>
              <a:rPr lang="en-US" dirty="0" smtClean="0">
                <a:hlinkClick r:id="rId2"/>
              </a:rPr>
              <a:t>www.notepad-plus-plus.org</a:t>
            </a:r>
            <a:endParaRPr lang="en-US" dirty="0" smtClean="0"/>
          </a:p>
          <a:p>
            <a:r>
              <a:rPr lang="en-US" dirty="0" smtClean="0"/>
              <a:t>Install using all default options</a:t>
            </a:r>
          </a:p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Start WAMPServer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click on the WAMPServer ICON</a:t>
            </a:r>
          </a:p>
          <a:p>
            <a:r>
              <a:rPr lang="en-US" dirty="0" smtClean="0"/>
              <a:t>Wait for the taskbar icon to turn green</a:t>
            </a:r>
          </a:p>
          <a:p>
            <a:r>
              <a:rPr lang="en-US" dirty="0" smtClean="0"/>
              <a:t>Start your browser</a:t>
            </a:r>
          </a:p>
          <a:p>
            <a:r>
              <a:rPr lang="en-US" dirty="0" smtClean="0"/>
              <a:t>Type “</a:t>
            </a:r>
            <a:r>
              <a:rPr lang="en-US" dirty="0" err="1" smtClean="0"/>
              <a:t>localhost</a:t>
            </a:r>
            <a:r>
              <a:rPr lang="en-US" dirty="0" smtClean="0"/>
              <a:t>” in the URL bar [ENTER]</a:t>
            </a:r>
          </a:p>
          <a:p>
            <a:r>
              <a:rPr lang="en-US" dirty="0" smtClean="0"/>
              <a:t>Select PHPINFO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Hello World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</a:t>
            </a:r>
            <a:r>
              <a:rPr lang="en-US" dirty="0" err="1" smtClean="0"/>
              <a:t>NotePad</a:t>
            </a:r>
            <a:r>
              <a:rPr lang="en-US" dirty="0" smtClean="0"/>
              <a:t>++</a:t>
            </a:r>
          </a:p>
          <a:p>
            <a:r>
              <a:rPr lang="en-US" dirty="0" smtClean="0"/>
              <a:t>Key in this code, </a:t>
            </a:r>
            <a:r>
              <a:rPr lang="en-US" b="1" u="sng" dirty="0" smtClean="0"/>
              <a:t>exactly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&lt;?PHP</a:t>
            </a:r>
          </a:p>
          <a:p>
            <a:pPr>
              <a:buNone/>
            </a:pPr>
            <a:r>
              <a:rPr lang="en-US" dirty="0" smtClean="0"/>
              <a:t>	echo “&lt;html&gt;&lt;body&gt;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HELLO WORLD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&lt;/body&gt;&lt;/html&gt;”;</a:t>
            </a:r>
          </a:p>
          <a:p>
            <a:pPr>
              <a:buNone/>
            </a:pPr>
            <a:r>
              <a:rPr lang="en-US" dirty="0" smtClean="0"/>
              <a:t>	?&gt;</a:t>
            </a:r>
          </a:p>
          <a:p>
            <a:r>
              <a:rPr lang="en-US" dirty="0" smtClean="0"/>
              <a:t>Save as: </a:t>
            </a:r>
            <a:r>
              <a:rPr lang="en-US" dirty="0" err="1" smtClean="0"/>
              <a:t>wamp</a:t>
            </a:r>
            <a:r>
              <a:rPr lang="en-US" dirty="0" smtClean="0"/>
              <a:t>/www/helloworld.php</a:t>
            </a:r>
          </a:p>
          <a:p>
            <a:r>
              <a:rPr lang="en-US" dirty="0" smtClean="0"/>
              <a:t>Browser URL:  </a:t>
            </a:r>
            <a:r>
              <a:rPr lang="en-US" dirty="0" err="1" smtClean="0"/>
              <a:t>localhost</a:t>
            </a:r>
            <a:r>
              <a:rPr lang="en-US" dirty="0" smtClean="0"/>
              <a:t>/helloworld.php [ENTER]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- Enhanced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&lt;?PHP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if (</a:t>
            </a:r>
            <a:r>
              <a:rPr lang="en-US" dirty="0" err="1" smtClean="0">
                <a:solidFill>
                  <a:srgbClr val="FF0000"/>
                </a:solidFill>
              </a:rPr>
              <a:t>isset</a:t>
            </a:r>
            <a:r>
              <a:rPr lang="en-US" dirty="0" smtClean="0">
                <a:solidFill>
                  <a:srgbClr val="FF0000"/>
                </a:solidFill>
              </a:rPr>
              <a:t>($_GET[‘name’])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$name = $_GET[‘name’];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else $name = “WORLD”;</a:t>
            </a:r>
          </a:p>
          <a:p>
            <a:pPr>
              <a:buNone/>
            </a:pPr>
            <a:r>
              <a:rPr lang="en-US" dirty="0" smtClean="0"/>
              <a:t>	echo “&lt;html&gt;&lt;body&gt;</a:t>
            </a:r>
          </a:p>
          <a:p>
            <a:pPr>
              <a:buNone/>
            </a:pPr>
            <a:r>
              <a:rPr lang="en-US" dirty="0" smtClean="0"/>
              <a:t>		     HELLO </a:t>
            </a:r>
            <a:r>
              <a:rPr lang="en-US" dirty="0" smtClean="0">
                <a:solidFill>
                  <a:srgbClr val="FF0000"/>
                </a:solidFill>
              </a:rPr>
              <a:t>$name</a:t>
            </a:r>
          </a:p>
          <a:p>
            <a:pPr>
              <a:buNone/>
            </a:pPr>
            <a:r>
              <a:rPr lang="en-US" dirty="0" smtClean="0"/>
              <a:t>		     &lt;/body&gt;&lt;/html&gt;”;</a:t>
            </a:r>
          </a:p>
          <a:p>
            <a:pPr>
              <a:buNone/>
            </a:pPr>
            <a:r>
              <a:rPr lang="en-US" dirty="0" smtClean="0"/>
              <a:t>	?&gt;</a:t>
            </a:r>
          </a:p>
          <a:p>
            <a:r>
              <a:rPr lang="en-US" dirty="0" smtClean="0"/>
              <a:t>Save as:  </a:t>
            </a:r>
            <a:r>
              <a:rPr lang="en-US" dirty="0" err="1" smtClean="0"/>
              <a:t>wamp</a:t>
            </a:r>
            <a:r>
              <a:rPr lang="en-US" dirty="0" smtClean="0"/>
              <a:t>/www/helloworld2.php</a:t>
            </a:r>
          </a:p>
          <a:p>
            <a:r>
              <a:rPr lang="en-US" dirty="0" err="1" smtClean="0"/>
              <a:t>localhost</a:t>
            </a:r>
            <a:r>
              <a:rPr lang="en-US" dirty="0" smtClean="0"/>
              <a:t>/helloworld2.php?</a:t>
            </a:r>
            <a:r>
              <a:rPr lang="en-US" dirty="0" smtClean="0">
                <a:solidFill>
                  <a:srgbClr val="FF0000"/>
                </a:solidFill>
              </a:rPr>
              <a:t>name=Your Name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Hello World -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WAMPServer installed with home directory as </a:t>
            </a:r>
            <a:r>
              <a:rPr lang="en-US" dirty="0" err="1" smtClean="0"/>
              <a:t>wamp</a:t>
            </a:r>
            <a:r>
              <a:rPr lang="en-US" dirty="0" smtClean="0"/>
              <a:t>/www</a:t>
            </a:r>
          </a:p>
          <a:p>
            <a:r>
              <a:rPr lang="en-US" dirty="0" err="1" smtClean="0"/>
              <a:t>NotePad</a:t>
            </a:r>
            <a:r>
              <a:rPr lang="en-US" dirty="0" smtClean="0"/>
              <a:t>++ installed as editor</a:t>
            </a:r>
          </a:p>
          <a:p>
            <a:r>
              <a:rPr lang="en-US" dirty="0" smtClean="0"/>
              <a:t>Hello World, my first PHP program</a:t>
            </a:r>
          </a:p>
          <a:p>
            <a:r>
              <a:rPr lang="en-US" dirty="0" smtClean="0"/>
              <a:t>Hello World2, uses URL line input ($_GET)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Week 1 </a:t>
            </a:r>
            <a:r>
              <a:rPr lang="en-US" b="1" u="sng" dirty="0"/>
              <a:t>-</a:t>
            </a:r>
            <a:r>
              <a:rPr lang="en-US" b="1" u="sng" dirty="0" smtClean="0"/>
              <a:t>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Course Introduction</a:t>
            </a:r>
          </a:p>
          <a:p>
            <a:r>
              <a:rPr lang="en-US" dirty="0" smtClean="0"/>
              <a:t>Introduction to PHP</a:t>
            </a:r>
          </a:p>
          <a:p>
            <a:r>
              <a:rPr lang="en-US" dirty="0" smtClean="0"/>
              <a:t>Introduction to MySQL</a:t>
            </a:r>
          </a:p>
          <a:p>
            <a:r>
              <a:rPr lang="en-US" dirty="0" smtClean="0"/>
              <a:t>WAMPServer</a:t>
            </a:r>
          </a:p>
          <a:p>
            <a:r>
              <a:rPr lang="en-US" dirty="0" err="1" smtClean="0"/>
              <a:t>NotePad</a:t>
            </a:r>
            <a:r>
              <a:rPr lang="en-US" dirty="0" smtClean="0"/>
              <a:t>++</a:t>
            </a:r>
          </a:p>
          <a:p>
            <a:r>
              <a:rPr lang="en-US" dirty="0" smtClean="0"/>
              <a:t>Hello World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Suggestion:  Bring in personal Laptops to use instead of LAB Computers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Homework – Read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Chapter 2	</a:t>
            </a:r>
            <a:r>
              <a:rPr lang="en-US" b="1" dirty="0">
                <a:solidFill>
                  <a:srgbClr val="00B050"/>
                </a:solidFill>
              </a:rPr>
              <a:t>U</a:t>
            </a:r>
            <a:r>
              <a:rPr lang="en-US" b="1" dirty="0" smtClean="0">
                <a:solidFill>
                  <a:srgbClr val="00B050"/>
                </a:solidFill>
              </a:rPr>
              <a:t>sing Variables and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Course Description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	This </a:t>
            </a:r>
            <a:r>
              <a:rPr lang="en-US" dirty="0"/>
              <a:t>advanced course prepares the student </a:t>
            </a:r>
            <a:r>
              <a:rPr lang="en-US" dirty="0" smtClean="0"/>
              <a:t>to use database management systems with Web Server software to develop and maintain the information content of a Website.  Students in the course should have prior knowledge of </a:t>
            </a:r>
            <a:r>
              <a:rPr lang="en-US" u="sng" dirty="0" smtClean="0"/>
              <a:t>programming</a:t>
            </a:r>
            <a:r>
              <a:rPr lang="en-US" dirty="0" smtClean="0"/>
              <a:t>, </a:t>
            </a:r>
            <a:r>
              <a:rPr lang="en-US" u="sng" dirty="0" smtClean="0"/>
              <a:t>database management systems</a:t>
            </a:r>
            <a:r>
              <a:rPr lang="en-US" dirty="0" smtClean="0"/>
              <a:t>, </a:t>
            </a:r>
            <a:r>
              <a:rPr lang="en-US" u="sng" dirty="0" smtClean="0"/>
              <a:t>HTML and CSS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You will be learning PHP, MySQL and website administration.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Course Objectives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u="sng" dirty="0"/>
              <a:t>At the completion of this course the student will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Have the skill to create dynamic Web front-ends, middleware and back-end components of e-commerce sites.</a:t>
            </a:r>
          </a:p>
          <a:p>
            <a:pPr lvl="0"/>
            <a:r>
              <a:rPr lang="en-US" dirty="0"/>
              <a:t>Understand web database construction.</a:t>
            </a:r>
          </a:p>
          <a:p>
            <a:pPr lvl="0"/>
            <a:r>
              <a:rPr lang="en-US" dirty="0"/>
              <a:t>Understand client-side technologies.</a:t>
            </a:r>
          </a:p>
          <a:p>
            <a:pPr lvl="0"/>
            <a:r>
              <a:rPr lang="en-US" dirty="0"/>
              <a:t>Understand server-side technologies.</a:t>
            </a:r>
          </a:p>
          <a:p>
            <a:pPr lvl="0"/>
            <a:r>
              <a:rPr lang="en-US" dirty="0"/>
              <a:t>Understand connectivity of databases to web pages.</a:t>
            </a:r>
          </a:p>
          <a:p>
            <a:pPr lvl="0"/>
            <a:r>
              <a:rPr lang="en-US" dirty="0"/>
              <a:t>Know how to write conditions, branching, loops, functions, user-defined functions in PHP.</a:t>
            </a:r>
          </a:p>
          <a:p>
            <a:pPr lvl="0"/>
            <a:r>
              <a:rPr lang="en-US" dirty="0"/>
              <a:t>Know how to implement arrays, strings and advanced data manipulation in PHP.</a:t>
            </a:r>
          </a:p>
          <a:p>
            <a:pPr lvl="0"/>
            <a:r>
              <a:rPr lang="en-US" dirty="0"/>
              <a:t>Be able to write SQL using MySQL: query, join, inserting, updating and deleting data.</a:t>
            </a:r>
          </a:p>
          <a:p>
            <a:pPr lvl="0"/>
            <a:r>
              <a:rPr lang="en-US" dirty="0"/>
              <a:t>Query and update MySQL databases using PHP.</a:t>
            </a:r>
          </a:p>
          <a:p>
            <a:pPr lvl="0"/>
            <a:r>
              <a:rPr lang="en-US" dirty="0"/>
              <a:t>Understand Session Management and HTTP authentication with PHP.</a:t>
            </a:r>
          </a:p>
          <a:p>
            <a:pPr lvl="0"/>
            <a:r>
              <a:rPr lang="en-US" dirty="0"/>
              <a:t>Be able to install and administer an Apache/PHP/MySQL website with WAMPserver.</a:t>
            </a:r>
          </a:p>
          <a:p>
            <a:pPr lvl="0"/>
            <a:r>
              <a:rPr lang="en-US" dirty="0"/>
              <a:t>Know available resources to assist in website development.</a:t>
            </a:r>
          </a:p>
          <a:p>
            <a:pPr lvl="0"/>
            <a:r>
              <a:rPr lang="en-US" dirty="0"/>
              <a:t>Know how to import data to and export data from MySQL databases.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Prerequisites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Knowledge of</a:t>
            </a:r>
            <a:endParaRPr lang="en-US" dirty="0" smtClean="0"/>
          </a:p>
          <a:p>
            <a:pPr lvl="1"/>
            <a:r>
              <a:rPr lang="en-US" dirty="0" smtClean="0"/>
              <a:t>HTML, CSS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Programming</a:t>
            </a:r>
          </a:p>
          <a:p>
            <a:r>
              <a:rPr lang="en-US" b="1" u="sng" dirty="0" smtClean="0"/>
              <a:t>We Will Not Cover</a:t>
            </a:r>
          </a:p>
          <a:p>
            <a:pPr lvl="1"/>
            <a:r>
              <a:rPr lang="en-US" dirty="0" smtClean="0"/>
              <a:t>PHP Object Oriented Programming Model</a:t>
            </a:r>
          </a:p>
          <a:p>
            <a:pPr lvl="1"/>
            <a:r>
              <a:rPr lang="en-US" dirty="0" smtClean="0"/>
              <a:t>JavaScript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Textbook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/>
          </a:bodyPr>
          <a:lstStyle/>
          <a:p>
            <a:r>
              <a:rPr lang="en-US" i="1" dirty="0" smtClean="0"/>
              <a:t>PHP 5/MySQL Programming for the Absolute Beginner </a:t>
            </a:r>
          </a:p>
          <a:p>
            <a:pPr marL="0" indent="0">
              <a:buNone/>
            </a:pPr>
            <a:r>
              <a:rPr lang="en-US" i="1" dirty="0" smtClean="0"/>
              <a:t>    Andy Harris, 2004</a:t>
            </a:r>
            <a:endParaRPr lang="en-US" dirty="0" smtClean="0"/>
          </a:p>
          <a:p>
            <a:r>
              <a:rPr lang="en-US" dirty="0" smtClean="0"/>
              <a:t>Amazon – under $20, Bookstore ?</a:t>
            </a:r>
          </a:p>
          <a:p>
            <a:r>
              <a:rPr lang="en-US" dirty="0" smtClean="0"/>
              <a:t>Not written to be a textbook, we will jump around covering the topics we need.  We will not cover the entire book.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8" name="Picture 4" descr="http://ecx.images-amazon.com/images/I/51wQYwZkMH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970" y="1752599"/>
            <a:ext cx="1981830" cy="251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Grading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 Work, Homework</a:t>
            </a:r>
            <a:r>
              <a:rPr lang="en-US" dirty="0"/>
              <a:t> </a:t>
            </a:r>
            <a:r>
              <a:rPr lang="en-US" dirty="0" smtClean="0"/>
              <a:t>– 20%</a:t>
            </a:r>
          </a:p>
          <a:p>
            <a:r>
              <a:rPr lang="en-US" u="sng" dirty="0" smtClean="0"/>
              <a:t>Exams</a:t>
            </a:r>
            <a:endParaRPr lang="en-US" u="sng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Midterm – 15%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Final – 25%</a:t>
            </a:r>
          </a:p>
          <a:p>
            <a:r>
              <a:rPr lang="en-US" dirty="0" smtClean="0"/>
              <a:t>Project</a:t>
            </a:r>
            <a:r>
              <a:rPr lang="en-US" dirty="0"/>
              <a:t> </a:t>
            </a:r>
            <a:r>
              <a:rPr lang="en-US" dirty="0" smtClean="0"/>
              <a:t>– 40%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No curve, everyone can get an “A”</a:t>
            </a:r>
          </a:p>
          <a:p>
            <a:pPr>
              <a:buNone/>
            </a:pPr>
            <a:r>
              <a:rPr lang="en-US" dirty="0" smtClean="0"/>
              <a:t>Subject to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Schedule – 1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Half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b="1" u="sng" dirty="0" smtClean="0"/>
              <a:t>Week</a:t>
            </a:r>
            <a:r>
              <a:rPr lang="en-US" dirty="0" smtClean="0"/>
              <a:t>	</a:t>
            </a:r>
            <a:r>
              <a:rPr lang="en-US" b="1" u="sng" dirty="0" smtClean="0"/>
              <a:t>Date</a:t>
            </a:r>
            <a:r>
              <a:rPr lang="en-US" dirty="0" smtClean="0"/>
              <a:t>	</a:t>
            </a:r>
            <a:r>
              <a:rPr lang="en-US" b="1" u="sng" dirty="0" smtClean="0"/>
              <a:t>Topics</a:t>
            </a:r>
          </a:p>
          <a:p>
            <a:pPr marL="514350" indent="-514350">
              <a:buNone/>
            </a:pPr>
            <a:r>
              <a:rPr lang="en-US" dirty="0" smtClean="0"/>
              <a:t>1		08/26</a:t>
            </a:r>
            <a:r>
              <a:rPr lang="en-US" dirty="0"/>
              <a:t>	Course </a:t>
            </a:r>
            <a:r>
              <a:rPr lang="en-US" dirty="0" smtClean="0"/>
              <a:t>Introduction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		Chapter </a:t>
            </a:r>
            <a:r>
              <a:rPr lang="en-US" dirty="0"/>
              <a:t>1 - Introduction to </a:t>
            </a:r>
            <a:r>
              <a:rPr lang="en-US" dirty="0" smtClean="0"/>
              <a:t>PHP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2	  	09/02</a:t>
            </a:r>
            <a:r>
              <a:rPr lang="en-US" dirty="0"/>
              <a:t>	</a:t>
            </a:r>
            <a:r>
              <a:rPr lang="en-US" dirty="0" smtClean="0"/>
              <a:t>Chapter 2 – Using Variables and Input</a:t>
            </a:r>
            <a:endParaRPr lang="en-US" dirty="0"/>
          </a:p>
          <a:p>
            <a:pPr>
              <a:buNone/>
            </a:pPr>
            <a:r>
              <a:rPr lang="en-US" dirty="0"/>
              <a:t>3	 </a:t>
            </a:r>
            <a:r>
              <a:rPr lang="en-US" dirty="0" smtClean="0"/>
              <a:t> 	09/09</a:t>
            </a:r>
            <a:r>
              <a:rPr lang="en-US" dirty="0"/>
              <a:t>	Chapter 3 – </a:t>
            </a:r>
            <a:r>
              <a:rPr lang="en-US" dirty="0" smtClean="0"/>
              <a:t>Controlling Your Code with Conditions and 		Function	</a:t>
            </a:r>
            <a:endParaRPr lang="en-US" dirty="0"/>
          </a:p>
          <a:p>
            <a:pPr>
              <a:buNone/>
            </a:pPr>
            <a:r>
              <a:rPr lang="en-US" dirty="0" smtClean="0"/>
              <a:t>4</a:t>
            </a:r>
            <a:r>
              <a:rPr lang="en-US" dirty="0"/>
              <a:t>	</a:t>
            </a:r>
            <a:r>
              <a:rPr lang="en-US" dirty="0" smtClean="0"/>
              <a:t>  	09/16</a:t>
            </a:r>
            <a:r>
              <a:rPr lang="en-US" dirty="0"/>
              <a:t>	Chapter 4 – </a:t>
            </a:r>
            <a:r>
              <a:rPr lang="en-US" dirty="0" smtClean="0"/>
              <a:t>Loops and Arrays</a:t>
            </a:r>
            <a:endParaRPr lang="en-US" dirty="0"/>
          </a:p>
          <a:p>
            <a:pPr>
              <a:buNone/>
            </a:pPr>
            <a:r>
              <a:rPr lang="en-US" dirty="0"/>
              <a:t>5	</a:t>
            </a:r>
            <a:r>
              <a:rPr lang="en-US" dirty="0" smtClean="0"/>
              <a:t>  	09/23</a:t>
            </a:r>
            <a:r>
              <a:rPr lang="en-US" dirty="0"/>
              <a:t>	Chapter </a:t>
            </a:r>
            <a:r>
              <a:rPr lang="en-US" dirty="0" smtClean="0"/>
              <a:t>5 – Better Array and Sting Handling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	Project </a:t>
            </a:r>
            <a:r>
              <a:rPr lang="en-US" dirty="0"/>
              <a:t>Topic </a:t>
            </a:r>
            <a:r>
              <a:rPr lang="en-US" dirty="0" smtClean="0"/>
              <a:t>Due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6	</a:t>
            </a:r>
            <a:r>
              <a:rPr lang="en-US" dirty="0" smtClean="0"/>
              <a:t>  	09/30</a:t>
            </a:r>
            <a:r>
              <a:rPr lang="en-US" dirty="0"/>
              <a:t>	</a:t>
            </a:r>
            <a:r>
              <a:rPr lang="en-US" dirty="0" smtClean="0"/>
              <a:t>Chapter 9 – Using MySQL to Create Databases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r>
              <a:rPr lang="en-US" dirty="0"/>
              <a:t>7	</a:t>
            </a:r>
            <a:r>
              <a:rPr lang="en-US" dirty="0" smtClean="0"/>
              <a:t>  	10/07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No Class – Governance Meeting 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8	</a:t>
            </a:r>
            <a:r>
              <a:rPr lang="en-US" dirty="0" smtClean="0"/>
              <a:t>  	10/14</a:t>
            </a:r>
            <a:r>
              <a:rPr lang="en-US" dirty="0"/>
              <a:t>	</a:t>
            </a:r>
            <a:r>
              <a:rPr lang="en-US" dirty="0" smtClean="0"/>
              <a:t>Chapter 10 – Connecting to Databases within PHP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r>
              <a:rPr lang="en-US" dirty="0" smtClean="0"/>
              <a:t>9	  	10/21</a:t>
            </a:r>
            <a:r>
              <a:rPr lang="en-US" dirty="0"/>
              <a:t>	Review </a:t>
            </a:r>
            <a:r>
              <a:rPr lang="en-US" dirty="0" smtClean="0"/>
              <a:t>and </a:t>
            </a:r>
            <a:r>
              <a:rPr lang="en-US" dirty="0"/>
              <a:t>Midterm </a:t>
            </a:r>
            <a:r>
              <a:rPr lang="en-US" dirty="0" smtClean="0"/>
              <a:t>Exam</a:t>
            </a:r>
          </a:p>
          <a:p>
            <a:pPr>
              <a:buNone/>
            </a:pPr>
            <a:r>
              <a:rPr lang="en-US" dirty="0" smtClean="0"/>
              <a:t>			Chapter 11 – Data Normalization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6556</TotalTime>
  <Words>1102</Words>
  <Application>Microsoft Office PowerPoint</Application>
  <PresentationFormat>On-screen Show (4:3)</PresentationFormat>
  <Paragraphs>309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Office Theme</vt:lpstr>
      <vt:lpstr>BCS350 – Web Database Development, Fall 2014</vt:lpstr>
      <vt:lpstr>Instructor Information</vt:lpstr>
      <vt:lpstr>Students</vt:lpstr>
      <vt:lpstr>Course Description</vt:lpstr>
      <vt:lpstr>Course Objectives</vt:lpstr>
      <vt:lpstr>Prerequisites</vt:lpstr>
      <vt:lpstr>Textbook</vt:lpstr>
      <vt:lpstr>Grading</vt:lpstr>
      <vt:lpstr>Schedule – 1st Half</vt:lpstr>
      <vt:lpstr>Schedule – 2nd Half</vt:lpstr>
      <vt:lpstr>Project</vt:lpstr>
      <vt:lpstr>Class Logistics</vt:lpstr>
      <vt:lpstr>Introduction to PHP</vt:lpstr>
      <vt:lpstr>PHP – History</vt:lpstr>
      <vt:lpstr>PHP: Wiki</vt:lpstr>
      <vt:lpstr>PHP - Popularity</vt:lpstr>
      <vt:lpstr>PHP – Interpretive Language</vt:lpstr>
      <vt:lpstr>PHP - Summary</vt:lpstr>
      <vt:lpstr>Introduction to MySQL</vt:lpstr>
      <vt:lpstr>MySQL - History</vt:lpstr>
      <vt:lpstr>MySQL - Wiki</vt:lpstr>
      <vt:lpstr>MySQL - Popularity</vt:lpstr>
      <vt:lpstr>MySQL - Users</vt:lpstr>
      <vt:lpstr>MySQL - Summary</vt:lpstr>
      <vt:lpstr>Break</vt:lpstr>
      <vt:lpstr>Lab Exercise</vt:lpstr>
      <vt:lpstr>WAMPServer</vt:lpstr>
      <vt:lpstr>WAMPServer - Installation</vt:lpstr>
      <vt:lpstr>NotePad++</vt:lpstr>
      <vt:lpstr>NotePad++ - Installation</vt:lpstr>
      <vt:lpstr>Start WAMPServer</vt:lpstr>
      <vt:lpstr>Hello World</vt:lpstr>
      <vt:lpstr>Hello World - Enhanced</vt:lpstr>
      <vt:lpstr>Hello World - Summary</vt:lpstr>
      <vt:lpstr>Week 1 - 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Kaplan</cp:lastModifiedBy>
  <cp:revision>74</cp:revision>
  <dcterms:created xsi:type="dcterms:W3CDTF">2013-08-17T14:37:48Z</dcterms:created>
  <dcterms:modified xsi:type="dcterms:W3CDTF">2014-08-26T00:31:19Z</dcterms:modified>
</cp:coreProperties>
</file>