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91" r:id="rId4"/>
    <p:sldId id="290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92" r:id="rId13"/>
    <p:sldId id="279" r:id="rId14"/>
    <p:sldId id="277" r:id="rId15"/>
    <p:sldId id="280" r:id="rId16"/>
    <p:sldId id="294" r:id="rId17"/>
    <p:sldId id="307" r:id="rId18"/>
    <p:sldId id="278" r:id="rId19"/>
    <p:sldId id="281" r:id="rId20"/>
    <p:sldId id="295" r:id="rId21"/>
    <p:sldId id="308" r:id="rId22"/>
    <p:sldId id="287" r:id="rId23"/>
    <p:sldId id="296" r:id="rId24"/>
    <p:sldId id="298" r:id="rId25"/>
    <p:sldId id="299" r:id="rId26"/>
    <p:sldId id="293" r:id="rId27"/>
    <p:sldId id="300" r:id="rId28"/>
    <p:sldId id="301" r:id="rId29"/>
    <p:sldId id="302" r:id="rId30"/>
    <p:sldId id="303" r:id="rId31"/>
    <p:sldId id="304" r:id="rId32"/>
    <p:sldId id="309" r:id="rId33"/>
    <p:sldId id="310" r:id="rId34"/>
    <p:sldId id="305" r:id="rId35"/>
    <p:sldId id="306" r:id="rId36"/>
    <p:sldId id="259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4" d="100"/>
          <a:sy n="124" d="100"/>
        </p:scale>
        <p:origin x="11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9/15/2014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8F09-28C3-4BD6-8ADF-641EA54BFD47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198-2597-4C65-A352-D64C1F92D869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3D6E-663B-4286-85DB-8E36B60D3AE6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3842-23CF-456A-9513-137587A024F8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7C41-62C6-4D4B-8161-43E56FF71431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FFC-964F-47E9-8D95-9C922E35A53C}" type="datetime1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AAD-752E-49B7-8BC0-ED0705C80B9F}" type="datetime1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5E0A-7226-4558-8671-1DDC83AAE148}" type="datetime1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6347-37D4-40C0-B58C-15D536840633}" type="datetime1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BC3-8DC4-402C-B479-15F76F36D434}" type="datetime1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9503-F71B-40DF-ADC0-715BC6524E71}" type="datetime1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CCAB-A73F-4A96-95EC-348F0B96741E}" type="datetime1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#4</a:t>
            </a:r>
          </a:p>
          <a:p>
            <a:r>
              <a:rPr lang="en-US" b="1" dirty="0" smtClean="0"/>
              <a:t>Arrays and Functions, Review</a:t>
            </a:r>
          </a:p>
          <a:p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Exercise – </a:t>
            </a:r>
            <a:r>
              <a:rPr lang="en-US" b="1" u="sng" dirty="0" err="1" smtClean="0"/>
              <a:t>MyCount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Write a user defined function that will count the number of items in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Call - $x = </a:t>
            </a:r>
            <a:r>
              <a:rPr lang="en-US" dirty="0" err="1" smtClean="0">
                <a:solidFill>
                  <a:srgbClr val="FF0000"/>
                </a:solidFill>
              </a:rPr>
              <a:t>MyCount</a:t>
            </a:r>
            <a:r>
              <a:rPr lang="en-US" dirty="0" smtClean="0">
                <a:solidFill>
                  <a:srgbClr val="FF0000"/>
                </a:solidFill>
              </a:rPr>
              <a:t>($array)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Hint</a:t>
            </a:r>
            <a:r>
              <a:rPr lang="en-US" dirty="0" smtClean="0"/>
              <a:t>:  Use FOREACH to parse through the array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the function in a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u="sng" dirty="0" smtClean="0"/>
              <a:t>Lab Exercise – </a:t>
            </a:r>
            <a:r>
              <a:rPr lang="en-US" b="1" u="sng" dirty="0" err="1" smtClean="0"/>
              <a:t>MyCount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// BCS350-4a.php - Lab Exercise - Functions  - </a:t>
            </a:r>
            <a:r>
              <a:rPr lang="en-US" dirty="0" err="1"/>
              <a:t>MyCount</a:t>
            </a:r>
            <a:endParaRPr lang="en-US" dirty="0"/>
          </a:p>
          <a:p>
            <a:pPr>
              <a:buNone/>
            </a:pPr>
            <a:r>
              <a:rPr lang="en-US" dirty="0"/>
              <a:t>// Written by:  Charles Kaplan, Sept. 2014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MyCount</a:t>
            </a:r>
            <a:r>
              <a:rPr lang="en-US" dirty="0"/>
              <a:t>($array) {</a:t>
            </a:r>
          </a:p>
          <a:p>
            <a:pPr>
              <a:buNone/>
            </a:pPr>
            <a:r>
              <a:rPr lang="en-US" dirty="0" smtClean="0"/>
              <a:t>  $x = 0;  </a:t>
            </a:r>
          </a:p>
          <a:p>
            <a:pPr>
              <a:buNone/>
            </a:pPr>
            <a:r>
              <a:rPr lang="en-US" dirty="0" smtClean="0"/>
              <a:t>  if </a:t>
            </a:r>
            <a:r>
              <a:rPr lang="en-US" dirty="0"/>
              <a:t>(</a:t>
            </a:r>
            <a:r>
              <a:rPr lang="en-US" dirty="0" err="1"/>
              <a:t>is_array</a:t>
            </a:r>
            <a:r>
              <a:rPr lang="en-US" dirty="0"/>
              <a:t>($array</a:t>
            </a:r>
            <a:r>
              <a:rPr lang="en-US" dirty="0" smtClean="0"/>
              <a:t>))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foreach</a:t>
            </a:r>
            <a:r>
              <a:rPr lang="en-US" dirty="0"/>
              <a:t>($array as $value) $x</a:t>
            </a:r>
            <a:r>
              <a:rPr lang="en-US" dirty="0" smtClean="0"/>
              <a:t>++;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else $x = FALSE;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return($x);</a:t>
            </a:r>
            <a:endParaRPr lang="en-US" dirty="0"/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$colors = array("Red", "Blue", "Pink", "Green", "Black", "Purple", "Orange");</a:t>
            </a:r>
          </a:p>
          <a:p>
            <a:pPr>
              <a:buNone/>
            </a:pPr>
            <a:r>
              <a:rPr lang="en-US" dirty="0"/>
              <a:t>$count = </a:t>
            </a:r>
            <a:r>
              <a:rPr lang="en-US" dirty="0" err="1"/>
              <a:t>MyCount</a:t>
            </a:r>
            <a:r>
              <a:rPr lang="en-US" dirty="0"/>
              <a:t>($colors);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echo "&lt;html&gt;&lt;body&gt;Function - </a:t>
            </a:r>
            <a:r>
              <a:rPr lang="en-US" dirty="0" err="1"/>
              <a:t>MyCount</a:t>
            </a:r>
            <a:r>
              <a:rPr lang="en-US" dirty="0"/>
              <a:t>&lt;br&gt;&lt;br&gt;</a:t>
            </a:r>
          </a:p>
          <a:p>
            <a:pPr>
              <a:buNone/>
            </a:pPr>
            <a:r>
              <a:rPr lang="en-US" dirty="0"/>
              <a:t>	  &lt;b&gt;&lt;u&gt;Array Elements&lt;/u&gt;&lt;/b&gt;&lt;br&gt;";</a:t>
            </a:r>
          </a:p>
          <a:p>
            <a:pPr>
              <a:buNone/>
            </a:pPr>
            <a:r>
              <a:rPr lang="en-US" dirty="0" err="1"/>
              <a:t>foreach</a:t>
            </a:r>
            <a:r>
              <a:rPr lang="en-US" dirty="0"/>
              <a:t>($colors as $color)	</a:t>
            </a:r>
          </a:p>
          <a:p>
            <a:pPr>
              <a:buNone/>
            </a:pPr>
            <a:r>
              <a:rPr lang="en-US" dirty="0"/>
              <a:t>  echo "&lt;font color='$color'&gt;$color&lt;/font&gt;&lt;br&gt;\n";</a:t>
            </a:r>
          </a:p>
          <a:p>
            <a:pPr>
              <a:buNone/>
            </a:pPr>
            <a:r>
              <a:rPr lang="en-US" dirty="0"/>
              <a:t>echo "There are $count elements in the Array</a:t>
            </a:r>
          </a:p>
          <a:p>
            <a:pPr>
              <a:buNone/>
            </a:pPr>
            <a:r>
              <a:rPr lang="en-US" dirty="0"/>
              <a:t>	  &lt;/body&gt;&lt;/html&gt;";</a:t>
            </a:r>
          </a:p>
          <a:p>
            <a:pPr>
              <a:buNone/>
            </a:pPr>
            <a:r>
              <a:rPr lang="en-US" dirty="0"/>
              <a:t>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7200" b="1" dirty="0" smtClean="0"/>
              <a:t>The Essentials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 - Topics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Arrays</a:t>
            </a:r>
          </a:p>
          <a:p>
            <a:r>
              <a:rPr lang="en-US" dirty="0" smtClean="0"/>
              <a:t>Output Arrays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Test for an Array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Locate Array Elements</a:t>
            </a:r>
          </a:p>
          <a:p>
            <a:r>
              <a:rPr lang="en-US" dirty="0" smtClean="0"/>
              <a:t>Determine Array Size </a:t>
            </a:r>
            <a:r>
              <a:rPr lang="en-US" dirty="0" smtClean="0">
                <a:solidFill>
                  <a:srgbClr val="7030A0"/>
                </a:solidFill>
              </a:rPr>
              <a:t>and element Uniqueness</a:t>
            </a:r>
          </a:p>
          <a:p>
            <a:r>
              <a:rPr lang="en-US" dirty="0" smtClean="0"/>
              <a:t>Sort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group of related items.  Each item in an array has a </a:t>
            </a:r>
            <a:r>
              <a:rPr lang="en-US" b="1" dirty="0" smtClean="0"/>
              <a:t>KEY</a:t>
            </a:r>
            <a:r>
              <a:rPr lang="en-US" dirty="0" smtClean="0"/>
              <a:t> and a </a:t>
            </a:r>
            <a:r>
              <a:rPr lang="en-US" b="1" dirty="0" smtClean="0"/>
              <a:t>VALUE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b="1" u="sng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b="1" u="sng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dirty="0" smtClean="0"/>
              <a:t>$color[0] = “Red”;		</a:t>
            </a:r>
            <a:r>
              <a:rPr lang="en-US" dirty="0" smtClean="0">
                <a:solidFill>
                  <a:srgbClr val="FF0000"/>
                </a:solidFill>
              </a:rPr>
              <a:t>0		“Red”</a:t>
            </a:r>
          </a:p>
          <a:p>
            <a:pPr>
              <a:buNone/>
            </a:pPr>
            <a:r>
              <a:rPr lang="en-US" dirty="0" smtClean="0"/>
              <a:t>$color[1] = “White”;		</a:t>
            </a:r>
            <a:r>
              <a:rPr lang="en-US" dirty="0" smtClean="0">
                <a:solidFill>
                  <a:srgbClr val="FF0000"/>
                </a:solidFill>
              </a:rPr>
              <a:t>1		“White”</a:t>
            </a:r>
          </a:p>
          <a:p>
            <a:pPr>
              <a:buNone/>
            </a:pPr>
            <a:r>
              <a:rPr lang="en-US" dirty="0" smtClean="0"/>
              <a:t>$color[2] = “Blue”;		</a:t>
            </a:r>
            <a:r>
              <a:rPr lang="en-US" dirty="0" smtClean="0">
                <a:solidFill>
                  <a:srgbClr val="FF0000"/>
                </a:solidFill>
              </a:rPr>
              <a:t>2		“Blue”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$color = array(“Red”, “White”, “Blue”);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 – Associative Keys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Array Keys can be </a:t>
            </a:r>
            <a:r>
              <a:rPr lang="en-US" i="1" dirty="0" smtClean="0"/>
              <a:t>numerical</a:t>
            </a:r>
            <a:r>
              <a:rPr lang="en-US" dirty="0" smtClean="0"/>
              <a:t> or </a:t>
            </a:r>
            <a:r>
              <a:rPr lang="en-US" i="1" dirty="0" smtClean="0"/>
              <a:t>associative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Numerical keys start at 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$population[‘NY’] = 20000000;</a:t>
            </a:r>
          </a:p>
          <a:p>
            <a:pPr>
              <a:buNone/>
            </a:pPr>
            <a:r>
              <a:rPr lang="en-US" dirty="0" smtClean="0"/>
              <a:t>$population[‘CA’] = 38000000;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$population = array(“NY” =&gt; 20000000,</a:t>
            </a:r>
          </a:p>
          <a:p>
            <a:pPr>
              <a:buNone/>
            </a:pPr>
            <a:r>
              <a:rPr lang="en-US" dirty="0" smtClean="0"/>
              <a:t>				       “CA” =&gt; 38000000);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 – Lab #2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smtClean="0"/>
              <a:t>Write a program with the following array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$population[‘NY’] = 20000000;</a:t>
            </a:r>
          </a:p>
          <a:p>
            <a:pPr>
              <a:buNone/>
            </a:pPr>
            <a:r>
              <a:rPr lang="en-US" dirty="0" smtClean="0"/>
              <a:t>	$population[‘CA’] = 38000000;</a:t>
            </a:r>
          </a:p>
          <a:p>
            <a:pPr>
              <a:buNone/>
            </a:pPr>
            <a:r>
              <a:rPr lang="en-US" dirty="0" smtClean="0"/>
              <a:t>	$population[‘NJ’] = 8865000;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Output the array as an associative </a:t>
            </a:r>
            <a:r>
              <a:rPr lang="en-US" u="sng" dirty="0" smtClean="0"/>
              <a:t>array and compute total population of all states.</a:t>
            </a:r>
            <a:endParaRPr lang="en-US" u="sng" dirty="0" smtClean="0"/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($population as $key =&gt; $value)</a:t>
            </a:r>
          </a:p>
          <a:p>
            <a:pPr>
              <a:buNone/>
            </a:pPr>
            <a:r>
              <a:rPr lang="en-US" dirty="0" smtClean="0"/>
              <a:t>	echo “The population of $key is $value&lt;br&gt;”;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 – Lab #2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// BCS350-4b.php - Lab Exercise - Arrays</a:t>
            </a:r>
          </a:p>
          <a:p>
            <a:pPr marL="0" indent="0">
              <a:buNone/>
            </a:pPr>
            <a:r>
              <a:rPr lang="en-US" dirty="0"/>
              <a:t>// Written by:  Charles Kaplan, Sept. 2014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$population = array("NY" =&gt; 20000000, "CA" =&gt; 38000000, "NJ" =&gt; 8865000);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total_population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foreach</a:t>
            </a:r>
            <a:r>
              <a:rPr lang="en-US" dirty="0"/>
              <a:t>($population as $key =&gt; $value) { </a:t>
            </a:r>
          </a:p>
          <a:p>
            <a:pPr marL="0" indent="0">
              <a:buNone/>
            </a:pPr>
            <a:r>
              <a:rPr lang="en-US" dirty="0"/>
              <a:t>	echo "The population of $key is $value&lt;br&gt;\n";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err="1"/>
              <a:t>total_population</a:t>
            </a:r>
            <a:r>
              <a:rPr lang="en-US" dirty="0"/>
              <a:t> += $value;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echo </a:t>
            </a:r>
            <a:r>
              <a:rPr lang="en-US" dirty="0"/>
              <a:t>"&lt;br&gt;The total population of the " . count($population) . " states is ". </a:t>
            </a:r>
            <a:r>
              <a:rPr lang="en-US" dirty="0" smtClean="0"/>
              <a:t>	</a:t>
            </a:r>
            <a:r>
              <a:rPr lang="en-US" dirty="0" err="1" smtClean="0"/>
              <a:t>number_format</a:t>
            </a:r>
            <a:r>
              <a:rPr lang="en-US" dirty="0"/>
              <a:t>($</a:t>
            </a:r>
            <a:r>
              <a:rPr lang="en-US" dirty="0" err="1"/>
              <a:t>total_population</a:t>
            </a:r>
            <a:r>
              <a:rPr lang="en-US" dirty="0"/>
              <a:t>) . "\n";		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Arrays – Data Types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In PHP, unlike most languages, items can have </a:t>
            </a:r>
            <a:r>
              <a:rPr lang="en-US" i="1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data types.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$voter[‘name’] = “John Smith”;</a:t>
            </a:r>
          </a:p>
          <a:p>
            <a:pPr>
              <a:buNone/>
            </a:pPr>
            <a:r>
              <a:rPr lang="en-US" dirty="0" smtClean="0"/>
              <a:t>$voter[‘party’] = “Democrat”;</a:t>
            </a:r>
          </a:p>
          <a:p>
            <a:pPr>
              <a:buNone/>
            </a:pPr>
            <a:r>
              <a:rPr lang="en-US" dirty="0" smtClean="0"/>
              <a:t>$voter[‘age’] = 21;</a:t>
            </a:r>
          </a:p>
          <a:p>
            <a:pPr>
              <a:buNone/>
            </a:pPr>
            <a:r>
              <a:rPr lang="en-US" dirty="0" smtClean="0"/>
              <a:t>$voter[‘state’] = “NY”;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$voter = array(“name” =&gt; “John Smith”, </a:t>
            </a:r>
          </a:p>
          <a:p>
            <a:pPr>
              <a:buNone/>
            </a:pPr>
            <a:r>
              <a:rPr lang="en-US" dirty="0" smtClean="0"/>
              <a:t>			 “party” =&gt; “Democrat”, </a:t>
            </a:r>
          </a:p>
          <a:p>
            <a:pPr>
              <a:buNone/>
            </a:pPr>
            <a:r>
              <a:rPr lang="en-US" dirty="0" smtClean="0"/>
              <a:t>			 “age” =&gt; 21, </a:t>
            </a:r>
          </a:p>
          <a:p>
            <a:pPr>
              <a:buNone/>
            </a:pPr>
            <a:r>
              <a:rPr lang="en-US" dirty="0" smtClean="0"/>
              <a:t>			 “state” =&gt; “NY”);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Multidimensional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 Multidimensional Array is an array of arrays.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$chessboard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$row</a:t>
            </a:r>
            <a:r>
              <a:rPr lang="en-US" dirty="0" smtClean="0"/>
              <a:t>][</a:t>
            </a:r>
            <a:r>
              <a:rPr lang="en-US" dirty="0" smtClean="0">
                <a:solidFill>
                  <a:srgbClr val="FF0000"/>
                </a:solidFill>
              </a:rPr>
              <a:t>$column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for($row=1; $row&lt;=8; $row++)</a:t>
            </a:r>
          </a:p>
          <a:p>
            <a:pPr>
              <a:buNone/>
            </a:pPr>
            <a:r>
              <a:rPr lang="en-US" dirty="0" smtClean="0"/>
              <a:t>	for($column=1; $column&lt;=8; $column++)</a:t>
            </a:r>
          </a:p>
          <a:p>
            <a:pPr>
              <a:buNone/>
            </a:pPr>
            <a:r>
              <a:rPr lang="en-US" dirty="0" smtClean="0"/>
              <a:t>		$chessboard[$row][$column] = 0;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3 Recap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to cover on Arrays and Functions, so we will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Arrays – Lab #3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Printout a chessboard at the start of the game</a:t>
            </a:r>
          </a:p>
          <a:p>
            <a:pPr>
              <a:buNone/>
            </a:pPr>
            <a:r>
              <a:rPr lang="en-US" dirty="0" smtClean="0"/>
              <a:t>[1][1], [1][8], [8][1], [8][8] are “R”	// rook</a:t>
            </a:r>
          </a:p>
          <a:p>
            <a:pPr>
              <a:buNone/>
            </a:pPr>
            <a:r>
              <a:rPr lang="en-US" dirty="0" smtClean="0"/>
              <a:t>[1][2], [1][7], [8][2], [8][7] are “</a:t>
            </a:r>
            <a:r>
              <a:rPr lang="en-US" dirty="0" err="1" smtClean="0"/>
              <a:t>Kn</a:t>
            </a:r>
            <a:r>
              <a:rPr lang="en-US" dirty="0" smtClean="0"/>
              <a:t>”	// knight</a:t>
            </a:r>
          </a:p>
          <a:p>
            <a:pPr>
              <a:buNone/>
            </a:pPr>
            <a:r>
              <a:rPr lang="en-US" dirty="0" smtClean="0"/>
              <a:t>[1][3], [1][6], [8][3], [8][6] are “B”	// bishop</a:t>
            </a:r>
          </a:p>
          <a:p>
            <a:pPr>
              <a:buNone/>
            </a:pPr>
            <a:r>
              <a:rPr lang="en-US" dirty="0" smtClean="0"/>
              <a:t>[1][4] and [8][4] are “Q”		// queen</a:t>
            </a:r>
          </a:p>
          <a:p>
            <a:pPr>
              <a:buNone/>
            </a:pPr>
            <a:r>
              <a:rPr lang="en-US" dirty="0" smtClean="0"/>
              <a:t>[1][5] and [8][5] are “K”			// king</a:t>
            </a:r>
          </a:p>
          <a:p>
            <a:pPr>
              <a:buNone/>
            </a:pPr>
            <a:r>
              <a:rPr lang="en-US" dirty="0" smtClean="0"/>
              <a:t>Rows 2 and 7 are all “P”		// pawn</a:t>
            </a:r>
          </a:p>
          <a:p>
            <a:pPr>
              <a:buNone/>
            </a:pPr>
            <a:r>
              <a:rPr lang="en-US" dirty="0" smtClean="0"/>
              <a:t>Rows 1 and 2 - &lt;font color=‘red’&gt;</a:t>
            </a:r>
          </a:p>
          <a:p>
            <a:pPr>
              <a:buNone/>
            </a:pPr>
            <a:r>
              <a:rPr lang="en-US" dirty="0" smtClean="0"/>
              <a:t>Rows 7 and 8 - &lt;font color=‘black’&gt;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Arrays – Lab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0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&lt;?php</a:t>
            </a:r>
          </a:p>
          <a:p>
            <a:pPr marL="0" indent="0">
              <a:buNone/>
            </a:pPr>
            <a:r>
              <a:rPr lang="en-US" sz="1050" dirty="0"/>
              <a:t>// BCS350-4c.php - Lab Exercise #3 </a:t>
            </a:r>
            <a:r>
              <a:rPr lang="en-US" sz="1050" dirty="0" smtClean="0"/>
              <a:t>– Arrays, </a:t>
            </a:r>
            <a:r>
              <a:rPr lang="en-US" sz="1050" smtClean="0"/>
              <a:t>Print Chess Board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// Written by:  Charles Kaplan, Sept. 2014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// Set up Board</a:t>
            </a:r>
          </a:p>
          <a:p>
            <a:pPr marL="0" indent="0">
              <a:buNone/>
            </a:pPr>
            <a:r>
              <a:rPr lang="en-US" sz="1050" dirty="0"/>
              <a:t>  $board[1][1] = $board[1][8] = $board[8][1] = $board[8][8] = "R";</a:t>
            </a:r>
          </a:p>
          <a:p>
            <a:pPr marL="0" indent="0">
              <a:buNone/>
            </a:pPr>
            <a:r>
              <a:rPr lang="en-US" sz="1050" dirty="0"/>
              <a:t>  $board[1][2] = $board[1][7] = $board[8][2] = $board[8][7] = "</a:t>
            </a:r>
            <a:r>
              <a:rPr lang="en-US" sz="1050" dirty="0" err="1"/>
              <a:t>Kn</a:t>
            </a:r>
            <a:r>
              <a:rPr lang="en-US" sz="1050" dirty="0"/>
              <a:t>";  </a:t>
            </a:r>
          </a:p>
          <a:p>
            <a:pPr marL="0" indent="0">
              <a:buNone/>
            </a:pPr>
            <a:r>
              <a:rPr lang="en-US" sz="1050" dirty="0"/>
              <a:t>  $board[1][3] = $board[1][6] = $board[8][3] = $board[8][6] = "B";</a:t>
            </a:r>
          </a:p>
          <a:p>
            <a:pPr marL="0" indent="0">
              <a:buNone/>
            </a:pPr>
            <a:r>
              <a:rPr lang="en-US" sz="1050" dirty="0"/>
              <a:t>  $board[1][4] = $board[8][4] = "Q"; </a:t>
            </a:r>
            <a:r>
              <a:rPr lang="en-US" sz="1050" dirty="0" smtClean="0"/>
              <a:t> $</a:t>
            </a:r>
            <a:r>
              <a:rPr lang="en-US" sz="1050" dirty="0"/>
              <a:t>board[1][5] = $board[8][5] = "K";</a:t>
            </a:r>
          </a:p>
          <a:p>
            <a:pPr marL="0" indent="0">
              <a:buNone/>
            </a:pPr>
            <a:r>
              <a:rPr lang="en-US" sz="1050" dirty="0"/>
              <a:t>  for ($</a:t>
            </a:r>
            <a:r>
              <a:rPr lang="en-US" sz="1050" dirty="0" err="1"/>
              <a:t>i</a:t>
            </a:r>
            <a:r>
              <a:rPr lang="en-US" sz="1050" dirty="0"/>
              <a:t> = 1; $</a:t>
            </a:r>
            <a:r>
              <a:rPr lang="en-US" sz="1050" dirty="0" err="1"/>
              <a:t>i</a:t>
            </a:r>
            <a:r>
              <a:rPr lang="en-US" sz="1050" dirty="0"/>
              <a:t>&lt;9; $</a:t>
            </a:r>
            <a:r>
              <a:rPr lang="en-US" sz="1050" dirty="0" err="1"/>
              <a:t>i</a:t>
            </a:r>
            <a:r>
              <a:rPr lang="en-US" sz="1050" dirty="0"/>
              <a:t>++) $board[2][$</a:t>
            </a:r>
            <a:r>
              <a:rPr lang="en-US" sz="1050" dirty="0" err="1"/>
              <a:t>i</a:t>
            </a:r>
            <a:r>
              <a:rPr lang="en-US" sz="1050" dirty="0"/>
              <a:t>] = $board[7][$</a:t>
            </a:r>
            <a:r>
              <a:rPr lang="en-US" sz="1050" dirty="0" err="1"/>
              <a:t>i</a:t>
            </a:r>
            <a:r>
              <a:rPr lang="en-US" sz="1050" dirty="0"/>
              <a:t>] = "P";</a:t>
            </a:r>
          </a:p>
          <a:p>
            <a:pPr marL="0" indent="0">
              <a:buNone/>
            </a:pPr>
            <a:r>
              <a:rPr lang="en-US" sz="1050" dirty="0"/>
              <a:t>  for ($</a:t>
            </a:r>
            <a:r>
              <a:rPr lang="en-US" sz="1050" dirty="0" err="1"/>
              <a:t>i</a:t>
            </a:r>
            <a:r>
              <a:rPr lang="en-US" sz="1050" dirty="0"/>
              <a:t> = 1; $</a:t>
            </a:r>
            <a:r>
              <a:rPr lang="en-US" sz="1050" dirty="0" err="1"/>
              <a:t>i</a:t>
            </a:r>
            <a:r>
              <a:rPr lang="en-US" sz="1050" dirty="0"/>
              <a:t>&lt;9; $</a:t>
            </a:r>
            <a:r>
              <a:rPr lang="en-US" sz="1050" dirty="0" err="1"/>
              <a:t>i</a:t>
            </a:r>
            <a:r>
              <a:rPr lang="en-US" sz="1050" dirty="0"/>
              <a:t>++) $board[3][$</a:t>
            </a:r>
            <a:r>
              <a:rPr lang="en-US" sz="1050" dirty="0" err="1"/>
              <a:t>i</a:t>
            </a:r>
            <a:r>
              <a:rPr lang="en-US" sz="1050" dirty="0"/>
              <a:t>] = $board[4][$</a:t>
            </a:r>
            <a:r>
              <a:rPr lang="en-US" sz="1050" dirty="0" err="1"/>
              <a:t>i</a:t>
            </a:r>
            <a:r>
              <a:rPr lang="en-US" sz="1050" dirty="0"/>
              <a:t>] = $board[5][$</a:t>
            </a:r>
            <a:r>
              <a:rPr lang="en-US" sz="1050" dirty="0" err="1"/>
              <a:t>i</a:t>
            </a:r>
            <a:r>
              <a:rPr lang="en-US" sz="1050" dirty="0"/>
              <a:t>] = $board[6][$</a:t>
            </a:r>
            <a:r>
              <a:rPr lang="en-US" sz="1050" dirty="0" err="1"/>
              <a:t>i</a:t>
            </a:r>
            <a:r>
              <a:rPr lang="en-US" sz="1050" dirty="0"/>
              <a:t>] = NULL;  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// Print Board  </a:t>
            </a:r>
          </a:p>
          <a:p>
            <a:pPr marL="0" indent="0">
              <a:buNone/>
            </a:pPr>
            <a:r>
              <a:rPr lang="en-US" sz="1050" dirty="0"/>
              <a:t>  echo "&lt;table rules='all' border='frame'&gt;\n";</a:t>
            </a:r>
          </a:p>
          <a:p>
            <a:pPr marL="0" indent="0">
              <a:buNone/>
            </a:pPr>
            <a:r>
              <a:rPr lang="en-US" sz="1050" dirty="0"/>
              <a:t>  for ($</a:t>
            </a:r>
            <a:r>
              <a:rPr lang="en-US" sz="1050" dirty="0" err="1"/>
              <a:t>i</a:t>
            </a:r>
            <a:r>
              <a:rPr lang="en-US" sz="1050" dirty="0"/>
              <a:t> = 1; $</a:t>
            </a:r>
            <a:r>
              <a:rPr lang="en-US" sz="1050" dirty="0" err="1"/>
              <a:t>i</a:t>
            </a:r>
            <a:r>
              <a:rPr lang="en-US" sz="1050" dirty="0"/>
              <a:t>&lt;9; $</a:t>
            </a:r>
            <a:r>
              <a:rPr lang="en-US" sz="1050" dirty="0" err="1"/>
              <a:t>i</a:t>
            </a:r>
            <a:r>
              <a:rPr lang="en-US" sz="1050" dirty="0"/>
              <a:t>++) {</a:t>
            </a:r>
          </a:p>
          <a:p>
            <a:pPr marL="0" indent="0">
              <a:buNone/>
            </a:pPr>
            <a:r>
              <a:rPr lang="en-US" sz="1050" dirty="0"/>
              <a:t>    echo "&lt;</a:t>
            </a:r>
            <a:r>
              <a:rPr lang="en-US" sz="1050" dirty="0" err="1"/>
              <a:t>tr</a:t>
            </a:r>
            <a:r>
              <a:rPr lang="en-US" sz="1050" dirty="0"/>
              <a:t>&gt;\n";</a:t>
            </a:r>
          </a:p>
          <a:p>
            <a:pPr marL="0" indent="0">
              <a:buNone/>
            </a:pPr>
            <a:r>
              <a:rPr lang="en-US" sz="1050" dirty="0"/>
              <a:t>    for ($j = 1; $j&lt;9; $j++) {</a:t>
            </a:r>
          </a:p>
          <a:p>
            <a:pPr marL="0" indent="0">
              <a:buNone/>
            </a:pPr>
            <a:r>
              <a:rPr lang="en-US" sz="1050" dirty="0" smtClean="0"/>
              <a:t>       if </a:t>
            </a:r>
            <a:r>
              <a:rPr lang="en-US" sz="1050" dirty="0"/>
              <a:t>($board[$</a:t>
            </a:r>
            <a:r>
              <a:rPr lang="en-US" sz="1050" dirty="0" err="1"/>
              <a:t>i</a:t>
            </a:r>
            <a:r>
              <a:rPr lang="en-US" sz="1050" dirty="0"/>
              <a:t>][$j] == NULL</a:t>
            </a:r>
            <a:r>
              <a:rPr lang="en-US" sz="1050" dirty="0" smtClean="0"/>
              <a:t>) $</a:t>
            </a:r>
            <a:r>
              <a:rPr lang="en-US" sz="1050" dirty="0"/>
              <a:t>x = "&amp;</a:t>
            </a:r>
            <a:r>
              <a:rPr lang="en-US" sz="1050" dirty="0" err="1"/>
              <a:t>nbsp</a:t>
            </a:r>
            <a:r>
              <a:rPr lang="en-US" sz="1050" dirty="0" smtClean="0"/>
              <a:t>;"; else </a:t>
            </a:r>
            <a:r>
              <a:rPr lang="en-US" sz="1050" dirty="0"/>
              <a:t>$x = $board[$</a:t>
            </a:r>
            <a:r>
              <a:rPr lang="en-US" sz="1050" dirty="0" err="1"/>
              <a:t>i</a:t>
            </a:r>
            <a:r>
              <a:rPr lang="en-US" sz="1050" dirty="0"/>
              <a:t>][$j];</a:t>
            </a:r>
          </a:p>
          <a:p>
            <a:pPr marL="0" indent="0">
              <a:buNone/>
            </a:pPr>
            <a:r>
              <a:rPr lang="en-US" sz="1050" dirty="0" smtClean="0"/>
              <a:t>       </a:t>
            </a:r>
            <a:r>
              <a:rPr lang="en-US" sz="1050" dirty="0"/>
              <a:t>if ($</a:t>
            </a:r>
            <a:r>
              <a:rPr lang="en-US" sz="1050" dirty="0" err="1"/>
              <a:t>i</a:t>
            </a:r>
            <a:r>
              <a:rPr lang="en-US" sz="1050" dirty="0"/>
              <a:t> &lt; 3</a:t>
            </a:r>
            <a:r>
              <a:rPr lang="en-US" sz="1050" dirty="0" smtClean="0"/>
              <a:t>) $</a:t>
            </a:r>
            <a:r>
              <a:rPr lang="en-US" sz="1050" dirty="0"/>
              <a:t>color = "red</a:t>
            </a:r>
            <a:r>
              <a:rPr lang="en-US" sz="1050" dirty="0" smtClean="0"/>
              <a:t>"; else </a:t>
            </a:r>
            <a:r>
              <a:rPr lang="en-US" sz="1050" dirty="0"/>
              <a:t>$color = "black";</a:t>
            </a:r>
          </a:p>
          <a:p>
            <a:pPr marL="0" indent="0">
              <a:buNone/>
            </a:pPr>
            <a:r>
              <a:rPr lang="en-US" sz="1050" dirty="0" smtClean="0"/>
              <a:t>         </a:t>
            </a:r>
            <a:r>
              <a:rPr lang="en-US" sz="1050" dirty="0"/>
              <a:t>echo "&lt;td width='20' align='center'&gt;&lt;font color='$color'&gt;$x&lt;/font&gt;&lt;/td&gt;\n";</a:t>
            </a:r>
          </a:p>
          <a:p>
            <a:pPr marL="0" indent="0">
              <a:buNone/>
            </a:pPr>
            <a:r>
              <a:rPr lang="en-US" sz="1050" dirty="0" smtClean="0"/>
              <a:t>         }</a:t>
            </a:r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    echo </a:t>
            </a:r>
            <a:r>
              <a:rPr lang="en-US" sz="1050" dirty="0"/>
              <a:t>"&lt;/</a:t>
            </a:r>
            <a:r>
              <a:rPr lang="en-US" sz="1050" dirty="0" err="1"/>
              <a:t>tr</a:t>
            </a:r>
            <a:r>
              <a:rPr lang="en-US" sz="1050" dirty="0"/>
              <a:t>&gt;\n";</a:t>
            </a:r>
          </a:p>
          <a:p>
            <a:pPr marL="0" indent="0">
              <a:buNone/>
            </a:pPr>
            <a:r>
              <a:rPr lang="en-US" sz="1050" dirty="0" smtClean="0"/>
              <a:t>    }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echo "&lt;/table&gt;\n";</a:t>
            </a:r>
          </a:p>
          <a:p>
            <a:pPr marL="0" indent="0">
              <a:buNone/>
            </a:pPr>
            <a:r>
              <a:rPr lang="en-US" sz="1050" dirty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Sorting Arrays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SORT		</a:t>
            </a:r>
            <a:r>
              <a:rPr lang="en-US" dirty="0" err="1" smtClean="0"/>
              <a:t>Sort</a:t>
            </a:r>
            <a:r>
              <a:rPr lang="en-US" dirty="0" smtClean="0"/>
              <a:t> a numerical array, low to high</a:t>
            </a:r>
          </a:p>
          <a:p>
            <a:pPr>
              <a:buNone/>
            </a:pPr>
            <a:r>
              <a:rPr lang="en-US" dirty="0" smtClean="0"/>
              <a:t>RSORT	Sort a numerical array, high to low</a:t>
            </a:r>
          </a:p>
          <a:p>
            <a:pPr>
              <a:buNone/>
            </a:pPr>
            <a:r>
              <a:rPr lang="en-US" dirty="0" smtClean="0"/>
              <a:t>ASORT	Sort an assoc. array, low to high</a:t>
            </a:r>
          </a:p>
          <a:p>
            <a:pPr>
              <a:buNone/>
            </a:pPr>
            <a:r>
              <a:rPr lang="en-US" dirty="0" smtClean="0"/>
              <a:t>ARSORT	Sort an assoc. array, high to low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KSORT</a:t>
            </a:r>
            <a:r>
              <a:rPr lang="en-US" dirty="0" smtClean="0"/>
              <a:t>	Sort an assoc. array by keys, low to high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KRSORT</a:t>
            </a:r>
            <a:r>
              <a:rPr lang="en-US" dirty="0" smtClean="0"/>
              <a:t>	Sort an assoc. array by keys, high to low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USORT	User defined sort, low to high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URSORT	User defined sort, high to 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Arrays – Dropdown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Write a PHP script that will let users select a color from a dropdown field.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u="sng" dirty="0" smtClean="0"/>
              <a:t>HTML DROPDOWN (SELECT)</a:t>
            </a:r>
          </a:p>
          <a:p>
            <a:pPr>
              <a:buNone/>
            </a:pPr>
            <a:r>
              <a:rPr lang="en-US" dirty="0" smtClean="0"/>
              <a:t>&lt;SELECT name=‘</a:t>
            </a:r>
            <a:r>
              <a:rPr lang="en-US" i="1" dirty="0" smtClean="0"/>
              <a:t>fieldname</a:t>
            </a:r>
            <a:r>
              <a:rPr lang="en-US" dirty="0" smtClean="0"/>
              <a:t>’&gt;</a:t>
            </a:r>
          </a:p>
          <a:p>
            <a:pPr>
              <a:buNone/>
            </a:pPr>
            <a:r>
              <a:rPr lang="en-US" dirty="0" smtClean="0"/>
              <a:t>	&lt;OPTION </a:t>
            </a:r>
            <a:r>
              <a:rPr lang="en-US" i="1" dirty="0" smtClean="0">
                <a:solidFill>
                  <a:srgbClr val="FF0000"/>
                </a:solidFill>
              </a:rPr>
              <a:t>SELECTED</a:t>
            </a:r>
            <a:r>
              <a:rPr lang="en-US" dirty="0" smtClean="0"/>
              <a:t>&gt;</a:t>
            </a:r>
            <a:r>
              <a:rPr lang="en-US" i="1" dirty="0" smtClean="0"/>
              <a:t>value1</a:t>
            </a:r>
            <a:r>
              <a:rPr lang="en-US" dirty="0" smtClean="0"/>
              <a:t>&lt;/OPTION&gt;</a:t>
            </a:r>
          </a:p>
          <a:p>
            <a:pPr>
              <a:buNone/>
            </a:pPr>
            <a:r>
              <a:rPr lang="en-US" dirty="0" smtClean="0"/>
              <a:t>	&lt;OPTION&gt;</a:t>
            </a:r>
            <a:r>
              <a:rPr lang="en-US" i="1" dirty="0" smtClean="0"/>
              <a:t>value2</a:t>
            </a:r>
            <a:r>
              <a:rPr lang="en-US" dirty="0" smtClean="0"/>
              <a:t>&lt;/OPTION&gt;</a:t>
            </a:r>
          </a:p>
          <a:p>
            <a:pPr>
              <a:buNone/>
            </a:pPr>
            <a:r>
              <a:rPr lang="en-US" dirty="0" smtClean="0"/>
              <a:t>	&lt;OPTION&gt;</a:t>
            </a:r>
            <a:r>
              <a:rPr lang="en-US" i="1" dirty="0" smtClean="0"/>
              <a:t>value3</a:t>
            </a:r>
            <a:r>
              <a:rPr lang="en-US" dirty="0" smtClean="0"/>
              <a:t>&lt;/OPTION&gt;</a:t>
            </a:r>
          </a:p>
          <a:p>
            <a:pPr>
              <a:buNone/>
            </a:pPr>
            <a:r>
              <a:rPr lang="en-US" dirty="0" smtClean="0"/>
              <a:t>&lt;/SELECT&gt;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Arrays – Dropdown 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BCS350-4d.php </a:t>
            </a:r>
            <a:r>
              <a:rPr lang="en-US" dirty="0" smtClean="0"/>
              <a:t>- Lab Exercise - Functions - Dropdown</a:t>
            </a:r>
          </a:p>
          <a:p>
            <a:pPr>
              <a:buNone/>
            </a:pPr>
            <a:r>
              <a:rPr lang="en-US" dirty="0" smtClean="0"/>
              <a:t>// Written by:  Prof. Kaplan, Sept. </a:t>
            </a:r>
            <a:r>
              <a:rPr lang="en-US" dirty="0" smtClean="0"/>
              <a:t>2014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$colors = array("Red", "White", "Blue");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isset</a:t>
            </a:r>
            <a:r>
              <a:rPr lang="en-US" dirty="0" smtClean="0"/>
              <a:t>($_POST['color</a:t>
            </a:r>
            <a:r>
              <a:rPr lang="en-US" dirty="0" smtClean="0"/>
              <a:t>']))  $</a:t>
            </a:r>
            <a:r>
              <a:rPr lang="en-US" dirty="0" smtClean="0"/>
              <a:t>color = $_POST['color</a:t>
            </a:r>
            <a:r>
              <a:rPr lang="en-US" dirty="0" smtClean="0"/>
              <a:t>'];  else </a:t>
            </a:r>
            <a:r>
              <a:rPr lang="en-US" dirty="0" smtClean="0"/>
              <a:t>$color = NULL;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if </a:t>
            </a:r>
            <a:r>
              <a:rPr lang="en-US" dirty="0" smtClean="0"/>
              <a:t>($color == NULL</a:t>
            </a:r>
            <a:r>
              <a:rPr lang="en-US" dirty="0" smtClean="0"/>
              <a:t>)  </a:t>
            </a:r>
            <a:r>
              <a:rPr lang="en-US" dirty="0" smtClean="0"/>
              <a:t>$</a:t>
            </a:r>
            <a:r>
              <a:rPr lang="en-US" dirty="0" err="1" smtClean="0"/>
              <a:t>msg</a:t>
            </a:r>
            <a:r>
              <a:rPr lang="en-US" dirty="0" smtClean="0"/>
              <a:t> = "Select a color</a:t>
            </a:r>
            <a:r>
              <a:rPr lang="en-US" dirty="0" smtClean="0"/>
              <a:t>:";  else </a:t>
            </a:r>
            <a:r>
              <a:rPr lang="en-US" dirty="0" smtClean="0"/>
              <a:t>$</a:t>
            </a:r>
            <a:r>
              <a:rPr lang="en-US" dirty="0" err="1" smtClean="0"/>
              <a:t>msg</a:t>
            </a:r>
            <a:r>
              <a:rPr lang="en-US" dirty="0" smtClean="0"/>
              <a:t> = "Your selected color is: $color";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echo "&lt;html&gt;&lt;body&gt;$</a:t>
            </a:r>
            <a:r>
              <a:rPr lang="en-US" dirty="0" err="1" smtClean="0"/>
              <a:t>msg</a:t>
            </a:r>
            <a:r>
              <a:rPr lang="en-US" dirty="0" smtClean="0"/>
              <a:t>&lt;br&gt;&lt;br&gt;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&lt;</a:t>
            </a:r>
            <a:r>
              <a:rPr lang="en-US" dirty="0" smtClean="0"/>
              <a:t>form action='bcs350-5c.php' method='post'&gt;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table&gt;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&gt;&lt;td&gt;Color&lt;/td&gt;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td&gt;&lt;select name='color'&gt;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&lt;</a:t>
            </a:r>
            <a:r>
              <a:rPr lang="en-US" dirty="0" smtClean="0"/>
              <a:t>option&gt;&lt;/option&gt;";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foreach</a:t>
            </a:r>
            <a:r>
              <a:rPr lang="en-US" dirty="0" smtClean="0"/>
              <a:t>($colors as $color2) {</a:t>
            </a:r>
          </a:p>
          <a:p>
            <a:pPr>
              <a:buNone/>
            </a:pPr>
            <a:r>
              <a:rPr lang="en-US" dirty="0" smtClean="0"/>
              <a:t>    if ($color2 == $color)</a:t>
            </a:r>
          </a:p>
          <a:p>
            <a:pPr>
              <a:buNone/>
            </a:pPr>
            <a:r>
              <a:rPr lang="en-US" dirty="0" smtClean="0"/>
              <a:t>	  $selected = "SELECTED";</a:t>
            </a:r>
          </a:p>
          <a:p>
            <a:pPr>
              <a:buNone/>
            </a:pPr>
            <a:r>
              <a:rPr lang="en-US" dirty="0" smtClean="0"/>
              <a:t>	  else $selected = NULL;</a:t>
            </a:r>
          </a:p>
          <a:p>
            <a:pPr>
              <a:buNone/>
            </a:pPr>
            <a:r>
              <a:rPr lang="en-US" dirty="0" smtClean="0"/>
              <a:t>	echo "&lt;option $selected&gt;$color2&lt;/option&gt;";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echo "&lt;/select&gt;&lt;/td&gt;&lt;/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&gt;&lt;td&gt;&lt;input type='submit' name='submit' value='Submit'&gt;&lt;/td&gt;&lt;/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&lt;/</a:t>
            </a:r>
            <a:r>
              <a:rPr lang="en-US" dirty="0" smtClean="0"/>
              <a:t>table&gt;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&lt;/</a:t>
            </a:r>
            <a:r>
              <a:rPr lang="en-US" dirty="0" smtClean="0"/>
              <a:t>form&gt;&lt;/body&gt;&lt;/html&gt;";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– Dropdown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Modify the Dropdown program</a:t>
            </a:r>
          </a:p>
          <a:p>
            <a:pPr>
              <a:buNone/>
            </a:pPr>
            <a:r>
              <a:rPr lang="en-US" dirty="0" smtClean="0"/>
              <a:t>Define 2 arrays of colors – standard and custom</a:t>
            </a:r>
          </a:p>
          <a:p>
            <a:pPr>
              <a:buNone/>
            </a:pPr>
            <a:r>
              <a:rPr lang="en-US" u="sng" dirty="0" smtClean="0"/>
              <a:t>Combine the 2 color arrays into one array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Hint: 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($array1 as $x) $array[]=$x;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    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($array2 as $x) $array[]=$x;</a:t>
            </a:r>
          </a:p>
          <a:p>
            <a:pPr>
              <a:buNone/>
            </a:pPr>
            <a:r>
              <a:rPr lang="en-US" dirty="0" smtClean="0"/>
              <a:t>Sort the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/>
              <a:t>BREAK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7200" b="1" dirty="0" smtClean="0"/>
              <a:t>BASICS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Database Concepts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Database</a:t>
            </a:r>
            <a:r>
              <a:rPr lang="en-US" dirty="0" smtClean="0"/>
              <a:t> – a group of </a:t>
            </a:r>
            <a:r>
              <a:rPr lang="en-US" i="1" dirty="0" smtClean="0"/>
              <a:t>data tables </a:t>
            </a:r>
            <a:r>
              <a:rPr lang="en-US" dirty="0" smtClean="0"/>
              <a:t>and </a:t>
            </a:r>
            <a:r>
              <a:rPr lang="en-US" i="1" dirty="0" smtClean="0"/>
              <a:t>related items</a:t>
            </a:r>
            <a:r>
              <a:rPr lang="en-US" dirty="0" smtClean="0"/>
              <a:t> needed to support an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Table </a:t>
            </a:r>
            <a:r>
              <a:rPr lang="en-US" dirty="0" smtClean="0"/>
              <a:t> - a group of related data organized into columns (fields) and rows (records)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Related Items </a:t>
            </a:r>
            <a:r>
              <a:rPr lang="en-US" dirty="0" smtClean="0"/>
              <a:t>– Metadata, triggers and other objects that can be attached to the database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Orders Database</a:t>
            </a:r>
            <a:endParaRPr lang="en-US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33121"/>
              </p:ext>
            </p:extLst>
          </p:nvPr>
        </p:nvGraphicFramePr>
        <p:xfrm>
          <a:off x="457200" y="1600200"/>
          <a:ext cx="419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Stapler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40938"/>
              </p:ext>
            </p:extLst>
          </p:nvPr>
        </p:nvGraphicFramePr>
        <p:xfrm>
          <a:off x="439962" y="3218765"/>
          <a:ext cx="419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Syosset,</a:t>
                      </a:r>
                      <a:r>
                        <a:rPr lang="en-US" baseline="0" dirty="0" smtClean="0"/>
                        <a:t> 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Boston, 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5620" y="126313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10" y="2895600"/>
            <a:ext cx="166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 Table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10" y="4800600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Table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24206"/>
              </p:ext>
            </p:extLst>
          </p:nvPr>
        </p:nvGraphicFramePr>
        <p:xfrm>
          <a:off x="457210" y="51699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3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Web Program - Format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	// Title – Program Information, Comments</a:t>
            </a:r>
          </a:p>
          <a:p>
            <a:pPr>
              <a:buNone/>
            </a:pPr>
            <a:r>
              <a:rPr lang="en-US" dirty="0" smtClean="0"/>
              <a:t>	Set Up Resources -Functions, Includes, Variables</a:t>
            </a:r>
          </a:p>
          <a:p>
            <a:pPr>
              <a:buNone/>
            </a:pPr>
            <a:r>
              <a:rPr lang="en-US" dirty="0" smtClean="0"/>
              <a:t>	Get Input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Program Logic</a:t>
            </a:r>
          </a:p>
          <a:p>
            <a:pPr>
              <a:buNone/>
            </a:pPr>
            <a:r>
              <a:rPr lang="en-US" dirty="0" smtClean="0"/>
              <a:t>	Output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Orders Database - Schematic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752600"/>
            <a:ext cx="2362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Product</a:t>
            </a:r>
          </a:p>
          <a:p>
            <a:pPr algn="ctr"/>
            <a:r>
              <a:rPr lang="en-US" sz="3200" b="1" dirty="0" smtClean="0"/>
              <a:t>Table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5782849" y="1790699"/>
            <a:ext cx="2057400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Customer</a:t>
            </a:r>
          </a:p>
          <a:p>
            <a:pPr algn="ctr"/>
            <a:r>
              <a:rPr lang="en-US" sz="3200" b="1" dirty="0" smtClean="0"/>
              <a:t>Table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3421170" y="4430038"/>
            <a:ext cx="2341323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Order</a:t>
            </a:r>
          </a:p>
          <a:p>
            <a:pPr algn="ctr"/>
            <a:r>
              <a:rPr lang="en-US" sz="3200" b="1" dirty="0" smtClean="0"/>
              <a:t>Table</a:t>
            </a:r>
            <a:endParaRPr lang="en-US" sz="32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35052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4591832" y="3467100"/>
            <a:ext cx="1170661" cy="96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44196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87774" y="37918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/>
              <a:t>Prodcode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3763903"/>
            <a:ext cx="15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Custnum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08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– Lab 1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Create a Database from a Spreadsheet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u="sng" dirty="0" smtClean="0"/>
              <a:t>PHPMYADMIN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LISUGBOD.CSV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b="1" u="sng" dirty="0" smtClean="0"/>
              <a:t>MySQL - 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Board Table</a:t>
            </a:r>
          </a:p>
          <a:p>
            <a:pPr marL="0" indent="0">
              <a:buNone/>
            </a:pPr>
            <a:r>
              <a:rPr lang="en-US" b="1" u="sng" dirty="0" smtClean="0"/>
              <a:t>FIELD</a:t>
            </a:r>
            <a:r>
              <a:rPr lang="en-US" b="1" dirty="0" smtClean="0"/>
              <a:t>	</a:t>
            </a:r>
            <a:r>
              <a:rPr lang="en-US" b="1" u="sng" dirty="0" smtClean="0"/>
              <a:t>ATTRIBUTES</a:t>
            </a:r>
          </a:p>
          <a:p>
            <a:pPr marL="0" indent="0">
              <a:buNone/>
            </a:pPr>
            <a:r>
              <a:rPr lang="en-US" dirty="0" err="1" smtClean="0"/>
              <a:t>rowid</a:t>
            </a:r>
            <a:r>
              <a:rPr lang="en-US" dirty="0" smtClean="0"/>
              <a:t>	</a:t>
            </a:r>
            <a:r>
              <a:rPr lang="en-US" dirty="0" err="1" smtClean="0"/>
              <a:t>smallint</a:t>
            </a:r>
            <a:r>
              <a:rPr lang="en-US" dirty="0" smtClean="0"/>
              <a:t>, unsigned, primary key, AI</a:t>
            </a:r>
          </a:p>
          <a:p>
            <a:pPr marL="0" indent="0">
              <a:buNone/>
            </a:pPr>
            <a:r>
              <a:rPr lang="en-US" dirty="0" err="1"/>
              <a:t>f</a:t>
            </a:r>
            <a:r>
              <a:rPr lang="en-US" dirty="0" err="1" smtClean="0"/>
              <a:t>name</a:t>
            </a:r>
            <a:r>
              <a:rPr lang="en-US" dirty="0" smtClean="0"/>
              <a:t>	</a:t>
            </a:r>
            <a:r>
              <a:rPr lang="en-US" dirty="0" err="1" smtClean="0"/>
              <a:t>varchar</a:t>
            </a:r>
            <a:r>
              <a:rPr lang="en-US" dirty="0" smtClean="0"/>
              <a:t>(20)</a:t>
            </a:r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name</a:t>
            </a:r>
            <a:r>
              <a:rPr lang="en-US" dirty="0" smtClean="0"/>
              <a:t>	</a:t>
            </a:r>
            <a:r>
              <a:rPr lang="en-US" dirty="0" err="1" smtClean="0"/>
              <a:t>varchar</a:t>
            </a:r>
            <a:r>
              <a:rPr lang="en-US" dirty="0" smtClean="0"/>
              <a:t>(20)</a:t>
            </a:r>
          </a:p>
          <a:p>
            <a:pPr marL="0" indent="0">
              <a:buNone/>
            </a:pPr>
            <a:r>
              <a:rPr lang="en-US" dirty="0" smtClean="0"/>
              <a:t>position	</a:t>
            </a:r>
            <a:r>
              <a:rPr lang="en-US" dirty="0" err="1" smtClean="0"/>
              <a:t>varchar</a:t>
            </a:r>
            <a:r>
              <a:rPr lang="en-US" dirty="0" smtClean="0"/>
              <a:t>(20)</a:t>
            </a:r>
          </a:p>
          <a:p>
            <a:pPr marL="0" indent="0">
              <a:buNone/>
            </a:pPr>
            <a:r>
              <a:rPr lang="en-US" dirty="0" smtClean="0"/>
              <a:t>phone	</a:t>
            </a:r>
            <a:r>
              <a:rPr lang="en-US" dirty="0" err="1" smtClean="0"/>
              <a:t>varchar</a:t>
            </a:r>
            <a:r>
              <a:rPr lang="en-US" dirty="0" smtClean="0"/>
              <a:t>(12)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mail		</a:t>
            </a:r>
            <a:r>
              <a:rPr lang="en-US" dirty="0" err="1" smtClean="0"/>
              <a:t>varchar</a:t>
            </a:r>
            <a:r>
              <a:rPr lang="en-US" dirty="0" smtClean="0"/>
              <a:t>(80)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9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- Lab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&lt;?php</a:t>
            </a:r>
          </a:p>
          <a:p>
            <a:pPr marL="0" indent="0">
              <a:buNone/>
            </a:pPr>
            <a:r>
              <a:rPr lang="en-US" sz="1000" dirty="0"/>
              <a:t>// BCS350-4f - Week 4, Output the Board Table</a:t>
            </a:r>
          </a:p>
          <a:p>
            <a:pPr marL="0" indent="0">
              <a:buNone/>
            </a:pPr>
            <a:r>
              <a:rPr lang="en-US" sz="1000" dirty="0"/>
              <a:t>// Written by:  Prof. Kaplan, Sept. 2014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// Connect to MySQL and the LISUG Database</a:t>
            </a:r>
          </a:p>
          <a:p>
            <a:pPr marL="0" indent="0">
              <a:buNone/>
            </a:pPr>
            <a:r>
              <a:rPr lang="en-US" sz="1000" dirty="0"/>
              <a:t>  $</a:t>
            </a:r>
            <a:r>
              <a:rPr lang="en-US" sz="1000" dirty="0" err="1"/>
              <a:t>mysqli</a:t>
            </a:r>
            <a:r>
              <a:rPr lang="en-US" sz="1000" dirty="0"/>
              <a:t> = new </a:t>
            </a:r>
            <a:r>
              <a:rPr lang="en-US" sz="1000" dirty="0" err="1"/>
              <a:t>mysqli</a:t>
            </a:r>
            <a:r>
              <a:rPr lang="en-US" sz="1000" dirty="0"/>
              <a:t>('localhost', 'root', '', 'lisug2'); </a:t>
            </a:r>
          </a:p>
          <a:p>
            <a:pPr marL="0" indent="0">
              <a:buNone/>
            </a:pPr>
            <a:r>
              <a:rPr lang="en-US" sz="1000" dirty="0"/>
              <a:t>  </a:t>
            </a:r>
          </a:p>
          <a:p>
            <a:pPr marL="0" indent="0">
              <a:buNone/>
            </a:pPr>
            <a:r>
              <a:rPr lang="en-US" sz="1000" dirty="0"/>
              <a:t>// Query the Board Table</a:t>
            </a:r>
          </a:p>
          <a:p>
            <a:pPr marL="0" indent="0">
              <a:buNone/>
            </a:pPr>
            <a:r>
              <a:rPr lang="en-US" sz="1000" dirty="0"/>
              <a:t>  $query = "SELECT </a:t>
            </a:r>
            <a:r>
              <a:rPr lang="en-US" sz="1000" dirty="0" err="1"/>
              <a:t>fname</a:t>
            </a:r>
            <a:r>
              <a:rPr lang="en-US" sz="1000" dirty="0"/>
              <a:t>, </a:t>
            </a:r>
            <a:r>
              <a:rPr lang="en-US" sz="1000" dirty="0" err="1"/>
              <a:t>lname</a:t>
            </a:r>
            <a:r>
              <a:rPr lang="en-US" sz="1000" dirty="0"/>
              <a:t>, position, phone, </a:t>
            </a:r>
            <a:r>
              <a:rPr lang="en-US" sz="1000" dirty="0" smtClean="0"/>
              <a:t>email FROM board ORDER </a:t>
            </a:r>
            <a:r>
              <a:rPr lang="en-US" sz="1000" dirty="0"/>
              <a:t>BY </a:t>
            </a:r>
            <a:r>
              <a:rPr lang="en-US" sz="1000" dirty="0" err="1"/>
              <a:t>lname</a:t>
            </a:r>
            <a:r>
              <a:rPr lang="en-US" sz="1000" dirty="0"/>
              <a:t>, </a:t>
            </a:r>
            <a:r>
              <a:rPr lang="en-US" sz="1000" dirty="0" err="1"/>
              <a:t>fname</a:t>
            </a:r>
            <a:r>
              <a:rPr lang="en-US" sz="1000" dirty="0"/>
              <a:t>";</a:t>
            </a:r>
          </a:p>
          <a:p>
            <a:pPr marL="0" indent="0">
              <a:buNone/>
            </a:pPr>
            <a:r>
              <a:rPr lang="en-US" sz="1000" dirty="0"/>
              <a:t>  $result = $</a:t>
            </a:r>
            <a:r>
              <a:rPr lang="en-US" sz="1000" dirty="0" err="1"/>
              <a:t>mysqli</a:t>
            </a:r>
            <a:r>
              <a:rPr lang="en-US" sz="1000" dirty="0"/>
              <a:t>-&gt;query($query);</a:t>
            </a:r>
          </a:p>
          <a:p>
            <a:pPr marL="0" indent="0">
              <a:buNone/>
            </a:pPr>
            <a:r>
              <a:rPr lang="en-US" sz="1000" dirty="0"/>
              <a:t>  </a:t>
            </a:r>
          </a:p>
          <a:p>
            <a:pPr marL="0" indent="0">
              <a:buNone/>
            </a:pPr>
            <a:r>
              <a:rPr lang="en-US" sz="1000" dirty="0"/>
              <a:t>// Output the Results</a:t>
            </a:r>
          </a:p>
          <a:p>
            <a:pPr marL="0" indent="0">
              <a:buNone/>
            </a:pPr>
            <a:r>
              <a:rPr lang="en-US" sz="1000" dirty="0"/>
              <a:t>  echo "&lt;table&gt;\n";</a:t>
            </a:r>
          </a:p>
          <a:p>
            <a:pPr marL="0" indent="0">
              <a:buNone/>
            </a:pPr>
            <a:r>
              <a:rPr lang="en-US" sz="1000" dirty="0"/>
              <a:t>  while(list($</a:t>
            </a:r>
            <a:r>
              <a:rPr lang="en-US" sz="1000" dirty="0" err="1"/>
              <a:t>firstname</a:t>
            </a:r>
            <a:r>
              <a:rPr lang="en-US" sz="1000" dirty="0"/>
              <a:t>, $</a:t>
            </a:r>
            <a:r>
              <a:rPr lang="en-US" sz="1000" dirty="0" err="1"/>
              <a:t>lastname</a:t>
            </a:r>
            <a:r>
              <a:rPr lang="en-US" sz="1000" dirty="0"/>
              <a:t>, $position, $phone, $email) = $result-&gt;</a:t>
            </a:r>
            <a:r>
              <a:rPr lang="en-US" sz="1000" dirty="0" err="1"/>
              <a:t>fetch_row</a:t>
            </a:r>
            <a:r>
              <a:rPr lang="en-US" sz="1000" dirty="0"/>
              <a:t>()) {</a:t>
            </a:r>
          </a:p>
          <a:p>
            <a:pPr marL="0" indent="0">
              <a:buNone/>
            </a:pPr>
            <a:r>
              <a:rPr lang="en-US" sz="1000" dirty="0"/>
              <a:t>    echo "&lt;</a:t>
            </a:r>
            <a:r>
              <a:rPr lang="en-US" sz="1000" dirty="0" err="1"/>
              <a:t>tr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       &lt;</a:t>
            </a:r>
            <a:r>
              <a:rPr lang="en-US" sz="1000" dirty="0"/>
              <a:t>td&gt;$</a:t>
            </a:r>
            <a:r>
              <a:rPr lang="en-US" sz="1000" dirty="0" err="1"/>
              <a:t>firstname</a:t>
            </a:r>
            <a:r>
              <a:rPr lang="en-US" sz="1000" dirty="0"/>
              <a:t>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</a:t>
            </a:r>
            <a:r>
              <a:rPr lang="en-US" sz="1000" dirty="0"/>
              <a:t>&lt;td&gt;$</a:t>
            </a:r>
            <a:r>
              <a:rPr lang="en-US" sz="1000" dirty="0" err="1"/>
              <a:t>lastname</a:t>
            </a:r>
            <a:r>
              <a:rPr lang="en-US" sz="1000" dirty="0"/>
              <a:t>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&lt;</a:t>
            </a:r>
            <a:r>
              <a:rPr lang="en-US" sz="1000" dirty="0"/>
              <a:t>td&gt;$position&lt;/td&gt;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</a:t>
            </a:r>
            <a:r>
              <a:rPr lang="en-US" sz="1000" dirty="0"/>
              <a:t>&lt;td&gt;$phone&lt;/td&gt;</a:t>
            </a:r>
          </a:p>
          <a:p>
            <a:pPr marL="0" indent="0">
              <a:buNone/>
            </a:pPr>
            <a:r>
              <a:rPr lang="en-US" sz="1000" dirty="0" smtClean="0"/>
              <a:t>                       </a:t>
            </a:r>
            <a:r>
              <a:rPr lang="en-US" sz="1000" dirty="0"/>
              <a:t>&lt;td&gt;$email&lt;/td&gt;</a:t>
            </a:r>
          </a:p>
          <a:p>
            <a:pPr marL="0" indent="0">
              <a:buNone/>
            </a:pPr>
            <a:r>
              <a:rPr lang="en-US" sz="1000" dirty="0" smtClean="0"/>
              <a:t>               &lt;/</a:t>
            </a:r>
            <a:r>
              <a:rPr lang="en-US" sz="1000" dirty="0" err="1"/>
              <a:t>tr</a:t>
            </a:r>
            <a:r>
              <a:rPr lang="en-US" sz="1000" dirty="0"/>
              <a:t>&gt;\n</a:t>
            </a:r>
            <a:r>
              <a:rPr lang="en-US" sz="1000" dirty="0" smtClean="0"/>
              <a:t>";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echo "&lt;/table&gt;";			</a:t>
            </a:r>
          </a:p>
          <a:p>
            <a:pPr marL="0" indent="0">
              <a:buNone/>
            </a:pPr>
            <a:r>
              <a:rPr lang="en-US" sz="1000" dirty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0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Lab #2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PHP script to output the board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 column headings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Combine First Name and Last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Sort by email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email a hot link of the name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the column header a sort field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Term Projects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 smtClean="0"/>
              <a:t>topic </a:t>
            </a:r>
            <a:r>
              <a:rPr lang="en-US" dirty="0" smtClean="0"/>
              <a:t>requests due next week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Discussion, Questions?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Homework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b="1" dirty="0" smtClean="0"/>
              <a:t>Chapter </a:t>
            </a:r>
            <a:r>
              <a:rPr lang="en-US" b="1" dirty="0" smtClean="0"/>
              <a:t>10 </a:t>
            </a:r>
            <a:r>
              <a:rPr lang="en-US" b="1" dirty="0" smtClean="0"/>
              <a:t>– </a:t>
            </a:r>
            <a:r>
              <a:rPr lang="en-US" b="1" dirty="0" smtClean="0"/>
              <a:t>Connecting to </a:t>
            </a:r>
            <a:r>
              <a:rPr lang="en-US" b="1" dirty="0" err="1" smtClean="0"/>
              <a:t>DataBases</a:t>
            </a:r>
            <a:r>
              <a:rPr lang="en-US" b="1" dirty="0" smtClean="0"/>
              <a:t> within PHP</a:t>
            </a:r>
          </a:p>
          <a:p>
            <a:endParaRPr lang="en-US" b="1" dirty="0"/>
          </a:p>
          <a:p>
            <a:r>
              <a:rPr lang="en-US" b="1" dirty="0" smtClean="0"/>
              <a:t>Question:  What are the advantages of a database versus data kept in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Week 5 -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r>
              <a:rPr lang="en-US" dirty="0" smtClean="0"/>
              <a:t> – adds power to PHP, simplifies coding</a:t>
            </a:r>
          </a:p>
          <a:p>
            <a:r>
              <a:rPr lang="en-US" b="1" dirty="0" smtClean="0"/>
              <a:t>Arrays</a:t>
            </a:r>
            <a:r>
              <a:rPr lang="en-US" dirty="0" smtClean="0"/>
              <a:t> – very flexible and are used to temporary store information for data manipulation</a:t>
            </a:r>
          </a:p>
          <a:p>
            <a:r>
              <a:rPr lang="en-US" b="1" dirty="0" smtClean="0"/>
              <a:t>MySQL</a:t>
            </a:r>
            <a:r>
              <a:rPr lang="en-US" dirty="0" smtClean="0"/>
              <a:t> – Database is easy to use, powerful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 </a:t>
            </a:r>
          </a:p>
          <a:p>
            <a:pPr algn="ctr">
              <a:buNone/>
            </a:pPr>
            <a:r>
              <a:rPr lang="en-US" sz="7200" b="1" dirty="0" smtClean="0"/>
              <a:t>The Essentials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function is a reusable group of statements that act on input (function parameters) and returns output (function return value).</a:t>
            </a:r>
          </a:p>
          <a:p>
            <a:pPr>
              <a:buNone/>
            </a:pPr>
            <a:r>
              <a:rPr lang="en-US" dirty="0" smtClean="0"/>
              <a:t>Parameters and return values are optional.</a:t>
            </a:r>
          </a:p>
          <a:p>
            <a:pPr>
              <a:buNone/>
            </a:pPr>
            <a:r>
              <a:rPr lang="en-US" dirty="0" smtClean="0"/>
              <a:t>Functions extend the power of the language.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i="1" dirty="0" err="1" smtClean="0"/>
              <a:t>function_name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function_body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return</a:t>
            </a:r>
            <a:r>
              <a:rPr lang="en-US" i="1" dirty="0" smtClean="0"/>
              <a:t>(return value);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Type</a:t>
            </a:r>
            <a:r>
              <a:rPr lang="en-US" dirty="0" smtClean="0"/>
              <a:t>				</a:t>
            </a:r>
            <a:r>
              <a:rPr lang="en-US" u="sng" dirty="0" smtClean="0"/>
              <a:t>Reference</a:t>
            </a:r>
          </a:p>
          <a:p>
            <a:pPr>
              <a:buNone/>
            </a:pPr>
            <a:r>
              <a:rPr lang="en-US" dirty="0" smtClean="0"/>
              <a:t>Built In			PHP Reference Guide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smtClean="0">
                <a:solidFill>
                  <a:srgbClr val="FF0000"/>
                </a:solidFill>
              </a:rPr>
              <a:t>www.php.net</a:t>
            </a:r>
          </a:p>
          <a:p>
            <a:pPr>
              <a:buNone/>
            </a:pPr>
            <a:r>
              <a:rPr lang="en-US" dirty="0" smtClean="0"/>
              <a:t>Function Libraries	GOOGLE – 1000’s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 defined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Built-In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1000’s of built-in PHP functions.  They are listed by category, with search capability, on-line at </a:t>
            </a:r>
            <a:r>
              <a:rPr lang="en-US" dirty="0" smtClean="0">
                <a:hlinkClick r:id="rId2"/>
              </a:rPr>
              <a:t>www.php.net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smtClean="0">
                <a:solidFill>
                  <a:srgbClr val="FF0000"/>
                </a:solidFill>
              </a:rPr>
              <a:t>Lab Exercise</a:t>
            </a:r>
            <a:r>
              <a:rPr lang="en-US" smtClean="0">
                <a:solidFill>
                  <a:srgbClr val="FF0000"/>
                </a:solidFill>
              </a:rPr>
              <a:t> – Find a function that will take a sentence (string) and break it into an array of words.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Exercise - Explode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explode</a:t>
            </a:r>
            <a:r>
              <a:rPr lang="en-US" dirty="0" smtClean="0"/>
              <a:t> ($delimiter , $string [, $limit ] )</a:t>
            </a:r>
          </a:p>
          <a:p>
            <a:pPr>
              <a:buNone/>
            </a:pPr>
            <a:r>
              <a:rPr lang="en-US" i="1" dirty="0" smtClean="0"/>
              <a:t>delimiter</a:t>
            </a:r>
            <a:r>
              <a:rPr lang="en-US" dirty="0" smtClean="0"/>
              <a:t> 	The boundary string</a:t>
            </a:r>
          </a:p>
          <a:p>
            <a:pPr>
              <a:buNone/>
            </a:pPr>
            <a:r>
              <a:rPr lang="en-US" i="1" dirty="0" smtClean="0"/>
              <a:t>string</a:t>
            </a:r>
            <a:r>
              <a:rPr lang="en-US" dirty="0" smtClean="0"/>
              <a:t> 	The input string</a:t>
            </a:r>
          </a:p>
          <a:p>
            <a:pPr>
              <a:buNone/>
            </a:pPr>
            <a:r>
              <a:rPr lang="en-US" i="1" dirty="0" smtClean="0"/>
              <a:t>limit</a:t>
            </a:r>
            <a:r>
              <a:rPr lang="en-US" dirty="0" smtClean="0"/>
              <a:t> 		If </a:t>
            </a:r>
            <a:r>
              <a:rPr lang="en-US" i="1" dirty="0" smtClean="0"/>
              <a:t>limit</a:t>
            </a:r>
            <a:r>
              <a:rPr lang="en-US" dirty="0" smtClean="0"/>
              <a:t> is set and positive, the returned 			array will contain a maximum of </a:t>
            </a:r>
            <a:r>
              <a:rPr lang="en-US" i="1" dirty="0" smtClean="0"/>
              <a:t>limit</a:t>
            </a:r>
            <a:r>
              <a:rPr lang="en-US" dirty="0" smtClean="0"/>
              <a:t> 			elements with the last element 				containing the rest of </a:t>
            </a:r>
            <a:r>
              <a:rPr lang="en-US" i="1" dirty="0" smtClean="0"/>
              <a:t>string</a:t>
            </a:r>
            <a:r>
              <a:rPr lang="en-US" dirty="0" smtClean="0"/>
              <a:t>.  If the </a:t>
            </a:r>
            <a:r>
              <a:rPr lang="en-US" i="1" dirty="0" smtClean="0"/>
              <a:t>limit</a:t>
            </a:r>
            <a:r>
              <a:rPr lang="en-US" dirty="0" smtClean="0"/>
              <a:t> 			parameter is negative, all components 			except the last -</a:t>
            </a:r>
            <a:r>
              <a:rPr lang="en-US" i="1" dirty="0" smtClean="0"/>
              <a:t>limit</a:t>
            </a:r>
            <a:r>
              <a:rPr lang="en-US" dirty="0" smtClean="0"/>
              <a:t> are returned. If the 			</a:t>
            </a:r>
            <a:r>
              <a:rPr lang="en-US" i="1" dirty="0" smtClean="0"/>
              <a:t>limit</a:t>
            </a:r>
            <a:r>
              <a:rPr lang="en-US" dirty="0" smtClean="0"/>
              <a:t> parameter is zero, then treated as 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Lab Exercise - Explode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BCS350-3a.php </a:t>
            </a:r>
            <a:r>
              <a:rPr lang="en-US" dirty="0" smtClean="0"/>
              <a:t>- Lab Exercise - Functions #1</a:t>
            </a:r>
          </a:p>
          <a:p>
            <a:pPr>
              <a:buNone/>
            </a:pPr>
            <a:r>
              <a:rPr lang="en-US" dirty="0" smtClean="0"/>
              <a:t>// Written by:  Prof. Kaplan, Sept. </a:t>
            </a:r>
            <a:r>
              <a:rPr lang="en-US" dirty="0" smtClean="0"/>
              <a:t>2014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$sentence = "The quick brown fox jumps over the lazy dog";</a:t>
            </a:r>
          </a:p>
          <a:p>
            <a:pPr>
              <a:buNone/>
            </a:pPr>
            <a:r>
              <a:rPr lang="en-US" dirty="0" smtClean="0"/>
              <a:t>	$words = explode(" ", $sentence);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($words as $word)</a:t>
            </a:r>
          </a:p>
          <a:p>
            <a:pPr>
              <a:buNone/>
            </a:pPr>
            <a:r>
              <a:rPr lang="en-US" dirty="0" smtClean="0"/>
              <a:t>		echo "$word&lt;br&gt;";</a:t>
            </a:r>
          </a:p>
          <a:p>
            <a:pPr>
              <a:buNone/>
            </a:pPr>
            <a:r>
              <a:rPr lang="en-US" dirty="0" smtClean="0"/>
              <a:t>	echo "&lt;br&gt;There are " . count($words) . " words in \"$sentence\".";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“count” is a built-in function that returns the number of elements in an array.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©2014 - BCS350 Fall 2014, Week #4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1854</Words>
  <Application>Microsoft Office PowerPoint</Application>
  <PresentationFormat>On-screen Show (4:3)</PresentationFormat>
  <Paragraphs>447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BCS350 – Web Database Development, Fall 2014</vt:lpstr>
      <vt:lpstr>Week 3 Recap</vt:lpstr>
      <vt:lpstr>PHP Web Program - Format</vt:lpstr>
      <vt:lpstr>Functions</vt:lpstr>
      <vt:lpstr>Functions</vt:lpstr>
      <vt:lpstr>Functions</vt:lpstr>
      <vt:lpstr>Built-In Functions</vt:lpstr>
      <vt:lpstr>Lab Exercise - Explode</vt:lpstr>
      <vt:lpstr>Lab Exercise - Explode</vt:lpstr>
      <vt:lpstr>Lab Exercise – MyCount</vt:lpstr>
      <vt:lpstr>Lab Exercise – MyCount</vt:lpstr>
      <vt:lpstr>Arrays</vt:lpstr>
      <vt:lpstr>Array  - Topics</vt:lpstr>
      <vt:lpstr>Arrays</vt:lpstr>
      <vt:lpstr>Array – Associative Keys</vt:lpstr>
      <vt:lpstr>Arrays – Lab #2</vt:lpstr>
      <vt:lpstr>Arrays – Lab #2</vt:lpstr>
      <vt:lpstr>Arrays – Data Types</vt:lpstr>
      <vt:lpstr>Multidimensional Arrays</vt:lpstr>
      <vt:lpstr>Arrays – Lab #3</vt:lpstr>
      <vt:lpstr>Arrays – Lab #3</vt:lpstr>
      <vt:lpstr>Sorting Arrays</vt:lpstr>
      <vt:lpstr>Arrays – Dropdown</vt:lpstr>
      <vt:lpstr>Arrays – Dropdown 2</vt:lpstr>
      <vt:lpstr>Arrays – Dropdown 3</vt:lpstr>
      <vt:lpstr>PowerPoint Presentation</vt:lpstr>
      <vt:lpstr>MySQL</vt:lpstr>
      <vt:lpstr>MySQL Database Concepts</vt:lpstr>
      <vt:lpstr>Orders Database</vt:lpstr>
      <vt:lpstr>Orders Database - Schematic</vt:lpstr>
      <vt:lpstr>MySQL – Lab 1</vt:lpstr>
      <vt:lpstr>MySQL - Lab</vt:lpstr>
      <vt:lpstr>MySQL - Lab</vt:lpstr>
      <vt:lpstr>MySQL Lab #2</vt:lpstr>
      <vt:lpstr>Term Projects</vt:lpstr>
      <vt:lpstr>Homework</vt:lpstr>
      <vt:lpstr>Week 5 -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161</cp:revision>
  <dcterms:created xsi:type="dcterms:W3CDTF">2013-09-11T01:57:13Z</dcterms:created>
  <dcterms:modified xsi:type="dcterms:W3CDTF">2014-09-16T19:27:35Z</dcterms:modified>
</cp:coreProperties>
</file>