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11" r:id="rId3"/>
    <p:sldId id="312" r:id="rId4"/>
    <p:sldId id="291" r:id="rId5"/>
    <p:sldId id="261" r:id="rId6"/>
    <p:sldId id="277" r:id="rId7"/>
    <p:sldId id="313" r:id="rId8"/>
    <p:sldId id="293" r:id="rId9"/>
    <p:sldId id="300" r:id="rId10"/>
    <p:sldId id="301" r:id="rId11"/>
    <p:sldId id="304" r:id="rId12"/>
    <p:sldId id="309" r:id="rId13"/>
    <p:sldId id="310" r:id="rId14"/>
    <p:sldId id="305" r:id="rId15"/>
    <p:sldId id="259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38" autoAdjust="0"/>
    <p:restoredTop sz="94660"/>
  </p:normalViewPr>
  <p:slideViewPr>
    <p:cSldViewPr>
      <p:cViewPr varScale="1">
        <p:scale>
          <a:sx n="127" d="100"/>
          <a:sy n="127" d="100"/>
        </p:scale>
        <p:origin x="7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F588-7992-423B-A0BE-E217557B920A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E6B78-2D42-4093-BC42-9B286E466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6B78-2D42-4093-BC42-9B286E466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3DDB-FD14-416D-87F3-5128C8E09E00}" type="datetime1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5A9F-57F6-4E9B-B9EE-6F0A712C622E}" type="datetime1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EB4F-FA6F-4C00-8B9C-21341677D78A}" type="datetime1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F3BD-1EAD-4BC3-8E1F-09F5876A11D0}" type="datetime1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DB0F-D334-4B49-81C2-A06C4205C012}" type="datetime1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3F1E-EE49-40C7-868E-FC3B40B2C703}" type="datetime1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40D6-AEF8-4122-B6B5-E3739A1EE702}" type="datetime1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0EF5-0964-43D6-9CE9-0497BA7BC4CF}" type="datetime1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DA15-458C-468F-9E39-78999E14C4A2}" type="datetime1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61-C1DC-489E-9050-23048C73DBC6}" type="datetime1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B86A-F944-4452-8D3F-28B1BD90C5A9}" type="datetime1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A380-D640-4555-BB57-30CA113D7B71}" type="datetime1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BCS350 – Web Database Development, Fall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</a:t>
            </a:r>
            <a:r>
              <a:rPr lang="en-US" b="1" dirty="0" smtClean="0"/>
              <a:t>#5</a:t>
            </a:r>
            <a:endParaRPr lang="en-US" b="1" dirty="0" smtClean="0"/>
          </a:p>
          <a:p>
            <a:r>
              <a:rPr lang="en-US" b="1" dirty="0" smtClean="0"/>
              <a:t>Accessing MySQL from PHP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Database Concepts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Database</a:t>
            </a:r>
            <a:r>
              <a:rPr lang="en-US" dirty="0" smtClean="0"/>
              <a:t> – a group of </a:t>
            </a:r>
            <a:r>
              <a:rPr lang="en-US" i="1" dirty="0" smtClean="0"/>
              <a:t>data tables </a:t>
            </a:r>
            <a:r>
              <a:rPr lang="en-US" dirty="0" smtClean="0"/>
              <a:t>and </a:t>
            </a:r>
            <a:r>
              <a:rPr lang="en-US" i="1" dirty="0" smtClean="0"/>
              <a:t>related items</a:t>
            </a:r>
            <a:r>
              <a:rPr lang="en-US" dirty="0" smtClean="0"/>
              <a:t> needed to support an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Table </a:t>
            </a:r>
            <a:r>
              <a:rPr lang="en-US" dirty="0" smtClean="0"/>
              <a:t> - a group of related data organized into columns (fields) and rows (records)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Related Items </a:t>
            </a:r>
            <a:r>
              <a:rPr lang="en-US" dirty="0" smtClean="0"/>
              <a:t>– Metadata, triggers and other objects that can be attached to the database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– Lab 1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Create a Database from a Spreadsheet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u="sng" dirty="0" smtClean="0"/>
              <a:t>PHPMYADMIN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LISUGBOD.CSV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b="1" u="sng" dirty="0" smtClean="0"/>
              <a:t>MySQL - Lab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Board Table</a:t>
            </a:r>
          </a:p>
          <a:p>
            <a:pPr marL="0" indent="0">
              <a:buNone/>
            </a:pPr>
            <a:r>
              <a:rPr lang="en-US" b="1" u="sng" dirty="0" smtClean="0"/>
              <a:t>FIELD</a:t>
            </a:r>
            <a:r>
              <a:rPr lang="en-US" b="1" dirty="0" smtClean="0"/>
              <a:t>	</a:t>
            </a:r>
            <a:r>
              <a:rPr lang="en-US" b="1" u="sng" dirty="0" smtClean="0"/>
              <a:t>ATTRIBUTES</a:t>
            </a:r>
          </a:p>
          <a:p>
            <a:pPr marL="0" indent="0">
              <a:buNone/>
            </a:pPr>
            <a:r>
              <a:rPr lang="en-US" dirty="0" err="1" smtClean="0"/>
              <a:t>rowid</a:t>
            </a:r>
            <a:r>
              <a:rPr lang="en-US" dirty="0" smtClean="0"/>
              <a:t>	</a:t>
            </a:r>
            <a:r>
              <a:rPr lang="en-US" dirty="0" err="1" smtClean="0"/>
              <a:t>smallint</a:t>
            </a:r>
            <a:r>
              <a:rPr lang="en-US" dirty="0" smtClean="0"/>
              <a:t>, unsigned, primary key, AI</a:t>
            </a:r>
          </a:p>
          <a:p>
            <a:pPr marL="0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name</a:t>
            </a:r>
            <a:r>
              <a:rPr lang="en-US" dirty="0" smtClean="0"/>
              <a:t>	</a:t>
            </a:r>
            <a:r>
              <a:rPr lang="en-US" dirty="0" err="1" smtClean="0"/>
              <a:t>varchar</a:t>
            </a:r>
            <a:r>
              <a:rPr lang="en-US" dirty="0" smtClean="0"/>
              <a:t>(20)</a:t>
            </a:r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name</a:t>
            </a:r>
            <a:r>
              <a:rPr lang="en-US" dirty="0" smtClean="0"/>
              <a:t>	</a:t>
            </a:r>
            <a:r>
              <a:rPr lang="en-US" dirty="0" err="1" smtClean="0"/>
              <a:t>varchar</a:t>
            </a:r>
            <a:r>
              <a:rPr lang="en-US" dirty="0" smtClean="0"/>
              <a:t>(20)</a:t>
            </a:r>
          </a:p>
          <a:p>
            <a:pPr marL="0" indent="0">
              <a:buNone/>
            </a:pPr>
            <a:r>
              <a:rPr lang="en-US" dirty="0" smtClean="0"/>
              <a:t>position	</a:t>
            </a:r>
            <a:r>
              <a:rPr lang="en-US" dirty="0" err="1" smtClean="0"/>
              <a:t>varchar</a:t>
            </a:r>
            <a:r>
              <a:rPr lang="en-US" dirty="0" smtClean="0"/>
              <a:t>(20)</a:t>
            </a:r>
          </a:p>
          <a:p>
            <a:pPr marL="0" indent="0">
              <a:buNone/>
            </a:pPr>
            <a:r>
              <a:rPr lang="en-US" dirty="0" smtClean="0"/>
              <a:t>phone	</a:t>
            </a:r>
            <a:r>
              <a:rPr lang="en-US" dirty="0" err="1" smtClean="0"/>
              <a:t>varchar</a:t>
            </a:r>
            <a:r>
              <a:rPr lang="en-US" dirty="0" smtClean="0"/>
              <a:t>(12)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mail		</a:t>
            </a:r>
            <a:r>
              <a:rPr lang="en-US" dirty="0" err="1" smtClean="0"/>
              <a:t>varchar</a:t>
            </a:r>
            <a:r>
              <a:rPr lang="en-US" dirty="0" smtClean="0"/>
              <a:t>(80)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- Lab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&lt;?php</a:t>
            </a:r>
          </a:p>
          <a:p>
            <a:pPr marL="0" indent="0">
              <a:buNone/>
            </a:pPr>
            <a:r>
              <a:rPr lang="en-US" sz="1000" dirty="0"/>
              <a:t>// BCS350-4f - Week 4, Output the Board Table</a:t>
            </a:r>
          </a:p>
          <a:p>
            <a:pPr marL="0" indent="0">
              <a:buNone/>
            </a:pPr>
            <a:r>
              <a:rPr lang="en-US" sz="1000" dirty="0"/>
              <a:t>// Written by:  Prof. Kaplan, Sept. 2014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// Connect to MySQL and the LISUG Database</a:t>
            </a:r>
          </a:p>
          <a:p>
            <a:pPr marL="0" indent="0">
              <a:buNone/>
            </a:pPr>
            <a:r>
              <a:rPr lang="en-US" sz="1000" dirty="0"/>
              <a:t>  $</a:t>
            </a:r>
            <a:r>
              <a:rPr lang="en-US" sz="1000" dirty="0" err="1"/>
              <a:t>mysqli</a:t>
            </a:r>
            <a:r>
              <a:rPr lang="en-US" sz="1000" dirty="0"/>
              <a:t> = new </a:t>
            </a:r>
            <a:r>
              <a:rPr lang="en-US" sz="1000" dirty="0" err="1"/>
              <a:t>mysqli</a:t>
            </a:r>
            <a:r>
              <a:rPr lang="en-US" sz="1000" dirty="0"/>
              <a:t>('localhost', 'root', '', 'lisug2'); </a:t>
            </a:r>
          </a:p>
          <a:p>
            <a:pPr marL="0" indent="0">
              <a:buNone/>
            </a:pPr>
            <a:r>
              <a:rPr lang="en-US" sz="1000" dirty="0"/>
              <a:t>  </a:t>
            </a:r>
          </a:p>
          <a:p>
            <a:pPr marL="0" indent="0">
              <a:buNone/>
            </a:pPr>
            <a:r>
              <a:rPr lang="en-US" sz="1000" dirty="0"/>
              <a:t>// Query the Board Table</a:t>
            </a:r>
          </a:p>
          <a:p>
            <a:pPr marL="0" indent="0">
              <a:buNone/>
            </a:pPr>
            <a:r>
              <a:rPr lang="en-US" sz="1000" dirty="0"/>
              <a:t>  $query = "SELECT </a:t>
            </a:r>
            <a:r>
              <a:rPr lang="en-US" sz="1000" dirty="0" err="1"/>
              <a:t>fname</a:t>
            </a:r>
            <a:r>
              <a:rPr lang="en-US" sz="1000" dirty="0"/>
              <a:t>, </a:t>
            </a:r>
            <a:r>
              <a:rPr lang="en-US" sz="1000" dirty="0" err="1"/>
              <a:t>lname</a:t>
            </a:r>
            <a:r>
              <a:rPr lang="en-US" sz="1000" dirty="0"/>
              <a:t>, position, phone, </a:t>
            </a:r>
            <a:r>
              <a:rPr lang="en-US" sz="1000" dirty="0" smtClean="0"/>
              <a:t>email FROM board ORDER </a:t>
            </a:r>
            <a:r>
              <a:rPr lang="en-US" sz="1000" dirty="0"/>
              <a:t>BY </a:t>
            </a:r>
            <a:r>
              <a:rPr lang="en-US" sz="1000" dirty="0" err="1"/>
              <a:t>lname</a:t>
            </a:r>
            <a:r>
              <a:rPr lang="en-US" sz="1000" dirty="0"/>
              <a:t>, </a:t>
            </a:r>
            <a:r>
              <a:rPr lang="en-US" sz="1000" dirty="0" err="1"/>
              <a:t>fname</a:t>
            </a:r>
            <a:r>
              <a:rPr lang="en-US" sz="1000" dirty="0"/>
              <a:t>";</a:t>
            </a:r>
          </a:p>
          <a:p>
            <a:pPr marL="0" indent="0">
              <a:buNone/>
            </a:pPr>
            <a:r>
              <a:rPr lang="en-US" sz="1000" dirty="0"/>
              <a:t>  $result = $</a:t>
            </a:r>
            <a:r>
              <a:rPr lang="en-US" sz="1000" dirty="0" err="1"/>
              <a:t>mysqli</a:t>
            </a:r>
            <a:r>
              <a:rPr lang="en-US" sz="1000" dirty="0"/>
              <a:t>-&gt;query($query);</a:t>
            </a:r>
          </a:p>
          <a:p>
            <a:pPr marL="0" indent="0">
              <a:buNone/>
            </a:pPr>
            <a:r>
              <a:rPr lang="en-US" sz="1000" dirty="0"/>
              <a:t>  </a:t>
            </a:r>
          </a:p>
          <a:p>
            <a:pPr marL="0" indent="0">
              <a:buNone/>
            </a:pPr>
            <a:r>
              <a:rPr lang="en-US" sz="1000" dirty="0"/>
              <a:t>// Output the Results</a:t>
            </a:r>
          </a:p>
          <a:p>
            <a:pPr marL="0" indent="0">
              <a:buNone/>
            </a:pPr>
            <a:r>
              <a:rPr lang="en-US" sz="1000" dirty="0"/>
              <a:t>  echo "&lt;table&gt;\n";</a:t>
            </a:r>
          </a:p>
          <a:p>
            <a:pPr marL="0" indent="0">
              <a:buNone/>
            </a:pPr>
            <a:r>
              <a:rPr lang="en-US" sz="1000" dirty="0"/>
              <a:t>  while(list($</a:t>
            </a:r>
            <a:r>
              <a:rPr lang="en-US" sz="1000" dirty="0" err="1"/>
              <a:t>firstname</a:t>
            </a:r>
            <a:r>
              <a:rPr lang="en-US" sz="1000" dirty="0"/>
              <a:t>, $</a:t>
            </a:r>
            <a:r>
              <a:rPr lang="en-US" sz="1000" dirty="0" err="1"/>
              <a:t>lastname</a:t>
            </a:r>
            <a:r>
              <a:rPr lang="en-US" sz="1000" dirty="0"/>
              <a:t>, $position, $phone, $email) = $result-&gt;</a:t>
            </a:r>
            <a:r>
              <a:rPr lang="en-US" sz="1000" dirty="0" err="1"/>
              <a:t>fetch_row</a:t>
            </a:r>
            <a:r>
              <a:rPr lang="en-US" sz="1000" dirty="0"/>
              <a:t>()) {</a:t>
            </a:r>
          </a:p>
          <a:p>
            <a:pPr marL="0" indent="0">
              <a:buNone/>
            </a:pPr>
            <a:r>
              <a:rPr lang="en-US" sz="1000" dirty="0"/>
              <a:t>    echo "&lt;</a:t>
            </a:r>
            <a:r>
              <a:rPr lang="en-US" sz="1000" dirty="0" err="1"/>
              <a:t>tr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                   &lt;</a:t>
            </a:r>
            <a:r>
              <a:rPr lang="en-US" sz="1000" dirty="0"/>
              <a:t>td&gt;$</a:t>
            </a:r>
            <a:r>
              <a:rPr lang="en-US" sz="1000" dirty="0" err="1"/>
              <a:t>firstname</a:t>
            </a:r>
            <a:r>
              <a:rPr lang="en-US" sz="1000" dirty="0"/>
              <a:t>&lt;/td&gt;</a:t>
            </a:r>
          </a:p>
          <a:p>
            <a:pPr marL="0" indent="0">
              <a:buNone/>
            </a:pPr>
            <a:r>
              <a:rPr lang="en-US" sz="1000" dirty="0" smtClean="0"/>
              <a:t>                       </a:t>
            </a:r>
            <a:r>
              <a:rPr lang="en-US" sz="1000" dirty="0"/>
              <a:t>&lt;td&gt;$</a:t>
            </a:r>
            <a:r>
              <a:rPr lang="en-US" sz="1000" dirty="0" err="1"/>
              <a:t>lastname</a:t>
            </a:r>
            <a:r>
              <a:rPr lang="en-US" sz="1000" dirty="0"/>
              <a:t>&lt;/td&gt;</a:t>
            </a:r>
          </a:p>
          <a:p>
            <a:pPr marL="0" indent="0">
              <a:buNone/>
            </a:pPr>
            <a:r>
              <a:rPr lang="en-US" sz="1000" dirty="0" smtClean="0"/>
              <a:t>                       &lt;</a:t>
            </a:r>
            <a:r>
              <a:rPr lang="en-US" sz="1000" dirty="0"/>
              <a:t>td&gt;$position&lt;/td&gt;</a:t>
            </a:r>
          </a:p>
          <a:p>
            <a:pPr marL="0" indent="0">
              <a:buNone/>
            </a:pPr>
            <a:r>
              <a:rPr lang="en-US" sz="1000" dirty="0" smtClean="0"/>
              <a:t>                       </a:t>
            </a:r>
            <a:r>
              <a:rPr lang="en-US" sz="1000" dirty="0"/>
              <a:t>&lt;td&gt;$phone&lt;/td&gt;</a:t>
            </a:r>
          </a:p>
          <a:p>
            <a:pPr marL="0" indent="0">
              <a:buNone/>
            </a:pPr>
            <a:r>
              <a:rPr lang="en-US" sz="1000" dirty="0" smtClean="0"/>
              <a:t>                       </a:t>
            </a:r>
            <a:r>
              <a:rPr lang="en-US" sz="1000" dirty="0"/>
              <a:t>&lt;td&gt;$email&lt;/td&gt;</a:t>
            </a:r>
          </a:p>
          <a:p>
            <a:pPr marL="0" indent="0">
              <a:buNone/>
            </a:pPr>
            <a:r>
              <a:rPr lang="en-US" sz="1000" dirty="0" smtClean="0"/>
              <a:t>               &lt;/</a:t>
            </a:r>
            <a:r>
              <a:rPr lang="en-US" sz="1000" dirty="0" err="1"/>
              <a:t>tr</a:t>
            </a:r>
            <a:r>
              <a:rPr lang="en-US" sz="1000" dirty="0"/>
              <a:t>&gt;\n</a:t>
            </a:r>
            <a:r>
              <a:rPr lang="en-US" sz="1000" dirty="0" smtClean="0"/>
              <a:t>";  }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echo "&lt;/table&gt;";			</a:t>
            </a:r>
          </a:p>
          <a:p>
            <a:pPr marL="0" indent="0">
              <a:buNone/>
            </a:pPr>
            <a:r>
              <a:rPr lang="en-US" sz="1000" dirty="0"/>
              <a:t>?&gt;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Lab #2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 PHP script to output the board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 column headings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Combine First Name and Last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Sort by email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email a hot link of the name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the column header a sort </a:t>
            </a:r>
            <a:r>
              <a:rPr lang="en-US" dirty="0" smtClean="0"/>
              <a:t>field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Dropdown field of positions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Homework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Address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spreadsheet with the names, addresses (street, city, state, zip), phone# and relationship for at least 10 contacts (remember ROWID)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the spreadsheet as a CSV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database and table for the address book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 the address book using PHPMYADMIN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PHP script to list the address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 Credit – Additional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your program in the DROPBOX with a </a:t>
            </a:r>
            <a:r>
              <a:rPr lang="en-US" smtClean="0"/>
              <a:t>screen shot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Week 5 -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– Database is easy to use, powerful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Homework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b="1" dirty="0" smtClean="0"/>
              <a:t>Chapter 10 – Connecting to </a:t>
            </a:r>
            <a:r>
              <a:rPr lang="en-US" b="1" dirty="0" err="1" smtClean="0"/>
              <a:t>DataBases</a:t>
            </a:r>
            <a:r>
              <a:rPr lang="en-US" b="1" dirty="0" smtClean="0"/>
              <a:t> within PHP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Question:  What are the advantages of a database versus data kept in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Databases vs. Files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Multi-user access</a:t>
            </a:r>
          </a:p>
          <a:p>
            <a:r>
              <a:rPr lang="en-US" dirty="0" smtClean="0"/>
              <a:t>External vs. Internal data descriptions</a:t>
            </a:r>
          </a:p>
          <a:p>
            <a:r>
              <a:rPr lang="en-US" dirty="0" smtClean="0"/>
              <a:t>SQL – Structured Query Language</a:t>
            </a:r>
          </a:p>
          <a:p>
            <a:r>
              <a:rPr lang="en-US" dirty="0" smtClean="0"/>
              <a:t>Relational access – (JOIN)</a:t>
            </a:r>
          </a:p>
          <a:p>
            <a:r>
              <a:rPr lang="en-US" dirty="0" smtClean="0"/>
              <a:t>Row and Column selection (WHERE)</a:t>
            </a:r>
          </a:p>
          <a:p>
            <a:r>
              <a:rPr lang="en-US" dirty="0" smtClean="0"/>
              <a:t>Sorting (ORDER BY)</a:t>
            </a:r>
          </a:p>
          <a:p>
            <a:r>
              <a:rPr lang="en-US" dirty="0" smtClean="0"/>
              <a:t>Triggers and transactions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Web Program - Format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&lt;?PHP</a:t>
            </a:r>
          </a:p>
          <a:p>
            <a:pPr>
              <a:buNone/>
            </a:pPr>
            <a:r>
              <a:rPr lang="en-US" dirty="0" smtClean="0"/>
              <a:t>	// Title – Program Information, Comments</a:t>
            </a:r>
          </a:p>
          <a:p>
            <a:pPr>
              <a:buNone/>
            </a:pPr>
            <a:r>
              <a:rPr lang="en-US" dirty="0" smtClean="0"/>
              <a:t>	Set Up Resources -Functions, Includes, Variables</a:t>
            </a:r>
          </a:p>
          <a:p>
            <a:pPr>
              <a:buNone/>
            </a:pPr>
            <a:r>
              <a:rPr lang="en-US" dirty="0" smtClean="0"/>
              <a:t>	Get </a:t>
            </a:r>
            <a:r>
              <a:rPr lang="en-US" dirty="0" smtClean="0"/>
              <a:t>Input – GET(</a:t>
            </a:r>
            <a:r>
              <a:rPr lang="en-US" dirty="0" err="1" smtClean="0"/>
              <a:t>url</a:t>
            </a:r>
            <a:r>
              <a:rPr lang="en-US" dirty="0" smtClean="0"/>
              <a:t>), PUT(form), </a:t>
            </a:r>
            <a:r>
              <a:rPr lang="en-US" dirty="0" err="1" smtClean="0"/>
              <a:t>superglobal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Program Logic</a:t>
            </a:r>
          </a:p>
          <a:p>
            <a:pPr>
              <a:buNone/>
            </a:pPr>
            <a:r>
              <a:rPr lang="en-US" dirty="0" smtClean="0"/>
              <a:t>	Output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 function is a reusable group of statements that act on input (function parameters) and returns output (function return value).</a:t>
            </a:r>
          </a:p>
          <a:p>
            <a:pPr>
              <a:buNone/>
            </a:pPr>
            <a:r>
              <a:rPr lang="en-US" dirty="0" smtClean="0"/>
              <a:t>Parameters and return values are optional.</a:t>
            </a:r>
          </a:p>
          <a:p>
            <a:pPr>
              <a:buNone/>
            </a:pPr>
            <a:r>
              <a:rPr lang="en-US" dirty="0" smtClean="0"/>
              <a:t>Functions extend the power of the language.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i="1" dirty="0" err="1" smtClean="0"/>
              <a:t>function_name</a:t>
            </a:r>
            <a:r>
              <a:rPr lang="en-US" dirty="0" smtClean="0"/>
              <a:t>(</a:t>
            </a:r>
            <a:r>
              <a:rPr lang="en-US" i="1" dirty="0" smtClean="0"/>
              <a:t>parameters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function_body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return</a:t>
            </a:r>
            <a:r>
              <a:rPr lang="en-US" i="1" dirty="0" smtClean="0"/>
              <a:t>(return value);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group of related </a:t>
            </a:r>
            <a:r>
              <a:rPr lang="en-US" dirty="0" smtClean="0"/>
              <a:t>data items</a:t>
            </a:r>
            <a:r>
              <a:rPr lang="en-US" dirty="0" smtClean="0"/>
              <a:t>.  Each </a:t>
            </a:r>
            <a:r>
              <a:rPr lang="en-US" dirty="0" smtClean="0"/>
              <a:t>array </a:t>
            </a:r>
            <a:r>
              <a:rPr lang="en-US" b="1" dirty="0" smtClean="0"/>
              <a:t>ELEMENT</a:t>
            </a:r>
            <a:r>
              <a:rPr lang="en-US" dirty="0" smtClean="0"/>
              <a:t> </a:t>
            </a:r>
            <a:r>
              <a:rPr lang="en-US" dirty="0" smtClean="0"/>
              <a:t>has a </a:t>
            </a:r>
            <a:r>
              <a:rPr lang="en-US" b="1" dirty="0" smtClean="0"/>
              <a:t>KEY</a:t>
            </a:r>
            <a:r>
              <a:rPr lang="en-US" dirty="0" smtClean="0"/>
              <a:t> and a </a:t>
            </a:r>
            <a:r>
              <a:rPr lang="en-US" b="1" dirty="0" smtClean="0"/>
              <a:t>VALUE</a:t>
            </a:r>
            <a:r>
              <a:rPr lang="en-US" dirty="0" smtClean="0"/>
              <a:t>.  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color[0] = “Red</a:t>
            </a:r>
            <a:r>
              <a:rPr lang="en-US" dirty="0" smtClean="0">
                <a:solidFill>
                  <a:srgbClr val="FF0000"/>
                </a:solidFill>
              </a:rPr>
              <a:t>”;  -or-  </a:t>
            </a:r>
            <a:r>
              <a:rPr lang="en-US" dirty="0" smtClean="0">
                <a:solidFill>
                  <a:srgbClr val="FF0000"/>
                </a:solidFill>
              </a:rPr>
              <a:t>$color </a:t>
            </a:r>
            <a:r>
              <a:rPr lang="en-US" dirty="0">
                <a:solidFill>
                  <a:srgbClr val="FF0000"/>
                </a:solidFill>
              </a:rPr>
              <a:t>= array(“Red</a:t>
            </a:r>
            <a:r>
              <a:rPr lang="en-US" dirty="0" smtClean="0">
                <a:solidFill>
                  <a:srgbClr val="FF0000"/>
                </a:solidFill>
              </a:rPr>
              <a:t>”);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Associative keys</a:t>
            </a:r>
          </a:p>
          <a:p>
            <a:pPr>
              <a:buNone/>
            </a:pPr>
            <a:r>
              <a:rPr lang="en-US" dirty="0" smtClean="0"/>
              <a:t>Multidimensional arrays</a:t>
            </a:r>
          </a:p>
          <a:p>
            <a:pPr>
              <a:buNone/>
            </a:pPr>
            <a:r>
              <a:rPr lang="en-US" dirty="0" smtClean="0"/>
              <a:t>Sorting keys</a:t>
            </a:r>
          </a:p>
          <a:p>
            <a:pPr>
              <a:buNone/>
            </a:pPr>
            <a:r>
              <a:rPr lang="en-US" dirty="0" smtClean="0"/>
              <a:t>Finding keys and values in arrays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Term Projects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topic requests </a:t>
            </a:r>
            <a:r>
              <a:rPr lang="en-US" dirty="0" smtClean="0"/>
              <a:t>are due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Discussion, Questions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review each request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9600" dirty="0" smtClean="0"/>
              <a:t>BREAK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7200" b="1" dirty="0" smtClean="0"/>
              <a:t>BASICS</a:t>
            </a:r>
            <a:endParaRPr lang="en-US" sz="7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</TotalTime>
  <Words>762</Words>
  <Application>Microsoft Office PowerPoint</Application>
  <PresentationFormat>On-screen Show (4:3)</PresentationFormat>
  <Paragraphs>155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BCS350 – Web Database Development, Fall 2014</vt:lpstr>
      <vt:lpstr>Homework</vt:lpstr>
      <vt:lpstr>Databases vs. Files</vt:lpstr>
      <vt:lpstr>PHP Web Program - Format</vt:lpstr>
      <vt:lpstr>Functions</vt:lpstr>
      <vt:lpstr>Arrays</vt:lpstr>
      <vt:lpstr>Term Projects</vt:lpstr>
      <vt:lpstr>PowerPoint Presentation</vt:lpstr>
      <vt:lpstr>MySQL</vt:lpstr>
      <vt:lpstr>MySQL Database Concepts</vt:lpstr>
      <vt:lpstr>MySQL – Lab 1</vt:lpstr>
      <vt:lpstr>MySQL - Lab</vt:lpstr>
      <vt:lpstr>MySQL - Lab</vt:lpstr>
      <vt:lpstr>MySQL Lab #2</vt:lpstr>
      <vt:lpstr>Homework</vt:lpstr>
      <vt:lpstr>Week 5 - 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Kaplan</cp:lastModifiedBy>
  <cp:revision>173</cp:revision>
  <dcterms:created xsi:type="dcterms:W3CDTF">2013-09-11T01:57:13Z</dcterms:created>
  <dcterms:modified xsi:type="dcterms:W3CDTF">2014-09-23T17:17:51Z</dcterms:modified>
</cp:coreProperties>
</file>