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1" r:id="rId3"/>
    <p:sldId id="274" r:id="rId4"/>
    <p:sldId id="294" r:id="rId5"/>
    <p:sldId id="293" r:id="rId6"/>
    <p:sldId id="277" r:id="rId7"/>
    <p:sldId id="276" r:id="rId8"/>
    <p:sldId id="275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96" r:id="rId17"/>
    <p:sldId id="286" r:id="rId18"/>
    <p:sldId id="297" r:id="rId19"/>
    <p:sldId id="298" r:id="rId20"/>
    <p:sldId id="289" r:id="rId21"/>
    <p:sldId id="290" r:id="rId22"/>
    <p:sldId id="295" r:id="rId23"/>
    <p:sldId id="301" r:id="rId24"/>
    <p:sldId id="302" r:id="rId25"/>
    <p:sldId id="303" r:id="rId26"/>
    <p:sldId id="304" r:id="rId27"/>
    <p:sldId id="305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0/en/group-by-functions.html#function_count-distinct" TargetMode="External"/><Relationship Id="rId7" Type="http://schemas.openxmlformats.org/officeDocument/2006/relationships/hyperlink" Target="http://dev.mysql.com/doc/refman/5.0/en/group-by-functions.html#function_sum" TargetMode="External"/><Relationship Id="rId2" Type="http://schemas.openxmlformats.org/officeDocument/2006/relationships/hyperlink" Target="http://dev.mysql.com/doc/refman/5.0/en/group-by-functions.html#function_a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.mysql.com/doc/refman/5.0/en/group-by-functions.html#function_min" TargetMode="External"/><Relationship Id="rId5" Type="http://schemas.openxmlformats.org/officeDocument/2006/relationships/hyperlink" Target="http://dev.mysql.com/doc/refman/5.0/en/group-by-functions.html#function_max" TargetMode="External"/><Relationship Id="rId4" Type="http://schemas.openxmlformats.org/officeDocument/2006/relationships/hyperlink" Target="http://dev.mysql.com/doc/refman/5.0/en/group-by-functions.html#function_cou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Practical MySQL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#2,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Sorted</a:t>
            </a:r>
            <a:r>
              <a:rPr lang="en-US" b="1" u="sng" dirty="0" smtClean="0"/>
              <a:t> list of </a:t>
            </a:r>
            <a:r>
              <a:rPr lang="en-US" b="1" u="sng" dirty="0" smtClean="0">
                <a:solidFill>
                  <a:srgbClr val="FF0000"/>
                </a:solidFill>
              </a:rPr>
              <a:t>different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rgbClr val="7030A0"/>
                </a:solidFill>
              </a:rPr>
              <a:t>board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positions</a:t>
            </a:r>
            <a:r>
              <a:rPr lang="en-US" b="1" u="sng" dirty="0" smtClean="0"/>
              <a:t>?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position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FROM board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ORDER BY position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Where would you use this query?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#2, Dropdown 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$query =  “SELECT DISTINCT position</a:t>
            </a:r>
          </a:p>
          <a:p>
            <a:pPr>
              <a:buNone/>
            </a:pPr>
            <a:r>
              <a:rPr lang="en-US" sz="2800" dirty="0" smtClean="0"/>
              <a:t>		        FROM board </a:t>
            </a:r>
          </a:p>
          <a:p>
            <a:pPr>
              <a:buNone/>
            </a:pPr>
            <a:r>
              <a:rPr lang="en-US" sz="2800" dirty="0" smtClean="0"/>
              <a:t>		        ORDER BY position”;</a:t>
            </a:r>
          </a:p>
          <a:p>
            <a:pPr>
              <a:buNone/>
            </a:pPr>
            <a:r>
              <a:rPr lang="en-US" sz="2800" dirty="0" smtClean="0"/>
              <a:t>$result = 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-&gt;query($query);</a:t>
            </a:r>
          </a:p>
          <a:p>
            <a:pPr>
              <a:buNone/>
            </a:pPr>
            <a:r>
              <a:rPr lang="en-US" sz="2800" dirty="0" smtClean="0"/>
              <a:t>echo “&lt;form action=‘mypgm.php’ method=‘post’&gt;</a:t>
            </a:r>
          </a:p>
          <a:p>
            <a:pPr>
              <a:buNone/>
            </a:pPr>
            <a:r>
              <a:rPr lang="en-US" sz="2800" dirty="0" smtClean="0"/>
              <a:t>		&lt;select name=‘position’&gt;”</a:t>
            </a:r>
          </a:p>
          <a:p>
            <a:pPr>
              <a:buNone/>
            </a:pPr>
            <a:r>
              <a:rPr lang="en-US" sz="2800" dirty="0" smtClean="0"/>
              <a:t>while(list($position) = $result-&gt;</a:t>
            </a:r>
            <a:r>
              <a:rPr lang="en-US" sz="2800" dirty="0" err="1" smtClean="0"/>
              <a:t>fetch_row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echo “&lt;option&gt;$position&lt;/option&gt;”;</a:t>
            </a:r>
          </a:p>
          <a:p>
            <a:pPr>
              <a:buNone/>
            </a:pPr>
            <a:r>
              <a:rPr lang="en-US" sz="2800" dirty="0" smtClean="0"/>
              <a:t>echo “&lt;/select&gt;&lt;/form&gt;”;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#2, the HTML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(Board positions are: President, Executive VP, Vice-President, Secretary, Treasurer, Director)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&lt;form action=‘mypgm.php’ method=‘post’&gt;</a:t>
            </a:r>
          </a:p>
          <a:p>
            <a:pPr>
              <a:buNone/>
            </a:pPr>
            <a:r>
              <a:rPr lang="en-US" sz="2400" dirty="0" smtClean="0"/>
              <a:t>&lt;select name=‘position’&gt;</a:t>
            </a:r>
          </a:p>
          <a:p>
            <a:pPr>
              <a:buNone/>
            </a:pPr>
            <a:r>
              <a:rPr lang="en-US" sz="2400" dirty="0" smtClean="0"/>
              <a:t>&lt;option&gt;Director&lt;/option&gt;</a:t>
            </a:r>
          </a:p>
          <a:p>
            <a:pPr>
              <a:buNone/>
            </a:pPr>
            <a:r>
              <a:rPr lang="en-US" sz="2400" dirty="0" smtClean="0"/>
              <a:t>&lt;option&gt;Executive VP&lt;/option&gt;</a:t>
            </a:r>
          </a:p>
          <a:p>
            <a:pPr>
              <a:buNone/>
            </a:pPr>
            <a:r>
              <a:rPr lang="en-US" sz="2400" dirty="0" smtClean="0"/>
              <a:t>&lt;option&gt;President&lt;/option&gt;</a:t>
            </a:r>
          </a:p>
          <a:p>
            <a:pPr>
              <a:buNone/>
            </a:pPr>
            <a:r>
              <a:rPr lang="en-US" sz="2400" dirty="0" smtClean="0"/>
              <a:t>&lt;option&gt;Secretary&lt;/option&gt;</a:t>
            </a:r>
          </a:p>
          <a:p>
            <a:pPr>
              <a:buNone/>
            </a:pPr>
            <a:r>
              <a:rPr lang="en-US" sz="2400" dirty="0" smtClean="0"/>
              <a:t>&lt;option&gt;Treasurer&lt;/option&gt;</a:t>
            </a:r>
          </a:p>
          <a:p>
            <a:pPr>
              <a:buNone/>
            </a:pPr>
            <a:r>
              <a:rPr lang="en-US" sz="2400" dirty="0" smtClean="0"/>
              <a:t>&lt;option&gt;Vice-President&lt;/option&gt;</a:t>
            </a:r>
          </a:p>
          <a:p>
            <a:pPr>
              <a:buNone/>
            </a:pPr>
            <a:r>
              <a:rPr lang="en-US" sz="2400" dirty="0" smtClean="0"/>
              <a:t>&lt;/select&gt;</a:t>
            </a:r>
          </a:p>
          <a:p>
            <a:pPr>
              <a:buNone/>
            </a:pPr>
            <a:r>
              <a:rPr lang="en-US" sz="2400" dirty="0" smtClean="0"/>
              <a:t>&lt;/form&gt;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#3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What is the ROWID of the last record added to the board table?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#3,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What is the </a:t>
            </a:r>
            <a:r>
              <a:rPr lang="en-US" b="1" dirty="0" smtClean="0">
                <a:solidFill>
                  <a:srgbClr val="00B050"/>
                </a:solidFill>
              </a:rPr>
              <a:t>ROWID</a:t>
            </a:r>
            <a:r>
              <a:rPr lang="en-US" b="1" dirty="0" smtClean="0"/>
              <a:t> of the </a:t>
            </a:r>
            <a:r>
              <a:rPr lang="en-US" b="1" dirty="0" smtClean="0">
                <a:solidFill>
                  <a:srgbClr val="7030A0"/>
                </a:solidFill>
              </a:rPr>
              <a:t>last record </a:t>
            </a:r>
            <a:r>
              <a:rPr lang="en-US" b="1" dirty="0" smtClean="0"/>
              <a:t>added to the </a:t>
            </a:r>
            <a:r>
              <a:rPr lang="en-US" b="1" dirty="0" smtClean="0">
                <a:solidFill>
                  <a:srgbClr val="C00000"/>
                </a:solidFill>
              </a:rPr>
              <a:t>board</a:t>
            </a:r>
            <a:r>
              <a:rPr lang="en-US" b="1" dirty="0" smtClean="0"/>
              <a:t> table?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00B050"/>
                </a:solidFill>
              </a:rPr>
              <a:t>rowid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FROM board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ORDER BY </a:t>
            </a:r>
            <a:r>
              <a:rPr lang="en-US" dirty="0" err="1" smtClean="0">
                <a:solidFill>
                  <a:srgbClr val="7030A0"/>
                </a:solidFill>
              </a:rPr>
              <a:t>rowid</a:t>
            </a:r>
            <a:r>
              <a:rPr lang="en-US" dirty="0" smtClean="0">
                <a:solidFill>
                  <a:srgbClr val="7030A0"/>
                </a:solidFill>
              </a:rPr>
              <a:t> DESC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LIMIT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</a:p>
          <a:p>
            <a:pPr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ist($</a:t>
            </a:r>
            <a:r>
              <a:rPr lang="en-US" dirty="0" err="1" smtClean="0">
                <a:solidFill>
                  <a:srgbClr val="7030A0"/>
                </a:solidFill>
              </a:rPr>
              <a:t>last_rowed</a:t>
            </a:r>
            <a:r>
              <a:rPr lang="en-US" dirty="0" smtClean="0">
                <a:solidFill>
                  <a:srgbClr val="7030A0"/>
                </a:solidFill>
              </a:rPr>
              <a:t>) = $result-&gt;</a:t>
            </a:r>
            <a:r>
              <a:rPr lang="en-US" dirty="0" err="1" smtClean="0">
                <a:solidFill>
                  <a:srgbClr val="7030A0"/>
                </a:solidFill>
              </a:rPr>
              <a:t>fetch_row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#4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How many are in each position on the board?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MySQL Aggregate (GROUP BY) Functions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41069"/>
              </p:ext>
            </p:extLst>
          </p:nvPr>
        </p:nvGraphicFramePr>
        <p:xfrm>
          <a:off x="457200" y="1600200"/>
          <a:ext cx="8153400" cy="3698022"/>
        </p:xfrm>
        <a:graphic>
          <a:graphicData uri="http://schemas.openxmlformats.org/drawingml/2006/table">
            <a:tbl>
              <a:tblPr/>
              <a:tblGrid>
                <a:gridCol w="2514600"/>
                <a:gridCol w="5638800"/>
              </a:tblGrid>
              <a:tr h="232101"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Name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Description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r>
                        <a:rPr lang="en-US" sz="2400">
                          <a:hlinkClick r:id="rId2"/>
                        </a:rPr>
                        <a:t>AVG()</a:t>
                      </a:r>
                      <a:endParaRPr lang="en-US" sz="2400"/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 the average value of the argument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09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3"/>
                        </a:rPr>
                        <a:t>COUNT(DISTINCT)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Return the count of a number of different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4"/>
                        </a:rPr>
                        <a:t>COUNT()</a:t>
                      </a:r>
                      <a:endParaRPr lang="en-US" sz="2400"/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 a count of the number of rows returned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/>
                        </a:rPr>
                        <a:t>MAX()</a:t>
                      </a:r>
                      <a:endParaRPr lang="en-US" sz="2400" dirty="0"/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 the maximum value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r>
                        <a:rPr lang="en-US" sz="2400">
                          <a:hlinkClick r:id="rId6"/>
                        </a:rPr>
                        <a:t>MIN()</a:t>
                      </a:r>
                      <a:endParaRPr lang="en-US" sz="2400"/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 the minimum value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SUM()</a:t>
                      </a:r>
                      <a:endParaRPr lang="en-US" sz="2400" dirty="0"/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 the sum</a:t>
                      </a:r>
                    </a:p>
                  </a:txBody>
                  <a:tcPr marL="58025" marR="58025" marT="29013" marB="290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60563" y="15056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</a:t>
            </a:r>
            <a:r>
              <a:rPr lang="en-US" b="1" u="sng" dirty="0" smtClean="0"/>
              <a:t>4,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How many </a:t>
            </a:r>
            <a:r>
              <a:rPr lang="en-US" b="1" dirty="0" smtClean="0"/>
              <a:t>are in each </a:t>
            </a:r>
            <a:r>
              <a:rPr lang="en-US" b="1" dirty="0" smtClean="0">
                <a:solidFill>
                  <a:srgbClr val="00B0F0"/>
                </a:solidFill>
              </a:rPr>
              <a:t>position</a:t>
            </a:r>
            <a:r>
              <a:rPr lang="en-US" b="1" dirty="0" smtClean="0"/>
              <a:t> on the </a:t>
            </a:r>
            <a:r>
              <a:rPr lang="en-US" b="1" dirty="0" smtClean="0">
                <a:solidFill>
                  <a:srgbClr val="7030A0"/>
                </a:solidFill>
              </a:rPr>
              <a:t>board</a:t>
            </a:r>
            <a:r>
              <a:rPr lang="en-US" b="1" dirty="0" smtClean="0"/>
              <a:t>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rgbClr val="00B0F0"/>
                </a:solidFill>
              </a:rPr>
              <a:t>position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count(*)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smtClean="0">
                <a:solidFill>
                  <a:srgbClr val="7030A0"/>
                </a:solidFill>
              </a:rPr>
              <a:t>board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GROUP BY </a:t>
            </a:r>
            <a:r>
              <a:rPr lang="en-US" dirty="0" smtClean="0">
                <a:solidFill>
                  <a:srgbClr val="00B050"/>
                </a:solidFill>
              </a:rPr>
              <a:t>position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ist($position, $quantity) = $result-&gt;</a:t>
            </a:r>
            <a:r>
              <a:rPr lang="en-US" dirty="0" err="1" smtClean="0">
                <a:solidFill>
                  <a:srgbClr val="00B050"/>
                </a:solidFill>
              </a:rPr>
              <a:t>fetch_row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#4A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How many different board positions are there?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#4A,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How many </a:t>
            </a:r>
            <a:r>
              <a:rPr lang="en-US" b="1" dirty="0" smtClean="0">
                <a:solidFill>
                  <a:srgbClr val="00B050"/>
                </a:solidFill>
              </a:rPr>
              <a:t>different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board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positions</a:t>
            </a:r>
            <a:r>
              <a:rPr lang="en-US" b="1" dirty="0" smtClean="0"/>
              <a:t> are there?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rgbClr val="00B050"/>
                </a:solidFill>
              </a:rPr>
              <a:t>COUNT(DISTINCT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position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smtClean="0">
                <a:solidFill>
                  <a:srgbClr val="7030A0"/>
                </a:solidFill>
              </a:rPr>
              <a:t>board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 …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SELECT DISTINCT position</a:t>
            </a:r>
          </a:p>
          <a:p>
            <a:pPr>
              <a:buNone/>
            </a:pPr>
            <a:r>
              <a:rPr lang="en-US" dirty="0" smtClean="0"/>
              <a:t>FROM board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board_positions</a:t>
            </a:r>
            <a:r>
              <a:rPr lang="en-US" dirty="0" smtClean="0"/>
              <a:t> = $</a:t>
            </a:r>
            <a:r>
              <a:rPr lang="en-US" dirty="0" err="1" smtClean="0"/>
              <a:t>mysqli</a:t>
            </a:r>
            <a:r>
              <a:rPr lang="en-US" dirty="0" smtClean="0"/>
              <a:t>=&gt;</a:t>
            </a:r>
            <a:r>
              <a:rPr lang="en-US" dirty="0" err="1" smtClean="0"/>
              <a:t>num_rows</a:t>
            </a:r>
            <a:r>
              <a:rPr lang="en-US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Using MySQL with PHP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Connect to MySQL and a Database</a:t>
            </a:r>
          </a:p>
          <a:p>
            <a:pPr marL="514350" indent="-514350">
              <a:buNone/>
            </a:pPr>
            <a:r>
              <a:rPr lang="en-US" sz="2400" dirty="0" smtClean="0"/>
              <a:t>	$</a:t>
            </a:r>
            <a:r>
              <a:rPr lang="en-US" sz="2400" dirty="0" err="1" smtClean="0"/>
              <a:t>mysqli</a:t>
            </a:r>
            <a:r>
              <a:rPr lang="en-US" sz="2400" dirty="0" smtClean="0"/>
              <a:t> = new </a:t>
            </a:r>
            <a:r>
              <a:rPr lang="en-US" sz="2400" dirty="0" err="1" smtClean="0"/>
              <a:t>mysqli</a:t>
            </a:r>
            <a:r>
              <a:rPr lang="en-US" sz="2400" dirty="0" smtClean="0"/>
              <a:t>(‘</a:t>
            </a:r>
            <a:r>
              <a:rPr lang="en-US" sz="2400" i="1" dirty="0" err="1" smtClean="0">
                <a:solidFill>
                  <a:srgbClr val="FF0000"/>
                </a:solidFill>
              </a:rPr>
              <a:t>servername</a:t>
            </a:r>
            <a:r>
              <a:rPr lang="en-US" sz="2400" dirty="0" smtClean="0"/>
              <a:t>', ‘</a:t>
            </a:r>
            <a:r>
              <a:rPr lang="en-US" sz="2400" i="1" dirty="0" err="1" smtClean="0">
                <a:solidFill>
                  <a:srgbClr val="FF0000"/>
                </a:solidFill>
              </a:rPr>
              <a:t>userid</a:t>
            </a:r>
            <a:r>
              <a:rPr lang="en-US" sz="2400" dirty="0" smtClean="0"/>
              <a:t>', ‘</a:t>
            </a:r>
            <a:r>
              <a:rPr lang="en-US" sz="2400" i="1" dirty="0" smtClean="0">
                <a:solidFill>
                  <a:srgbClr val="FF0000"/>
                </a:solidFill>
              </a:rPr>
              <a:t>password</a:t>
            </a:r>
            <a:r>
              <a:rPr lang="en-US" sz="2400" dirty="0" smtClean="0"/>
              <a:t>', 					‘</a:t>
            </a:r>
            <a:r>
              <a:rPr lang="en-US" sz="2400" i="1" dirty="0" err="1" smtClean="0">
                <a:solidFill>
                  <a:srgbClr val="FF0000"/>
                </a:solidFill>
              </a:rPr>
              <a:t>databasename</a:t>
            </a:r>
            <a:r>
              <a:rPr lang="en-US" sz="2400" dirty="0" smtClean="0"/>
              <a:t>');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u="sng" dirty="0" smtClean="0"/>
              <a:t>Formulate a Query</a:t>
            </a:r>
          </a:p>
          <a:p>
            <a:pPr marL="514350" indent="-514350">
              <a:buNone/>
            </a:pPr>
            <a:r>
              <a:rPr lang="en-US" sz="2400" dirty="0" smtClean="0"/>
              <a:t>	$query = “SELECT </a:t>
            </a:r>
            <a:r>
              <a:rPr lang="en-US" sz="2400" i="1" dirty="0" err="1" smtClean="0">
                <a:solidFill>
                  <a:srgbClr val="FF0000"/>
                </a:solidFill>
              </a:rPr>
              <a:t>column_names</a:t>
            </a:r>
            <a:r>
              <a:rPr lang="en-US" sz="2400" dirty="0" smtClean="0"/>
              <a:t> FROM </a:t>
            </a:r>
            <a:r>
              <a:rPr lang="en-US" sz="2400" i="1" dirty="0" err="1" smtClean="0">
                <a:solidFill>
                  <a:srgbClr val="FF0000"/>
                </a:solidFill>
              </a:rPr>
              <a:t>tablename</a:t>
            </a:r>
            <a:r>
              <a:rPr lang="en-US" sz="2400" dirty="0" smtClean="0"/>
              <a:t>”;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u="sng" dirty="0" smtClean="0"/>
              <a:t>Execute the Query</a:t>
            </a:r>
            <a:r>
              <a:rPr lang="en-US" sz="2400" dirty="0" smtClean="0"/>
              <a:t> </a:t>
            </a:r>
          </a:p>
          <a:p>
            <a:pPr marL="514350" indent="-514350">
              <a:buNone/>
            </a:pPr>
            <a:r>
              <a:rPr lang="en-US" sz="2400" dirty="0" smtClean="0"/>
              <a:t>	$result = $</a:t>
            </a:r>
            <a:r>
              <a:rPr lang="en-US" sz="2400" dirty="0" err="1" smtClean="0"/>
              <a:t>mysqli</a:t>
            </a:r>
            <a:r>
              <a:rPr lang="en-US" sz="2400" dirty="0" smtClean="0"/>
              <a:t>-&gt;query($query);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u="sng" dirty="0" smtClean="0"/>
              <a:t>Process Query Results</a:t>
            </a:r>
          </a:p>
          <a:p>
            <a:pPr marL="514350" indent="-514350">
              <a:buNone/>
            </a:pPr>
            <a:r>
              <a:rPr lang="en-US" sz="2400" dirty="0" smtClean="0"/>
              <a:t>	while(list(</a:t>
            </a:r>
            <a:r>
              <a:rPr lang="en-US" sz="2400" i="1" dirty="0" err="1" smtClean="0">
                <a:solidFill>
                  <a:srgbClr val="FF0000"/>
                </a:solidFill>
              </a:rPr>
              <a:t>variable_names</a:t>
            </a:r>
            <a:r>
              <a:rPr lang="en-US" sz="2400" dirty="0" smtClean="0"/>
              <a:t>) = $result-&gt;</a:t>
            </a:r>
            <a:r>
              <a:rPr lang="en-US" sz="2400" dirty="0" err="1" smtClean="0"/>
              <a:t>fetch_row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{</a:t>
            </a:r>
            <a:r>
              <a:rPr lang="en-US" sz="2400" i="1" dirty="0" smtClean="0">
                <a:solidFill>
                  <a:srgbClr val="FF0000"/>
                </a:solidFill>
              </a:rPr>
              <a:t>statements;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#5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How many Directors are on the board?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#5,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How many Directors are on the board?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SELECT count(*)</a:t>
            </a:r>
          </a:p>
          <a:p>
            <a:pPr>
              <a:buNone/>
            </a:pPr>
            <a:r>
              <a:rPr lang="en-US" dirty="0" smtClean="0"/>
              <a:t>FROM board</a:t>
            </a:r>
          </a:p>
          <a:p>
            <a:pPr>
              <a:buNone/>
            </a:pPr>
            <a:r>
              <a:rPr lang="en-US" dirty="0" smtClean="0"/>
              <a:t>WHERE position=‘Director’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position</a:t>
            </a:r>
          </a:p>
          <a:p>
            <a:pPr>
              <a:buNone/>
            </a:pPr>
            <a:r>
              <a:rPr lang="en-US" dirty="0" smtClean="0"/>
              <a:t>FROM board</a:t>
            </a:r>
          </a:p>
          <a:p>
            <a:pPr>
              <a:buNone/>
            </a:pPr>
            <a:r>
              <a:rPr lang="en-US" dirty="0" smtClean="0"/>
              <a:t>WHERE position=‘Director’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$directors = $</a:t>
            </a:r>
            <a:r>
              <a:rPr lang="en-US" dirty="0" err="1" smtClean="0"/>
              <a:t>mysql</a:t>
            </a:r>
            <a:r>
              <a:rPr lang="en-US" dirty="0" smtClean="0"/>
              <a:t>-&gt;</a:t>
            </a:r>
            <a:r>
              <a:rPr lang="en-US" dirty="0" err="1" smtClean="0"/>
              <a:t>num_rows</a:t>
            </a:r>
            <a:r>
              <a:rPr lang="en-US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#6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What does this query do?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* </a:t>
            </a:r>
          </a:p>
          <a:p>
            <a:pPr>
              <a:buNone/>
            </a:pPr>
            <a:r>
              <a:rPr lang="en-US" dirty="0"/>
              <a:t>INTO OUTFILE </a:t>
            </a:r>
            <a:r>
              <a:rPr lang="en-US" dirty="0">
                <a:solidFill>
                  <a:srgbClr val="FF0000"/>
                </a:solidFill>
              </a:rPr>
              <a:t>"board.xls"</a:t>
            </a:r>
          </a:p>
          <a:p>
            <a:pPr>
              <a:buNone/>
            </a:pPr>
            <a:r>
              <a:rPr lang="en-US" dirty="0"/>
              <a:t>FIELDS TERMINATED BY '\t'</a:t>
            </a:r>
          </a:p>
          <a:p>
            <a:pPr>
              <a:buNone/>
            </a:pPr>
            <a:r>
              <a:rPr lang="en-US" dirty="0"/>
              <a:t>LINES TERMINATED BY '\n'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board</a:t>
            </a:r>
          </a:p>
          <a:p>
            <a:pPr>
              <a:buNone/>
            </a:pPr>
            <a:r>
              <a:rPr lang="en-US" dirty="0"/>
              <a:t>ORDER BY 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Sales Table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Column Name</a:t>
            </a:r>
            <a:r>
              <a:rPr lang="en-US" b="1" dirty="0"/>
              <a:t>	</a:t>
            </a:r>
            <a:r>
              <a:rPr lang="en-US" b="1" u="sng" dirty="0"/>
              <a:t>Type</a:t>
            </a:r>
            <a:r>
              <a:rPr lang="en-US" b="1" dirty="0"/>
              <a:t>			</a:t>
            </a:r>
            <a:r>
              <a:rPr lang="en-US" b="1" u="sng" dirty="0"/>
              <a:t>Attributes</a:t>
            </a:r>
          </a:p>
          <a:p>
            <a:pPr>
              <a:buNone/>
            </a:pPr>
            <a:r>
              <a:rPr lang="en-US" dirty="0" err="1"/>
              <a:t>rowid</a:t>
            </a:r>
            <a:r>
              <a:rPr lang="en-US" dirty="0"/>
              <a:t>		integer		AI, Primary</a:t>
            </a:r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		</a:t>
            </a:r>
            <a:r>
              <a:rPr lang="en-US" dirty="0" err="1" smtClean="0"/>
              <a:t>varchar</a:t>
            </a:r>
            <a:r>
              <a:rPr lang="en-US" dirty="0" smtClean="0"/>
              <a:t>(25)</a:t>
            </a:r>
            <a:r>
              <a:rPr lang="en-US" dirty="0"/>
              <a:t>	not </a:t>
            </a:r>
            <a:r>
              <a:rPr lang="en-US" dirty="0" smtClean="0"/>
              <a:t>null</a:t>
            </a:r>
          </a:p>
          <a:p>
            <a:pPr>
              <a:buNone/>
            </a:pPr>
            <a:r>
              <a:rPr lang="en-US" dirty="0"/>
              <a:t>r</a:t>
            </a:r>
            <a:r>
              <a:rPr lang="en-US" dirty="0" smtClean="0"/>
              <a:t>evenue		fixed(11,2)		not null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</a:t>
            </a:r>
            <a:r>
              <a:rPr lang="en-US" b="1" u="sng" dirty="0" smtClean="0"/>
              <a:t>#7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Get list of top 10 salesmen?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</a:t>
            </a:r>
            <a:r>
              <a:rPr lang="en-US" b="1" u="sng" dirty="0" smtClean="0"/>
              <a:t>#7,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Get list of top 10 salesmen?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SELECT name, revenue</a:t>
            </a:r>
          </a:p>
          <a:p>
            <a:pPr>
              <a:buNone/>
            </a:pPr>
            <a:r>
              <a:rPr lang="en-US" dirty="0" smtClean="0"/>
              <a:t>FROM sales</a:t>
            </a:r>
          </a:p>
          <a:p>
            <a:pPr>
              <a:buNone/>
            </a:pPr>
            <a:r>
              <a:rPr lang="en-US" dirty="0" smtClean="0"/>
              <a:t>ORDER BY revenue DESC</a:t>
            </a:r>
          </a:p>
          <a:p>
            <a:pPr>
              <a:buNone/>
            </a:pPr>
            <a:r>
              <a:rPr lang="en-US" dirty="0" smtClean="0"/>
              <a:t>LIMIT 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Get list of lowest 10 salesmen?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</a:t>
            </a:r>
            <a:r>
              <a:rPr lang="en-US" b="1" u="sng" dirty="0" smtClean="0"/>
              <a:t>#8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Get list of lowest 10 salesmen?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</a:t>
            </a:r>
            <a:r>
              <a:rPr lang="en-US" b="1" u="sng" dirty="0" smtClean="0"/>
              <a:t>#8,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Get list of lowest 10 salesmen?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SELECT name, revenue</a:t>
            </a:r>
          </a:p>
          <a:p>
            <a:pPr>
              <a:buNone/>
            </a:pPr>
            <a:r>
              <a:rPr lang="en-US" dirty="0" smtClean="0"/>
              <a:t>FROM sales</a:t>
            </a:r>
          </a:p>
          <a:p>
            <a:pPr>
              <a:buNone/>
            </a:pPr>
            <a:r>
              <a:rPr lang="en-US" dirty="0" smtClean="0"/>
              <a:t>ORDER BY revenue</a:t>
            </a:r>
          </a:p>
          <a:p>
            <a:pPr>
              <a:buNone/>
            </a:pPr>
            <a:r>
              <a:rPr lang="en-US" dirty="0" smtClean="0"/>
              <a:t>LIMIT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October 7</a:t>
            </a:r>
            <a:r>
              <a:rPr lang="en-US" baseline="30000" dirty="0" smtClean="0"/>
              <a:t>th</a:t>
            </a:r>
            <a:r>
              <a:rPr lang="en-US" dirty="0" smtClean="0"/>
              <a:t> 	– </a:t>
            </a:r>
            <a:r>
              <a:rPr lang="en-US" b="1" dirty="0" smtClean="0">
                <a:solidFill>
                  <a:srgbClr val="FF0000"/>
                </a:solidFill>
              </a:rPr>
              <a:t>NO CLASS</a:t>
            </a:r>
          </a:p>
          <a:p>
            <a:r>
              <a:rPr lang="en-US" dirty="0" smtClean="0"/>
              <a:t>October 14</a:t>
            </a:r>
            <a:r>
              <a:rPr lang="en-US" baseline="30000" dirty="0" smtClean="0"/>
              <a:t>th</a:t>
            </a:r>
            <a:r>
              <a:rPr lang="en-US" dirty="0" smtClean="0"/>
              <a:t> 	– Midterm Review</a:t>
            </a:r>
            <a:endParaRPr lang="en-US" dirty="0" smtClean="0"/>
          </a:p>
          <a:p>
            <a:r>
              <a:rPr lang="en-US" dirty="0" smtClean="0"/>
              <a:t>October 21</a:t>
            </a:r>
            <a:r>
              <a:rPr lang="en-US" baseline="30000" dirty="0" smtClean="0"/>
              <a:t>st</a:t>
            </a:r>
            <a:r>
              <a:rPr lang="en-US" dirty="0" smtClean="0"/>
              <a:t> 	– Midterm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Query 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 [DISTINCT]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table_name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</a:t>
            </a:r>
            <a:r>
              <a:rPr lang="en-US" u="sng" dirty="0" smtClean="0"/>
              <a:t>ASC</a:t>
            </a:r>
            <a:r>
              <a:rPr lang="en-US" dirty="0" smtClean="0"/>
              <a:t>, DESC]</a:t>
            </a:r>
          </a:p>
          <a:p>
            <a:pPr>
              <a:buNone/>
            </a:pPr>
            <a:r>
              <a:rPr lang="en-US" dirty="0" smtClean="0"/>
              <a:t>LIMIT </a:t>
            </a:r>
            <a:r>
              <a:rPr lang="en-US" i="1" dirty="0" smtClean="0">
                <a:solidFill>
                  <a:srgbClr val="FF0000"/>
                </a:solidFill>
              </a:rPr>
              <a:t>[offset,] </a:t>
            </a:r>
            <a:r>
              <a:rPr lang="en-US" i="1" dirty="0" err="1" smtClean="0">
                <a:solidFill>
                  <a:srgbClr val="FF0000"/>
                </a:solidFill>
              </a:rPr>
              <a:t>row_count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Query Syntax – 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i="1" dirty="0" err="1" smtClean="0">
                <a:solidFill>
                  <a:srgbClr val="FF0000"/>
                </a:solidFill>
              </a:rPr>
              <a:t>firstname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lastname</a:t>
            </a:r>
            <a:r>
              <a:rPr lang="en-US" i="1" dirty="0" smtClean="0">
                <a:solidFill>
                  <a:srgbClr val="FF0000"/>
                </a:solidFill>
              </a:rPr>
              <a:t>, phone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i="1" dirty="0" smtClean="0">
                <a:solidFill>
                  <a:srgbClr val="FF0000"/>
                </a:solidFill>
              </a:rPr>
              <a:t>board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>
                <a:solidFill>
                  <a:srgbClr val="FF0000"/>
                </a:solidFill>
              </a:rPr>
              <a:t>phone IS NOT NULL</a:t>
            </a:r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i="1" dirty="0" err="1" smtClean="0">
                <a:solidFill>
                  <a:srgbClr val="FF0000"/>
                </a:solidFill>
              </a:rPr>
              <a:t>lastname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firstname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LIMIT </a:t>
            </a:r>
            <a:r>
              <a:rPr lang="en-US" i="1" dirty="0" smtClean="0">
                <a:solidFill>
                  <a:srgbClr val="FF0000"/>
                </a:solidFill>
              </a:rPr>
              <a:t>50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MySQLI</a:t>
            </a:r>
            <a:r>
              <a:rPr lang="en-US" b="1" u="sng" dirty="0" smtClean="0"/>
              <a:t> -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select_db</a:t>
            </a:r>
            <a:r>
              <a:rPr lang="en-US" sz="2800" dirty="0" smtClean="0"/>
              <a:t>($db)	(select database)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connect_errno</a:t>
            </a:r>
            <a:r>
              <a:rPr lang="en-US" sz="2800" dirty="0" smtClean="0"/>
              <a:t> 	(connect error number)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connect_error</a:t>
            </a:r>
            <a:r>
              <a:rPr lang="en-US" sz="2800" dirty="0" smtClean="0"/>
              <a:t>		(connect error message)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-&gt;close			(close database)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-&gt;query($query)		(submit query)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fetch_row</a:t>
            </a:r>
            <a:r>
              <a:rPr lang="en-US" sz="2800" dirty="0" smtClean="0"/>
              <a:t>		(get next row from query results)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affected_rows</a:t>
            </a:r>
            <a:r>
              <a:rPr lang="en-US" sz="2800" dirty="0" smtClean="0"/>
              <a:t>		(Insert, Change, Delete) 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errno</a:t>
            </a:r>
            <a:r>
              <a:rPr lang="en-US" sz="2800" dirty="0" smtClean="0"/>
              <a:t>			(query error number)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-&gt;error			(query error message)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field_count</a:t>
            </a:r>
            <a:r>
              <a:rPr lang="en-US" sz="2800" dirty="0" smtClean="0"/>
              <a:t>		(number of columns)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insert_id</a:t>
            </a:r>
            <a:r>
              <a:rPr lang="en-US" sz="2800" dirty="0" smtClean="0"/>
              <a:t>		(index ID after insert with AI)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num_rows</a:t>
            </a:r>
            <a:r>
              <a:rPr lang="en-US" sz="2800" dirty="0" smtClean="0"/>
              <a:t>		(number of rows)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Board Table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Column Name</a:t>
            </a:r>
            <a:r>
              <a:rPr lang="en-US" b="1" dirty="0" smtClean="0"/>
              <a:t>	</a:t>
            </a:r>
            <a:r>
              <a:rPr lang="en-US" b="1" u="sng" dirty="0" smtClean="0"/>
              <a:t>Type</a:t>
            </a:r>
            <a:r>
              <a:rPr lang="en-US" b="1" dirty="0" smtClean="0"/>
              <a:t>			</a:t>
            </a:r>
            <a:r>
              <a:rPr lang="en-US" b="1" u="sng" dirty="0" smtClean="0"/>
              <a:t>Attributes</a:t>
            </a:r>
          </a:p>
          <a:p>
            <a:pPr>
              <a:buNone/>
            </a:pPr>
            <a:r>
              <a:rPr lang="en-US" dirty="0" err="1" smtClean="0"/>
              <a:t>rowid</a:t>
            </a:r>
            <a:r>
              <a:rPr lang="en-US" dirty="0" smtClean="0"/>
              <a:t>		integer		AI, Primary</a:t>
            </a:r>
          </a:p>
          <a:p>
            <a:pPr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		</a:t>
            </a:r>
            <a:r>
              <a:rPr lang="en-US" dirty="0" err="1" smtClean="0"/>
              <a:t>varchar</a:t>
            </a:r>
            <a:r>
              <a:rPr lang="en-US" dirty="0" smtClean="0"/>
              <a:t>(20)	not null</a:t>
            </a:r>
          </a:p>
          <a:p>
            <a:pPr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		</a:t>
            </a:r>
            <a:r>
              <a:rPr lang="en-US" dirty="0" err="1" smtClean="0"/>
              <a:t>varchar</a:t>
            </a:r>
            <a:r>
              <a:rPr lang="en-US" dirty="0" smtClean="0"/>
              <a:t>(20)	not null</a:t>
            </a:r>
          </a:p>
          <a:p>
            <a:pPr>
              <a:buNone/>
            </a:pPr>
            <a:r>
              <a:rPr lang="en-US" dirty="0" smtClean="0"/>
              <a:t>position		</a:t>
            </a:r>
            <a:r>
              <a:rPr lang="en-US" dirty="0" err="1" smtClean="0"/>
              <a:t>varchar</a:t>
            </a:r>
            <a:r>
              <a:rPr lang="en-US" dirty="0" smtClean="0"/>
              <a:t>(20)	not null</a:t>
            </a:r>
          </a:p>
          <a:p>
            <a:pPr>
              <a:buNone/>
            </a:pPr>
            <a:r>
              <a:rPr lang="en-US" dirty="0" smtClean="0"/>
              <a:t>phone		</a:t>
            </a:r>
            <a:r>
              <a:rPr lang="en-US" dirty="0" err="1" smtClean="0"/>
              <a:t>varchar</a:t>
            </a:r>
            <a:r>
              <a:rPr lang="en-US" dirty="0" smtClean="0"/>
              <a:t>(12)</a:t>
            </a:r>
          </a:p>
          <a:p>
            <a:pPr>
              <a:buNone/>
            </a:pPr>
            <a:r>
              <a:rPr lang="en-US" dirty="0" smtClean="0"/>
              <a:t>email			</a:t>
            </a:r>
            <a:r>
              <a:rPr lang="en-US" dirty="0" err="1" smtClean="0"/>
              <a:t>varchar</a:t>
            </a:r>
            <a:r>
              <a:rPr lang="en-US" dirty="0" smtClean="0"/>
              <a:t>(80)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Sorted list of Directors on the Board for email?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#1: Answer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Sorted</a:t>
            </a:r>
            <a:r>
              <a:rPr lang="en-US" b="1" u="sng" dirty="0" smtClean="0"/>
              <a:t> list of </a:t>
            </a:r>
            <a:r>
              <a:rPr lang="en-US" b="1" u="sng" dirty="0" smtClean="0">
                <a:solidFill>
                  <a:srgbClr val="00B0F0"/>
                </a:solidFill>
              </a:rPr>
              <a:t>Directors</a:t>
            </a:r>
            <a:r>
              <a:rPr lang="en-US" b="1" u="sng" dirty="0" smtClean="0"/>
              <a:t> on the </a:t>
            </a:r>
            <a:r>
              <a:rPr lang="en-US" b="1" u="sng" dirty="0" smtClean="0">
                <a:solidFill>
                  <a:srgbClr val="7030A0"/>
                </a:solidFill>
              </a:rPr>
              <a:t>Board</a:t>
            </a:r>
            <a:r>
              <a:rPr lang="en-US" b="1" u="sng" dirty="0" smtClean="0"/>
              <a:t> for </a:t>
            </a:r>
            <a:r>
              <a:rPr lang="en-US" b="1" u="sng" dirty="0" smtClean="0">
                <a:solidFill>
                  <a:srgbClr val="C00000"/>
                </a:solidFill>
              </a:rPr>
              <a:t>email</a:t>
            </a:r>
            <a:r>
              <a:rPr lang="en-US" b="1" u="sng" dirty="0" smtClean="0"/>
              <a:t>?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firstname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lastname</a:t>
            </a:r>
            <a:r>
              <a:rPr lang="en-US" dirty="0" smtClean="0">
                <a:solidFill>
                  <a:srgbClr val="C00000"/>
                </a:solidFill>
              </a:rPr>
              <a:t>, email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FROM board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WHERE position=‘Director’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ORDER BY </a:t>
            </a:r>
            <a:r>
              <a:rPr lang="en-US" dirty="0" err="1" smtClean="0">
                <a:solidFill>
                  <a:srgbClr val="00B050"/>
                </a:solidFill>
              </a:rPr>
              <a:t>lastname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firstname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Sorted list of different board positions?</a:t>
            </a:r>
            <a:endParaRPr lang="en-US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©2014 -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Practical MySQL Queries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12908</TotalTime>
  <Words>919</Words>
  <Application>Microsoft Office PowerPoint</Application>
  <PresentationFormat>On-screen Show (4:3)</PresentationFormat>
  <Paragraphs>279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BCS350 – Web Database Development, Fall 2014</vt:lpstr>
      <vt:lpstr>Using MySQL with PHP</vt:lpstr>
      <vt:lpstr>MySQL Query Syntax</vt:lpstr>
      <vt:lpstr>MySQL Query Syntax – Example</vt:lpstr>
      <vt:lpstr>MySQLI - Methods</vt:lpstr>
      <vt:lpstr>Board Table</vt:lpstr>
      <vt:lpstr>LAB #1</vt:lpstr>
      <vt:lpstr>LAB #1: Answer</vt:lpstr>
      <vt:lpstr>LAB #2</vt:lpstr>
      <vt:lpstr>LAB #2, Answer</vt:lpstr>
      <vt:lpstr>LAB #2, Dropdown Example</vt:lpstr>
      <vt:lpstr>LAB #2, the HTML</vt:lpstr>
      <vt:lpstr>LAB #3</vt:lpstr>
      <vt:lpstr>LAB #3, Answer</vt:lpstr>
      <vt:lpstr>LAB #4</vt:lpstr>
      <vt:lpstr>MySQL Aggregate (GROUP BY) Functions</vt:lpstr>
      <vt:lpstr>LAB #4, Answer</vt:lpstr>
      <vt:lpstr>LAB #4A</vt:lpstr>
      <vt:lpstr>LAB #4A, Answer</vt:lpstr>
      <vt:lpstr>LAB #5</vt:lpstr>
      <vt:lpstr>LAB #5, Answer</vt:lpstr>
      <vt:lpstr>LAB #6</vt:lpstr>
      <vt:lpstr>Sales Table</vt:lpstr>
      <vt:lpstr>LAB #7</vt:lpstr>
      <vt:lpstr>LAB #7, Answer</vt:lpstr>
      <vt:lpstr>LAB #8</vt:lpstr>
      <vt:lpstr>LAB #8, Answer</vt:lpstr>
      <vt:lpstr>Homework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335</cp:revision>
  <dcterms:created xsi:type="dcterms:W3CDTF">2013-09-11T01:57:13Z</dcterms:created>
  <dcterms:modified xsi:type="dcterms:W3CDTF">2014-09-30T17:50:41Z</dcterms:modified>
</cp:coreProperties>
</file>