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94" r:id="rId3"/>
    <p:sldId id="268" r:id="rId4"/>
    <p:sldId id="263" r:id="rId5"/>
    <p:sldId id="261" r:id="rId6"/>
    <p:sldId id="262" r:id="rId7"/>
    <p:sldId id="280" r:id="rId8"/>
    <p:sldId id="289"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1" r:id="rId26"/>
    <p:sldId id="283" r:id="rId27"/>
    <p:sldId id="284" r:id="rId28"/>
    <p:sldId id="285" r:id="rId29"/>
    <p:sldId id="286" r:id="rId30"/>
    <p:sldId id="287" r:id="rId31"/>
    <p:sldId id="288" r:id="rId32"/>
    <p:sldId id="290" r:id="rId33"/>
    <p:sldId id="291" r:id="rId34"/>
    <p:sldId id="292" r:id="rId35"/>
    <p:sldId id="293" r:id="rId36"/>
    <p:sldId id="295" r:id="rId37"/>
    <p:sldId id="297" r:id="rId38"/>
    <p:sldId id="296" r:id="rId39"/>
    <p:sldId id="298" r:id="rId40"/>
    <p:sldId id="299" r:id="rId41"/>
    <p:sldId id="300" r:id="rId42"/>
    <p:sldId id="301" r:id="rId43"/>
    <p:sldId id="306" r:id="rId44"/>
    <p:sldId id="302" r:id="rId45"/>
    <p:sldId id="303" r:id="rId46"/>
    <p:sldId id="304" r:id="rId47"/>
    <p:sldId id="305" r:id="rId48"/>
    <p:sldId id="25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38" autoAdjust="0"/>
    <p:restoredTop sz="94660"/>
  </p:normalViewPr>
  <p:slideViewPr>
    <p:cSldViewPr>
      <p:cViewPr varScale="1">
        <p:scale>
          <a:sx n="124" d="100"/>
          <a:sy n="124" d="100"/>
        </p:scale>
        <p:origin x="114"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08F588-7992-423B-A0BE-E217557B920A}" type="datetimeFigureOut">
              <a:rPr lang="en-US" smtClean="0"/>
              <a:pPr/>
              <a:t>10/14/2014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E6B78-2D42-4093-BC42-9B286E466CD9}" type="slidenum">
              <a:rPr lang="en-US" smtClean="0"/>
              <a:pPr/>
              <a:t>‹#›</a:t>
            </a:fld>
            <a:endParaRPr lang="en-US"/>
          </a:p>
        </p:txBody>
      </p:sp>
    </p:spTree>
    <p:extLst>
      <p:ext uri="{BB962C8B-B14F-4D97-AF65-F5344CB8AC3E}">
        <p14:creationId xmlns:p14="http://schemas.microsoft.com/office/powerpoint/2010/main" val="391055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E6B78-2D42-4093-BC42-9B286E466CD9}" type="slidenum">
              <a:rPr lang="en-US" smtClean="0"/>
              <a:pPr/>
              <a:t>1</a:t>
            </a:fld>
            <a:endParaRPr lang="en-US"/>
          </a:p>
        </p:txBody>
      </p:sp>
    </p:spTree>
    <p:extLst>
      <p:ext uri="{BB962C8B-B14F-4D97-AF65-F5344CB8AC3E}">
        <p14:creationId xmlns:p14="http://schemas.microsoft.com/office/powerpoint/2010/main" val="304818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27716-37AE-4112-B039-2E266A87FA44}" type="datetime1">
              <a:rPr lang="en-US" smtClean="0"/>
              <a:t>10/14/2014</a:t>
            </a:fld>
            <a:endParaRPr lang="en-US"/>
          </a:p>
        </p:txBody>
      </p:sp>
      <p:sp>
        <p:nvSpPr>
          <p:cNvPr id="5" name="Footer Placeholder 4"/>
          <p:cNvSpPr>
            <a:spLocks noGrp="1"/>
          </p:cNvSpPr>
          <p:nvPr>
            <p:ph type="ftr" sz="quarter" idx="11"/>
          </p:nvPr>
        </p:nvSpPr>
        <p:spPr/>
        <p:txBody>
          <a:bodyPr/>
          <a:lstStyle/>
          <a:p>
            <a:r>
              <a:rPr lang="en-US" smtClean="0"/>
              <a:t>©2014 - BCS350 Fall 2014, Midterm Review</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2EB384-9981-4BC7-B912-B9D92979FCCF}" type="datetime1">
              <a:rPr lang="en-US" smtClean="0"/>
              <a:t>10/14/2014</a:t>
            </a:fld>
            <a:endParaRPr lang="en-US"/>
          </a:p>
        </p:txBody>
      </p:sp>
      <p:sp>
        <p:nvSpPr>
          <p:cNvPr id="5" name="Footer Placeholder 4"/>
          <p:cNvSpPr>
            <a:spLocks noGrp="1"/>
          </p:cNvSpPr>
          <p:nvPr>
            <p:ph type="ftr" sz="quarter" idx="11"/>
          </p:nvPr>
        </p:nvSpPr>
        <p:spPr/>
        <p:txBody>
          <a:bodyPr/>
          <a:lstStyle/>
          <a:p>
            <a:r>
              <a:rPr lang="en-US" smtClean="0"/>
              <a:t>©2014 - BCS350 Fall 2014, Midterm Review</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34EFC-1B96-4683-876C-41BE4EE19A01}" type="datetime1">
              <a:rPr lang="en-US" smtClean="0"/>
              <a:t>10/14/2014</a:t>
            </a:fld>
            <a:endParaRPr lang="en-US"/>
          </a:p>
        </p:txBody>
      </p:sp>
      <p:sp>
        <p:nvSpPr>
          <p:cNvPr id="5" name="Footer Placeholder 4"/>
          <p:cNvSpPr>
            <a:spLocks noGrp="1"/>
          </p:cNvSpPr>
          <p:nvPr>
            <p:ph type="ftr" sz="quarter" idx="11"/>
          </p:nvPr>
        </p:nvSpPr>
        <p:spPr/>
        <p:txBody>
          <a:bodyPr/>
          <a:lstStyle/>
          <a:p>
            <a:r>
              <a:rPr lang="en-US" smtClean="0"/>
              <a:t>©2014 - BCS350 Fall 2014, Midterm Review</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15694-25C3-4882-8EDF-A5182DCC38FD}" type="datetime1">
              <a:rPr lang="en-US" smtClean="0"/>
              <a:t>10/14/2014</a:t>
            </a:fld>
            <a:endParaRPr lang="en-US"/>
          </a:p>
        </p:txBody>
      </p:sp>
      <p:sp>
        <p:nvSpPr>
          <p:cNvPr id="5" name="Footer Placeholder 4"/>
          <p:cNvSpPr>
            <a:spLocks noGrp="1"/>
          </p:cNvSpPr>
          <p:nvPr>
            <p:ph type="ftr" sz="quarter" idx="11"/>
          </p:nvPr>
        </p:nvSpPr>
        <p:spPr/>
        <p:txBody>
          <a:bodyPr/>
          <a:lstStyle/>
          <a:p>
            <a:r>
              <a:rPr lang="en-US" smtClean="0"/>
              <a:t>©2014 - BCS350 Fall 2014, Midterm Review</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D9FA6-EA6F-4C4E-B414-4D86C9511602}" type="datetime1">
              <a:rPr lang="en-US" smtClean="0"/>
              <a:t>10/14/2014</a:t>
            </a:fld>
            <a:endParaRPr lang="en-US"/>
          </a:p>
        </p:txBody>
      </p:sp>
      <p:sp>
        <p:nvSpPr>
          <p:cNvPr id="5" name="Footer Placeholder 4"/>
          <p:cNvSpPr>
            <a:spLocks noGrp="1"/>
          </p:cNvSpPr>
          <p:nvPr>
            <p:ph type="ftr" sz="quarter" idx="11"/>
          </p:nvPr>
        </p:nvSpPr>
        <p:spPr/>
        <p:txBody>
          <a:bodyPr/>
          <a:lstStyle/>
          <a:p>
            <a:r>
              <a:rPr lang="en-US" smtClean="0"/>
              <a:t>©2014 - BCS350 Fall 2014, Midterm Review</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3AA48-C468-405C-ADA0-35917B24B0D0}" type="datetime1">
              <a:rPr lang="en-US" smtClean="0"/>
              <a:t>10/14/2014</a:t>
            </a:fld>
            <a:endParaRPr lang="en-US"/>
          </a:p>
        </p:txBody>
      </p:sp>
      <p:sp>
        <p:nvSpPr>
          <p:cNvPr id="6" name="Footer Placeholder 5"/>
          <p:cNvSpPr>
            <a:spLocks noGrp="1"/>
          </p:cNvSpPr>
          <p:nvPr>
            <p:ph type="ftr" sz="quarter" idx="11"/>
          </p:nvPr>
        </p:nvSpPr>
        <p:spPr/>
        <p:txBody>
          <a:bodyPr/>
          <a:lstStyle/>
          <a:p>
            <a:r>
              <a:rPr lang="en-US" smtClean="0"/>
              <a:t>©2014 - BCS350 Fall 2014, Midterm Review</a:t>
            </a:r>
            <a:endParaRPr lang="en-US"/>
          </a:p>
        </p:txBody>
      </p:sp>
      <p:sp>
        <p:nvSpPr>
          <p:cNvPr id="7" name="Slide Number Placeholder 6"/>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DA0CAA-196E-4B59-9616-8B4611582A0B}" type="datetime1">
              <a:rPr lang="en-US" smtClean="0"/>
              <a:t>10/14/2014</a:t>
            </a:fld>
            <a:endParaRPr lang="en-US"/>
          </a:p>
        </p:txBody>
      </p:sp>
      <p:sp>
        <p:nvSpPr>
          <p:cNvPr id="8" name="Footer Placeholder 7"/>
          <p:cNvSpPr>
            <a:spLocks noGrp="1"/>
          </p:cNvSpPr>
          <p:nvPr>
            <p:ph type="ftr" sz="quarter" idx="11"/>
          </p:nvPr>
        </p:nvSpPr>
        <p:spPr/>
        <p:txBody>
          <a:bodyPr/>
          <a:lstStyle/>
          <a:p>
            <a:r>
              <a:rPr lang="en-US" smtClean="0"/>
              <a:t>©2014 - BCS350 Fall 2014, Midterm Review</a:t>
            </a:r>
            <a:endParaRPr lang="en-US"/>
          </a:p>
        </p:txBody>
      </p:sp>
      <p:sp>
        <p:nvSpPr>
          <p:cNvPr id="9" name="Slide Number Placeholder 8"/>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6426E8-D149-4AFD-A205-B7D669A084E2}" type="datetime1">
              <a:rPr lang="en-US" smtClean="0"/>
              <a:t>10/14/2014</a:t>
            </a:fld>
            <a:endParaRPr lang="en-US"/>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D8BC4-7989-4614-9062-8DA2027E2D39}" type="datetime1">
              <a:rPr lang="en-US" smtClean="0"/>
              <a:t>10/14/2014</a:t>
            </a:fld>
            <a:endParaRPr lang="en-US"/>
          </a:p>
        </p:txBody>
      </p:sp>
      <p:sp>
        <p:nvSpPr>
          <p:cNvPr id="3" name="Footer Placeholder 2"/>
          <p:cNvSpPr>
            <a:spLocks noGrp="1"/>
          </p:cNvSpPr>
          <p:nvPr>
            <p:ph type="ftr" sz="quarter" idx="11"/>
          </p:nvPr>
        </p:nvSpPr>
        <p:spPr/>
        <p:txBody>
          <a:bodyPr/>
          <a:lstStyle/>
          <a:p>
            <a:r>
              <a:rPr lang="en-US" smtClean="0"/>
              <a:t>©2014 - BCS350 Fall 2014, Midterm Review</a:t>
            </a:r>
            <a:endParaRPr lang="en-US"/>
          </a:p>
        </p:txBody>
      </p:sp>
      <p:sp>
        <p:nvSpPr>
          <p:cNvPr id="4" name="Slide Number Placeholder 3"/>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8B963-561F-4D5B-A639-B6620DA36AAC}" type="datetime1">
              <a:rPr lang="en-US" smtClean="0"/>
              <a:t>10/14/2014</a:t>
            </a:fld>
            <a:endParaRPr lang="en-US"/>
          </a:p>
        </p:txBody>
      </p:sp>
      <p:sp>
        <p:nvSpPr>
          <p:cNvPr id="6" name="Footer Placeholder 5"/>
          <p:cNvSpPr>
            <a:spLocks noGrp="1"/>
          </p:cNvSpPr>
          <p:nvPr>
            <p:ph type="ftr" sz="quarter" idx="11"/>
          </p:nvPr>
        </p:nvSpPr>
        <p:spPr/>
        <p:txBody>
          <a:bodyPr/>
          <a:lstStyle/>
          <a:p>
            <a:r>
              <a:rPr lang="en-US" smtClean="0"/>
              <a:t>©2014 - BCS350 Fall 2014, Midterm Review</a:t>
            </a:r>
            <a:endParaRPr lang="en-US"/>
          </a:p>
        </p:txBody>
      </p:sp>
      <p:sp>
        <p:nvSpPr>
          <p:cNvPr id="7" name="Slide Number Placeholder 6"/>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09F3E-E524-40E6-9276-2C2020C13F56}" type="datetime1">
              <a:rPr lang="en-US" smtClean="0"/>
              <a:t>10/14/2014</a:t>
            </a:fld>
            <a:endParaRPr lang="en-US"/>
          </a:p>
        </p:txBody>
      </p:sp>
      <p:sp>
        <p:nvSpPr>
          <p:cNvPr id="6" name="Footer Placeholder 5"/>
          <p:cNvSpPr>
            <a:spLocks noGrp="1"/>
          </p:cNvSpPr>
          <p:nvPr>
            <p:ph type="ftr" sz="quarter" idx="11"/>
          </p:nvPr>
        </p:nvSpPr>
        <p:spPr/>
        <p:txBody>
          <a:bodyPr/>
          <a:lstStyle/>
          <a:p>
            <a:r>
              <a:rPr lang="en-US" smtClean="0"/>
              <a:t>©2014 - BCS350 Fall 2014, Midterm Review</a:t>
            </a:r>
            <a:endParaRPr lang="en-US"/>
          </a:p>
        </p:txBody>
      </p:sp>
      <p:sp>
        <p:nvSpPr>
          <p:cNvPr id="7" name="Slide Number Placeholder 6"/>
          <p:cNvSpPr>
            <a:spLocks noGrp="1"/>
          </p:cNvSpPr>
          <p:nvPr>
            <p:ph type="sldNum" sz="quarter" idx="12"/>
          </p:nvPr>
        </p:nvSpPr>
        <p:spPr/>
        <p:txBody>
          <a:bodyPr/>
          <a:lstStyle/>
          <a:p>
            <a:fld id="{ED9B86C9-9F96-4526-BD3F-B164AC6FE5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0670C-AEF3-4906-9230-C8E12879FC5A}" type="datetime1">
              <a:rPr lang="en-US" smtClean="0"/>
              <a:t>10/14/2014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©2014 - BCS350 Fall 2014, Midterm Review</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B86C9-9F96-4526-BD3F-B164AC6FE5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BCS350 – Web Database Development, Fall 2014</a:t>
            </a:r>
            <a:endParaRPr lang="en-US" dirty="0"/>
          </a:p>
        </p:txBody>
      </p:sp>
      <p:sp>
        <p:nvSpPr>
          <p:cNvPr id="3" name="Subtitle 2"/>
          <p:cNvSpPr>
            <a:spLocks noGrp="1"/>
          </p:cNvSpPr>
          <p:nvPr>
            <p:ph type="subTitle" idx="1"/>
          </p:nvPr>
        </p:nvSpPr>
        <p:spPr/>
        <p:txBody>
          <a:bodyPr/>
          <a:lstStyle/>
          <a:p>
            <a:endParaRPr lang="en-US" b="1" dirty="0" smtClean="0"/>
          </a:p>
          <a:p>
            <a:r>
              <a:rPr lang="en-US" b="1" dirty="0" smtClean="0"/>
              <a:t>Midterm Review</a:t>
            </a:r>
            <a:endParaRPr lang="en-US" b="1" dirty="0"/>
          </a:p>
        </p:txBody>
      </p:sp>
      <p:sp>
        <p:nvSpPr>
          <p:cNvPr id="4" name="Slide Number Placeholder 3"/>
          <p:cNvSpPr>
            <a:spLocks noGrp="1"/>
          </p:cNvSpPr>
          <p:nvPr>
            <p:ph type="sldNum" sz="quarter" idx="12"/>
          </p:nvPr>
        </p:nvSpPr>
        <p:spPr/>
        <p:txBody>
          <a:bodyPr/>
          <a:lstStyle/>
          <a:p>
            <a:fld id="{5263D425-1901-4C33-943E-2D8B2AD9C284}"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©2014 - BCS350 Fall 2014, Midterm Review</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MySQL - Popularity</a:t>
            </a:r>
            <a:endParaRPr lang="en-US" b="1" u="sng" dirty="0"/>
          </a:p>
        </p:txBody>
      </p:sp>
      <p:sp>
        <p:nvSpPr>
          <p:cNvPr id="3" name="Content Placeholder 2"/>
          <p:cNvSpPr>
            <a:spLocks noGrp="1"/>
          </p:cNvSpPr>
          <p:nvPr>
            <p:ph idx="1"/>
          </p:nvPr>
        </p:nvSpPr>
        <p:spPr>
          <a:xfrm>
            <a:off x="457200" y="1600200"/>
            <a:ext cx="8458200" cy="4525963"/>
          </a:xfrm>
        </p:spPr>
        <p:txBody>
          <a:bodyPr/>
          <a:lstStyle/>
          <a:p>
            <a:r>
              <a:rPr lang="en-US" dirty="0" smtClean="0"/>
              <a:t>Standards	Subset of ANSI SQL 99,  with 				extensions</a:t>
            </a:r>
          </a:p>
          <a:p>
            <a:r>
              <a:rPr lang="en-US" dirty="0" smtClean="0"/>
              <a:t>Flexibility	Multi-platform, multi-language 				support</a:t>
            </a:r>
          </a:p>
          <a:p>
            <a:r>
              <a:rPr lang="en-US" dirty="0" smtClean="0"/>
              <a:t>Power		Performance and Function</a:t>
            </a:r>
          </a:p>
          <a:p>
            <a:r>
              <a:rPr lang="en-US" dirty="0" smtClean="0"/>
              <a:t>Price		</a:t>
            </a:r>
            <a:r>
              <a:rPr lang="en-US" dirty="0" err="1" smtClean="0"/>
              <a:t>OpenSource</a:t>
            </a:r>
            <a:r>
              <a:rPr lang="en-US" dirty="0" smtClean="0"/>
              <a:t> (Free)</a:t>
            </a:r>
          </a:p>
          <a:p>
            <a:r>
              <a:rPr lang="en-US" dirty="0" smtClean="0"/>
              <a:t>User Community – (Hyper) Active</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WAMPServer</a:t>
            </a:r>
            <a:endParaRPr lang="en-US" b="1" u="sng" dirty="0"/>
          </a:p>
        </p:txBody>
      </p:sp>
      <p:sp>
        <p:nvSpPr>
          <p:cNvPr id="3" name="Content Placeholder 2"/>
          <p:cNvSpPr>
            <a:spLocks noGrp="1"/>
          </p:cNvSpPr>
          <p:nvPr>
            <p:ph idx="1"/>
          </p:nvPr>
        </p:nvSpPr>
        <p:spPr/>
        <p:txBody>
          <a:bodyPr/>
          <a:lstStyle/>
          <a:p>
            <a:r>
              <a:rPr lang="en-US" u="sng" dirty="0" smtClean="0"/>
              <a:t>WAMPServer is a packaged stack of</a:t>
            </a:r>
            <a:r>
              <a:rPr lang="en-US" dirty="0" smtClean="0"/>
              <a:t>:</a:t>
            </a:r>
          </a:p>
          <a:p>
            <a:pPr lvl="1"/>
            <a:r>
              <a:rPr lang="en-US" b="1" u="sng" dirty="0" smtClean="0"/>
              <a:t>W</a:t>
            </a:r>
            <a:r>
              <a:rPr lang="en-US" dirty="0" smtClean="0"/>
              <a:t>indows	Operating Syste</a:t>
            </a:r>
            <a:r>
              <a:rPr lang="en-US" dirty="0"/>
              <a:t>m</a:t>
            </a:r>
            <a:endParaRPr lang="en-US" dirty="0" smtClean="0"/>
          </a:p>
          <a:p>
            <a:pPr lvl="1"/>
            <a:r>
              <a:rPr lang="en-US" b="1" u="sng" dirty="0" smtClean="0"/>
              <a:t>A</a:t>
            </a:r>
            <a:r>
              <a:rPr lang="en-US" dirty="0" smtClean="0"/>
              <a:t>pache	Web Server</a:t>
            </a:r>
          </a:p>
          <a:p>
            <a:pPr lvl="1"/>
            <a:r>
              <a:rPr lang="en-US" b="1" u="sng" dirty="0" smtClean="0"/>
              <a:t>M</a:t>
            </a:r>
            <a:r>
              <a:rPr lang="en-US" dirty="0" smtClean="0"/>
              <a:t>ySQL		Relation </a:t>
            </a:r>
            <a:r>
              <a:rPr lang="en-US" dirty="0" err="1" smtClean="0"/>
              <a:t>DataBase</a:t>
            </a:r>
            <a:r>
              <a:rPr lang="en-US" dirty="0" smtClean="0"/>
              <a:t> Manager</a:t>
            </a:r>
          </a:p>
          <a:p>
            <a:pPr lvl="1"/>
            <a:r>
              <a:rPr lang="en-US" b="1" u="sng" dirty="0" smtClean="0"/>
              <a:t>P</a:t>
            </a:r>
            <a:r>
              <a:rPr lang="en-US" dirty="0" smtClean="0"/>
              <a:t>HP		Server Side Scripting Language</a:t>
            </a:r>
          </a:p>
          <a:p>
            <a:r>
              <a:rPr lang="en-US" dirty="0" smtClean="0"/>
              <a:t>Also includes server utility programs</a:t>
            </a:r>
          </a:p>
          <a:p>
            <a:r>
              <a:rPr lang="en-US" dirty="0" smtClean="0"/>
              <a:t>Easy to install, multiple platforms</a:t>
            </a:r>
          </a:p>
          <a:p>
            <a:r>
              <a:rPr lang="en-US" dirty="0" err="1" smtClean="0"/>
              <a:t>OpenSource</a:t>
            </a:r>
            <a:endParaRPr lang="en-US" dirty="0" smtClean="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11</a:t>
            </a:fld>
            <a:endParaRPr lang="en-US" dirty="0"/>
          </a:p>
        </p:txBody>
      </p:sp>
      <p:pic>
        <p:nvPicPr>
          <p:cNvPr id="2050" name="Picture 2" descr="http://www.tng.lythgoes.net/wiki/images/e/ee/20080723164724.jpg"/>
          <p:cNvPicPr>
            <a:picLocks noChangeAspect="1" noChangeArrowheads="1"/>
          </p:cNvPicPr>
          <p:nvPr/>
        </p:nvPicPr>
        <p:blipFill>
          <a:blip r:embed="rId2" cstate="print"/>
          <a:srcRect/>
          <a:stretch>
            <a:fillRect/>
          </a:stretch>
        </p:blipFill>
        <p:spPr bwMode="auto">
          <a:xfrm>
            <a:off x="7086600" y="228600"/>
            <a:ext cx="1790700" cy="15144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NotePad</a:t>
            </a:r>
            <a:r>
              <a:rPr lang="en-US" b="1" u="sng" dirty="0" smtClean="0"/>
              <a:t>++</a:t>
            </a:r>
            <a:endParaRPr lang="en-US" b="1" u="sng" dirty="0"/>
          </a:p>
        </p:txBody>
      </p:sp>
      <p:sp>
        <p:nvSpPr>
          <p:cNvPr id="3" name="Content Placeholder 2"/>
          <p:cNvSpPr>
            <a:spLocks noGrp="1"/>
          </p:cNvSpPr>
          <p:nvPr>
            <p:ph idx="1"/>
          </p:nvPr>
        </p:nvSpPr>
        <p:spPr/>
        <p:txBody>
          <a:bodyPr/>
          <a:lstStyle/>
          <a:p>
            <a:r>
              <a:rPr lang="en-US" dirty="0" smtClean="0"/>
              <a:t>Text Editor</a:t>
            </a:r>
          </a:p>
          <a:p>
            <a:r>
              <a:rPr lang="en-US" dirty="0" smtClean="0"/>
              <a:t>Understands PHP (and other) Language Syntax</a:t>
            </a:r>
          </a:p>
          <a:p>
            <a:r>
              <a:rPr lang="en-US" dirty="0" smtClean="0"/>
              <a:t>Very powerful and flexible</a:t>
            </a:r>
          </a:p>
          <a:p>
            <a:r>
              <a:rPr lang="en-US" dirty="0" smtClean="0"/>
              <a:t>Open Source</a:t>
            </a:r>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12</a:t>
            </a:fld>
            <a:endParaRPr lang="en-US"/>
          </a:p>
        </p:txBody>
      </p:sp>
      <p:pic>
        <p:nvPicPr>
          <p:cNvPr id="1026" name="Picture 2" descr="http://webmasterformat.com/sites/default/files/notepad-plus-logo1.png"/>
          <p:cNvPicPr>
            <a:picLocks noChangeAspect="1" noChangeArrowheads="1"/>
          </p:cNvPicPr>
          <p:nvPr/>
        </p:nvPicPr>
        <p:blipFill>
          <a:blip r:embed="rId2" cstate="print"/>
          <a:srcRect/>
          <a:stretch>
            <a:fillRect/>
          </a:stretch>
        </p:blipFill>
        <p:spPr bwMode="auto">
          <a:xfrm>
            <a:off x="6324600" y="2743200"/>
            <a:ext cx="1781175" cy="131445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PHP Basics</a:t>
            </a:r>
            <a:endParaRPr lang="en-US" b="1" u="sng" dirty="0"/>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r>
              <a:rPr lang="en-US" dirty="0" smtClean="0"/>
              <a:t>Escaping to PHP	&lt;?PHP </a:t>
            </a:r>
            <a:r>
              <a:rPr lang="en-US" i="1" dirty="0" err="1" smtClean="0">
                <a:solidFill>
                  <a:srgbClr val="FF0000"/>
                </a:solidFill>
              </a:rPr>
              <a:t>php_statements</a:t>
            </a:r>
            <a:r>
              <a:rPr lang="en-US" dirty="0" smtClean="0"/>
              <a:t> ?&gt;</a:t>
            </a:r>
          </a:p>
          <a:p>
            <a:r>
              <a:rPr lang="en-US" dirty="0" smtClean="0"/>
              <a:t>Comments		//, /* … */, #</a:t>
            </a:r>
          </a:p>
          <a:p>
            <a:r>
              <a:rPr lang="en-US" dirty="0" smtClean="0"/>
              <a:t>Output			echo, print, </a:t>
            </a:r>
            <a:r>
              <a:rPr lang="en-US" dirty="0" err="1" smtClean="0"/>
              <a:t>printf</a:t>
            </a:r>
            <a:r>
              <a:rPr lang="en-US" dirty="0" smtClean="0"/>
              <a:t>, </a:t>
            </a:r>
            <a:r>
              <a:rPr lang="en-US" dirty="0" err="1" smtClean="0"/>
              <a:t>sprintf</a:t>
            </a:r>
            <a:endParaRPr lang="en-US" dirty="0" smtClean="0"/>
          </a:p>
          <a:p>
            <a:r>
              <a:rPr lang="en-US" dirty="0" smtClean="0"/>
              <a:t>Data Types		string, integer, float, </a:t>
            </a:r>
            <a:r>
              <a:rPr lang="en-US" dirty="0" err="1" smtClean="0"/>
              <a:t>boolean</a:t>
            </a:r>
            <a:endParaRPr lang="en-US" dirty="0" smtClean="0"/>
          </a:p>
          <a:p>
            <a:r>
              <a:rPr lang="en-US" dirty="0" smtClean="0"/>
              <a:t>Variables			$name, automatically typed</a:t>
            </a:r>
          </a:p>
          <a:p>
            <a:r>
              <a:rPr lang="en-US" dirty="0" smtClean="0"/>
              <a:t>Constants		declared, value can’t change</a:t>
            </a:r>
          </a:p>
          <a:p>
            <a:r>
              <a:rPr lang="en-US" dirty="0" smtClean="0"/>
              <a:t>Expressions		assign values to variable</a:t>
            </a:r>
          </a:p>
          <a:p>
            <a:r>
              <a:rPr lang="en-US" dirty="0" smtClean="0"/>
              <a:t>Control Structures	if-else, for, </a:t>
            </a:r>
            <a:r>
              <a:rPr lang="en-US" dirty="0" err="1" smtClean="0"/>
              <a:t>foreach</a:t>
            </a:r>
            <a:r>
              <a:rPr lang="en-US" dirty="0" smtClean="0"/>
              <a:t>, while, 				do-while, switch-case</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Comments</a:t>
            </a:r>
            <a:endParaRPr lang="en-US" b="1" u="sng" dirty="0"/>
          </a:p>
        </p:txBody>
      </p:sp>
      <p:sp>
        <p:nvSpPr>
          <p:cNvPr id="3" name="Content Placeholder 2"/>
          <p:cNvSpPr>
            <a:spLocks noGrp="1"/>
          </p:cNvSpPr>
          <p:nvPr>
            <p:ph idx="1"/>
          </p:nvPr>
        </p:nvSpPr>
        <p:spPr/>
        <p:txBody>
          <a:bodyPr/>
          <a:lstStyle/>
          <a:p>
            <a:pPr>
              <a:buNone/>
            </a:pPr>
            <a:r>
              <a:rPr lang="en-US" dirty="0" smtClean="0"/>
              <a:t>	</a:t>
            </a:r>
            <a:r>
              <a:rPr lang="en-US" u="sng" dirty="0" smtClean="0"/>
              <a:t>Format</a:t>
            </a:r>
            <a:r>
              <a:rPr lang="en-US" dirty="0" smtClean="0"/>
              <a:t>		</a:t>
            </a:r>
            <a:r>
              <a:rPr lang="en-US" u="sng" dirty="0" smtClean="0"/>
              <a:t>Example</a:t>
            </a:r>
            <a:r>
              <a:rPr lang="en-US" dirty="0" smtClean="0"/>
              <a:t>	</a:t>
            </a:r>
            <a:r>
              <a:rPr lang="en-US" u="sng" dirty="0" smtClean="0"/>
              <a:t>Scope</a:t>
            </a:r>
          </a:p>
          <a:p>
            <a:r>
              <a:rPr lang="en-US" dirty="0" smtClean="0"/>
              <a:t>C++ Syntax	// 		end of line</a:t>
            </a:r>
          </a:p>
          <a:p>
            <a:r>
              <a:rPr lang="en-US" dirty="0" smtClean="0"/>
              <a:t>Shell Syntax	#		end of line</a:t>
            </a:r>
          </a:p>
          <a:p>
            <a:r>
              <a:rPr lang="en-US" dirty="0" smtClean="0"/>
              <a:t>Multi-line C	/* … */	/* till next */</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Variables</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smtClean="0"/>
              <a:t>Variable Names are case sensitive</a:t>
            </a:r>
          </a:p>
          <a:p>
            <a:pPr marL="0" indent="0">
              <a:buNone/>
            </a:pPr>
            <a:r>
              <a:rPr lang="en-US" dirty="0"/>
              <a:t>	</a:t>
            </a:r>
            <a:r>
              <a:rPr lang="en-US" dirty="0" smtClean="0"/>
              <a:t>Suggestion: always use all lower case</a:t>
            </a:r>
          </a:p>
          <a:p>
            <a:r>
              <a:rPr lang="en-US" dirty="0" smtClean="0"/>
              <a:t>Start with “$”, then letter or underscore followed by letters, numbers and/or underscores</a:t>
            </a:r>
          </a:p>
          <a:p>
            <a:r>
              <a:rPr lang="en-US" dirty="0" smtClean="0"/>
              <a:t>Variables do not have to be explicitly declared or typed</a:t>
            </a:r>
          </a:p>
          <a:p>
            <a:r>
              <a:rPr lang="en-US" dirty="0" smtClean="0"/>
              <a:t>Variable names should describe their use</a:t>
            </a:r>
          </a:p>
          <a:p>
            <a:pPr marL="0" indent="0">
              <a:buNone/>
            </a:pPr>
            <a:r>
              <a:rPr lang="en-US" dirty="0" smtClean="0"/>
              <a:t>	For example - $sum or $</a:t>
            </a:r>
            <a:r>
              <a:rPr lang="en-US" dirty="0" err="1" smtClean="0"/>
              <a:t>first_name</a:t>
            </a:r>
            <a:endParaRPr lang="en-US" dirty="0" smtClean="0"/>
          </a:p>
          <a:p>
            <a:r>
              <a:rPr lang="en-US" dirty="0" smtClean="0"/>
              <a:t>Good programming practice to explicitly declare variables and describe with comments</a:t>
            </a:r>
          </a:p>
          <a:p>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Variable Scope (functions)</a:t>
            </a:r>
            <a:endParaRPr lang="en-US" b="1" u="sng" dirty="0"/>
          </a:p>
        </p:txBody>
      </p:sp>
      <p:sp>
        <p:nvSpPr>
          <p:cNvPr id="3" name="Content Placeholder 2"/>
          <p:cNvSpPr>
            <a:spLocks noGrp="1"/>
          </p:cNvSpPr>
          <p:nvPr>
            <p:ph idx="1"/>
          </p:nvPr>
        </p:nvSpPr>
        <p:spPr/>
        <p:txBody>
          <a:bodyPr/>
          <a:lstStyle/>
          <a:p>
            <a:pPr>
              <a:buNone/>
            </a:pPr>
            <a:r>
              <a:rPr lang="en-US" dirty="0" smtClean="0"/>
              <a:t>	</a:t>
            </a:r>
            <a:r>
              <a:rPr lang="en-US" u="sng" dirty="0" smtClean="0"/>
              <a:t>Scope Type</a:t>
            </a:r>
            <a:r>
              <a:rPr lang="en-US" dirty="0" smtClean="0"/>
              <a:t>			</a:t>
            </a:r>
            <a:r>
              <a:rPr lang="en-US" u="sng" dirty="0" smtClean="0"/>
              <a:t>Scope</a:t>
            </a:r>
          </a:p>
          <a:p>
            <a:r>
              <a:rPr lang="en-US" dirty="0" smtClean="0"/>
              <a:t>Local				Within a function</a:t>
            </a:r>
          </a:p>
          <a:p>
            <a:r>
              <a:rPr lang="en-US" dirty="0" smtClean="0"/>
              <a:t>Function Parameters	Within a function</a:t>
            </a:r>
          </a:p>
          <a:p>
            <a:r>
              <a:rPr lang="en-US" dirty="0" smtClean="0"/>
              <a:t>Global				Script and function</a:t>
            </a:r>
          </a:p>
          <a:p>
            <a:r>
              <a:rPr lang="en-US" dirty="0" smtClean="0"/>
              <a:t>Static				Script and function</a:t>
            </a:r>
          </a:p>
          <a:p>
            <a:r>
              <a:rPr lang="en-US" dirty="0" smtClean="0"/>
              <a:t>Good programming practice – do not use Global or Static variables in functions, instead use Function Parameters</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Superglobal</a:t>
            </a:r>
            <a:r>
              <a:rPr lang="en-US" b="1" u="sng" dirty="0" smtClean="0"/>
              <a:t> Variables</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smtClean="0"/>
              <a:t>$_SERVER	</a:t>
            </a:r>
            <a:r>
              <a:rPr lang="en-US" dirty="0" err="1" smtClean="0"/>
              <a:t>Server</a:t>
            </a:r>
            <a:r>
              <a:rPr lang="en-US" dirty="0" smtClean="0"/>
              <a:t> Information</a:t>
            </a:r>
          </a:p>
          <a:p>
            <a:r>
              <a:rPr lang="en-US" dirty="0" smtClean="0"/>
              <a:t>$_GET		Parameters in the URL</a:t>
            </a:r>
          </a:p>
          <a:p>
            <a:r>
              <a:rPr lang="en-US" dirty="0" smtClean="0"/>
              <a:t>$_POST		Form input</a:t>
            </a:r>
          </a:p>
          <a:p>
            <a:r>
              <a:rPr lang="en-US" dirty="0" smtClean="0"/>
              <a:t>$_COOKIE	HTTP cookies</a:t>
            </a:r>
          </a:p>
          <a:p>
            <a:r>
              <a:rPr lang="en-US" dirty="0" smtClean="0"/>
              <a:t>$_FILES		File Upload information</a:t>
            </a:r>
          </a:p>
          <a:p>
            <a:r>
              <a:rPr lang="en-US" dirty="0" smtClean="0"/>
              <a:t>$_ENV		Server Environment</a:t>
            </a:r>
          </a:p>
          <a:p>
            <a:r>
              <a:rPr lang="en-US" dirty="0" smtClean="0"/>
              <a:t>$_REQUEST	$_GET, $_POST and $_COOKIE</a:t>
            </a:r>
          </a:p>
          <a:p>
            <a:r>
              <a:rPr lang="en-US" dirty="0" smtClean="0"/>
              <a:t>$_SESSION	Variables tied to a Session</a:t>
            </a:r>
          </a:p>
          <a:p>
            <a:r>
              <a:rPr lang="en-US" dirty="0" smtClean="0"/>
              <a:t>$GLOBALS	All </a:t>
            </a:r>
            <a:r>
              <a:rPr lang="en-US" dirty="0" err="1" smtClean="0"/>
              <a:t>Superglobal</a:t>
            </a:r>
            <a:r>
              <a:rPr lang="en-US" dirty="0" smtClean="0"/>
              <a:t> Variables</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Expressions</a:t>
            </a:r>
            <a:endParaRPr lang="en-US" u="sng" dirty="0"/>
          </a:p>
        </p:txBody>
      </p:sp>
      <p:sp>
        <p:nvSpPr>
          <p:cNvPr id="3" name="Content Placeholder 2"/>
          <p:cNvSpPr>
            <a:spLocks noGrp="1"/>
          </p:cNvSpPr>
          <p:nvPr>
            <p:ph idx="1"/>
          </p:nvPr>
        </p:nvSpPr>
        <p:spPr/>
        <p:txBody>
          <a:bodyPr>
            <a:normAutofit fontScale="62500" lnSpcReduction="20000"/>
          </a:bodyPr>
          <a:lstStyle/>
          <a:p>
            <a:pPr>
              <a:buNone/>
            </a:pPr>
            <a:r>
              <a:rPr lang="en-US" b="1" u="sng" dirty="0" smtClean="0"/>
              <a:t>Expression</a:t>
            </a:r>
          </a:p>
          <a:p>
            <a:pPr>
              <a:buNone/>
            </a:pPr>
            <a:r>
              <a:rPr lang="en-US" dirty="0" smtClean="0"/>
              <a:t>A phrase where an action (operator) is to be</a:t>
            </a:r>
          </a:p>
          <a:p>
            <a:pPr>
              <a:buNone/>
            </a:pPr>
            <a:r>
              <a:rPr lang="en-US" dirty="0" smtClean="0"/>
              <a:t>performed on one or more operands.</a:t>
            </a:r>
          </a:p>
          <a:p>
            <a:pPr>
              <a:buNone/>
            </a:pPr>
            <a:r>
              <a:rPr lang="en-US" dirty="0" smtClean="0">
                <a:solidFill>
                  <a:srgbClr val="00B050"/>
                </a:solidFill>
              </a:rPr>
              <a:t>Example:  $diameter = PI * $radius;</a:t>
            </a:r>
          </a:p>
          <a:p>
            <a:pPr>
              <a:buNone/>
            </a:pPr>
            <a:endParaRPr lang="en-US" dirty="0" smtClean="0"/>
          </a:p>
          <a:p>
            <a:pPr>
              <a:buNone/>
            </a:pPr>
            <a:r>
              <a:rPr lang="en-US" b="1" u="sng" dirty="0" smtClean="0"/>
              <a:t>Operands</a:t>
            </a:r>
          </a:p>
          <a:p>
            <a:pPr>
              <a:buNone/>
            </a:pPr>
            <a:r>
              <a:rPr lang="en-US" dirty="0" smtClean="0"/>
              <a:t>The inputs to an expression.  Typically operands are</a:t>
            </a:r>
          </a:p>
          <a:p>
            <a:pPr>
              <a:buNone/>
            </a:pPr>
            <a:r>
              <a:rPr lang="en-US" dirty="0" smtClean="0"/>
              <a:t>Variables, but could also be constants and values.</a:t>
            </a:r>
          </a:p>
          <a:p>
            <a:pPr>
              <a:buNone/>
            </a:pPr>
            <a:r>
              <a:rPr lang="en-US" dirty="0" smtClean="0">
                <a:solidFill>
                  <a:srgbClr val="00B050"/>
                </a:solidFill>
              </a:rPr>
              <a:t>Example: $diameter, PI, $radius</a:t>
            </a:r>
          </a:p>
          <a:p>
            <a:pPr>
              <a:buNone/>
            </a:pPr>
            <a:endParaRPr lang="en-US" dirty="0" smtClean="0"/>
          </a:p>
          <a:p>
            <a:pPr>
              <a:buNone/>
            </a:pPr>
            <a:r>
              <a:rPr lang="en-US" b="1" u="sng" dirty="0" smtClean="0"/>
              <a:t>Operators</a:t>
            </a:r>
            <a:endParaRPr lang="en-US" dirty="0" smtClean="0"/>
          </a:p>
          <a:p>
            <a:pPr>
              <a:buNone/>
            </a:pPr>
            <a:r>
              <a:rPr lang="en-US" dirty="0" smtClean="0"/>
              <a:t>Is a symbol that specifies a particular action to be</a:t>
            </a:r>
          </a:p>
          <a:p>
            <a:pPr>
              <a:buNone/>
            </a:pPr>
            <a:r>
              <a:rPr lang="en-US" dirty="0" smtClean="0"/>
              <a:t>performed on the operand(s).</a:t>
            </a:r>
          </a:p>
          <a:p>
            <a:pPr>
              <a:buNone/>
            </a:pPr>
            <a:r>
              <a:rPr lang="en-US" dirty="0" smtClean="0">
                <a:solidFill>
                  <a:srgbClr val="00B050"/>
                </a:solidFill>
              </a:rPr>
              <a:t>Example:  = , *</a:t>
            </a:r>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Logical Expressions</a:t>
            </a:r>
            <a:endParaRPr lang="en-US" b="1" u="sng" dirty="0"/>
          </a:p>
        </p:txBody>
      </p:sp>
      <p:sp>
        <p:nvSpPr>
          <p:cNvPr id="3" name="Content Placeholder 2"/>
          <p:cNvSpPr>
            <a:spLocks noGrp="1"/>
          </p:cNvSpPr>
          <p:nvPr>
            <p:ph idx="1"/>
          </p:nvPr>
        </p:nvSpPr>
        <p:spPr/>
        <p:txBody>
          <a:bodyPr/>
          <a:lstStyle/>
          <a:p>
            <a:pPr marL="0" indent="0">
              <a:buNone/>
            </a:pPr>
            <a:r>
              <a:rPr lang="en-US" dirty="0" smtClean="0"/>
              <a:t>(</a:t>
            </a:r>
            <a:r>
              <a:rPr lang="en-US" i="1" dirty="0" smtClean="0"/>
              <a:t>operand operator operand</a:t>
            </a:r>
            <a:r>
              <a:rPr lang="en-US" dirty="0" smtClean="0"/>
              <a:t>)</a:t>
            </a:r>
          </a:p>
          <a:p>
            <a:pPr marL="0" indent="0">
              <a:buNone/>
            </a:pPr>
            <a:r>
              <a:rPr lang="en-US" dirty="0" smtClean="0"/>
              <a:t>Logical Operators:	&lt;, &lt;=, ==, &gt;=, &gt;, !=, &lt;&gt;</a:t>
            </a:r>
          </a:p>
          <a:p>
            <a:pPr marL="0" indent="0">
              <a:buNone/>
            </a:pPr>
            <a:r>
              <a:rPr lang="en-US" dirty="0" smtClean="0"/>
              <a:t>Negation			!</a:t>
            </a:r>
          </a:p>
          <a:p>
            <a:pPr marL="0" indent="0">
              <a:buNone/>
            </a:pPr>
            <a:r>
              <a:rPr lang="en-US" dirty="0" smtClean="0"/>
              <a:t>Connectors		AND, OR, XOR</a:t>
            </a:r>
          </a:p>
          <a:p>
            <a:pPr marL="0" indent="0">
              <a:buNone/>
            </a:pPr>
            <a:endParaRPr lang="en-US" dirty="0" smtClean="0"/>
          </a:p>
          <a:p>
            <a:pPr marL="0" indent="0">
              <a:buNone/>
            </a:pPr>
            <a:r>
              <a:rPr lang="en-US" sz="2400" dirty="0" smtClean="0">
                <a:solidFill>
                  <a:srgbClr val="C00000"/>
                </a:solidFill>
              </a:rPr>
              <a:t>If (($logon == TRUE) AND ($age &gt;= 18) AND ($age&lt;=65))</a:t>
            </a:r>
          </a:p>
          <a:p>
            <a:pPr marL="0" indent="0">
              <a:buNone/>
            </a:pPr>
            <a:r>
              <a:rPr lang="en-US" sz="2400" dirty="0" smtClean="0">
                <a:solidFill>
                  <a:srgbClr val="C00000"/>
                </a:solidFill>
              </a:rPr>
              <a:t>  echo “You may enter”;</a:t>
            </a:r>
            <a:endParaRPr lang="en-US" sz="2400" dirty="0">
              <a:solidFill>
                <a:srgbClr val="C00000"/>
              </a:solidFill>
            </a:endParaRPr>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19</a:t>
            </a:fld>
            <a:endParaRPr lang="en-US"/>
          </a:p>
        </p:txBody>
      </p:sp>
    </p:spTree>
    <p:extLst>
      <p:ext uri="{BB962C8B-B14F-4D97-AF65-F5344CB8AC3E}">
        <p14:creationId xmlns:p14="http://schemas.microsoft.com/office/powerpoint/2010/main" val="4094569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LI TECH JOB FAIR</a:t>
            </a:r>
            <a:endParaRPr lang="en-US" u="sng" dirty="0"/>
          </a:p>
        </p:txBody>
      </p:sp>
      <p:sp>
        <p:nvSpPr>
          <p:cNvPr id="3" name="Content Placeholder 2"/>
          <p:cNvSpPr>
            <a:spLocks noGrp="1"/>
          </p:cNvSpPr>
          <p:nvPr>
            <p:ph idx="1"/>
          </p:nvPr>
        </p:nvSpPr>
        <p:spPr/>
        <p:txBody>
          <a:bodyPr>
            <a:normAutofit/>
          </a:bodyPr>
          <a:lstStyle/>
          <a:p>
            <a:pPr marL="0" indent="0">
              <a:buNone/>
            </a:pPr>
            <a:r>
              <a:rPr lang="en-US" dirty="0" smtClean="0"/>
              <a:t>October </a:t>
            </a:r>
            <a:r>
              <a:rPr lang="en-US" dirty="0"/>
              <a:t>15, </a:t>
            </a:r>
            <a:r>
              <a:rPr lang="en-US" dirty="0" smtClean="0"/>
              <a:t>2014, </a:t>
            </a:r>
            <a:r>
              <a:rPr lang="en-US" dirty="0"/>
              <a:t>12pm - 8pm</a:t>
            </a:r>
          </a:p>
          <a:p>
            <a:pPr marL="0" indent="0">
              <a:buNone/>
            </a:pPr>
            <a:r>
              <a:rPr lang="en-US" dirty="0" err="1" smtClean="0"/>
              <a:t>LaunchPad</a:t>
            </a:r>
            <a:r>
              <a:rPr lang="en-US" dirty="0" smtClean="0"/>
              <a:t> Huntington</a:t>
            </a:r>
          </a:p>
          <a:p>
            <a:pPr marL="0" indent="0">
              <a:buNone/>
            </a:pPr>
            <a:r>
              <a:rPr lang="en-US" dirty="0" smtClean="0"/>
              <a:t>315 </a:t>
            </a:r>
            <a:r>
              <a:rPr lang="en-US" dirty="0"/>
              <a:t>Main St., 2nd </a:t>
            </a:r>
            <a:r>
              <a:rPr lang="en-US" dirty="0" smtClean="0"/>
              <a:t>Floor, </a:t>
            </a:r>
            <a:r>
              <a:rPr lang="en-US" dirty="0"/>
              <a:t>Huntington</a:t>
            </a:r>
          </a:p>
          <a:p>
            <a:pPr marL="0" indent="0">
              <a:buNone/>
            </a:pPr>
            <a:r>
              <a:rPr lang="en-US" dirty="0" smtClean="0"/>
              <a:t>Fee</a:t>
            </a:r>
            <a:r>
              <a:rPr lang="en-US" dirty="0"/>
              <a:t>: FREE for Job Seekers</a:t>
            </a:r>
          </a:p>
          <a:p>
            <a:pPr marL="0" indent="0">
              <a:buNone/>
            </a:pPr>
            <a:r>
              <a:rPr lang="en-US" dirty="0" smtClean="0"/>
              <a:t>Register – NOW</a:t>
            </a:r>
          </a:p>
          <a:p>
            <a:pPr marL="0" indent="0">
              <a:buNone/>
            </a:pPr>
            <a:endParaRPr lang="en-US" dirty="0"/>
          </a:p>
          <a:p>
            <a:pPr marL="0" indent="0">
              <a:buNone/>
            </a:pPr>
            <a:r>
              <a:rPr lang="en-US" dirty="0"/>
              <a:t>http://longislandtechjobfair.com/</a:t>
            </a:r>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2</a:t>
            </a:fld>
            <a:endParaRPr lang="en-US"/>
          </a:p>
        </p:txBody>
      </p:sp>
    </p:spTree>
    <p:extLst>
      <p:ext uri="{BB962C8B-B14F-4D97-AF65-F5344CB8AC3E}">
        <p14:creationId xmlns:p14="http://schemas.microsoft.com/office/powerpoint/2010/main" val="2156610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 Statements</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smtClean="0"/>
              <a:t>IF (</a:t>
            </a:r>
            <a:r>
              <a:rPr lang="en-US" i="1" dirty="0" smtClean="0"/>
              <a:t>logical</a:t>
            </a:r>
            <a:r>
              <a:rPr lang="en-US" dirty="0" smtClean="0"/>
              <a:t>) </a:t>
            </a:r>
            <a:r>
              <a:rPr lang="en-US" i="1" dirty="0" smtClean="0"/>
              <a:t>statement;</a:t>
            </a:r>
          </a:p>
          <a:p>
            <a:pPr marL="0" indent="0">
              <a:buNone/>
            </a:pPr>
            <a:r>
              <a:rPr lang="en-US" dirty="0"/>
              <a:t>	</a:t>
            </a:r>
            <a:r>
              <a:rPr lang="en-US" dirty="0" smtClean="0"/>
              <a:t>ELSE </a:t>
            </a:r>
            <a:r>
              <a:rPr lang="en-US" i="1" dirty="0" smtClean="0"/>
              <a:t>statement;</a:t>
            </a:r>
          </a:p>
          <a:p>
            <a:pPr lvl="1"/>
            <a:r>
              <a:rPr lang="en-US" sz="2400" dirty="0" smtClean="0">
                <a:solidFill>
                  <a:srgbClr val="C00000"/>
                </a:solidFill>
              </a:rPr>
              <a:t>if ($logon == FALSE) echo “Logon to access this page”;</a:t>
            </a:r>
          </a:p>
          <a:p>
            <a:pPr marL="457200" lvl="1" indent="0">
              <a:buNone/>
            </a:pPr>
            <a:r>
              <a:rPr lang="en-US" sz="2400" dirty="0" smtClean="0">
                <a:solidFill>
                  <a:srgbClr val="C00000"/>
                </a:solidFill>
              </a:rPr>
              <a:t>	else echo “Welcome to the restricted page”;</a:t>
            </a:r>
          </a:p>
          <a:p>
            <a:r>
              <a:rPr lang="en-US" dirty="0"/>
              <a:t>IF (</a:t>
            </a:r>
            <a:r>
              <a:rPr lang="en-US" i="1" dirty="0"/>
              <a:t>logical</a:t>
            </a:r>
            <a:r>
              <a:rPr lang="en-US" dirty="0"/>
              <a:t>) </a:t>
            </a:r>
            <a:r>
              <a:rPr lang="en-US" i="1" dirty="0"/>
              <a:t>statement;</a:t>
            </a:r>
          </a:p>
          <a:p>
            <a:pPr marL="0" indent="0">
              <a:buNone/>
            </a:pPr>
            <a:r>
              <a:rPr lang="en-US" dirty="0"/>
              <a:t>	</a:t>
            </a:r>
            <a:r>
              <a:rPr lang="en-US" dirty="0" smtClean="0"/>
              <a:t>ELSEIF (</a:t>
            </a:r>
            <a:r>
              <a:rPr lang="en-US" i="1" dirty="0" smtClean="0"/>
              <a:t>logical</a:t>
            </a:r>
            <a:r>
              <a:rPr lang="en-US" dirty="0" smtClean="0"/>
              <a:t>) </a:t>
            </a:r>
            <a:r>
              <a:rPr lang="en-US" i="1" dirty="0" smtClean="0"/>
              <a:t>statement;</a:t>
            </a:r>
          </a:p>
          <a:p>
            <a:pPr marL="0" indent="0">
              <a:buNone/>
            </a:pPr>
            <a:r>
              <a:rPr lang="en-US" i="1" dirty="0"/>
              <a:t>	</a:t>
            </a:r>
            <a:r>
              <a:rPr lang="en-US" i="1" dirty="0" smtClean="0"/>
              <a:t>	</a:t>
            </a:r>
            <a:r>
              <a:rPr lang="en-US" dirty="0" smtClean="0"/>
              <a:t>ELSE</a:t>
            </a:r>
            <a:r>
              <a:rPr lang="en-US" i="1" dirty="0" smtClean="0"/>
              <a:t> statement;</a:t>
            </a:r>
          </a:p>
          <a:p>
            <a:pPr lvl="1"/>
            <a:r>
              <a:rPr lang="en-US" sz="2400" dirty="0">
                <a:solidFill>
                  <a:srgbClr val="C00000"/>
                </a:solidFill>
              </a:rPr>
              <a:t>if ($logon == FALSE) echo “Logon to access this page”;</a:t>
            </a:r>
          </a:p>
          <a:p>
            <a:pPr marL="457200" lvl="1" indent="0">
              <a:buNone/>
            </a:pPr>
            <a:r>
              <a:rPr lang="en-US" sz="2400" dirty="0">
                <a:solidFill>
                  <a:srgbClr val="C00000"/>
                </a:solidFill>
              </a:rPr>
              <a:t>	</a:t>
            </a:r>
            <a:r>
              <a:rPr lang="en-US" sz="2400" dirty="0" err="1" smtClean="0">
                <a:solidFill>
                  <a:srgbClr val="C00000"/>
                </a:solidFill>
              </a:rPr>
              <a:t>elseif</a:t>
            </a:r>
            <a:r>
              <a:rPr lang="en-US" sz="2400" dirty="0" smtClean="0">
                <a:solidFill>
                  <a:srgbClr val="C00000"/>
                </a:solidFill>
              </a:rPr>
              <a:t> ($age &lt; 18) echo “You must be 18 to enter this page”;</a:t>
            </a:r>
          </a:p>
          <a:p>
            <a:pPr marL="457200" lvl="1" indent="0">
              <a:buNone/>
            </a:pPr>
            <a:r>
              <a:rPr lang="en-US" sz="2400" dirty="0">
                <a:solidFill>
                  <a:srgbClr val="C00000"/>
                </a:solidFill>
              </a:rPr>
              <a:t>	 </a:t>
            </a:r>
            <a:r>
              <a:rPr lang="en-US" sz="2400" dirty="0" smtClean="0">
                <a:solidFill>
                  <a:srgbClr val="C00000"/>
                </a:solidFill>
              </a:rPr>
              <a:t>  else </a:t>
            </a:r>
            <a:r>
              <a:rPr lang="en-US" sz="2400" dirty="0">
                <a:solidFill>
                  <a:srgbClr val="C00000"/>
                </a:solidFill>
              </a:rPr>
              <a:t>echo “Welcome to the restricted page”;</a:t>
            </a:r>
          </a:p>
          <a:p>
            <a:pPr marL="0" indent="0">
              <a:buNone/>
            </a:pPr>
            <a:endParaRPr lang="en-US" i="1" dirty="0"/>
          </a:p>
          <a:p>
            <a:endParaRPr lang="en-US" i="1" dirty="0" smtClean="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20</a:t>
            </a:fld>
            <a:endParaRPr lang="en-US"/>
          </a:p>
        </p:txBody>
      </p:sp>
    </p:spTree>
    <p:extLst>
      <p:ext uri="{BB962C8B-B14F-4D97-AF65-F5344CB8AC3E}">
        <p14:creationId xmlns:p14="http://schemas.microsoft.com/office/powerpoint/2010/main" val="145584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 Statements - LOOPING</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smtClean="0"/>
              <a:t>FOR (</a:t>
            </a:r>
            <a:r>
              <a:rPr lang="en-US" i="1" dirty="0" smtClean="0"/>
              <a:t>initial; logical; increment</a:t>
            </a:r>
            <a:r>
              <a:rPr lang="en-US" dirty="0" smtClean="0"/>
              <a:t>) </a:t>
            </a:r>
            <a:r>
              <a:rPr lang="en-US" i="1" dirty="0" smtClean="0"/>
              <a:t>statement;</a:t>
            </a:r>
          </a:p>
          <a:p>
            <a:pPr lvl="1"/>
            <a:r>
              <a:rPr lang="en-US" sz="2400" dirty="0" smtClean="0">
                <a:solidFill>
                  <a:srgbClr val="C00000"/>
                </a:solidFill>
              </a:rPr>
              <a:t>FOR ($i=1; $</a:t>
            </a:r>
            <a:r>
              <a:rPr lang="en-US" sz="2400" dirty="0" err="1" smtClean="0">
                <a:solidFill>
                  <a:srgbClr val="C00000"/>
                </a:solidFill>
              </a:rPr>
              <a:t>i</a:t>
            </a:r>
            <a:r>
              <a:rPr lang="en-US" sz="2400" dirty="0" smtClean="0">
                <a:solidFill>
                  <a:srgbClr val="C00000"/>
                </a:solidFill>
              </a:rPr>
              <a:t>&lt;11; $</a:t>
            </a:r>
            <a:r>
              <a:rPr lang="en-US" sz="2400" dirty="0" err="1" smtClean="0">
                <a:solidFill>
                  <a:srgbClr val="C00000"/>
                </a:solidFill>
              </a:rPr>
              <a:t>i</a:t>
            </a:r>
            <a:r>
              <a:rPr lang="en-US" sz="2400" dirty="0" smtClean="0">
                <a:solidFill>
                  <a:srgbClr val="C00000"/>
                </a:solidFill>
              </a:rPr>
              <a:t>++) echo “I = $i&lt;</a:t>
            </a:r>
            <a:r>
              <a:rPr lang="en-US" sz="2400" dirty="0" err="1" smtClean="0">
                <a:solidFill>
                  <a:srgbClr val="C00000"/>
                </a:solidFill>
              </a:rPr>
              <a:t>br</a:t>
            </a:r>
            <a:r>
              <a:rPr lang="en-US" sz="2400" dirty="0" smtClean="0">
                <a:solidFill>
                  <a:srgbClr val="C00000"/>
                </a:solidFill>
              </a:rPr>
              <a:t>&gt;”;</a:t>
            </a:r>
          </a:p>
          <a:p>
            <a:r>
              <a:rPr lang="en-US" dirty="0" smtClean="0"/>
              <a:t>FOREACH (</a:t>
            </a:r>
            <a:r>
              <a:rPr lang="en-US" i="1" dirty="0" smtClean="0"/>
              <a:t>array</a:t>
            </a:r>
            <a:r>
              <a:rPr lang="en-US" dirty="0" smtClean="0"/>
              <a:t> AS </a:t>
            </a:r>
            <a:r>
              <a:rPr lang="en-US" i="1" dirty="0" smtClean="0"/>
              <a:t>variable</a:t>
            </a:r>
            <a:r>
              <a:rPr lang="en-US" dirty="0" smtClean="0"/>
              <a:t>) </a:t>
            </a:r>
            <a:r>
              <a:rPr lang="en-US" i="1" dirty="0" smtClean="0"/>
              <a:t>statement;</a:t>
            </a:r>
          </a:p>
          <a:p>
            <a:pPr lvl="1"/>
            <a:r>
              <a:rPr lang="en-US" sz="2400" dirty="0" smtClean="0">
                <a:solidFill>
                  <a:srgbClr val="C00000"/>
                </a:solidFill>
              </a:rPr>
              <a:t>$digit = array(1,2,3,4,5,6,7,8,9,10);</a:t>
            </a:r>
          </a:p>
          <a:p>
            <a:pPr lvl="1"/>
            <a:r>
              <a:rPr lang="en-US" sz="2400" dirty="0" smtClean="0">
                <a:solidFill>
                  <a:srgbClr val="C00000"/>
                </a:solidFill>
              </a:rPr>
              <a:t>FOREACH ($digit AS $i) echo “I = $i&lt;</a:t>
            </a:r>
            <a:r>
              <a:rPr lang="en-US" sz="2400" dirty="0" err="1" smtClean="0">
                <a:solidFill>
                  <a:srgbClr val="C00000"/>
                </a:solidFill>
              </a:rPr>
              <a:t>br</a:t>
            </a:r>
            <a:r>
              <a:rPr lang="en-US" sz="2400" dirty="0" smtClean="0">
                <a:solidFill>
                  <a:srgbClr val="C00000"/>
                </a:solidFill>
              </a:rPr>
              <a:t>&gt;”;</a:t>
            </a:r>
          </a:p>
          <a:p>
            <a:r>
              <a:rPr lang="en-US" dirty="0" smtClean="0"/>
              <a:t>WHILE (</a:t>
            </a:r>
            <a:r>
              <a:rPr lang="en-US" i="1" dirty="0" smtClean="0"/>
              <a:t>logical</a:t>
            </a:r>
            <a:r>
              <a:rPr lang="en-US" dirty="0" smtClean="0"/>
              <a:t>) </a:t>
            </a:r>
            <a:r>
              <a:rPr lang="en-US" i="1" dirty="0" smtClean="0"/>
              <a:t>statement;</a:t>
            </a:r>
          </a:p>
          <a:p>
            <a:pPr lvl="1"/>
            <a:r>
              <a:rPr lang="en-US" sz="2400" dirty="0" smtClean="0">
                <a:solidFill>
                  <a:srgbClr val="C00000"/>
                </a:solidFill>
              </a:rPr>
              <a:t>$</a:t>
            </a:r>
            <a:r>
              <a:rPr lang="en-US" sz="2400" dirty="0" err="1" smtClean="0">
                <a:solidFill>
                  <a:srgbClr val="C00000"/>
                </a:solidFill>
              </a:rPr>
              <a:t>i</a:t>
            </a:r>
            <a:r>
              <a:rPr lang="en-US" sz="2400" dirty="0" smtClean="0">
                <a:solidFill>
                  <a:srgbClr val="C00000"/>
                </a:solidFill>
              </a:rPr>
              <a:t> = 1; WHILE ($i&lt;11) {echo “I = $i&lt;</a:t>
            </a:r>
            <a:r>
              <a:rPr lang="en-US" sz="2400" dirty="0" err="1" smtClean="0">
                <a:solidFill>
                  <a:srgbClr val="C00000"/>
                </a:solidFill>
              </a:rPr>
              <a:t>br</a:t>
            </a:r>
            <a:r>
              <a:rPr lang="en-US" sz="2400" dirty="0" smtClean="0">
                <a:solidFill>
                  <a:srgbClr val="C00000"/>
                </a:solidFill>
              </a:rPr>
              <a:t>&gt;”;  $i++;}</a:t>
            </a:r>
          </a:p>
          <a:p>
            <a:r>
              <a:rPr lang="en-US" dirty="0" smtClean="0"/>
              <a:t>DO </a:t>
            </a:r>
            <a:r>
              <a:rPr lang="en-US" i="1" dirty="0" smtClean="0"/>
              <a:t>statement</a:t>
            </a:r>
            <a:r>
              <a:rPr lang="en-US" dirty="0" smtClean="0"/>
              <a:t> WHILE (</a:t>
            </a:r>
            <a:r>
              <a:rPr lang="en-US" i="1" dirty="0" smtClean="0"/>
              <a:t>logical</a:t>
            </a:r>
            <a:r>
              <a:rPr lang="en-US" dirty="0" smtClean="0"/>
              <a:t>);</a:t>
            </a:r>
          </a:p>
          <a:p>
            <a:pPr lvl="1"/>
            <a:r>
              <a:rPr lang="en-US" sz="2400" dirty="0" smtClean="0">
                <a:solidFill>
                  <a:srgbClr val="C00000"/>
                </a:solidFill>
              </a:rPr>
              <a:t>$</a:t>
            </a:r>
            <a:r>
              <a:rPr lang="en-US" sz="2400" dirty="0" err="1" smtClean="0">
                <a:solidFill>
                  <a:srgbClr val="C00000"/>
                </a:solidFill>
              </a:rPr>
              <a:t>i</a:t>
            </a:r>
            <a:r>
              <a:rPr lang="en-US" sz="2400" dirty="0" smtClean="0">
                <a:solidFill>
                  <a:srgbClr val="C00000"/>
                </a:solidFill>
              </a:rPr>
              <a:t> = 1; DO {echo “I = $</a:t>
            </a:r>
            <a:r>
              <a:rPr lang="en-US" sz="2400" dirty="0" err="1" smtClean="0">
                <a:solidFill>
                  <a:srgbClr val="C00000"/>
                </a:solidFill>
              </a:rPr>
              <a:t>i</a:t>
            </a:r>
            <a:r>
              <a:rPr lang="en-US" sz="2400" dirty="0" smtClean="0">
                <a:solidFill>
                  <a:srgbClr val="C00000"/>
                </a:solidFill>
              </a:rPr>
              <a:t>&lt;</a:t>
            </a:r>
            <a:r>
              <a:rPr lang="en-US" sz="2400" dirty="0" err="1" smtClean="0">
                <a:solidFill>
                  <a:srgbClr val="C00000"/>
                </a:solidFill>
              </a:rPr>
              <a:t>br</a:t>
            </a:r>
            <a:r>
              <a:rPr lang="en-US" sz="2400" dirty="0" smtClean="0">
                <a:solidFill>
                  <a:srgbClr val="C00000"/>
                </a:solidFill>
              </a:rPr>
              <a:t>&gt;”;  $</a:t>
            </a:r>
            <a:r>
              <a:rPr lang="en-US" sz="2400" dirty="0" err="1" smtClean="0">
                <a:solidFill>
                  <a:srgbClr val="C00000"/>
                </a:solidFill>
              </a:rPr>
              <a:t>i</a:t>
            </a:r>
            <a:r>
              <a:rPr lang="en-US" sz="2400" dirty="0" smtClean="0">
                <a:solidFill>
                  <a:srgbClr val="C00000"/>
                </a:solidFill>
              </a:rPr>
              <a:t>++;} WHILE ($</a:t>
            </a:r>
            <a:r>
              <a:rPr lang="en-US" sz="2400" dirty="0" err="1" smtClean="0">
                <a:solidFill>
                  <a:srgbClr val="C00000"/>
                </a:solidFill>
              </a:rPr>
              <a:t>i</a:t>
            </a:r>
            <a:r>
              <a:rPr lang="en-US" sz="2400" dirty="0" smtClean="0">
                <a:solidFill>
                  <a:srgbClr val="C00000"/>
                </a:solidFill>
              </a:rPr>
              <a:t>&lt;11);</a:t>
            </a:r>
          </a:p>
          <a:p>
            <a:r>
              <a:rPr lang="en-US" dirty="0" smtClean="0"/>
              <a:t>Do all of the above </a:t>
            </a:r>
            <a:r>
              <a:rPr lang="en-US" dirty="0" smtClean="0">
                <a:solidFill>
                  <a:srgbClr val="FF0000"/>
                </a:solidFill>
              </a:rPr>
              <a:t>control statements </a:t>
            </a:r>
            <a:r>
              <a:rPr lang="en-US" dirty="0" smtClean="0"/>
              <a:t>produce the same results?</a:t>
            </a:r>
          </a:p>
          <a:p>
            <a:pPr lvl="1"/>
            <a:endParaRPr lang="en-US" sz="2400" dirty="0" smtClean="0">
              <a:solidFill>
                <a:srgbClr val="C00000"/>
              </a:solidFill>
            </a:endParaRPr>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21</a:t>
            </a:fld>
            <a:endParaRPr lang="en-US"/>
          </a:p>
        </p:txBody>
      </p:sp>
    </p:spTree>
    <p:extLst>
      <p:ext uri="{BB962C8B-B14F-4D97-AF65-F5344CB8AC3E}">
        <p14:creationId xmlns:p14="http://schemas.microsoft.com/office/powerpoint/2010/main" val="3037179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 Statements - SWITCH</a:t>
            </a:r>
            <a:endParaRPr lang="en-US" b="1" u="sng" dirty="0"/>
          </a:p>
        </p:txBody>
      </p:sp>
      <p:sp>
        <p:nvSpPr>
          <p:cNvPr id="3" name="Content Placeholder 2"/>
          <p:cNvSpPr>
            <a:spLocks noGrp="1"/>
          </p:cNvSpPr>
          <p:nvPr>
            <p:ph idx="1"/>
          </p:nvPr>
        </p:nvSpPr>
        <p:spPr/>
        <p:txBody>
          <a:bodyPr>
            <a:normAutofit fontScale="77500" lnSpcReduction="20000"/>
          </a:bodyPr>
          <a:lstStyle/>
          <a:p>
            <a:pPr marL="0" indent="0">
              <a:buNone/>
            </a:pPr>
            <a:r>
              <a:rPr lang="en-US" sz="2800" dirty="0" smtClean="0"/>
              <a:t>SWITCH (</a:t>
            </a:r>
            <a:r>
              <a:rPr lang="en-US" sz="2800" i="1" dirty="0" smtClean="0"/>
              <a:t>variable</a:t>
            </a:r>
            <a:r>
              <a:rPr lang="en-US" sz="2800" dirty="0" smtClean="0"/>
              <a:t>) {</a:t>
            </a:r>
          </a:p>
          <a:p>
            <a:pPr marL="0" indent="0">
              <a:buNone/>
            </a:pPr>
            <a:r>
              <a:rPr lang="en-US" sz="2800" dirty="0" smtClean="0"/>
              <a:t>  CASE (</a:t>
            </a:r>
            <a:r>
              <a:rPr lang="en-US" sz="2800" i="1" dirty="0" smtClean="0"/>
              <a:t>value1</a:t>
            </a:r>
            <a:r>
              <a:rPr lang="en-US" sz="2800" dirty="0" smtClean="0"/>
              <a:t>): 	</a:t>
            </a:r>
            <a:r>
              <a:rPr lang="en-US" sz="2800" i="1" dirty="0" smtClean="0"/>
              <a:t>statement;</a:t>
            </a:r>
          </a:p>
          <a:p>
            <a:pPr marL="0" indent="0">
              <a:buNone/>
            </a:pPr>
            <a:r>
              <a:rPr lang="en-US" sz="2800" dirty="0" smtClean="0"/>
              <a:t>  CASE (</a:t>
            </a:r>
            <a:r>
              <a:rPr lang="en-US" sz="2800" i="1" dirty="0" smtClean="0"/>
              <a:t>value2</a:t>
            </a:r>
            <a:r>
              <a:rPr lang="en-US" sz="2800" dirty="0" smtClean="0"/>
              <a:t>): 	</a:t>
            </a:r>
            <a:r>
              <a:rPr lang="en-US" sz="2800" i="1" dirty="0" smtClean="0"/>
              <a:t>statement;</a:t>
            </a:r>
          </a:p>
          <a:p>
            <a:pPr marL="0" indent="0">
              <a:buNone/>
            </a:pPr>
            <a:r>
              <a:rPr lang="en-US" sz="2800" dirty="0" smtClean="0"/>
              <a:t>  DEFAULT:          	</a:t>
            </a:r>
            <a:r>
              <a:rPr lang="en-US" sz="2800" i="1" dirty="0" smtClean="0"/>
              <a:t>statement;</a:t>
            </a:r>
          </a:p>
          <a:p>
            <a:pPr marL="0" indent="0">
              <a:buNone/>
            </a:pPr>
            <a:r>
              <a:rPr lang="en-US" sz="2800" dirty="0" smtClean="0"/>
              <a:t>  }</a:t>
            </a:r>
          </a:p>
          <a:p>
            <a:pPr marL="0" indent="0">
              <a:buNone/>
            </a:pPr>
            <a:endParaRPr lang="en-US" sz="2800" dirty="0" smtClean="0"/>
          </a:p>
          <a:p>
            <a:pPr marL="0" indent="0">
              <a:buNone/>
            </a:pPr>
            <a:r>
              <a:rPr lang="en-US" sz="2800" dirty="0" smtClean="0">
                <a:solidFill>
                  <a:srgbClr val="C00000"/>
                </a:solidFill>
              </a:rPr>
              <a:t>$task = “first”;</a:t>
            </a:r>
          </a:p>
          <a:p>
            <a:pPr marL="0" indent="0">
              <a:buNone/>
            </a:pPr>
            <a:r>
              <a:rPr lang="en-US" sz="2800" dirty="0" smtClean="0">
                <a:solidFill>
                  <a:srgbClr val="C00000"/>
                </a:solidFill>
              </a:rPr>
              <a:t>switch($task) {</a:t>
            </a:r>
          </a:p>
          <a:p>
            <a:pPr marL="0" indent="0">
              <a:buNone/>
            </a:pPr>
            <a:r>
              <a:rPr lang="en-US" sz="2800" dirty="0" smtClean="0">
                <a:solidFill>
                  <a:srgbClr val="C00000"/>
                </a:solidFill>
              </a:rPr>
              <a:t>  case “first”:	   	echo “Hello”; break:</a:t>
            </a:r>
          </a:p>
          <a:p>
            <a:pPr marL="0" indent="0">
              <a:buNone/>
            </a:pPr>
            <a:r>
              <a:rPr lang="en-US" sz="2800" dirty="0" smtClean="0">
                <a:solidFill>
                  <a:srgbClr val="C00000"/>
                </a:solidFill>
              </a:rPr>
              <a:t>  case “second”:		echo “Record Updated”; break;</a:t>
            </a:r>
          </a:p>
          <a:p>
            <a:pPr marL="0" indent="0">
              <a:buNone/>
            </a:pPr>
            <a:r>
              <a:rPr lang="en-US" sz="2800" dirty="0" smtClean="0">
                <a:solidFill>
                  <a:srgbClr val="C00000"/>
                </a:solidFill>
              </a:rPr>
              <a:t>  case “last”:		echo “Goodbye”; break;</a:t>
            </a:r>
          </a:p>
          <a:p>
            <a:pPr marL="0" indent="0">
              <a:buNone/>
            </a:pPr>
            <a:r>
              <a:rPr lang="en-US" sz="2800" dirty="0" smtClean="0">
                <a:solidFill>
                  <a:srgbClr val="C00000"/>
                </a:solidFill>
              </a:rPr>
              <a:t>  default:		echo “ERROR”;</a:t>
            </a:r>
          </a:p>
          <a:p>
            <a:pPr marL="0" indent="0">
              <a:buNone/>
            </a:pPr>
            <a:r>
              <a:rPr lang="en-US" sz="2800" dirty="0" smtClean="0">
                <a:solidFill>
                  <a:srgbClr val="C00000"/>
                </a:solidFill>
              </a:rPr>
              <a:t>  }</a:t>
            </a:r>
            <a:endParaRPr lang="en-US" sz="2800" dirty="0">
              <a:solidFill>
                <a:srgbClr val="C00000"/>
              </a:solidFill>
            </a:endParaRPr>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22</a:t>
            </a:fld>
            <a:endParaRPr lang="en-US"/>
          </a:p>
        </p:txBody>
      </p:sp>
    </p:spTree>
    <p:extLst>
      <p:ext uri="{BB962C8B-B14F-4D97-AF65-F5344CB8AC3E}">
        <p14:creationId xmlns:p14="http://schemas.microsoft.com/office/powerpoint/2010/main" val="699070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 Statements - Exiting</a:t>
            </a:r>
            <a:endParaRPr lang="en-US" b="1" u="sng" dirty="0"/>
          </a:p>
        </p:txBody>
      </p:sp>
      <p:sp>
        <p:nvSpPr>
          <p:cNvPr id="3" name="Content Placeholder 2"/>
          <p:cNvSpPr>
            <a:spLocks noGrp="1"/>
          </p:cNvSpPr>
          <p:nvPr>
            <p:ph idx="1"/>
          </p:nvPr>
        </p:nvSpPr>
        <p:spPr/>
        <p:txBody>
          <a:bodyPr/>
          <a:lstStyle/>
          <a:p>
            <a:r>
              <a:rPr lang="en-US" dirty="0" smtClean="0"/>
              <a:t>BREAK;		Leave the controlling loop</a:t>
            </a:r>
          </a:p>
          <a:p>
            <a:r>
              <a:rPr lang="en-US" dirty="0" smtClean="0"/>
              <a:t>CONTINUE;	Jump to next loop iteration</a:t>
            </a:r>
          </a:p>
          <a:p>
            <a:r>
              <a:rPr lang="en-US" dirty="0" smtClean="0"/>
              <a:t>DIE(</a:t>
            </a:r>
            <a:r>
              <a:rPr lang="en-US" i="1" dirty="0" smtClean="0"/>
              <a:t>message</a:t>
            </a:r>
            <a:r>
              <a:rPr lang="en-US" dirty="0" smtClean="0"/>
              <a:t>);	End program, print message</a:t>
            </a:r>
          </a:p>
          <a:p>
            <a:r>
              <a:rPr lang="en-US" dirty="0" smtClean="0"/>
              <a:t>GOTO		We will not use (poor 					programming practice)</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23</a:t>
            </a:fld>
            <a:endParaRPr lang="en-US"/>
          </a:p>
        </p:txBody>
      </p:sp>
    </p:spTree>
    <p:extLst>
      <p:ext uri="{BB962C8B-B14F-4D97-AF65-F5344CB8AC3E}">
        <p14:creationId xmlns:p14="http://schemas.microsoft.com/office/powerpoint/2010/main" val="869562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Functions</a:t>
            </a:r>
            <a:endParaRPr lang="en-US" b="1" u="sng" dirty="0"/>
          </a:p>
        </p:txBody>
      </p:sp>
      <p:sp>
        <p:nvSpPr>
          <p:cNvPr id="3" name="Content Placeholder 2"/>
          <p:cNvSpPr>
            <a:spLocks noGrp="1"/>
          </p:cNvSpPr>
          <p:nvPr>
            <p:ph idx="1"/>
          </p:nvPr>
        </p:nvSpPr>
        <p:spPr/>
        <p:txBody>
          <a:bodyPr>
            <a:normAutofit/>
          </a:bodyPr>
          <a:lstStyle/>
          <a:p>
            <a:pPr algn="ctr">
              <a:buNone/>
            </a:pPr>
            <a:r>
              <a:rPr lang="en-US" sz="4000" b="1" dirty="0" smtClean="0"/>
              <a:t> </a:t>
            </a:r>
          </a:p>
          <a:p>
            <a:pPr algn="ctr">
              <a:buNone/>
            </a:pPr>
            <a:r>
              <a:rPr lang="en-US" sz="7200" b="1" dirty="0" smtClean="0"/>
              <a:t>The Essentials</a:t>
            </a:r>
            <a:endParaRPr lang="en-US" sz="7200" b="1"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Functions</a:t>
            </a:r>
            <a:endParaRPr lang="en-US" b="1" u="sng"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 function is a reusable group of statements that act on input (function parameters) and returns output (function return value).</a:t>
            </a:r>
          </a:p>
          <a:p>
            <a:pPr>
              <a:buNone/>
            </a:pPr>
            <a:r>
              <a:rPr lang="en-US" dirty="0" smtClean="0"/>
              <a:t>Parameters and return values are optional.</a:t>
            </a:r>
          </a:p>
          <a:p>
            <a:pPr>
              <a:buNone/>
            </a:pPr>
            <a:r>
              <a:rPr lang="en-US" dirty="0" smtClean="0"/>
              <a:t>Functions extend the power of the language.</a:t>
            </a:r>
          </a:p>
          <a:p>
            <a:pPr>
              <a:buNone/>
            </a:pPr>
            <a:endParaRPr lang="en-US" dirty="0"/>
          </a:p>
          <a:p>
            <a:pPr>
              <a:buNone/>
            </a:pPr>
            <a:r>
              <a:rPr lang="en-US" dirty="0"/>
              <a:t>f</a:t>
            </a:r>
            <a:r>
              <a:rPr lang="en-US" dirty="0" smtClean="0"/>
              <a:t>unction </a:t>
            </a:r>
            <a:r>
              <a:rPr lang="en-US" i="1" dirty="0" err="1" smtClean="0"/>
              <a:t>function_name</a:t>
            </a:r>
            <a:r>
              <a:rPr lang="en-US" dirty="0" smtClean="0"/>
              <a:t>(</a:t>
            </a:r>
            <a:r>
              <a:rPr lang="en-US" i="1" dirty="0" smtClean="0"/>
              <a:t>parameters</a:t>
            </a:r>
            <a:r>
              <a:rPr lang="en-US" dirty="0" smtClean="0"/>
              <a:t>) {</a:t>
            </a:r>
          </a:p>
          <a:p>
            <a:pPr>
              <a:buNone/>
            </a:pPr>
            <a:r>
              <a:rPr lang="en-US" dirty="0" smtClean="0"/>
              <a:t>	</a:t>
            </a:r>
            <a:r>
              <a:rPr lang="en-US" i="1" dirty="0" err="1" smtClean="0"/>
              <a:t>function_body</a:t>
            </a:r>
            <a:endParaRPr lang="en-US" i="1" dirty="0" smtClean="0"/>
          </a:p>
          <a:p>
            <a:pPr>
              <a:buNone/>
            </a:pPr>
            <a:r>
              <a:rPr lang="en-US" i="1" dirty="0" smtClean="0"/>
              <a:t>	</a:t>
            </a:r>
            <a:r>
              <a:rPr lang="en-US" dirty="0" smtClean="0"/>
              <a:t>return</a:t>
            </a:r>
            <a:r>
              <a:rPr lang="en-US" i="1" dirty="0" smtClean="0"/>
              <a:t>(return value);</a:t>
            </a:r>
          </a:p>
          <a:p>
            <a:pPr>
              <a:buNone/>
            </a:pPr>
            <a:r>
              <a:rPr lang="en-US" dirty="0"/>
              <a:t>	</a:t>
            </a:r>
            <a:r>
              <a:rPr lang="en-US" dirty="0" smtClean="0"/>
              <a:t>}</a:t>
            </a:r>
            <a:endParaRPr lang="en-US" dirty="0"/>
          </a:p>
        </p:txBody>
      </p:sp>
      <p:sp>
        <p:nvSpPr>
          <p:cNvPr id="4" name="Slide Number Placeholder 3"/>
          <p:cNvSpPr>
            <a:spLocks noGrp="1"/>
          </p:cNvSpPr>
          <p:nvPr>
            <p:ph type="sldNum" sz="quarter" idx="12"/>
          </p:nvPr>
        </p:nvSpPr>
        <p:spPr/>
        <p:txBody>
          <a:bodyPr/>
          <a:lstStyle/>
          <a:p>
            <a:fld id="{ED9B86C9-9F96-4526-BD3F-B164AC6FE5A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©2014 - BCS350 Fall 2014, Midterm Review</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Functions</a:t>
            </a:r>
            <a:endParaRPr lang="en-US" b="1" u="sng" dirty="0"/>
          </a:p>
        </p:txBody>
      </p:sp>
      <p:sp>
        <p:nvSpPr>
          <p:cNvPr id="3" name="Content Placeholder 2"/>
          <p:cNvSpPr>
            <a:spLocks noGrp="1"/>
          </p:cNvSpPr>
          <p:nvPr>
            <p:ph idx="1"/>
          </p:nvPr>
        </p:nvSpPr>
        <p:spPr/>
        <p:txBody>
          <a:bodyPr/>
          <a:lstStyle/>
          <a:p>
            <a:pPr>
              <a:buNone/>
            </a:pPr>
            <a:r>
              <a:rPr lang="en-US" u="sng" dirty="0" smtClean="0"/>
              <a:t>Type</a:t>
            </a:r>
            <a:r>
              <a:rPr lang="en-US" dirty="0" smtClean="0"/>
              <a:t>				</a:t>
            </a:r>
            <a:r>
              <a:rPr lang="en-US" u="sng" dirty="0" smtClean="0"/>
              <a:t>Reference</a:t>
            </a:r>
          </a:p>
          <a:p>
            <a:pPr>
              <a:buNone/>
            </a:pPr>
            <a:r>
              <a:rPr lang="en-US" dirty="0" smtClean="0"/>
              <a:t>Built In			PHP Reference Guide</a:t>
            </a:r>
          </a:p>
          <a:p>
            <a:pPr>
              <a:buNone/>
            </a:pPr>
            <a:r>
              <a:rPr lang="en-US" dirty="0" smtClean="0"/>
              <a:t>					</a:t>
            </a:r>
            <a:r>
              <a:rPr lang="en-US" dirty="0" smtClean="0">
                <a:solidFill>
                  <a:srgbClr val="FF0000"/>
                </a:solidFill>
              </a:rPr>
              <a:t>www.php.net</a:t>
            </a:r>
          </a:p>
          <a:p>
            <a:pPr>
              <a:buNone/>
            </a:pPr>
            <a:r>
              <a:rPr lang="en-US" dirty="0" smtClean="0"/>
              <a:t>Function Libraries	GOOGLE – 1000’s</a:t>
            </a:r>
          </a:p>
          <a:p>
            <a:pPr>
              <a:buNone/>
            </a:pPr>
            <a:endParaRPr lang="en-US" dirty="0" smtClean="0"/>
          </a:p>
          <a:p>
            <a:pPr>
              <a:buNone/>
            </a:pPr>
            <a:r>
              <a:rPr lang="en-US" dirty="0" smtClean="0"/>
              <a:t>User defined	</a:t>
            </a:r>
            <a:endParaRPr lang="en-US" dirty="0"/>
          </a:p>
        </p:txBody>
      </p:sp>
      <p:sp>
        <p:nvSpPr>
          <p:cNvPr id="4" name="Slide Number Placeholder 3"/>
          <p:cNvSpPr>
            <a:spLocks noGrp="1"/>
          </p:cNvSpPr>
          <p:nvPr>
            <p:ph type="sldNum" sz="quarter" idx="12"/>
          </p:nvPr>
        </p:nvSpPr>
        <p:spPr/>
        <p:txBody>
          <a:bodyPr/>
          <a:lstStyle/>
          <a:p>
            <a:fld id="{ED9B86C9-9F96-4526-BD3F-B164AC6FE5AA}"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©2014 - BCS350 Fall 2014, Midterm Review</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Arrays</a:t>
            </a:r>
            <a:endParaRPr lang="en-US" b="1" u="sng" dirty="0"/>
          </a:p>
        </p:txBody>
      </p:sp>
      <p:sp>
        <p:nvSpPr>
          <p:cNvPr id="3" name="Content Placeholder 2"/>
          <p:cNvSpPr>
            <a:spLocks noGrp="1"/>
          </p:cNvSpPr>
          <p:nvPr>
            <p:ph idx="1"/>
          </p:nvPr>
        </p:nvSpPr>
        <p:spPr/>
        <p:txBody>
          <a:bodyPr/>
          <a:lstStyle/>
          <a:p>
            <a:pPr>
              <a:buNone/>
            </a:pPr>
            <a:endParaRPr lang="en-US" b="1" dirty="0" smtClean="0"/>
          </a:p>
          <a:p>
            <a:pPr>
              <a:buNone/>
            </a:pPr>
            <a:endParaRPr lang="en-US" b="1" dirty="0" smtClean="0"/>
          </a:p>
          <a:p>
            <a:pPr algn="ctr">
              <a:buNone/>
            </a:pPr>
            <a:r>
              <a:rPr lang="en-US" sz="7200" b="1" dirty="0" smtClean="0"/>
              <a:t>The Essentials</a:t>
            </a:r>
            <a:endParaRPr lang="en-US" sz="7200" b="1"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Arrays</a:t>
            </a:r>
            <a:endParaRPr lang="en-US" b="1" u="sng"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An </a:t>
            </a:r>
            <a:r>
              <a:rPr lang="en-US" b="1" dirty="0" smtClean="0"/>
              <a:t>ARRAY</a:t>
            </a:r>
            <a:r>
              <a:rPr lang="en-US" dirty="0" smtClean="0"/>
              <a:t> is a group of related items.  Each item in an array has a </a:t>
            </a:r>
            <a:r>
              <a:rPr lang="en-US" b="1" dirty="0" smtClean="0"/>
              <a:t>KEY</a:t>
            </a:r>
            <a:r>
              <a:rPr lang="en-US" dirty="0" smtClean="0"/>
              <a:t> and a </a:t>
            </a:r>
            <a:r>
              <a:rPr lang="en-US" b="1" dirty="0" smtClean="0"/>
              <a:t>VALUE</a:t>
            </a:r>
            <a:r>
              <a:rPr lang="en-US" dirty="0" smtClean="0"/>
              <a:t>.  </a:t>
            </a:r>
          </a:p>
          <a:p>
            <a:pPr>
              <a:buNone/>
            </a:pPr>
            <a:endParaRPr lang="en-US" dirty="0" smtClean="0"/>
          </a:p>
          <a:p>
            <a:pPr>
              <a:buNone/>
            </a:pPr>
            <a:r>
              <a:rPr lang="en-US" dirty="0" smtClean="0"/>
              <a:t>						</a:t>
            </a:r>
            <a:r>
              <a:rPr lang="en-US" b="1" u="sng" dirty="0" smtClean="0">
                <a:solidFill>
                  <a:srgbClr val="FF0000"/>
                </a:solidFill>
              </a:rPr>
              <a:t>Key</a:t>
            </a:r>
            <a:r>
              <a:rPr lang="en-US" dirty="0" smtClean="0">
                <a:solidFill>
                  <a:srgbClr val="FF0000"/>
                </a:solidFill>
              </a:rPr>
              <a:t>		</a:t>
            </a:r>
            <a:r>
              <a:rPr lang="en-US" b="1" u="sng" dirty="0" smtClean="0">
                <a:solidFill>
                  <a:srgbClr val="FF0000"/>
                </a:solidFill>
              </a:rPr>
              <a:t>Value</a:t>
            </a:r>
            <a:r>
              <a:rPr lang="en-US" dirty="0" smtClean="0">
                <a:solidFill>
                  <a:srgbClr val="FF0000"/>
                </a:solidFill>
              </a:rPr>
              <a:t>	</a:t>
            </a:r>
          </a:p>
          <a:p>
            <a:pPr>
              <a:buNone/>
            </a:pPr>
            <a:r>
              <a:rPr lang="en-US" dirty="0" smtClean="0"/>
              <a:t>$color[0] = “Red”;		</a:t>
            </a:r>
            <a:r>
              <a:rPr lang="en-US" dirty="0" smtClean="0">
                <a:solidFill>
                  <a:srgbClr val="FF0000"/>
                </a:solidFill>
              </a:rPr>
              <a:t>0		“Red”</a:t>
            </a:r>
          </a:p>
          <a:p>
            <a:pPr>
              <a:buNone/>
            </a:pPr>
            <a:r>
              <a:rPr lang="en-US" dirty="0" smtClean="0"/>
              <a:t>$color[1] = “White”;		</a:t>
            </a:r>
            <a:r>
              <a:rPr lang="en-US" dirty="0" smtClean="0">
                <a:solidFill>
                  <a:srgbClr val="FF0000"/>
                </a:solidFill>
              </a:rPr>
              <a:t>1		“White”</a:t>
            </a:r>
          </a:p>
          <a:p>
            <a:pPr>
              <a:buNone/>
            </a:pPr>
            <a:r>
              <a:rPr lang="en-US" dirty="0" smtClean="0"/>
              <a:t>$color[2] = “Blue”;		</a:t>
            </a:r>
            <a:r>
              <a:rPr lang="en-US" dirty="0" smtClean="0">
                <a:solidFill>
                  <a:srgbClr val="FF0000"/>
                </a:solidFill>
              </a:rPr>
              <a:t>2		“Blue”</a:t>
            </a:r>
          </a:p>
          <a:p>
            <a:pPr>
              <a:buNone/>
            </a:pPr>
            <a:endParaRPr lang="en-US" dirty="0" smtClean="0"/>
          </a:p>
          <a:p>
            <a:pPr>
              <a:buNone/>
            </a:pPr>
            <a:r>
              <a:rPr lang="en-US" dirty="0" smtClean="0"/>
              <a:t>$color = array(“Red”, “White”, “Blue”);</a:t>
            </a:r>
          </a:p>
          <a:p>
            <a:pPr>
              <a:buNone/>
            </a:pP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Array – Associative Keys</a:t>
            </a:r>
            <a:endParaRPr lang="en-US" b="1" u="sng" dirty="0"/>
          </a:p>
        </p:txBody>
      </p:sp>
      <p:sp>
        <p:nvSpPr>
          <p:cNvPr id="3" name="Content Placeholder 2"/>
          <p:cNvSpPr>
            <a:spLocks noGrp="1"/>
          </p:cNvSpPr>
          <p:nvPr>
            <p:ph idx="1"/>
          </p:nvPr>
        </p:nvSpPr>
        <p:spPr/>
        <p:txBody>
          <a:bodyPr>
            <a:normAutofit lnSpcReduction="10000"/>
          </a:bodyPr>
          <a:lstStyle/>
          <a:p>
            <a:pPr>
              <a:buNone/>
            </a:pPr>
            <a:r>
              <a:rPr lang="en-US" dirty="0" smtClean="0"/>
              <a:t>Array Keys can be </a:t>
            </a:r>
            <a:r>
              <a:rPr lang="en-US" i="1" dirty="0" smtClean="0"/>
              <a:t>numerical</a:t>
            </a:r>
            <a:r>
              <a:rPr lang="en-US" dirty="0" smtClean="0"/>
              <a:t> or </a:t>
            </a:r>
            <a:r>
              <a:rPr lang="en-US" i="1" dirty="0" smtClean="0"/>
              <a:t>associative</a:t>
            </a:r>
            <a:r>
              <a:rPr lang="en-US" dirty="0" smtClean="0"/>
              <a:t>.</a:t>
            </a:r>
          </a:p>
          <a:p>
            <a:pPr>
              <a:buNone/>
            </a:pPr>
            <a:r>
              <a:rPr lang="en-US" dirty="0" smtClean="0"/>
              <a:t>Numerical keys start at 0.</a:t>
            </a:r>
          </a:p>
          <a:p>
            <a:pPr>
              <a:buNone/>
            </a:pPr>
            <a:endParaRPr lang="en-US" dirty="0" smtClean="0"/>
          </a:p>
          <a:p>
            <a:pPr>
              <a:buNone/>
            </a:pPr>
            <a:r>
              <a:rPr lang="en-US" dirty="0" smtClean="0"/>
              <a:t>$population[‘NY’] = 20000000;</a:t>
            </a:r>
          </a:p>
          <a:p>
            <a:pPr>
              <a:buNone/>
            </a:pPr>
            <a:r>
              <a:rPr lang="en-US" dirty="0" smtClean="0"/>
              <a:t>$population[‘CA’] = 38000000;</a:t>
            </a:r>
          </a:p>
          <a:p>
            <a:pPr>
              <a:buNone/>
            </a:pPr>
            <a:endParaRPr lang="en-US" dirty="0" smtClean="0"/>
          </a:p>
          <a:p>
            <a:pPr>
              <a:buNone/>
            </a:pPr>
            <a:r>
              <a:rPr lang="en-US" dirty="0" smtClean="0"/>
              <a:t>$population = array(“NY” =&gt; 20000000,</a:t>
            </a:r>
          </a:p>
          <a:p>
            <a:pPr>
              <a:buNone/>
            </a:pPr>
            <a:r>
              <a:rPr lang="en-US" dirty="0" smtClean="0"/>
              <a:t>				       “CA” =&gt; 38000000);</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381000"/>
            <a:ext cx="7772400" cy="609600"/>
          </a:xfrm>
        </p:spPr>
        <p:txBody>
          <a:bodyPr>
            <a:normAutofit fontScale="90000"/>
          </a:bodyPr>
          <a:lstStyle/>
          <a:p>
            <a:r>
              <a:rPr lang="en-US" b="1" u="sng"/>
              <a:t>Server/Client Environment</a:t>
            </a:r>
          </a:p>
        </p:txBody>
      </p:sp>
      <p:graphicFrame>
        <p:nvGraphicFramePr>
          <p:cNvPr id="6214" name="Group 70"/>
          <p:cNvGraphicFramePr>
            <a:graphicFrameLocks noGrp="1"/>
          </p:cNvGraphicFramePr>
          <p:nvPr/>
        </p:nvGraphicFramePr>
        <p:xfrm>
          <a:off x="838200" y="1371600"/>
          <a:ext cx="2743200" cy="4701540"/>
        </p:xfrm>
        <a:graphic>
          <a:graphicData uri="http://schemas.openxmlformats.org/drawingml/2006/table">
            <a:tbl>
              <a:tblPr/>
              <a:tblGrid>
                <a:gridCol w="2743200"/>
              </a:tblGrid>
              <a:tr h="714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sng" strike="noStrike" cap="none" normalizeH="0" baseline="0" smtClean="0">
                          <a:ln>
                            <a:noFill/>
                          </a:ln>
                          <a:solidFill>
                            <a:schemeClr val="tx1"/>
                          </a:solidFill>
                          <a:effectLst/>
                          <a:latin typeface="Times New Roman" pitchFamily="18" charset="0"/>
                        </a:rPr>
                        <a:t>Server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PHP Programs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PHP/MySQL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9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WebServer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1"/>
                          </a:solidFill>
                          <a:effectLst/>
                          <a:latin typeface="Times New Roman" pitchFamily="18" charset="0"/>
                        </a:rPr>
                        <a:t>(Apache)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6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Operating System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1"/>
                          </a:solidFill>
                          <a:effectLst/>
                          <a:latin typeface="Times New Roman" pitchFamily="18" charset="0"/>
                        </a:rPr>
                        <a:t>(LINUX)</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Hardware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17" name="Group 73"/>
          <p:cNvGraphicFramePr>
            <a:graphicFrameLocks noGrp="1"/>
          </p:cNvGraphicFramePr>
          <p:nvPr>
            <p:extLst>
              <p:ext uri="{D42A27DB-BD31-4B8C-83A1-F6EECF244321}">
                <p14:modId xmlns:p14="http://schemas.microsoft.com/office/powerpoint/2010/main" val="2396594321"/>
              </p:ext>
            </p:extLst>
          </p:nvPr>
        </p:nvGraphicFramePr>
        <p:xfrm>
          <a:off x="5486400" y="2819400"/>
          <a:ext cx="2819400" cy="3298190"/>
        </p:xfrm>
        <a:graphic>
          <a:graphicData uri="http://schemas.openxmlformats.org/drawingml/2006/table">
            <a:tbl>
              <a:tblPr/>
              <a:tblGrid>
                <a:gridCol w="2819400"/>
              </a:tblGrid>
              <a:tr h="793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sng" strike="noStrike" cap="none" normalizeH="0" baseline="0" dirty="0" smtClean="0">
                          <a:ln>
                            <a:noFill/>
                          </a:ln>
                          <a:solidFill>
                            <a:schemeClr val="tx1"/>
                          </a:solidFill>
                          <a:effectLst/>
                          <a:latin typeface="Times New Roman" pitchFamily="18" charset="0"/>
                        </a:rPr>
                        <a:t>Client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Browser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1"/>
                          </a:solidFill>
                          <a:effectLst/>
                          <a:latin typeface="Times New Roman" pitchFamily="18" charset="0"/>
                        </a:rPr>
                        <a:t>(IE, Firefox, Opera, etc.)</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Operating System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accent1"/>
                          </a:solidFill>
                          <a:effectLst/>
                          <a:latin typeface="Times New Roman" pitchFamily="18" charset="0"/>
                        </a:rPr>
                        <a:t>(Win XP, Vista, 7, 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Hardware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09" name="Group 65"/>
          <p:cNvGraphicFramePr>
            <a:graphicFrameLocks noGrp="1"/>
          </p:cNvGraphicFramePr>
          <p:nvPr/>
        </p:nvGraphicFramePr>
        <p:xfrm>
          <a:off x="4114800" y="1981200"/>
          <a:ext cx="838200" cy="4102608"/>
        </p:xfrm>
        <a:graphic>
          <a:graphicData uri="http://schemas.openxmlformats.org/drawingml/2006/table">
            <a:tbl>
              <a:tblPr/>
              <a:tblGrid>
                <a:gridCol w="838200"/>
              </a:tblGrid>
              <a:tr h="406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6211" name="AutoShape 67"/>
          <p:cNvCxnSpPr>
            <a:cxnSpLocks noChangeShapeType="1"/>
          </p:cNvCxnSpPr>
          <p:nvPr/>
        </p:nvCxnSpPr>
        <p:spPr bwMode="auto">
          <a:xfrm>
            <a:off x="3581400" y="5715000"/>
            <a:ext cx="533400" cy="17463"/>
          </a:xfrm>
          <a:prstGeom prst="straightConnector1">
            <a:avLst/>
          </a:prstGeom>
          <a:noFill/>
          <a:ln w="9525">
            <a:solidFill>
              <a:schemeClr val="tx1"/>
            </a:solidFill>
            <a:round/>
            <a:headEnd type="triangle" w="med" len="med"/>
            <a:tailEnd type="triangle" w="med" len="med"/>
          </a:ln>
          <a:effectLst/>
        </p:spPr>
      </p:cxnSp>
      <p:cxnSp>
        <p:nvCxnSpPr>
          <p:cNvPr id="6213" name="AutoShape 69"/>
          <p:cNvCxnSpPr>
            <a:cxnSpLocks noChangeShapeType="1"/>
          </p:cNvCxnSpPr>
          <p:nvPr/>
        </p:nvCxnSpPr>
        <p:spPr bwMode="auto">
          <a:xfrm>
            <a:off x="4953000" y="5791200"/>
            <a:ext cx="533400" cy="17463"/>
          </a:xfrm>
          <a:prstGeom prst="straightConnector1">
            <a:avLst/>
          </a:prstGeom>
          <a:noFill/>
          <a:ln w="9525">
            <a:solidFill>
              <a:schemeClr val="tx1"/>
            </a:solidFill>
            <a:round/>
            <a:headEnd type="triangle" w="med" len="med"/>
            <a:tailEnd type="triangle" w="med" len="med"/>
          </a:ln>
          <a:effectLst/>
        </p:spPr>
      </p:cxnSp>
      <p:sp>
        <p:nvSpPr>
          <p:cNvPr id="9" name="Slide Number Placeholder 8"/>
          <p:cNvSpPr>
            <a:spLocks noGrp="1"/>
          </p:cNvSpPr>
          <p:nvPr>
            <p:ph type="sldNum" sz="quarter" idx="12"/>
          </p:nvPr>
        </p:nvSpPr>
        <p:spPr/>
        <p:txBody>
          <a:bodyPr/>
          <a:lstStyle/>
          <a:p>
            <a:fld id="{5263D425-1901-4C33-943E-2D8B2AD9C284}" type="slidenum">
              <a:rPr lang="en-US" smtClean="0"/>
              <a:pPr/>
              <a:t>3</a:t>
            </a:fld>
            <a:endParaRPr lang="en-US"/>
          </a:p>
        </p:txBody>
      </p:sp>
      <p:sp>
        <p:nvSpPr>
          <p:cNvPr id="10" name="Footer Placeholder 9"/>
          <p:cNvSpPr>
            <a:spLocks noGrp="1"/>
          </p:cNvSpPr>
          <p:nvPr>
            <p:ph type="ftr" sz="quarter" idx="11"/>
          </p:nvPr>
        </p:nvSpPr>
        <p:spPr/>
        <p:txBody>
          <a:bodyPr/>
          <a:lstStyle/>
          <a:p>
            <a:r>
              <a:rPr lang="en-US" smtClean="0"/>
              <a:t>©2014 - BCS350 Fall 2014, Midterm Review</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Arrays – Data Types</a:t>
            </a:r>
            <a:endParaRPr lang="en-US" b="1" u="sng"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In PHP, unlike most languages, items can have </a:t>
            </a:r>
            <a:r>
              <a:rPr lang="en-US" i="1" dirty="0" smtClean="0">
                <a:solidFill>
                  <a:srgbClr val="FF0000"/>
                </a:solidFill>
              </a:rPr>
              <a:t>different</a:t>
            </a:r>
            <a:r>
              <a:rPr lang="en-US" dirty="0" smtClean="0"/>
              <a:t> data types.</a:t>
            </a:r>
          </a:p>
          <a:p>
            <a:pPr>
              <a:buNone/>
            </a:pPr>
            <a:endParaRPr lang="en-US" dirty="0" smtClean="0"/>
          </a:p>
          <a:p>
            <a:pPr>
              <a:buNone/>
            </a:pPr>
            <a:r>
              <a:rPr lang="en-US" dirty="0" smtClean="0"/>
              <a:t>$voter[‘name’] = “John Smith”;</a:t>
            </a:r>
          </a:p>
          <a:p>
            <a:pPr>
              <a:buNone/>
            </a:pPr>
            <a:r>
              <a:rPr lang="en-US" dirty="0" smtClean="0"/>
              <a:t>$voter[‘party’] = “Democrat”;</a:t>
            </a:r>
          </a:p>
          <a:p>
            <a:pPr>
              <a:buNone/>
            </a:pPr>
            <a:r>
              <a:rPr lang="en-US" dirty="0" smtClean="0"/>
              <a:t>$voter[‘age’] = 21;</a:t>
            </a:r>
          </a:p>
          <a:p>
            <a:pPr>
              <a:buNone/>
            </a:pPr>
            <a:r>
              <a:rPr lang="en-US" dirty="0" smtClean="0"/>
              <a:t>$voter[‘state’] = “NY”;</a:t>
            </a:r>
          </a:p>
          <a:p>
            <a:pPr>
              <a:buNone/>
            </a:pPr>
            <a:endParaRPr lang="en-US" dirty="0" smtClean="0"/>
          </a:p>
          <a:p>
            <a:pPr>
              <a:buNone/>
            </a:pPr>
            <a:r>
              <a:rPr lang="en-US" dirty="0" smtClean="0"/>
              <a:t>$voter = array(“name” =&gt; “John Smith”, </a:t>
            </a:r>
          </a:p>
          <a:p>
            <a:pPr>
              <a:buNone/>
            </a:pPr>
            <a:r>
              <a:rPr lang="en-US" dirty="0" smtClean="0"/>
              <a:t>			 “party” =&gt; “Democrat”, </a:t>
            </a:r>
          </a:p>
          <a:p>
            <a:pPr>
              <a:buNone/>
            </a:pPr>
            <a:r>
              <a:rPr lang="en-US" dirty="0" smtClean="0"/>
              <a:t>			 “age” =&gt; 21, </a:t>
            </a:r>
          </a:p>
          <a:p>
            <a:pPr>
              <a:buNone/>
            </a:pPr>
            <a:r>
              <a:rPr lang="en-US" dirty="0" smtClean="0"/>
              <a:t>			 “state” =&gt; “NY”);</a:t>
            </a:r>
          </a:p>
          <a:p>
            <a:pPr>
              <a:buNone/>
            </a:pP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Multidimensional Arrays</a:t>
            </a:r>
            <a:endParaRPr lang="en-US" b="1" u="sng" dirty="0"/>
          </a:p>
        </p:txBody>
      </p:sp>
      <p:sp>
        <p:nvSpPr>
          <p:cNvPr id="3" name="Content Placeholder 2"/>
          <p:cNvSpPr>
            <a:spLocks noGrp="1"/>
          </p:cNvSpPr>
          <p:nvPr>
            <p:ph idx="1"/>
          </p:nvPr>
        </p:nvSpPr>
        <p:spPr/>
        <p:txBody>
          <a:bodyPr>
            <a:normAutofit/>
          </a:bodyPr>
          <a:lstStyle/>
          <a:p>
            <a:pPr>
              <a:buNone/>
            </a:pPr>
            <a:r>
              <a:rPr lang="en-US" dirty="0" smtClean="0"/>
              <a:t>A Multidimensional Array is an array of arrays.</a:t>
            </a:r>
          </a:p>
          <a:p>
            <a:pPr>
              <a:buNone/>
            </a:pPr>
            <a:endParaRPr lang="en-US" dirty="0" smtClean="0"/>
          </a:p>
          <a:p>
            <a:pPr>
              <a:buNone/>
            </a:pPr>
            <a:r>
              <a:rPr lang="en-US" dirty="0" smtClean="0">
                <a:solidFill>
                  <a:srgbClr val="FF0000"/>
                </a:solidFill>
              </a:rPr>
              <a:t>$chessboard</a:t>
            </a:r>
            <a:r>
              <a:rPr lang="en-US" dirty="0" smtClean="0"/>
              <a:t>[</a:t>
            </a:r>
            <a:r>
              <a:rPr lang="en-US" dirty="0" smtClean="0">
                <a:solidFill>
                  <a:srgbClr val="FF0000"/>
                </a:solidFill>
              </a:rPr>
              <a:t>$row</a:t>
            </a:r>
            <a:r>
              <a:rPr lang="en-US" dirty="0" smtClean="0"/>
              <a:t>][</a:t>
            </a:r>
            <a:r>
              <a:rPr lang="en-US" dirty="0" smtClean="0">
                <a:solidFill>
                  <a:srgbClr val="FF0000"/>
                </a:solidFill>
              </a:rPr>
              <a:t>$column</a:t>
            </a:r>
            <a:r>
              <a:rPr lang="en-US" dirty="0" smtClean="0"/>
              <a:t>]</a:t>
            </a:r>
          </a:p>
          <a:p>
            <a:pPr>
              <a:buNone/>
            </a:pPr>
            <a:endParaRPr lang="en-US" dirty="0" smtClean="0"/>
          </a:p>
          <a:p>
            <a:pPr>
              <a:buNone/>
            </a:pPr>
            <a:r>
              <a:rPr lang="en-US" dirty="0" smtClean="0"/>
              <a:t>for($row=1; $row&lt;=8; $row++)</a:t>
            </a:r>
          </a:p>
          <a:p>
            <a:pPr>
              <a:buNone/>
            </a:pPr>
            <a:r>
              <a:rPr lang="en-US" dirty="0" smtClean="0"/>
              <a:t>	for($column=1; $column&lt;=8; $column++)</a:t>
            </a:r>
          </a:p>
          <a:p>
            <a:pPr>
              <a:buNone/>
            </a:pPr>
            <a:r>
              <a:rPr lang="en-US" dirty="0" smtClean="0"/>
              <a:t>		$chessboard[$row][$column] = 0;</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MySQL</a:t>
            </a:r>
            <a:endParaRPr lang="en-US" b="1" u="sng"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lgn="ctr">
              <a:buNone/>
            </a:pPr>
            <a:r>
              <a:rPr lang="en-US" sz="7200" b="1" dirty="0" smtClean="0"/>
              <a:t>Essentials</a:t>
            </a:r>
            <a:endParaRPr lang="en-US" sz="7200" b="1"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MySQL Database Concepts</a:t>
            </a:r>
            <a:endParaRPr lang="en-US" b="1" u="sng" dirty="0"/>
          </a:p>
        </p:txBody>
      </p:sp>
      <p:sp>
        <p:nvSpPr>
          <p:cNvPr id="3" name="Content Placeholder 2"/>
          <p:cNvSpPr>
            <a:spLocks noGrp="1"/>
          </p:cNvSpPr>
          <p:nvPr>
            <p:ph idx="1"/>
          </p:nvPr>
        </p:nvSpPr>
        <p:spPr/>
        <p:txBody>
          <a:bodyPr/>
          <a:lstStyle/>
          <a:p>
            <a:pPr marL="0" indent="0">
              <a:buNone/>
            </a:pPr>
            <a:r>
              <a:rPr lang="en-US" b="1" u="sng" dirty="0" smtClean="0"/>
              <a:t>Database</a:t>
            </a:r>
            <a:r>
              <a:rPr lang="en-US" dirty="0" smtClean="0"/>
              <a:t> – a group of </a:t>
            </a:r>
            <a:r>
              <a:rPr lang="en-US" i="1" dirty="0" smtClean="0"/>
              <a:t>data tables </a:t>
            </a:r>
            <a:r>
              <a:rPr lang="en-US" dirty="0" smtClean="0"/>
              <a:t>and </a:t>
            </a:r>
            <a:r>
              <a:rPr lang="en-US" i="1" dirty="0" smtClean="0"/>
              <a:t>related items</a:t>
            </a:r>
            <a:r>
              <a:rPr lang="en-US" dirty="0" smtClean="0"/>
              <a:t> needed to support an application</a:t>
            </a:r>
          </a:p>
          <a:p>
            <a:pPr marL="0" indent="0">
              <a:buNone/>
            </a:pPr>
            <a:endParaRPr lang="en-US" dirty="0"/>
          </a:p>
          <a:p>
            <a:pPr marL="0" indent="0">
              <a:buNone/>
            </a:pPr>
            <a:r>
              <a:rPr lang="en-US" b="1" u="sng" dirty="0" smtClean="0"/>
              <a:t>Table </a:t>
            </a:r>
            <a:r>
              <a:rPr lang="en-US" dirty="0" smtClean="0"/>
              <a:t> - a group of related data organized into columns (fields) and rows (records)</a:t>
            </a:r>
          </a:p>
          <a:p>
            <a:pPr marL="0" indent="0">
              <a:buNone/>
            </a:pPr>
            <a:endParaRPr lang="en-US" dirty="0"/>
          </a:p>
          <a:p>
            <a:pPr marL="0" indent="0">
              <a:buNone/>
            </a:pPr>
            <a:r>
              <a:rPr lang="en-US" b="1" u="sng" dirty="0" smtClean="0"/>
              <a:t>Related Items </a:t>
            </a:r>
            <a:r>
              <a:rPr lang="en-US" dirty="0" smtClean="0"/>
              <a:t>– Metadata, triggers and other objects that can be attached to the database</a:t>
            </a:r>
          </a:p>
          <a:p>
            <a:pPr marL="0" indent="0">
              <a:buNone/>
            </a:pPr>
            <a:endParaRPr lang="en-US" b="1" u="sng" dirty="0"/>
          </a:p>
          <a:p>
            <a:pPr marL="0" indent="0">
              <a:buNone/>
            </a:pPr>
            <a:endParaRPr lang="en-US" b="1" u="sng"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33</a:t>
            </a:fld>
            <a:endParaRPr lang="en-US" dirty="0"/>
          </a:p>
        </p:txBody>
      </p:sp>
    </p:spTree>
    <p:extLst>
      <p:ext uri="{BB962C8B-B14F-4D97-AF65-F5344CB8AC3E}">
        <p14:creationId xmlns:p14="http://schemas.microsoft.com/office/powerpoint/2010/main" val="1162473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Using MySQL with PHP</a:t>
            </a:r>
            <a:endParaRPr lang="en-US" b="1" u="sng" dirty="0"/>
          </a:p>
        </p:txBody>
      </p:sp>
      <p:sp>
        <p:nvSpPr>
          <p:cNvPr id="3" name="Content Placeholder 2"/>
          <p:cNvSpPr>
            <a:spLocks noGrp="1"/>
          </p:cNvSpPr>
          <p:nvPr>
            <p:ph idx="1"/>
          </p:nvPr>
        </p:nvSpPr>
        <p:spPr/>
        <p:txBody>
          <a:bodyPr>
            <a:normAutofit fontScale="85000" lnSpcReduction="10000"/>
          </a:bodyPr>
          <a:lstStyle/>
          <a:p>
            <a:r>
              <a:rPr lang="en-US" u="sng" dirty="0" smtClean="0"/>
              <a:t>Connect to MySQL and a Database</a:t>
            </a:r>
          </a:p>
          <a:p>
            <a:pPr>
              <a:buNone/>
            </a:pPr>
            <a:r>
              <a:rPr lang="en-US" dirty="0" smtClean="0"/>
              <a:t>	</a:t>
            </a:r>
            <a:r>
              <a:rPr lang="en-US" sz="2400" dirty="0" smtClean="0"/>
              <a:t>$</a:t>
            </a:r>
            <a:r>
              <a:rPr lang="en-US" sz="2400" dirty="0" err="1" smtClean="0"/>
              <a:t>mysqli</a:t>
            </a:r>
            <a:r>
              <a:rPr lang="en-US" sz="2400" dirty="0" smtClean="0"/>
              <a:t> = new </a:t>
            </a:r>
            <a:r>
              <a:rPr lang="en-US" sz="2400" dirty="0" err="1" smtClean="0"/>
              <a:t>mysqli</a:t>
            </a:r>
            <a:r>
              <a:rPr lang="en-US" sz="2400" dirty="0" smtClean="0"/>
              <a:t>(‘</a:t>
            </a:r>
            <a:r>
              <a:rPr lang="en-US" sz="2400" i="1" dirty="0" err="1" smtClean="0">
                <a:solidFill>
                  <a:srgbClr val="FF0000"/>
                </a:solidFill>
              </a:rPr>
              <a:t>servername</a:t>
            </a:r>
            <a:r>
              <a:rPr lang="en-US" sz="2400" dirty="0" smtClean="0"/>
              <a:t>', ‘</a:t>
            </a:r>
            <a:r>
              <a:rPr lang="en-US" sz="2400" i="1" dirty="0" err="1" smtClean="0">
                <a:solidFill>
                  <a:srgbClr val="FF0000"/>
                </a:solidFill>
              </a:rPr>
              <a:t>userid</a:t>
            </a:r>
            <a:r>
              <a:rPr lang="en-US" sz="2400" dirty="0" smtClean="0"/>
              <a:t>', ‘</a:t>
            </a:r>
            <a:r>
              <a:rPr lang="en-US" sz="2400" i="1" dirty="0" smtClean="0">
                <a:solidFill>
                  <a:srgbClr val="FF0000"/>
                </a:solidFill>
              </a:rPr>
              <a:t>password</a:t>
            </a:r>
            <a:r>
              <a:rPr lang="en-US" sz="2400" dirty="0" smtClean="0"/>
              <a:t>', ‘</a:t>
            </a:r>
            <a:r>
              <a:rPr lang="en-US" sz="2400" i="1" dirty="0" err="1" smtClean="0">
                <a:solidFill>
                  <a:srgbClr val="FF0000"/>
                </a:solidFill>
              </a:rPr>
              <a:t>databasename</a:t>
            </a:r>
            <a:r>
              <a:rPr lang="en-US" sz="2400" dirty="0" smtClean="0"/>
              <a:t>');</a:t>
            </a:r>
          </a:p>
          <a:p>
            <a:pPr>
              <a:buNone/>
            </a:pPr>
            <a:endParaRPr lang="en-US" sz="2400" dirty="0" smtClean="0"/>
          </a:p>
          <a:p>
            <a:r>
              <a:rPr lang="en-US" u="sng" dirty="0" smtClean="0"/>
              <a:t>Formulate a Query</a:t>
            </a:r>
          </a:p>
          <a:p>
            <a:pPr>
              <a:buNone/>
            </a:pPr>
            <a:r>
              <a:rPr lang="en-US" dirty="0" smtClean="0"/>
              <a:t>	</a:t>
            </a:r>
            <a:r>
              <a:rPr lang="en-US" sz="2400" dirty="0" smtClean="0"/>
              <a:t>$query = “SELECT </a:t>
            </a:r>
            <a:r>
              <a:rPr lang="en-US" sz="2400" i="1" dirty="0" err="1" smtClean="0">
                <a:solidFill>
                  <a:srgbClr val="FF0000"/>
                </a:solidFill>
              </a:rPr>
              <a:t>column_names</a:t>
            </a:r>
            <a:r>
              <a:rPr lang="en-US" sz="2400" dirty="0" smtClean="0"/>
              <a:t> FROM </a:t>
            </a:r>
            <a:r>
              <a:rPr lang="en-US" sz="2400" i="1" dirty="0" err="1" smtClean="0">
                <a:solidFill>
                  <a:srgbClr val="FF0000"/>
                </a:solidFill>
              </a:rPr>
              <a:t>tablename</a:t>
            </a:r>
            <a:r>
              <a:rPr lang="en-US" sz="2400" dirty="0" smtClean="0"/>
              <a:t>”;</a:t>
            </a:r>
          </a:p>
          <a:p>
            <a:pPr>
              <a:buNone/>
            </a:pPr>
            <a:endParaRPr lang="en-US" sz="2400" dirty="0" smtClean="0"/>
          </a:p>
          <a:p>
            <a:r>
              <a:rPr lang="en-US" u="sng" dirty="0" smtClean="0"/>
              <a:t>Execute the Query</a:t>
            </a:r>
          </a:p>
          <a:p>
            <a:pPr>
              <a:buNone/>
            </a:pPr>
            <a:r>
              <a:rPr lang="en-US" sz="2400" dirty="0" smtClean="0"/>
              <a:t>	$result = $</a:t>
            </a:r>
            <a:r>
              <a:rPr lang="en-US" sz="2400" dirty="0" err="1" smtClean="0"/>
              <a:t>mysqli</a:t>
            </a:r>
            <a:r>
              <a:rPr lang="en-US" sz="2400" dirty="0" smtClean="0"/>
              <a:t>-&gt;query($query);</a:t>
            </a:r>
          </a:p>
          <a:p>
            <a:pPr>
              <a:buNone/>
            </a:pPr>
            <a:endParaRPr lang="en-US" sz="2400" dirty="0" smtClean="0"/>
          </a:p>
          <a:p>
            <a:r>
              <a:rPr lang="en-US" u="sng" dirty="0" smtClean="0"/>
              <a:t>Process Query Results</a:t>
            </a:r>
          </a:p>
          <a:p>
            <a:pPr>
              <a:buNone/>
            </a:pPr>
            <a:r>
              <a:rPr lang="en-US" b="1" dirty="0" smtClean="0"/>
              <a:t>	</a:t>
            </a:r>
            <a:r>
              <a:rPr lang="en-US" sz="2400" dirty="0" smtClean="0"/>
              <a:t>while(list</a:t>
            </a:r>
            <a:r>
              <a:rPr lang="en-US" sz="2400" i="1" dirty="0" smtClean="0">
                <a:solidFill>
                  <a:srgbClr val="FF0000"/>
                </a:solidFill>
              </a:rPr>
              <a:t>(</a:t>
            </a:r>
            <a:r>
              <a:rPr lang="en-US" sz="2400" i="1" dirty="0" err="1" smtClean="0">
                <a:solidFill>
                  <a:srgbClr val="FF0000"/>
                </a:solidFill>
              </a:rPr>
              <a:t>variable_names</a:t>
            </a:r>
            <a:r>
              <a:rPr lang="en-US" sz="2400" dirty="0" smtClean="0"/>
              <a:t>) = $result-&gt;</a:t>
            </a:r>
            <a:r>
              <a:rPr lang="en-US" sz="2400" dirty="0" err="1" smtClean="0"/>
              <a:t>fetch_row</a:t>
            </a:r>
            <a:r>
              <a:rPr lang="en-US" sz="2400" dirty="0" smtClean="0"/>
              <a:t>()) {</a:t>
            </a:r>
            <a:r>
              <a:rPr lang="en-US" sz="2400" i="1" dirty="0" smtClean="0">
                <a:solidFill>
                  <a:srgbClr val="FF0000"/>
                </a:solidFill>
              </a:rPr>
              <a:t>statements;</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MySQL Queries</a:t>
            </a:r>
            <a:endParaRPr lang="en-US" b="1" u="sng" dirty="0"/>
          </a:p>
        </p:txBody>
      </p:sp>
      <p:sp>
        <p:nvSpPr>
          <p:cNvPr id="3" name="Content Placeholder 2"/>
          <p:cNvSpPr>
            <a:spLocks noGrp="1"/>
          </p:cNvSpPr>
          <p:nvPr>
            <p:ph idx="1"/>
          </p:nvPr>
        </p:nvSpPr>
        <p:spPr/>
        <p:txBody>
          <a:bodyPr>
            <a:normAutofit fontScale="62500" lnSpcReduction="20000"/>
          </a:bodyPr>
          <a:lstStyle/>
          <a:p>
            <a:r>
              <a:rPr lang="en-US" b="1" dirty="0" smtClean="0"/>
              <a:t>SELECT</a:t>
            </a:r>
            <a:r>
              <a:rPr lang="en-US" dirty="0" smtClean="0"/>
              <a:t>		“SELECT </a:t>
            </a:r>
            <a:r>
              <a:rPr lang="en-US" i="1" dirty="0" err="1" smtClean="0">
                <a:solidFill>
                  <a:srgbClr val="FF0000"/>
                </a:solidFill>
              </a:rPr>
              <a:t>column_names</a:t>
            </a:r>
            <a:endParaRPr lang="en-US" i="1" dirty="0" smtClean="0">
              <a:solidFill>
                <a:srgbClr val="FF0000"/>
              </a:solidFill>
            </a:endParaRPr>
          </a:p>
          <a:p>
            <a:pPr>
              <a:buNone/>
            </a:pPr>
            <a:r>
              <a:rPr lang="en-US" dirty="0" smtClean="0"/>
              <a:t>				</a:t>
            </a:r>
            <a:r>
              <a:rPr lang="en-US" dirty="0" smtClean="0"/>
              <a:t>  FROM </a:t>
            </a:r>
            <a:r>
              <a:rPr lang="en-US" i="1" dirty="0" err="1" smtClean="0">
                <a:solidFill>
                  <a:srgbClr val="FF0000"/>
                </a:solidFill>
              </a:rPr>
              <a:t>table_name</a:t>
            </a:r>
            <a:endParaRPr lang="en-US" i="1" dirty="0" smtClean="0">
              <a:solidFill>
                <a:srgbClr val="FF0000"/>
              </a:solidFill>
            </a:endParaRPr>
          </a:p>
          <a:p>
            <a:pPr>
              <a:buNone/>
            </a:pPr>
            <a:r>
              <a:rPr lang="en-US" dirty="0" smtClean="0"/>
              <a:t>			                </a:t>
            </a:r>
            <a:r>
              <a:rPr lang="en-US" dirty="0" smtClean="0"/>
              <a:t>  WHERE </a:t>
            </a:r>
            <a:r>
              <a:rPr lang="en-US" i="1" dirty="0" smtClean="0">
                <a:solidFill>
                  <a:srgbClr val="FF0000"/>
                </a:solidFill>
              </a:rPr>
              <a:t>condition</a:t>
            </a:r>
          </a:p>
          <a:p>
            <a:pPr>
              <a:buNone/>
            </a:pPr>
            <a:r>
              <a:rPr lang="en-US" i="1" dirty="0">
                <a:solidFill>
                  <a:srgbClr val="FF0000"/>
                </a:solidFill>
              </a:rPr>
              <a:t>	</a:t>
            </a:r>
            <a:r>
              <a:rPr lang="en-US" i="1" dirty="0" smtClean="0">
                <a:solidFill>
                  <a:srgbClr val="FF0000"/>
                </a:solidFill>
              </a:rPr>
              <a:t>			  </a:t>
            </a:r>
            <a:r>
              <a:rPr lang="en-US" dirty="0" smtClean="0"/>
              <a:t>ORDER BY </a:t>
            </a:r>
            <a:r>
              <a:rPr lang="en-US" i="1" dirty="0" err="1" smtClean="0">
                <a:solidFill>
                  <a:srgbClr val="FF0000"/>
                </a:solidFill>
              </a:rPr>
              <a:t>column_names</a:t>
            </a:r>
            <a:r>
              <a:rPr lang="en-US" dirty="0" smtClean="0"/>
              <a:t>”;</a:t>
            </a:r>
            <a:endParaRPr lang="en-US" dirty="0" smtClean="0"/>
          </a:p>
          <a:p>
            <a:pPr>
              <a:buNone/>
            </a:pPr>
            <a:endParaRPr lang="en-US" dirty="0" smtClean="0"/>
          </a:p>
          <a:p>
            <a:r>
              <a:rPr lang="en-US" b="1" dirty="0" smtClean="0"/>
              <a:t>INSERT</a:t>
            </a:r>
            <a:r>
              <a:rPr lang="en-US" dirty="0" smtClean="0"/>
              <a:t>		“INSERT INTO </a:t>
            </a:r>
            <a:r>
              <a:rPr lang="en-US" i="1" dirty="0" err="1" smtClean="0">
                <a:solidFill>
                  <a:srgbClr val="FF0000"/>
                </a:solidFill>
              </a:rPr>
              <a:t>table_name</a:t>
            </a:r>
            <a:endParaRPr lang="en-US" i="1" dirty="0" smtClean="0">
              <a:solidFill>
                <a:srgbClr val="FF0000"/>
              </a:solidFill>
            </a:endParaRPr>
          </a:p>
          <a:p>
            <a:pPr>
              <a:buNone/>
            </a:pPr>
            <a:r>
              <a:rPr lang="en-US" i="1" dirty="0" smtClean="0">
                <a:solidFill>
                  <a:srgbClr val="FF0000"/>
                </a:solidFill>
              </a:rPr>
              <a:t>				</a:t>
            </a:r>
            <a:r>
              <a:rPr lang="en-US" dirty="0" smtClean="0"/>
              <a:t>  SET </a:t>
            </a:r>
            <a:r>
              <a:rPr lang="en-US" i="1" dirty="0" err="1" smtClean="0">
                <a:solidFill>
                  <a:srgbClr val="FF0000"/>
                </a:solidFill>
              </a:rPr>
              <a:t>column_names</a:t>
            </a:r>
            <a:r>
              <a:rPr lang="en-US" i="1" dirty="0" smtClean="0">
                <a:solidFill>
                  <a:srgbClr val="FF0000"/>
                </a:solidFill>
              </a:rPr>
              <a:t>=‘value’ </a:t>
            </a:r>
            <a:r>
              <a:rPr lang="en-US" dirty="0" smtClean="0"/>
              <a:t>”;</a:t>
            </a:r>
          </a:p>
          <a:p>
            <a:pPr>
              <a:buNone/>
            </a:pPr>
            <a:endParaRPr lang="en-US" i="1" dirty="0" smtClean="0">
              <a:solidFill>
                <a:srgbClr val="FF0000"/>
              </a:solidFill>
            </a:endParaRPr>
          </a:p>
          <a:p>
            <a:r>
              <a:rPr lang="en-US" b="1" dirty="0" smtClean="0"/>
              <a:t>UPDATE</a:t>
            </a:r>
            <a:r>
              <a:rPr lang="en-US" dirty="0" smtClean="0"/>
              <a:t>		“UPDATE </a:t>
            </a:r>
            <a:r>
              <a:rPr lang="en-US" i="1" dirty="0" err="1" smtClean="0">
                <a:solidFill>
                  <a:srgbClr val="FF0000"/>
                </a:solidFill>
              </a:rPr>
              <a:t>table_name</a:t>
            </a:r>
            <a:endParaRPr lang="en-US" i="1" dirty="0" smtClean="0">
              <a:solidFill>
                <a:srgbClr val="FF0000"/>
              </a:solidFill>
            </a:endParaRPr>
          </a:p>
          <a:p>
            <a:pPr>
              <a:buNone/>
            </a:pPr>
            <a:r>
              <a:rPr lang="en-US" dirty="0" smtClean="0"/>
              <a:t>				  SET </a:t>
            </a:r>
            <a:r>
              <a:rPr lang="en-US" i="1" dirty="0" err="1" smtClean="0">
                <a:solidFill>
                  <a:srgbClr val="FF0000"/>
                </a:solidFill>
              </a:rPr>
              <a:t>column_names</a:t>
            </a:r>
            <a:r>
              <a:rPr lang="en-US" i="1" dirty="0" smtClean="0">
                <a:solidFill>
                  <a:srgbClr val="FF0000"/>
                </a:solidFill>
              </a:rPr>
              <a:t>=‘value’</a:t>
            </a:r>
          </a:p>
          <a:p>
            <a:pPr>
              <a:buNone/>
            </a:pPr>
            <a:r>
              <a:rPr lang="en-US" dirty="0" smtClean="0"/>
              <a:t>				  WHERE </a:t>
            </a:r>
            <a:r>
              <a:rPr lang="en-US" i="1" dirty="0" smtClean="0">
                <a:solidFill>
                  <a:srgbClr val="FF0000"/>
                </a:solidFill>
              </a:rPr>
              <a:t>condition</a:t>
            </a:r>
            <a:r>
              <a:rPr lang="en-US" dirty="0" smtClean="0"/>
              <a:t>”;</a:t>
            </a:r>
          </a:p>
          <a:p>
            <a:pPr>
              <a:buNone/>
            </a:pPr>
            <a:endParaRPr lang="en-US" dirty="0" smtClean="0"/>
          </a:p>
          <a:p>
            <a:r>
              <a:rPr lang="en-US" b="1" dirty="0" smtClean="0"/>
              <a:t>DELETE</a:t>
            </a:r>
            <a:r>
              <a:rPr lang="en-US" dirty="0" smtClean="0"/>
              <a:t>		“DELETE FROM </a:t>
            </a:r>
            <a:r>
              <a:rPr lang="en-US" i="1" dirty="0" err="1" smtClean="0">
                <a:solidFill>
                  <a:srgbClr val="FF0000"/>
                </a:solidFill>
              </a:rPr>
              <a:t>table_name</a:t>
            </a:r>
            <a:endParaRPr lang="en-US" i="1" dirty="0" smtClean="0">
              <a:solidFill>
                <a:srgbClr val="FF0000"/>
              </a:solidFill>
            </a:endParaRPr>
          </a:p>
          <a:p>
            <a:pPr>
              <a:buNone/>
            </a:pPr>
            <a:r>
              <a:rPr lang="en-US" dirty="0" smtClean="0"/>
              <a:t>				  WHERE </a:t>
            </a:r>
            <a:r>
              <a:rPr lang="en-US" i="1" dirty="0" smtClean="0">
                <a:solidFill>
                  <a:srgbClr val="FF0000"/>
                </a:solidFill>
              </a:rPr>
              <a:t>condition</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smtClean="0"/>
              <a:t>LAB Exercise</a:t>
            </a:r>
          </a:p>
          <a:p>
            <a:pPr marL="0" indent="0" algn="ctr">
              <a:buNone/>
            </a:pPr>
            <a:endParaRPr lang="en-US" sz="6000" dirty="0"/>
          </a:p>
          <a:p>
            <a:pPr marL="0" indent="0" algn="ctr">
              <a:buNone/>
            </a:pPr>
            <a:r>
              <a:rPr lang="en-US" sz="6000" dirty="0" smtClean="0"/>
              <a:t>Phone Book</a:t>
            </a:r>
            <a:endParaRPr lang="en-US" sz="6000"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36</a:t>
            </a:fld>
            <a:endParaRPr lang="en-US"/>
          </a:p>
        </p:txBody>
      </p:sp>
      <p:sp>
        <p:nvSpPr>
          <p:cNvPr id="6" name="Title 1"/>
          <p:cNvSpPr>
            <a:spLocks noGrp="1"/>
          </p:cNvSpPr>
          <p:nvPr>
            <p:ph type="title"/>
          </p:nvPr>
        </p:nvSpPr>
        <p:spPr>
          <a:xfrm>
            <a:off x="457200" y="274638"/>
            <a:ext cx="8229600" cy="1143000"/>
          </a:xfrm>
        </p:spPr>
        <p:txBody>
          <a:bodyPr/>
          <a:lstStyle/>
          <a:p>
            <a:endParaRPr lang="en-US" dirty="0"/>
          </a:p>
        </p:txBody>
      </p:sp>
    </p:spTree>
    <p:extLst>
      <p:ext uri="{BB962C8B-B14F-4D97-AF65-F5344CB8AC3E}">
        <p14:creationId xmlns:p14="http://schemas.microsoft.com/office/powerpoint/2010/main" val="3820674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Lab Start Up</a:t>
            </a:r>
            <a:endParaRPr lang="en-US" b="1" u="sng"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Download </a:t>
            </a:r>
            <a:r>
              <a:rPr lang="en-US" dirty="0" err="1" smtClean="0"/>
              <a:t>phonebook.sql</a:t>
            </a:r>
            <a:r>
              <a:rPr lang="en-US" dirty="0" smtClean="0"/>
              <a:t> &amp; </a:t>
            </a:r>
            <a:r>
              <a:rPr lang="en-US" dirty="0" err="1" smtClean="0"/>
              <a:t>phonebook.php</a:t>
            </a:r>
            <a:r>
              <a:rPr lang="en-US" dirty="0" smtClean="0"/>
              <a:t> from Angel</a:t>
            </a:r>
          </a:p>
          <a:p>
            <a:pPr marL="514350" indent="-514350">
              <a:buFont typeface="+mj-lt"/>
              <a:buAutoNum type="arabicPeriod"/>
            </a:pPr>
            <a:r>
              <a:rPr lang="en-US" dirty="0" smtClean="0"/>
              <a:t>Start WAMPServer</a:t>
            </a:r>
          </a:p>
          <a:p>
            <a:pPr marL="514350" indent="-514350">
              <a:buFont typeface="+mj-lt"/>
              <a:buAutoNum type="arabicPeriod"/>
            </a:pPr>
            <a:r>
              <a:rPr lang="en-US" dirty="0" smtClean="0"/>
              <a:t>Start Notepad++</a:t>
            </a:r>
          </a:p>
          <a:p>
            <a:pPr marL="514350" indent="-514350">
              <a:buFont typeface="+mj-lt"/>
              <a:buAutoNum type="arabicPeriod"/>
            </a:pPr>
            <a:r>
              <a:rPr lang="en-US" u="sng" dirty="0" smtClean="0"/>
              <a:t>WAMPServer</a:t>
            </a:r>
          </a:p>
          <a:p>
            <a:pPr marL="914400" lvl="1" indent="-514350">
              <a:buFont typeface="+mj-lt"/>
              <a:buAutoNum type="arabicPeriod"/>
            </a:pPr>
            <a:r>
              <a:rPr lang="en-US" dirty="0" smtClean="0"/>
              <a:t>Create a New Database called “personal”</a:t>
            </a:r>
          </a:p>
          <a:p>
            <a:pPr marL="914400" lvl="1" indent="-514350">
              <a:buFont typeface="+mj-lt"/>
              <a:buAutoNum type="arabicPeriod"/>
            </a:pPr>
            <a:r>
              <a:rPr lang="en-US" dirty="0" smtClean="0"/>
              <a:t>Import </a:t>
            </a:r>
            <a:r>
              <a:rPr lang="en-US" dirty="0" err="1" smtClean="0"/>
              <a:t>phonebook.sql</a:t>
            </a:r>
            <a:endParaRPr lang="en-US" dirty="0" smtClean="0"/>
          </a:p>
          <a:p>
            <a:pPr marL="514350" indent="-514350">
              <a:buFont typeface="+mj-lt"/>
              <a:buAutoNum type="arabicPeriod"/>
            </a:pPr>
            <a:r>
              <a:rPr lang="en-US" dirty="0" smtClean="0"/>
              <a:t>Run localhost/</a:t>
            </a:r>
            <a:r>
              <a:rPr lang="en-US" dirty="0" err="1" smtClean="0"/>
              <a:t>phonebook.php</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37</a:t>
            </a:fld>
            <a:endParaRPr lang="en-US"/>
          </a:p>
        </p:txBody>
      </p:sp>
    </p:spTree>
    <p:extLst>
      <p:ext uri="{BB962C8B-B14F-4D97-AF65-F5344CB8AC3E}">
        <p14:creationId xmlns:p14="http://schemas.microsoft.com/office/powerpoint/2010/main" val="435446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Phone</a:t>
            </a:r>
            <a:r>
              <a:rPr lang="en-US" b="1" u="sng" dirty="0" smtClean="0"/>
              <a:t> </a:t>
            </a:r>
            <a:r>
              <a:rPr lang="en-US" b="1" u="sng" dirty="0" smtClean="0"/>
              <a:t>Table</a:t>
            </a:r>
            <a:endParaRPr lang="en-US" b="1" u="sng" dirty="0"/>
          </a:p>
        </p:txBody>
      </p:sp>
      <p:sp>
        <p:nvSpPr>
          <p:cNvPr id="3" name="Content Placeholder 2"/>
          <p:cNvSpPr>
            <a:spLocks noGrp="1"/>
          </p:cNvSpPr>
          <p:nvPr>
            <p:ph idx="1"/>
          </p:nvPr>
        </p:nvSpPr>
        <p:spPr/>
        <p:txBody>
          <a:bodyPr/>
          <a:lstStyle/>
          <a:p>
            <a:pPr>
              <a:buNone/>
            </a:pPr>
            <a:r>
              <a:rPr lang="en-US" b="1" u="sng" dirty="0" smtClean="0"/>
              <a:t>Column Name</a:t>
            </a:r>
            <a:r>
              <a:rPr lang="en-US" b="1" dirty="0" smtClean="0"/>
              <a:t>	</a:t>
            </a:r>
            <a:r>
              <a:rPr lang="en-US" b="1" u="sng" dirty="0" smtClean="0"/>
              <a:t>Type</a:t>
            </a:r>
            <a:r>
              <a:rPr lang="en-US" b="1" dirty="0" smtClean="0"/>
              <a:t>			</a:t>
            </a:r>
            <a:r>
              <a:rPr lang="en-US" b="1" u="sng" dirty="0" smtClean="0"/>
              <a:t>Attributes</a:t>
            </a:r>
          </a:p>
          <a:p>
            <a:pPr>
              <a:buNone/>
            </a:pPr>
            <a:r>
              <a:rPr lang="en-US" dirty="0" err="1" smtClean="0"/>
              <a:t>rowid</a:t>
            </a:r>
            <a:r>
              <a:rPr lang="en-US" dirty="0" smtClean="0"/>
              <a:t>		integer		AI, Primary</a:t>
            </a:r>
          </a:p>
          <a:p>
            <a:pPr>
              <a:buNone/>
            </a:pPr>
            <a:r>
              <a:rPr lang="en-US" dirty="0" err="1" smtClean="0"/>
              <a:t>firstname</a:t>
            </a:r>
            <a:r>
              <a:rPr lang="en-US" dirty="0" smtClean="0"/>
              <a:t>		</a:t>
            </a:r>
            <a:r>
              <a:rPr lang="en-US" dirty="0" err="1" smtClean="0"/>
              <a:t>varchar</a:t>
            </a:r>
            <a:r>
              <a:rPr lang="en-US" dirty="0" smtClean="0"/>
              <a:t>(25)</a:t>
            </a:r>
            <a:r>
              <a:rPr lang="en-US" dirty="0" smtClean="0"/>
              <a:t>	not null</a:t>
            </a:r>
          </a:p>
          <a:p>
            <a:pPr>
              <a:buNone/>
            </a:pPr>
            <a:r>
              <a:rPr lang="en-US" dirty="0" err="1" smtClean="0"/>
              <a:t>lastname</a:t>
            </a:r>
            <a:r>
              <a:rPr lang="en-US" dirty="0" smtClean="0"/>
              <a:t>		</a:t>
            </a:r>
            <a:r>
              <a:rPr lang="en-US" dirty="0" err="1" smtClean="0"/>
              <a:t>varchar</a:t>
            </a:r>
            <a:r>
              <a:rPr lang="en-US" dirty="0" smtClean="0"/>
              <a:t>(25)</a:t>
            </a:r>
            <a:r>
              <a:rPr lang="en-US" dirty="0" smtClean="0"/>
              <a:t>	not null</a:t>
            </a:r>
          </a:p>
          <a:p>
            <a:pPr>
              <a:buNone/>
            </a:pPr>
            <a:r>
              <a:rPr lang="en-US" dirty="0" smtClean="0"/>
              <a:t>phone</a:t>
            </a:r>
            <a:r>
              <a:rPr lang="en-US" dirty="0" smtClean="0"/>
              <a:t>		</a:t>
            </a:r>
            <a:r>
              <a:rPr lang="en-US" dirty="0" err="1" smtClean="0"/>
              <a:t>varchar</a:t>
            </a:r>
            <a:r>
              <a:rPr lang="en-US" dirty="0" smtClean="0"/>
              <a:t>(12)</a:t>
            </a:r>
          </a:p>
          <a:p>
            <a:pPr>
              <a:buNone/>
            </a:pPr>
            <a:r>
              <a:rPr lang="en-US" dirty="0" smtClean="0"/>
              <a:t>email			</a:t>
            </a:r>
            <a:r>
              <a:rPr lang="en-US" dirty="0" err="1" smtClean="0"/>
              <a:t>varchar</a:t>
            </a:r>
            <a:r>
              <a:rPr lang="en-US" dirty="0" smtClean="0"/>
              <a:t>(80</a:t>
            </a:r>
            <a:r>
              <a:rPr lang="en-US" dirty="0" smtClean="0"/>
              <a:t>)</a:t>
            </a:r>
          </a:p>
          <a:p>
            <a:pPr>
              <a:buNone/>
            </a:pPr>
            <a:r>
              <a:rPr lang="en-US" dirty="0" smtClean="0"/>
              <a:t>category</a:t>
            </a:r>
            <a:r>
              <a:rPr lang="en-US" dirty="0"/>
              <a:t>		</a:t>
            </a:r>
            <a:r>
              <a:rPr lang="en-US" dirty="0" err="1"/>
              <a:t>varchar</a:t>
            </a:r>
            <a:r>
              <a:rPr lang="en-US" dirty="0"/>
              <a:t>(20)	not </a:t>
            </a:r>
            <a:r>
              <a:rPr lang="en-US" dirty="0" smtClean="0"/>
              <a:t>null</a:t>
            </a:r>
            <a:endParaRPr lang="en-US" dirty="0"/>
          </a:p>
        </p:txBody>
      </p:sp>
      <p:sp>
        <p:nvSpPr>
          <p:cNvPr id="4" name="Date Placeholder 3"/>
          <p:cNvSpPr>
            <a:spLocks noGrp="1"/>
          </p:cNvSpPr>
          <p:nvPr>
            <p:ph type="dt" sz="half" idx="10"/>
          </p:nvPr>
        </p:nvSpPr>
        <p:spPr/>
        <p:txBody>
          <a:bodyPr/>
          <a:lstStyle/>
          <a:p>
            <a:r>
              <a:rPr lang="en-US" smtClean="0"/>
              <a:t>©2014 - BCS350 Fall 2014</a:t>
            </a:r>
            <a:endParaRPr lang="en-US"/>
          </a:p>
        </p:txBody>
      </p:sp>
      <p:sp>
        <p:nvSpPr>
          <p:cNvPr id="5" name="Footer Placeholder 4"/>
          <p:cNvSpPr>
            <a:spLocks noGrp="1"/>
          </p:cNvSpPr>
          <p:nvPr>
            <p:ph type="ftr" sz="quarter" idx="11"/>
          </p:nvPr>
        </p:nvSpPr>
        <p:spPr/>
        <p:txBody>
          <a:bodyPr/>
          <a:lstStyle/>
          <a:p>
            <a:r>
              <a:rPr lang="en-US" smtClean="0"/>
              <a:t>Practical MySQL Queries</a:t>
            </a:r>
            <a:endParaRPr lang="en-US"/>
          </a:p>
        </p:txBody>
      </p:sp>
      <p:sp>
        <p:nvSpPr>
          <p:cNvPr id="6" name="Slide Number Placeholder 5"/>
          <p:cNvSpPr>
            <a:spLocks noGrp="1"/>
          </p:cNvSpPr>
          <p:nvPr>
            <p:ph type="sldNum" sz="quarter" idx="12"/>
          </p:nvPr>
        </p:nvSpPr>
        <p:spPr/>
        <p:txBody>
          <a:bodyPr/>
          <a:lstStyle/>
          <a:p>
            <a:fld id="{ED9B86C9-9F96-4526-BD3F-B164AC6FE5AA}" type="slidenum">
              <a:rPr lang="en-US" smtClean="0"/>
              <a:pPr/>
              <a:t>38</a:t>
            </a:fld>
            <a:endParaRPr lang="en-US"/>
          </a:p>
        </p:txBody>
      </p:sp>
    </p:spTree>
    <p:extLst>
      <p:ext uri="{BB962C8B-B14F-4D97-AF65-F5344CB8AC3E}">
        <p14:creationId xmlns:p14="http://schemas.microsoft.com/office/powerpoint/2010/main" val="410651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Phonebook Enhancements</a:t>
            </a:r>
            <a:endParaRPr lang="en-US" b="1" u="sng" dirty="0"/>
          </a:p>
        </p:txBody>
      </p:sp>
      <p:sp>
        <p:nvSpPr>
          <p:cNvPr id="3" name="Content Placeholder 2"/>
          <p:cNvSpPr>
            <a:spLocks noGrp="1"/>
          </p:cNvSpPr>
          <p:nvPr>
            <p:ph idx="1"/>
          </p:nvPr>
        </p:nvSpPr>
        <p:spPr/>
        <p:txBody>
          <a:bodyPr/>
          <a:lstStyle/>
          <a:p>
            <a:r>
              <a:rPr lang="en-US" dirty="0" smtClean="0"/>
              <a:t>Make name ($</a:t>
            </a:r>
            <a:r>
              <a:rPr lang="en-US" dirty="0" err="1" smtClean="0"/>
              <a:t>firstname</a:t>
            </a:r>
            <a:r>
              <a:rPr lang="en-US" dirty="0" smtClean="0"/>
              <a:t> $</a:t>
            </a:r>
            <a:r>
              <a:rPr lang="en-US" dirty="0" err="1" smtClean="0"/>
              <a:t>lastname</a:t>
            </a:r>
            <a:r>
              <a:rPr lang="en-US" dirty="0" smtClean="0"/>
              <a:t>) a link that will send an email to that person</a:t>
            </a:r>
          </a:p>
          <a:p>
            <a:pPr marL="0" indent="0">
              <a:buNone/>
            </a:pPr>
            <a:endParaRPr lang="en-US" dirty="0" smtClean="0"/>
          </a:p>
          <a:p>
            <a:r>
              <a:rPr lang="en-US" dirty="0" smtClean="0"/>
              <a:t>&lt;a </a:t>
            </a:r>
            <a:r>
              <a:rPr lang="en-US" dirty="0" err="1" smtClean="0"/>
              <a:t>href</a:t>
            </a:r>
            <a:r>
              <a:rPr lang="en-US" dirty="0" smtClean="0"/>
              <a:t>=‘mailto:</a:t>
            </a:r>
            <a:r>
              <a:rPr lang="en-US" i="1" dirty="0" smtClean="0">
                <a:solidFill>
                  <a:srgbClr val="FF0000"/>
                </a:solidFill>
              </a:rPr>
              <a:t>email_address</a:t>
            </a:r>
            <a:r>
              <a:rPr lang="en-US" dirty="0" smtClean="0"/>
              <a:t>’&gt;</a:t>
            </a:r>
            <a:r>
              <a:rPr lang="en-US" i="1" dirty="0" smtClean="0">
                <a:solidFill>
                  <a:srgbClr val="FF0000"/>
                </a:solidFill>
              </a:rPr>
              <a:t>text</a:t>
            </a:r>
            <a:r>
              <a:rPr lang="en-US" dirty="0" smtClean="0"/>
              <a:t>&lt;/a&gt;</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39</a:t>
            </a:fld>
            <a:endParaRPr lang="en-US"/>
          </a:p>
        </p:txBody>
      </p:sp>
    </p:spTree>
    <p:extLst>
      <p:ext uri="{BB962C8B-B14F-4D97-AF65-F5344CB8AC3E}">
        <p14:creationId xmlns:p14="http://schemas.microsoft.com/office/powerpoint/2010/main" val="51293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 to PHP</a:t>
            </a:r>
            <a:endParaRPr lang="en-US" b="1" u="sng" dirty="0"/>
          </a:p>
        </p:txBody>
      </p:sp>
      <p:pic>
        <p:nvPicPr>
          <p:cNvPr id="6" name="Content Placeholder 5" descr="php.png"/>
          <p:cNvPicPr>
            <a:picLocks noGrp="1" noChangeAspect="1"/>
          </p:cNvPicPr>
          <p:nvPr>
            <p:ph idx="1"/>
          </p:nvPr>
        </p:nvPicPr>
        <p:blipFill>
          <a:blip r:embed="rId2" cstate="print"/>
          <a:stretch>
            <a:fillRect/>
          </a:stretch>
        </p:blipFill>
        <p:spPr>
          <a:xfrm>
            <a:off x="762000" y="1858169"/>
            <a:ext cx="7620000" cy="4010025"/>
          </a:xfrm>
        </p:spPr>
      </p:pic>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Phonebook Enhancement</a:t>
            </a:r>
            <a:endParaRPr lang="en-US" b="1" u="sng" dirty="0"/>
          </a:p>
        </p:txBody>
      </p:sp>
      <p:sp>
        <p:nvSpPr>
          <p:cNvPr id="3" name="Content Placeholder 2"/>
          <p:cNvSpPr>
            <a:spLocks noGrp="1"/>
          </p:cNvSpPr>
          <p:nvPr>
            <p:ph idx="1"/>
          </p:nvPr>
        </p:nvSpPr>
        <p:spPr/>
        <p:txBody>
          <a:bodyPr/>
          <a:lstStyle/>
          <a:p>
            <a:r>
              <a:rPr lang="en-US" dirty="0" smtClean="0"/>
              <a:t>Select a category to filter the list</a:t>
            </a:r>
          </a:p>
          <a:p>
            <a:r>
              <a:rPr lang="en-US" b="1" u="sng" dirty="0" smtClean="0"/>
              <a:t>Steps</a:t>
            </a:r>
          </a:p>
          <a:p>
            <a:pPr marL="971550" lvl="1" indent="-514350">
              <a:buFont typeface="+mj-lt"/>
              <a:buAutoNum type="arabicPeriod"/>
            </a:pPr>
            <a:r>
              <a:rPr lang="en-US" dirty="0" smtClean="0"/>
              <a:t>Dropdown of categories</a:t>
            </a:r>
          </a:p>
          <a:p>
            <a:pPr marL="971550" lvl="1" indent="-514350">
              <a:buFont typeface="+mj-lt"/>
              <a:buAutoNum type="arabicPeriod"/>
            </a:pPr>
            <a:r>
              <a:rPr lang="en-US" dirty="0" smtClean="0"/>
              <a:t>Input category, if selected</a:t>
            </a:r>
          </a:p>
          <a:p>
            <a:pPr marL="971550" lvl="1" indent="-514350">
              <a:buFont typeface="+mj-lt"/>
              <a:buAutoNum type="arabicPeriod"/>
            </a:pPr>
            <a:r>
              <a:rPr lang="en-US" dirty="0" smtClean="0"/>
              <a:t>Modify QUERY to filter categories</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40</a:t>
            </a:fld>
            <a:endParaRPr lang="en-US"/>
          </a:p>
        </p:txBody>
      </p:sp>
    </p:spTree>
    <p:extLst>
      <p:ext uri="{BB962C8B-B14F-4D97-AF65-F5344CB8AC3E}">
        <p14:creationId xmlns:p14="http://schemas.microsoft.com/office/powerpoint/2010/main" val="4083006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Dropdown of Categories</a:t>
            </a:r>
            <a:endParaRPr lang="en-US" b="1" u="sng" dirty="0"/>
          </a:p>
        </p:txBody>
      </p:sp>
      <p:sp>
        <p:nvSpPr>
          <p:cNvPr id="3" name="Content Placeholder 2"/>
          <p:cNvSpPr>
            <a:spLocks noGrp="1"/>
          </p:cNvSpPr>
          <p:nvPr>
            <p:ph idx="1"/>
          </p:nvPr>
        </p:nvSpPr>
        <p:spPr>
          <a:xfrm>
            <a:off x="457200" y="1600200"/>
            <a:ext cx="8229600" cy="4756150"/>
          </a:xfrm>
        </p:spPr>
        <p:txBody>
          <a:bodyPr>
            <a:normAutofit fontScale="70000" lnSpcReduction="20000"/>
          </a:bodyPr>
          <a:lstStyle/>
          <a:p>
            <a:pPr marL="0" indent="0">
              <a:buNone/>
            </a:pPr>
            <a:r>
              <a:rPr lang="en-US" dirty="0" smtClean="0"/>
              <a:t>&lt;form action=‘</a:t>
            </a:r>
            <a:r>
              <a:rPr lang="en-US" i="1" dirty="0" err="1" smtClean="0">
                <a:solidFill>
                  <a:srgbClr val="FF0000"/>
                </a:solidFill>
              </a:rPr>
              <a:t>script_name</a:t>
            </a:r>
            <a:r>
              <a:rPr lang="en-US" dirty="0" smtClean="0"/>
              <a:t>’ method=‘post’&gt;</a:t>
            </a:r>
          </a:p>
          <a:p>
            <a:pPr marL="0" indent="0">
              <a:buNone/>
            </a:pPr>
            <a:r>
              <a:rPr lang="en-US" dirty="0" smtClean="0"/>
              <a:t>&lt;select name=‘</a:t>
            </a:r>
            <a:r>
              <a:rPr lang="en-US" i="1" dirty="0" err="1" smtClean="0">
                <a:solidFill>
                  <a:srgbClr val="FF0000"/>
                </a:solidFill>
              </a:rPr>
              <a:t>ctgy</a:t>
            </a:r>
            <a:r>
              <a:rPr lang="en-US" dirty="0" smtClean="0"/>
              <a:t>’&gt;</a:t>
            </a:r>
          </a:p>
          <a:p>
            <a:pPr marL="0" indent="0">
              <a:buNone/>
            </a:pPr>
            <a:r>
              <a:rPr lang="en-US" dirty="0" smtClean="0"/>
              <a:t>&lt;option&gt;</a:t>
            </a:r>
            <a:r>
              <a:rPr lang="en-US" i="1" dirty="0" smtClean="0">
                <a:solidFill>
                  <a:srgbClr val="FF0000"/>
                </a:solidFill>
              </a:rPr>
              <a:t>option 1</a:t>
            </a:r>
            <a:r>
              <a:rPr lang="en-US" dirty="0" smtClean="0"/>
              <a:t>&lt;/option&gt;</a:t>
            </a:r>
          </a:p>
          <a:p>
            <a:pPr marL="0" indent="0">
              <a:buNone/>
            </a:pPr>
            <a:r>
              <a:rPr lang="en-US" dirty="0"/>
              <a:t>&lt;option&gt;</a:t>
            </a:r>
            <a:r>
              <a:rPr lang="en-US" i="1" dirty="0">
                <a:solidFill>
                  <a:srgbClr val="FF0000"/>
                </a:solidFill>
              </a:rPr>
              <a:t>option </a:t>
            </a:r>
            <a:r>
              <a:rPr lang="en-US" i="1" dirty="0" smtClean="0">
                <a:solidFill>
                  <a:srgbClr val="FF0000"/>
                </a:solidFill>
              </a:rPr>
              <a:t>2</a:t>
            </a:r>
            <a:r>
              <a:rPr lang="en-US" dirty="0" smtClean="0"/>
              <a:t>&lt;/</a:t>
            </a:r>
            <a:r>
              <a:rPr lang="en-US" dirty="0"/>
              <a:t>option&gt;</a:t>
            </a:r>
          </a:p>
          <a:p>
            <a:pPr marL="0" indent="0">
              <a:buNone/>
            </a:pPr>
            <a:r>
              <a:rPr lang="en-US" dirty="0"/>
              <a:t>&lt;option&gt;</a:t>
            </a:r>
            <a:r>
              <a:rPr lang="en-US" i="1" dirty="0">
                <a:solidFill>
                  <a:srgbClr val="FF0000"/>
                </a:solidFill>
              </a:rPr>
              <a:t>option </a:t>
            </a:r>
            <a:r>
              <a:rPr lang="en-US" i="1" dirty="0" smtClean="0">
                <a:solidFill>
                  <a:srgbClr val="FF0000"/>
                </a:solidFill>
              </a:rPr>
              <a:t>3</a:t>
            </a:r>
            <a:r>
              <a:rPr lang="en-US" dirty="0" smtClean="0"/>
              <a:t>&lt;/</a:t>
            </a:r>
            <a:r>
              <a:rPr lang="en-US" dirty="0"/>
              <a:t>option</a:t>
            </a:r>
            <a:r>
              <a:rPr lang="en-US" dirty="0" smtClean="0"/>
              <a:t>&gt;</a:t>
            </a:r>
          </a:p>
          <a:p>
            <a:pPr marL="0" indent="0">
              <a:buNone/>
            </a:pPr>
            <a:r>
              <a:rPr lang="en-US" dirty="0" smtClean="0"/>
              <a:t>&lt;/select&gt;</a:t>
            </a:r>
          </a:p>
          <a:p>
            <a:pPr marL="0" indent="0">
              <a:buNone/>
            </a:pPr>
            <a:r>
              <a:rPr lang="en-US" dirty="0" smtClean="0"/>
              <a:t>&lt;input type=‘Submit’&gt;</a:t>
            </a:r>
          </a:p>
          <a:p>
            <a:pPr marL="0" indent="0">
              <a:buNone/>
            </a:pPr>
            <a:r>
              <a:rPr lang="en-US" dirty="0" smtClean="0"/>
              <a:t>&lt;/form&gt;</a:t>
            </a:r>
          </a:p>
          <a:p>
            <a:pPr marL="0" indent="0">
              <a:buNone/>
            </a:pPr>
            <a:endParaRPr lang="en-US" dirty="0"/>
          </a:p>
          <a:p>
            <a:r>
              <a:rPr lang="en-US" i="1" dirty="0" err="1" smtClean="0">
                <a:solidFill>
                  <a:srgbClr val="FF0000"/>
                </a:solidFill>
              </a:rPr>
              <a:t>Script_name</a:t>
            </a:r>
            <a:r>
              <a:rPr lang="en-US" dirty="0" smtClean="0"/>
              <a:t> is name of PHP script to be executed when form is submitted.</a:t>
            </a:r>
          </a:p>
          <a:p>
            <a:r>
              <a:rPr lang="en-US" i="1" dirty="0" err="1" smtClean="0">
                <a:solidFill>
                  <a:srgbClr val="FF0000"/>
                </a:solidFill>
              </a:rPr>
              <a:t>ctgy</a:t>
            </a:r>
            <a:r>
              <a:rPr lang="en-US" dirty="0" smtClean="0"/>
              <a:t> selection is retrieved with $_POST[‘</a:t>
            </a:r>
            <a:r>
              <a:rPr lang="en-US" dirty="0" err="1" smtClean="0"/>
              <a:t>ctgy</a:t>
            </a:r>
            <a:r>
              <a:rPr lang="en-US" dirty="0" smtClean="0"/>
              <a:t>’]</a:t>
            </a:r>
          </a:p>
          <a:p>
            <a:r>
              <a:rPr lang="en-US" i="1" dirty="0">
                <a:solidFill>
                  <a:srgbClr val="FF0000"/>
                </a:solidFill>
              </a:rPr>
              <a:t>o</a:t>
            </a:r>
            <a:r>
              <a:rPr lang="en-US" i="1" dirty="0" smtClean="0">
                <a:solidFill>
                  <a:srgbClr val="FF0000"/>
                </a:solidFill>
              </a:rPr>
              <a:t>ption1, option2, option3</a:t>
            </a:r>
            <a:r>
              <a:rPr lang="en-US" dirty="0" smtClean="0"/>
              <a:t> are the values that can be selected from the dropdown</a:t>
            </a:r>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41</a:t>
            </a:fld>
            <a:endParaRPr lang="en-US"/>
          </a:p>
        </p:txBody>
      </p:sp>
    </p:spTree>
    <p:extLst>
      <p:ext uri="{BB962C8B-B14F-4D97-AF65-F5344CB8AC3E}">
        <p14:creationId xmlns:p14="http://schemas.microsoft.com/office/powerpoint/2010/main" val="1712448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Dropdown of Categories</a:t>
            </a:r>
            <a:endParaRPr lang="en-US" b="1" u="sng"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Set up a query of the phonebook table to get a list of unique category values in category order</a:t>
            </a:r>
          </a:p>
          <a:p>
            <a:pPr marL="514350" indent="-514350">
              <a:buFont typeface="+mj-lt"/>
              <a:buAutoNum type="arabicPeriod"/>
            </a:pPr>
            <a:r>
              <a:rPr lang="en-US" dirty="0" smtClean="0"/>
              <a:t>Execute the query</a:t>
            </a:r>
          </a:p>
          <a:p>
            <a:pPr marL="514350" indent="-514350">
              <a:buFont typeface="+mj-lt"/>
              <a:buAutoNum type="arabicPeriod"/>
            </a:pPr>
            <a:r>
              <a:rPr lang="en-US" dirty="0" smtClean="0"/>
              <a:t>Set up the form and the select field</a:t>
            </a:r>
          </a:p>
          <a:p>
            <a:pPr marL="514350" indent="-514350">
              <a:buFont typeface="+mj-lt"/>
              <a:buAutoNum type="arabicPeriod"/>
            </a:pPr>
            <a:r>
              <a:rPr lang="en-US" dirty="0" smtClean="0"/>
              <a:t>Add an option with a value of “All”</a:t>
            </a:r>
          </a:p>
          <a:p>
            <a:pPr marL="514350" indent="-514350">
              <a:buFont typeface="+mj-lt"/>
              <a:buAutoNum type="arabicPeriod"/>
            </a:pPr>
            <a:r>
              <a:rPr lang="en-US" dirty="0" smtClean="0"/>
              <a:t>Loop through the query results to generate the dropdown options</a:t>
            </a:r>
          </a:p>
          <a:p>
            <a:pPr marL="514350" indent="-514350">
              <a:buFont typeface="+mj-lt"/>
              <a:buAutoNum type="arabicPeriod"/>
            </a:pPr>
            <a:r>
              <a:rPr lang="en-US" dirty="0" smtClean="0"/>
              <a:t>End the select statement</a:t>
            </a:r>
          </a:p>
          <a:p>
            <a:pPr marL="514350" indent="-514350">
              <a:buFont typeface="+mj-lt"/>
              <a:buAutoNum type="arabicPeriod"/>
            </a:pPr>
            <a:r>
              <a:rPr lang="en-US" dirty="0" smtClean="0"/>
              <a:t>Add the submit button</a:t>
            </a:r>
          </a:p>
          <a:p>
            <a:pPr marL="514350" indent="-514350">
              <a:buFont typeface="+mj-lt"/>
              <a:buAutoNum type="arabicPeriod"/>
            </a:pPr>
            <a:r>
              <a:rPr lang="en-US" dirty="0" smtClean="0"/>
              <a:t>End the form</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42</a:t>
            </a:fld>
            <a:endParaRPr lang="en-US"/>
          </a:p>
        </p:txBody>
      </p:sp>
    </p:spTree>
    <p:extLst>
      <p:ext uri="{BB962C8B-B14F-4D97-AF65-F5344CB8AC3E}">
        <p14:creationId xmlns:p14="http://schemas.microsoft.com/office/powerpoint/2010/main" val="3677716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Option - Selected</a:t>
            </a:r>
            <a:endParaRPr lang="en-US" b="1" u="sng"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&lt;option </a:t>
            </a:r>
            <a:r>
              <a:rPr lang="en-US" i="1" dirty="0" smtClean="0">
                <a:solidFill>
                  <a:srgbClr val="FF0000"/>
                </a:solidFill>
              </a:rPr>
              <a:t>selected</a:t>
            </a:r>
            <a:r>
              <a:rPr lang="en-US" dirty="0" smtClean="0"/>
              <a:t>&gt;</a:t>
            </a:r>
            <a:r>
              <a:rPr lang="en-US" i="1" dirty="0" smtClean="0">
                <a:solidFill>
                  <a:srgbClr val="FF0000"/>
                </a:solidFill>
              </a:rPr>
              <a:t>value</a:t>
            </a:r>
            <a:r>
              <a:rPr lang="en-US" dirty="0" smtClean="0"/>
              <a:t>&lt;/option&gt;</a:t>
            </a:r>
          </a:p>
          <a:p>
            <a:pPr marL="0" indent="0">
              <a:buNone/>
            </a:pPr>
            <a:endParaRPr lang="en-US" dirty="0"/>
          </a:p>
          <a:p>
            <a:pPr marL="0" indent="0">
              <a:buNone/>
            </a:pPr>
            <a:r>
              <a:rPr lang="en-US" i="1" dirty="0">
                <a:solidFill>
                  <a:srgbClr val="FF0000"/>
                </a:solidFill>
              </a:rPr>
              <a:t>selected</a:t>
            </a:r>
            <a:r>
              <a:rPr lang="en-US" dirty="0" smtClean="0"/>
              <a:t> is an optional field.</a:t>
            </a:r>
          </a:p>
          <a:p>
            <a:pPr marL="0" indent="0">
              <a:buNone/>
            </a:pPr>
            <a:r>
              <a:rPr lang="en-US" dirty="0" smtClean="0"/>
              <a:t>If present, it will be the default value of the dropdown.</a:t>
            </a:r>
          </a:p>
          <a:p>
            <a:pPr marL="0" indent="0">
              <a:buNone/>
            </a:pPr>
            <a:endParaRPr lang="en-US" dirty="0"/>
          </a:p>
          <a:p>
            <a:pPr marL="0" indent="0">
              <a:buNone/>
            </a:pPr>
            <a:r>
              <a:rPr lang="en-US" dirty="0" smtClean="0"/>
              <a:t>If ($</a:t>
            </a:r>
            <a:r>
              <a:rPr lang="en-US" dirty="0" err="1" smtClean="0"/>
              <a:t>ctgy</a:t>
            </a:r>
            <a:r>
              <a:rPr lang="en-US" dirty="0" smtClean="0"/>
              <a:t> == $category) </a:t>
            </a:r>
          </a:p>
          <a:p>
            <a:pPr marL="0" indent="0">
              <a:buNone/>
            </a:pPr>
            <a:r>
              <a:rPr lang="en-US" dirty="0"/>
              <a:t>	</a:t>
            </a:r>
            <a:r>
              <a:rPr lang="en-US" dirty="0" smtClean="0"/>
              <a:t>$selected = “selected”;</a:t>
            </a:r>
          </a:p>
          <a:p>
            <a:pPr marL="0" indent="0">
              <a:buNone/>
            </a:pPr>
            <a:r>
              <a:rPr lang="en-US" dirty="0"/>
              <a:t>	</a:t>
            </a:r>
            <a:r>
              <a:rPr lang="en-US" dirty="0" smtClean="0"/>
              <a:t>else $selected = NULL;</a:t>
            </a:r>
          </a:p>
          <a:p>
            <a:pPr marL="0" indent="0">
              <a:buNone/>
            </a:pPr>
            <a:endParaRPr lang="en-US" dirty="0" smtClean="0"/>
          </a:p>
          <a:p>
            <a:pPr marL="0" indent="0">
              <a:buNone/>
            </a:pPr>
            <a:r>
              <a:rPr lang="en-US" dirty="0" smtClean="0"/>
              <a:t>&lt;option $selected&gt;$</a:t>
            </a:r>
            <a:r>
              <a:rPr lang="en-US" dirty="0" err="1" smtClean="0"/>
              <a:t>ctgy</a:t>
            </a:r>
            <a:r>
              <a:rPr lang="en-US" dirty="0" smtClean="0"/>
              <a:t>&lt;/option&gt;</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43</a:t>
            </a:fld>
            <a:endParaRPr lang="en-US"/>
          </a:p>
        </p:txBody>
      </p:sp>
    </p:spTree>
    <p:extLst>
      <p:ext uri="{BB962C8B-B14F-4D97-AF65-F5344CB8AC3E}">
        <p14:creationId xmlns:p14="http://schemas.microsoft.com/office/powerpoint/2010/main" val="3228637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Input Category</a:t>
            </a:r>
            <a:endParaRPr lang="en-US" b="1" u="sng" dirty="0"/>
          </a:p>
        </p:txBody>
      </p:sp>
      <p:sp>
        <p:nvSpPr>
          <p:cNvPr id="3" name="Content Placeholder 2"/>
          <p:cNvSpPr>
            <a:spLocks noGrp="1"/>
          </p:cNvSpPr>
          <p:nvPr>
            <p:ph idx="1"/>
          </p:nvPr>
        </p:nvSpPr>
        <p:spPr/>
        <p:txBody>
          <a:bodyPr/>
          <a:lstStyle/>
          <a:p>
            <a:r>
              <a:rPr lang="en-US" dirty="0" smtClean="0"/>
              <a:t>If a category has been selected, then set a variable with it’s value</a:t>
            </a:r>
          </a:p>
          <a:p>
            <a:r>
              <a:rPr lang="en-US" dirty="0" smtClean="0"/>
              <a:t>If not, set the variable to “All”</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44</a:t>
            </a:fld>
            <a:endParaRPr lang="en-US"/>
          </a:p>
        </p:txBody>
      </p:sp>
    </p:spTree>
    <p:extLst>
      <p:ext uri="{BB962C8B-B14F-4D97-AF65-F5344CB8AC3E}">
        <p14:creationId xmlns:p14="http://schemas.microsoft.com/office/powerpoint/2010/main" val="519499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Modify the Query </a:t>
            </a:r>
            <a:endParaRPr lang="en-US" b="1" u="sng" dirty="0"/>
          </a:p>
        </p:txBody>
      </p:sp>
      <p:sp>
        <p:nvSpPr>
          <p:cNvPr id="3" name="Content Placeholder 2"/>
          <p:cNvSpPr>
            <a:spLocks noGrp="1"/>
          </p:cNvSpPr>
          <p:nvPr>
            <p:ph idx="1"/>
          </p:nvPr>
        </p:nvSpPr>
        <p:spPr/>
        <p:txBody>
          <a:bodyPr/>
          <a:lstStyle/>
          <a:p>
            <a:r>
              <a:rPr lang="en-US" u="sng" dirty="0" smtClean="0"/>
              <a:t>Set the value of $where to be</a:t>
            </a:r>
            <a:r>
              <a:rPr lang="en-US" dirty="0" smtClean="0"/>
              <a:t>:</a:t>
            </a:r>
          </a:p>
          <a:p>
            <a:pPr lvl="1"/>
            <a:r>
              <a:rPr lang="en-US" dirty="0" smtClean="0"/>
              <a:t>“1” if the input category variable is “ALL”</a:t>
            </a:r>
          </a:p>
          <a:p>
            <a:pPr lvl="1"/>
            <a:r>
              <a:rPr lang="en-US" dirty="0" smtClean="0"/>
              <a:t>else “ category=‘</a:t>
            </a:r>
            <a:r>
              <a:rPr lang="en-US" i="1" dirty="0" smtClean="0">
                <a:solidFill>
                  <a:srgbClr val="FF0000"/>
                </a:solidFill>
              </a:rPr>
              <a:t>value</a:t>
            </a:r>
            <a:r>
              <a:rPr lang="en-US" dirty="0" smtClean="0"/>
              <a:t>’ ”, where ‘</a:t>
            </a:r>
            <a:r>
              <a:rPr lang="en-US" i="1" dirty="0" smtClean="0">
                <a:solidFill>
                  <a:srgbClr val="FF0000"/>
                </a:solidFill>
              </a:rPr>
              <a:t>value</a:t>
            </a:r>
            <a:r>
              <a:rPr lang="en-US" dirty="0" smtClean="0"/>
              <a:t>’ is the input category variable</a:t>
            </a:r>
          </a:p>
          <a:p>
            <a:r>
              <a:rPr lang="en-US" dirty="0" smtClean="0"/>
              <a:t>Add a WHERE phrase to the phonebook query, “WHERE $where”</a:t>
            </a:r>
          </a:p>
          <a:p>
            <a:endParaRPr lang="en-US" dirty="0"/>
          </a:p>
          <a:p>
            <a:pPr marL="0" indent="0">
              <a:buNone/>
            </a:pPr>
            <a:r>
              <a:rPr lang="en-US" dirty="0" smtClean="0"/>
              <a:t>Finished, test the script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45</a:t>
            </a:fld>
            <a:endParaRPr lang="en-US"/>
          </a:p>
        </p:txBody>
      </p:sp>
    </p:spTree>
    <p:extLst>
      <p:ext uri="{BB962C8B-B14F-4D97-AF65-F5344CB8AC3E}">
        <p14:creationId xmlns:p14="http://schemas.microsoft.com/office/powerpoint/2010/main" val="4201674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Debugging Tips</a:t>
            </a:r>
            <a:endParaRPr lang="en-US" b="1" u="sng" dirty="0"/>
          </a:p>
        </p:txBody>
      </p:sp>
      <p:sp>
        <p:nvSpPr>
          <p:cNvPr id="3" name="Content Placeholder 2"/>
          <p:cNvSpPr>
            <a:spLocks noGrp="1"/>
          </p:cNvSpPr>
          <p:nvPr>
            <p:ph idx="1"/>
          </p:nvPr>
        </p:nvSpPr>
        <p:spPr/>
        <p:txBody>
          <a:bodyPr/>
          <a:lstStyle/>
          <a:p>
            <a:r>
              <a:rPr lang="en-US" dirty="0" smtClean="0"/>
              <a:t>After executing a QUERY output any error messages with: </a:t>
            </a:r>
          </a:p>
          <a:p>
            <a:pPr lvl="1"/>
            <a:r>
              <a:rPr lang="en-US" dirty="0"/>
              <a:t>e</a:t>
            </a:r>
            <a:r>
              <a:rPr lang="en-US" dirty="0" smtClean="0"/>
              <a:t>cho $</a:t>
            </a:r>
            <a:r>
              <a:rPr lang="en-US" dirty="0" err="1" smtClean="0"/>
              <a:t>mysqli</a:t>
            </a:r>
            <a:r>
              <a:rPr lang="en-US" dirty="0" smtClean="0"/>
              <a:t>-&gt;error;</a:t>
            </a:r>
          </a:p>
          <a:p>
            <a:r>
              <a:rPr lang="en-US" dirty="0" smtClean="0"/>
              <a:t>View values of variables at critical points in the script with:</a:t>
            </a:r>
          </a:p>
          <a:p>
            <a:pPr lvl="1"/>
            <a:r>
              <a:rPr lang="en-US" dirty="0"/>
              <a:t>e</a:t>
            </a:r>
            <a:r>
              <a:rPr lang="en-US" dirty="0" smtClean="0"/>
              <a:t>cho “</a:t>
            </a:r>
            <a:r>
              <a:rPr lang="en-US" i="1" dirty="0" err="1" smtClean="0">
                <a:solidFill>
                  <a:srgbClr val="FF0000"/>
                </a:solidFill>
              </a:rPr>
              <a:t>variable_name</a:t>
            </a:r>
            <a:r>
              <a:rPr lang="en-US" dirty="0" smtClean="0"/>
              <a:t> </a:t>
            </a:r>
            <a:r>
              <a:rPr lang="en-US" i="1" dirty="0" smtClean="0">
                <a:solidFill>
                  <a:srgbClr val="FF0000"/>
                </a:solidFill>
              </a:rPr>
              <a:t>[$</a:t>
            </a:r>
            <a:r>
              <a:rPr lang="en-US" i="1" dirty="0" err="1" smtClean="0">
                <a:solidFill>
                  <a:srgbClr val="FF0000"/>
                </a:solidFill>
              </a:rPr>
              <a:t>variable_name</a:t>
            </a:r>
            <a:r>
              <a:rPr lang="en-US" dirty="0" smtClean="0"/>
              <a:t>]&lt;br&gt;”;</a:t>
            </a:r>
          </a:p>
          <a:p>
            <a:r>
              <a:rPr lang="en-US" dirty="0" smtClean="0"/>
              <a:t>Look at the script source</a:t>
            </a:r>
            <a:endParaRPr lang="en-US" dirty="0"/>
          </a:p>
        </p:txBody>
      </p:sp>
      <p:sp>
        <p:nvSpPr>
          <p:cNvPr id="4" name="Footer Placeholder 3"/>
          <p:cNvSpPr>
            <a:spLocks noGrp="1"/>
          </p:cNvSpPr>
          <p:nvPr>
            <p:ph type="ftr" sz="quarter" idx="11"/>
          </p:nvPr>
        </p:nvSpPr>
        <p:spPr/>
        <p:txBody>
          <a:bodyPr/>
          <a:lstStyle/>
          <a:p>
            <a:r>
              <a:rPr lang="en-US" dirty="0" smtClean="0"/>
              <a:t>©2014 - BCS350 Fall 2014, Midterm Review</a:t>
            </a:r>
            <a:endParaRPr lang="en-US" dirty="0"/>
          </a:p>
        </p:txBody>
      </p:sp>
      <p:sp>
        <p:nvSpPr>
          <p:cNvPr id="5" name="Slide Number Placeholder 4"/>
          <p:cNvSpPr>
            <a:spLocks noGrp="1"/>
          </p:cNvSpPr>
          <p:nvPr>
            <p:ph type="sldNum" sz="quarter" idx="12"/>
          </p:nvPr>
        </p:nvSpPr>
        <p:spPr/>
        <p:txBody>
          <a:bodyPr/>
          <a:lstStyle/>
          <a:p>
            <a:fld id="{ED9B86C9-9F96-4526-BD3F-B164AC6FE5AA}" type="slidenum">
              <a:rPr lang="en-US" smtClean="0"/>
              <a:pPr/>
              <a:t>46</a:t>
            </a:fld>
            <a:endParaRPr lang="en-US"/>
          </a:p>
        </p:txBody>
      </p:sp>
    </p:spTree>
    <p:extLst>
      <p:ext uri="{BB962C8B-B14F-4D97-AF65-F5344CB8AC3E}">
        <p14:creationId xmlns:p14="http://schemas.microsoft.com/office/powerpoint/2010/main" val="3580187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Phonebook Enhancements</a:t>
            </a:r>
            <a:endParaRPr lang="en-US" b="1" u="sng" dirty="0"/>
          </a:p>
        </p:txBody>
      </p:sp>
      <p:sp>
        <p:nvSpPr>
          <p:cNvPr id="3" name="Content Placeholder 2"/>
          <p:cNvSpPr>
            <a:spLocks noGrp="1"/>
          </p:cNvSpPr>
          <p:nvPr>
            <p:ph idx="1"/>
          </p:nvPr>
        </p:nvSpPr>
        <p:spPr/>
        <p:txBody>
          <a:bodyPr/>
          <a:lstStyle/>
          <a:p>
            <a:r>
              <a:rPr lang="en-US" dirty="0" smtClean="0"/>
              <a:t>Find a PHP function that will capitalize a word</a:t>
            </a:r>
          </a:p>
          <a:p>
            <a:r>
              <a:rPr lang="en-US" dirty="0" smtClean="0"/>
              <a:t>You will need to use it twice in the script</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47</a:t>
            </a:fld>
            <a:endParaRPr lang="en-US"/>
          </a:p>
        </p:txBody>
      </p:sp>
    </p:spTree>
    <p:extLst>
      <p:ext uri="{BB962C8B-B14F-4D97-AF65-F5344CB8AC3E}">
        <p14:creationId xmlns:p14="http://schemas.microsoft.com/office/powerpoint/2010/main" val="1750292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Homework</a:t>
            </a:r>
            <a:endParaRPr lang="en-US" b="1" u="sng" dirty="0"/>
          </a:p>
        </p:txBody>
      </p:sp>
      <p:sp>
        <p:nvSpPr>
          <p:cNvPr id="3" name="Content Placeholder 2"/>
          <p:cNvSpPr>
            <a:spLocks noGrp="1"/>
          </p:cNvSpPr>
          <p:nvPr>
            <p:ph idx="1"/>
          </p:nvPr>
        </p:nvSpPr>
        <p:spPr/>
        <p:txBody>
          <a:bodyPr>
            <a:normAutofit/>
          </a:bodyPr>
          <a:lstStyle/>
          <a:p>
            <a:r>
              <a:rPr lang="en-US" dirty="0" smtClean="0"/>
              <a:t>Next week we will continue with PHP forms and MySQL update.  The update program will be on the website.  Study it and know how it works.  We will dissect it next week and then enhance it with business logic and advanced features</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ED9B86C9-9F96-4526-BD3F-B164AC6FE5A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©2014 - BCS350 Fall 2014, Midterm Review</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PHP - Popularity</a:t>
            </a:r>
            <a:endParaRPr lang="en-US" b="1" u="sng" dirty="0"/>
          </a:p>
        </p:txBody>
      </p:sp>
      <p:sp>
        <p:nvSpPr>
          <p:cNvPr id="3" name="Content Placeholder 2"/>
          <p:cNvSpPr>
            <a:spLocks noGrp="1"/>
          </p:cNvSpPr>
          <p:nvPr>
            <p:ph idx="1"/>
          </p:nvPr>
        </p:nvSpPr>
        <p:spPr/>
        <p:txBody>
          <a:bodyPr/>
          <a:lstStyle/>
          <a:p>
            <a:r>
              <a:rPr lang="en-US" b="1" dirty="0" smtClean="0"/>
              <a:t>Practicality</a:t>
            </a:r>
            <a:r>
              <a:rPr lang="en-US" dirty="0" smtClean="0"/>
              <a:t>	Simple to understand and use, 			minimalist language, built-in 			functions and extensions</a:t>
            </a:r>
          </a:p>
          <a:p>
            <a:r>
              <a:rPr lang="en-US" b="1" dirty="0" smtClean="0"/>
              <a:t>Power		</a:t>
            </a:r>
            <a:r>
              <a:rPr lang="en-US" dirty="0" smtClean="0"/>
              <a:t>Can do any website</a:t>
            </a:r>
            <a:endParaRPr lang="en-US" b="1" dirty="0" smtClean="0"/>
          </a:p>
          <a:p>
            <a:r>
              <a:rPr lang="en-US" b="1" dirty="0" smtClean="0"/>
              <a:t>Possibility</a:t>
            </a:r>
            <a:r>
              <a:rPr lang="en-US" dirty="0" smtClean="0"/>
              <a:t>	Multi-platform, Multi-database 			support</a:t>
            </a:r>
            <a:endParaRPr lang="en-US" b="1" dirty="0" smtClean="0"/>
          </a:p>
          <a:p>
            <a:r>
              <a:rPr lang="en-US" b="1" dirty="0" smtClean="0"/>
              <a:t>Price		</a:t>
            </a:r>
            <a:r>
              <a:rPr lang="en-US" dirty="0" err="1" smtClean="0"/>
              <a:t>OpenSource</a:t>
            </a:r>
            <a:r>
              <a:rPr lang="en-US" dirty="0" smtClean="0"/>
              <a:t> (Free)</a:t>
            </a:r>
            <a:endParaRPr lang="en-US" b="1"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PHP - Features</a:t>
            </a:r>
            <a:endParaRPr lang="en-US" b="1" u="sng" dirty="0"/>
          </a:p>
        </p:txBody>
      </p:sp>
      <p:sp>
        <p:nvSpPr>
          <p:cNvPr id="3" name="Content Placeholder 2"/>
          <p:cNvSpPr>
            <a:spLocks noGrp="1"/>
          </p:cNvSpPr>
          <p:nvPr>
            <p:ph idx="1"/>
          </p:nvPr>
        </p:nvSpPr>
        <p:spPr/>
        <p:txBody>
          <a:bodyPr/>
          <a:lstStyle/>
          <a:p>
            <a:r>
              <a:rPr lang="en-US" dirty="0" smtClean="0"/>
              <a:t>Server-side scripting language</a:t>
            </a:r>
          </a:p>
          <a:p>
            <a:r>
              <a:rPr lang="en-US" dirty="0" smtClean="0"/>
              <a:t>Interpretive</a:t>
            </a:r>
          </a:p>
          <a:p>
            <a:r>
              <a:rPr lang="en-US" dirty="0" smtClean="0"/>
              <a:t>Variables are automatically typed</a:t>
            </a:r>
          </a:p>
          <a:p>
            <a:r>
              <a:rPr lang="en-US" dirty="0" smtClean="0"/>
              <a:t>Most widely used server scripting language</a:t>
            </a:r>
          </a:p>
          <a:p>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PHP Web Program - Format</a:t>
            </a:r>
            <a:endParaRPr lang="en-US" b="1" u="sng" dirty="0"/>
          </a:p>
        </p:txBody>
      </p:sp>
      <p:sp>
        <p:nvSpPr>
          <p:cNvPr id="3" name="Content Placeholder 2"/>
          <p:cNvSpPr>
            <a:spLocks noGrp="1"/>
          </p:cNvSpPr>
          <p:nvPr>
            <p:ph idx="1"/>
          </p:nvPr>
        </p:nvSpPr>
        <p:spPr>
          <a:xfrm>
            <a:off x="304800" y="1600200"/>
            <a:ext cx="8534400" cy="4525963"/>
          </a:xfrm>
        </p:spPr>
        <p:txBody>
          <a:bodyPr/>
          <a:lstStyle/>
          <a:p>
            <a:pPr>
              <a:buNone/>
            </a:pPr>
            <a:r>
              <a:rPr lang="en-US" dirty="0" smtClean="0"/>
              <a:t>&lt;?PHP</a:t>
            </a:r>
          </a:p>
          <a:p>
            <a:pPr>
              <a:buNone/>
            </a:pPr>
            <a:r>
              <a:rPr lang="en-US" dirty="0" smtClean="0"/>
              <a:t>	// Title – Program Information</a:t>
            </a:r>
          </a:p>
          <a:p>
            <a:pPr>
              <a:buNone/>
            </a:pPr>
            <a:r>
              <a:rPr lang="en-US" dirty="0" smtClean="0"/>
              <a:t>	Set Up Resources -Functions, Includes, Variables</a:t>
            </a:r>
          </a:p>
          <a:p>
            <a:pPr>
              <a:buNone/>
            </a:pPr>
            <a:r>
              <a:rPr lang="en-US" dirty="0"/>
              <a:t>	</a:t>
            </a:r>
            <a:r>
              <a:rPr lang="en-US" dirty="0" smtClean="0"/>
              <a:t>Get Input (URL, Forms, Cookies)</a:t>
            </a:r>
          </a:p>
          <a:p>
            <a:pPr>
              <a:buNone/>
            </a:pPr>
            <a:r>
              <a:rPr lang="en-US" dirty="0" smtClean="0"/>
              <a:t>	Program Logic</a:t>
            </a:r>
          </a:p>
          <a:p>
            <a:pPr>
              <a:buNone/>
            </a:pPr>
            <a:r>
              <a:rPr lang="en-US" dirty="0" smtClean="0"/>
              <a:t>	Output</a:t>
            </a:r>
          </a:p>
          <a:p>
            <a:pPr>
              <a:buNone/>
            </a:pPr>
            <a:r>
              <a:rPr lang="en-US" dirty="0" smtClean="0"/>
              <a:t>?&gt;</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PHP – Sources of Data</a:t>
            </a:r>
            <a:endParaRPr lang="en-US" b="1" u="sng" dirty="0"/>
          </a:p>
        </p:txBody>
      </p:sp>
      <p:sp>
        <p:nvSpPr>
          <p:cNvPr id="3" name="Content Placeholder 2"/>
          <p:cNvSpPr>
            <a:spLocks noGrp="1"/>
          </p:cNvSpPr>
          <p:nvPr>
            <p:ph idx="1"/>
          </p:nvPr>
        </p:nvSpPr>
        <p:spPr/>
        <p:txBody>
          <a:bodyPr>
            <a:normAutofit fontScale="77500" lnSpcReduction="20000"/>
          </a:bodyPr>
          <a:lstStyle/>
          <a:p>
            <a:pPr>
              <a:buNone/>
            </a:pPr>
            <a:r>
              <a:rPr lang="en-US" b="1" u="sng" dirty="0" err="1" smtClean="0"/>
              <a:t>Superglobal</a:t>
            </a:r>
            <a:r>
              <a:rPr lang="en-US" b="1" u="sng" dirty="0" smtClean="0"/>
              <a:t> Variables</a:t>
            </a:r>
          </a:p>
          <a:p>
            <a:r>
              <a:rPr lang="en-US" dirty="0" smtClean="0">
                <a:solidFill>
                  <a:srgbClr val="00B050"/>
                </a:solidFill>
              </a:rPr>
              <a:t>$_GET		URL</a:t>
            </a:r>
          </a:p>
          <a:p>
            <a:r>
              <a:rPr lang="en-US" dirty="0" smtClean="0">
                <a:solidFill>
                  <a:srgbClr val="00B050"/>
                </a:solidFill>
              </a:rPr>
              <a:t>$_POST		HTML Form</a:t>
            </a:r>
          </a:p>
          <a:p>
            <a:r>
              <a:rPr lang="en-US" dirty="0" smtClean="0">
                <a:solidFill>
                  <a:srgbClr val="FF0000"/>
                </a:solidFill>
              </a:rPr>
              <a:t>$_COOKIE		Browser</a:t>
            </a:r>
          </a:p>
          <a:p>
            <a:r>
              <a:rPr lang="en-US" dirty="0" smtClean="0"/>
              <a:t>$_FILE		</a:t>
            </a:r>
            <a:r>
              <a:rPr lang="en-US" dirty="0" err="1" smtClean="0"/>
              <a:t>File</a:t>
            </a:r>
            <a:r>
              <a:rPr lang="en-US" dirty="0" smtClean="0"/>
              <a:t> Uploads</a:t>
            </a:r>
          </a:p>
          <a:p>
            <a:r>
              <a:rPr lang="en-US" dirty="0" smtClean="0">
                <a:solidFill>
                  <a:srgbClr val="00B050"/>
                </a:solidFill>
              </a:rPr>
              <a:t>$_SERVER		Environmental data</a:t>
            </a:r>
          </a:p>
          <a:p>
            <a:r>
              <a:rPr lang="en-US" dirty="0" smtClean="0"/>
              <a:t>$_SESSION		Browser Sessions</a:t>
            </a:r>
          </a:p>
          <a:p>
            <a:pPr>
              <a:buNone/>
            </a:pPr>
            <a:endParaRPr lang="en-US" dirty="0" smtClean="0"/>
          </a:p>
          <a:p>
            <a:pPr>
              <a:buNone/>
            </a:pPr>
            <a:r>
              <a:rPr lang="en-US" dirty="0" smtClean="0">
                <a:solidFill>
                  <a:srgbClr val="00B050"/>
                </a:solidFill>
              </a:rPr>
              <a:t>Database</a:t>
            </a:r>
            <a:r>
              <a:rPr lang="en-US" dirty="0" smtClean="0"/>
              <a:t>		</a:t>
            </a:r>
            <a:r>
              <a:rPr lang="en-US" dirty="0" smtClean="0">
                <a:solidFill>
                  <a:srgbClr val="00B050"/>
                </a:solidFill>
              </a:rPr>
              <a:t>MySQL</a:t>
            </a:r>
            <a:r>
              <a:rPr lang="en-US" dirty="0" smtClean="0"/>
              <a:t> and </a:t>
            </a:r>
            <a:r>
              <a:rPr lang="en-US" dirty="0" smtClean="0">
                <a:solidFill>
                  <a:srgbClr val="FF0000"/>
                </a:solidFill>
              </a:rPr>
              <a:t>others</a:t>
            </a:r>
          </a:p>
          <a:p>
            <a:pPr>
              <a:buNone/>
            </a:pPr>
            <a:r>
              <a:rPr lang="en-US" dirty="0" smtClean="0"/>
              <a:t>File			</a:t>
            </a:r>
            <a:r>
              <a:rPr lang="en-US" dirty="0" err="1" smtClean="0"/>
              <a:t>File</a:t>
            </a:r>
            <a:r>
              <a:rPr lang="en-US" dirty="0" smtClean="0"/>
              <a:t> I/O</a:t>
            </a:r>
          </a:p>
          <a:p>
            <a:pPr>
              <a:buNone/>
            </a:pPr>
            <a:r>
              <a:rPr lang="en-US" dirty="0" smtClean="0"/>
              <a:t>Internet		Web Services</a:t>
            </a:r>
            <a:endParaRPr lang="en-US" dirty="0"/>
          </a:p>
        </p:txBody>
      </p:sp>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ED9B86C9-9F96-4526-BD3F-B164AC6FE5A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 to MySQL</a:t>
            </a:r>
            <a:endParaRPr lang="en-US" b="1" u="sng" dirty="0"/>
          </a:p>
        </p:txBody>
      </p:sp>
      <p:pic>
        <p:nvPicPr>
          <p:cNvPr id="6" name="Content Placeholder 5" descr="mysql-logo.jpg"/>
          <p:cNvPicPr>
            <a:picLocks noGrp="1" noChangeAspect="1"/>
          </p:cNvPicPr>
          <p:nvPr>
            <p:ph idx="1"/>
          </p:nvPr>
        </p:nvPicPr>
        <p:blipFill>
          <a:blip r:embed="rId2" cstate="print"/>
          <a:stretch>
            <a:fillRect/>
          </a:stretch>
        </p:blipFill>
        <p:spPr>
          <a:xfrm>
            <a:off x="457200" y="2144647"/>
            <a:ext cx="8229600" cy="3437068"/>
          </a:xfrm>
        </p:spPr>
      </p:pic>
      <p:sp>
        <p:nvSpPr>
          <p:cNvPr id="4" name="Footer Placeholder 3"/>
          <p:cNvSpPr>
            <a:spLocks noGrp="1"/>
          </p:cNvSpPr>
          <p:nvPr>
            <p:ph type="ftr" sz="quarter" idx="11"/>
          </p:nvPr>
        </p:nvSpPr>
        <p:spPr/>
        <p:txBody>
          <a:bodyPr/>
          <a:lstStyle/>
          <a:p>
            <a:r>
              <a:rPr lang="en-US" smtClean="0"/>
              <a:t>©2014 - BCS350 Fall 2014, Midterm Review</a:t>
            </a:r>
            <a:endParaRPr lang="en-US"/>
          </a:p>
        </p:txBody>
      </p:sp>
      <p:sp>
        <p:nvSpPr>
          <p:cNvPr id="5" name="Slide Number Placeholder 4"/>
          <p:cNvSpPr>
            <a:spLocks noGrp="1"/>
          </p:cNvSpPr>
          <p:nvPr>
            <p:ph type="sldNum" sz="quarter" idx="12"/>
          </p:nvPr>
        </p:nvSpPr>
        <p:spPr/>
        <p:txBody>
          <a:bodyPr/>
          <a:lstStyle/>
          <a:p>
            <a:fld id="{5263D425-1901-4C33-943E-2D8B2AD9C284}"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7968</TotalTime>
  <Words>1662</Words>
  <Application>Microsoft Office PowerPoint</Application>
  <PresentationFormat>On-screen Show (4:3)</PresentationFormat>
  <Paragraphs>468</Paragraphs>
  <Slides>48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Times New Roman</vt:lpstr>
      <vt:lpstr>Office Theme</vt:lpstr>
      <vt:lpstr>BCS350 – Web Database Development, Fall 2014</vt:lpstr>
      <vt:lpstr>LI TECH JOB FAIR</vt:lpstr>
      <vt:lpstr>Server/Client Environment</vt:lpstr>
      <vt:lpstr>Introduction to PHP</vt:lpstr>
      <vt:lpstr>PHP - Popularity</vt:lpstr>
      <vt:lpstr>PHP - Features</vt:lpstr>
      <vt:lpstr>PHP Web Program - Format</vt:lpstr>
      <vt:lpstr>PHP – Sources of Data</vt:lpstr>
      <vt:lpstr>Introduction to MySQL</vt:lpstr>
      <vt:lpstr>MySQL - Popularity</vt:lpstr>
      <vt:lpstr>WAMPServer</vt:lpstr>
      <vt:lpstr>NotePad++</vt:lpstr>
      <vt:lpstr>PHP Basics</vt:lpstr>
      <vt:lpstr>Comments</vt:lpstr>
      <vt:lpstr>Variables</vt:lpstr>
      <vt:lpstr>Variable Scope (functions)</vt:lpstr>
      <vt:lpstr>Superglobal Variables</vt:lpstr>
      <vt:lpstr>Expressions</vt:lpstr>
      <vt:lpstr>Logical Expressions</vt:lpstr>
      <vt:lpstr>Control Statements</vt:lpstr>
      <vt:lpstr>Control Statements - LOOPING</vt:lpstr>
      <vt:lpstr>Control Statements - SWITCH</vt:lpstr>
      <vt:lpstr>Control Statements - Exiting</vt:lpstr>
      <vt:lpstr>Functions</vt:lpstr>
      <vt:lpstr>Functions</vt:lpstr>
      <vt:lpstr>Functions</vt:lpstr>
      <vt:lpstr>Arrays</vt:lpstr>
      <vt:lpstr>Arrays</vt:lpstr>
      <vt:lpstr>Array – Associative Keys</vt:lpstr>
      <vt:lpstr>Arrays – Data Types</vt:lpstr>
      <vt:lpstr>Multidimensional Arrays</vt:lpstr>
      <vt:lpstr>MySQL</vt:lpstr>
      <vt:lpstr>MySQL Database Concepts</vt:lpstr>
      <vt:lpstr>Using MySQL with PHP</vt:lpstr>
      <vt:lpstr>MySQL Queries</vt:lpstr>
      <vt:lpstr>PowerPoint Presentation</vt:lpstr>
      <vt:lpstr>Lab Start Up</vt:lpstr>
      <vt:lpstr>Phone Table</vt:lpstr>
      <vt:lpstr>Phonebook Enhancements</vt:lpstr>
      <vt:lpstr>Phonebook Enhancement</vt:lpstr>
      <vt:lpstr>Dropdown of Categories</vt:lpstr>
      <vt:lpstr>Dropdown of Categories</vt:lpstr>
      <vt:lpstr>Option - Selected</vt:lpstr>
      <vt:lpstr>Input Category</vt:lpstr>
      <vt:lpstr>Modify the Query </vt:lpstr>
      <vt:lpstr>Debugging Tips</vt:lpstr>
      <vt:lpstr>Phonebook Enhancements</vt:lpstr>
      <vt:lpstr>Homework</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BCS350 – Web Database Development, Fall 2013</dc:title>
  <dc:creator>Charles</dc:creator>
  <cp:lastModifiedBy>Charles Kaplan</cp:lastModifiedBy>
  <cp:revision>209</cp:revision>
  <dcterms:created xsi:type="dcterms:W3CDTF">2013-09-11T01:57:13Z</dcterms:created>
  <dcterms:modified xsi:type="dcterms:W3CDTF">2014-10-14T18:03:00Z</dcterms:modified>
</cp:coreProperties>
</file>