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7" r:id="rId1"/>
  </p:sldMasterIdLst>
  <p:notesMasterIdLst>
    <p:notesMasterId r:id="rId6"/>
  </p:notesMasterIdLst>
  <p:sldIdLst>
    <p:sldId id="442" r:id="rId2"/>
    <p:sldId id="488" r:id="rId3"/>
    <p:sldId id="497" r:id="rId4"/>
    <p:sldId id="447" r:id="rId5"/>
  </p:sldIdLst>
  <p:sldSz cx="16256000" cy="9144000"/>
  <p:notesSz cx="9144000" cy="6858000"/>
  <p:defaultTextStyle>
    <a:defPPr>
      <a:defRPr lang="en-US"/>
    </a:defPPr>
    <a:lvl1pPr marL="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646B3A-943C-0D6B-C1AE-4269D4D074CA}" name="ET770" initials="E" userId="S::ET770@ethiopianairlines.com::c6454836-65e7-474a-af5a-9337e728b75d" providerId="AD"/>
  <p188:author id="{393E96BD-03F9-C7AD-DDFB-F59BC6021ED9}" name="et484" initials="" userId="S::et484@ethiopianairlines.com::96aadadb-093d-456e-994a-857fd04e6d7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A9DA74"/>
    <a:srgbClr val="A6B3A2"/>
    <a:srgbClr val="357735"/>
    <a:srgbClr val="FFC000"/>
    <a:srgbClr val="B60309"/>
    <a:srgbClr val="5B9BD5"/>
    <a:srgbClr val="4472C4"/>
    <a:srgbClr val="9E480E"/>
    <a:srgbClr val="264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75" autoAdjust="0"/>
    <p:restoredTop sz="96247" autoAdjust="0"/>
  </p:normalViewPr>
  <p:slideViewPr>
    <p:cSldViewPr snapToGrid="0">
      <p:cViewPr>
        <p:scale>
          <a:sx n="66" d="100"/>
          <a:sy n="66" d="100"/>
        </p:scale>
        <p:origin x="1404" y="4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C09A0-FF53-4C31-AFDA-CF0FB9B77A1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4A891-3215-4B53-AB19-30BE4530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4A891-3215-4B53-AB19-30BE45304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purpose of this meeting is to collaboratively assess the efficacy of our NEF program, with a keen focus on aligning it with our organizational goals and industry benchmarks. We believe that by enhancing the efficiency of this program, we can achieve several key benefits:</a:t>
            </a:r>
          </a:p>
          <a:p>
            <a:pPr marL="0" marR="0"/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Reduced number of NEF-related defects: By      identifying and addressing the root causes of NEF defects, we can reduce      the number of times that aircraft are grounded due to missing or damaged      NEF items.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 identify and prioritize the repair or      replacement of any nonessential items that are inoperative, damaged, or      missing, and that may have an impact on the customer satisfaction,      comfort, or convenience.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 optimize the use of resources and reduce the      maintenance costs by applying the deferral authority granted by the NEF      program.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Enhanced crew efficiency: By providing crew      members with easy access to NEF items, we can help them to complete their      jobs more efficiently and effectively.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BC206-1284-4C8C-A3FC-E31F9446C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AE90-C5F9-9C09-C188-4AB63ED5D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3DDC1-7CDD-1CFB-42DC-62EACBF6A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A2E3E-E52F-6337-8D2B-F707D5446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purpose of this meeting is to collaboratively assess the efficacy of our NEF program, with a keen focus on aligning it with our organizational goals and industry benchmarks. We believe that by enhancing the efficiency of this program, we can achieve several key benefits:</a:t>
            </a:r>
          </a:p>
          <a:p>
            <a:pPr marL="0" marR="0"/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Reduced number of NEF-related defects: By      identifying and addressing the root causes of NEF defects, we can reduce      the number of times that aircraft are grounded due to missing or damaged      NEF items.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 identify and prioritize the repair or      replacement of any nonessential items that are inoperative, damaged, or      missing, and that may have an impact on the customer satisfaction,      comfort, or convenience.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 optimize the use of resources and reduce the      maintenance costs by applying the deferral authority granted by the NEF      program.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Enhanced crew efficiency: By providing crew      members with easy access to NEF items, we can help them to complete their      jobs more efficiently and effectively.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396A4-2F5F-F653-05AF-B98D9D33E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BC206-1284-4C8C-A3FC-E31F9446C2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4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573"/>
            <a:ext cx="138176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418884B1-E33C-49AC-BBAF-84E091B16876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43376"/>
      </p:ext>
    </p:extLst>
  </p:cSld>
  <p:clrMapOvr>
    <a:masterClrMapping/>
  </p:clrMapOvr>
  <p:transition spd="slow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045D43CE-7757-490F-9759-6568A81B2088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62282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190"/>
            <a:ext cx="36576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190"/>
            <a:ext cx="10701867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4108B792-188F-4B83-83CE-576A19F4791B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30171"/>
      </p:ext>
    </p:extLst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61C513E5-E25B-4FCA-B08A-1EE563E3CA40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26830"/>
      </p:ext>
    </p:extLst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3" y="5875871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3" y="3875619"/>
            <a:ext cx="138176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83EA8ED1-2BE9-483A-A9A4-A82C72A57C85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50116"/>
      </p:ext>
    </p:extLst>
  </p:cSld>
  <p:clrMapOvr>
    <a:masterClrMapping/>
  </p:clrMapOvr>
  <p:transition spd="slow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6"/>
            <a:ext cx="717973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6"/>
            <a:ext cx="717973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52909923-1B37-457E-8D90-E79D95D4EECD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19681"/>
      </p:ext>
    </p:extLst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7"/>
            <a:ext cx="718255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6" y="2046817"/>
            <a:ext cx="7185377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6" y="2899833"/>
            <a:ext cx="7185377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BD10459D-B350-4B58-BDC6-A9226ECBF1AB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62707"/>
      </p:ext>
    </p:extLst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7C14C882-B5B8-4193-820A-E00ECB66C67B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8502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5C5EC402-E5F1-40A9-AA78-66B233C57C34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17572"/>
      </p:ext>
    </p:extLst>
  </p:cSld>
  <p:clrMapOvr>
    <a:masterClrMapping/>
  </p:clrMapOvr>
  <p:transition spd="slow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64067"/>
            <a:ext cx="53481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5" y="364072"/>
            <a:ext cx="9087556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1913472"/>
            <a:ext cx="53481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6B2CE205-878E-4739-B257-65480E2B3961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4399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A104FA15-D9A5-4077-9E9D-93CC2A40E5D3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44191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6184"/>
            <a:ext cx="1463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133606"/>
            <a:ext cx="1463040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19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8326967"/>
            <a:ext cx="3793067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619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4134" y="8326967"/>
            <a:ext cx="514773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th-TH">
              <a:solidFill>
                <a:srgbClr val="000000"/>
              </a:solidFill>
            </a:endParaRPr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0133" y="8326967"/>
            <a:ext cx="3793067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DF89335-554C-40FA-8FB8-CBFE1D131DE4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2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ransition spd="slow">
    <p:cover dir="r"/>
  </p:transition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0.47.92:818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Content Placeholder 10" descr="A blue and white striped background&#10;&#10;Description automatically generated with low confidence">
            <a:extLst>
              <a:ext uri="{FF2B5EF4-FFF2-40B4-BE49-F238E27FC236}">
                <a16:creationId xmlns:a16="http://schemas.microsoft.com/office/drawing/2014/main" id="{4BDAABAB-1EE7-4A13-B548-B77440A0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69" r="-1" b="20756"/>
          <a:stretch/>
        </p:blipFill>
        <p:spPr bwMode="auto">
          <a:xfrm rot="10800000">
            <a:off x="0" y="0"/>
            <a:ext cx="16256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1410F004-1548-4840-999F-C6919F73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spcAft>
                <a:spcPts val="60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5181BBF-EEDE-492A-9A6E-7186CBC7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spcAft>
                <a:spcPts val="600"/>
              </a:spcAft>
              <a:defRPr/>
            </a:pPr>
            <a:fld id="{61C513E5-E25B-4FCA-B08A-1EE563E3CA40}" type="slidenum">
              <a:rPr lang="en-US" smtClean="0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  <a:defRPr/>
              </a:pPr>
              <a:t>1</a:t>
            </a:fld>
            <a:endParaRPr lang="th-TH">
              <a:solidFill>
                <a:srgbClr val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59CF01-3D06-494E-A1D5-DD437CAB4BD3}"/>
              </a:ext>
            </a:extLst>
          </p:cNvPr>
          <p:cNvSpPr/>
          <p:nvPr/>
        </p:nvSpPr>
        <p:spPr>
          <a:xfrm>
            <a:off x="4025952" y="2457675"/>
            <a:ext cx="8204093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400" b="1" kern="0" dirty="0">
                <a:solidFill>
                  <a:srgbClr val="001F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A/C Maintenance Program &amp; Task Card Engineering Section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3ACF79-D624-4CBC-8BF5-EF7F9B402A32}"/>
              </a:ext>
            </a:extLst>
          </p:cNvPr>
          <p:cNvSpPr/>
          <p:nvPr/>
        </p:nvSpPr>
        <p:spPr>
          <a:xfrm>
            <a:off x="4406715" y="8174504"/>
            <a:ext cx="8204093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b="1" kern="0" dirty="0">
                <a:solidFill>
                  <a:srgbClr val="1597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19 Dec 2024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1E3CB8-B830-49D9-B63D-18FD154ED1A7}"/>
              </a:ext>
            </a:extLst>
          </p:cNvPr>
          <p:cNvSpPr/>
          <p:nvPr/>
        </p:nvSpPr>
        <p:spPr>
          <a:xfrm>
            <a:off x="4025952" y="7003629"/>
            <a:ext cx="8204093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600" b="1" kern="0" dirty="0">
                <a:solidFill>
                  <a:srgbClr val="1597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Presented</a:t>
            </a:r>
            <a:r>
              <a:rPr lang="en-US" sz="3200" b="1" kern="0" dirty="0">
                <a:solidFill>
                  <a:srgbClr val="1597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By: Solomon Alemu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FC40D0-C31F-4FDE-ACB5-DFC89A6CB85D}"/>
              </a:ext>
            </a:extLst>
          </p:cNvPr>
          <p:cNvSpPr/>
          <p:nvPr/>
        </p:nvSpPr>
        <p:spPr>
          <a:xfrm>
            <a:off x="2445319" y="4484431"/>
            <a:ext cx="11365358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GB" sz="4000" b="1" kern="0" dirty="0">
                <a:solidFill>
                  <a:srgbClr val="005A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Task Management System </a:t>
            </a:r>
          </a:p>
          <a:p>
            <a:pPr algn="ctr"/>
            <a:r>
              <a:rPr lang="en-GB" sz="4000" b="1" kern="0" dirty="0">
                <a:solidFill>
                  <a:srgbClr val="005A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Demo</a:t>
            </a:r>
            <a:endParaRPr lang="en-US" sz="4000" b="1" kern="0" dirty="0">
              <a:solidFill>
                <a:srgbClr val="005A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65564"/>
      </p:ext>
    </p:extLst>
  </p:cSld>
  <p:clrMapOvr>
    <a:masterClrMapping/>
  </p:clrMapOvr>
  <p:transition spd="slow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6" descr="A blue and white striped background&#10;&#10;Description automatically generated with low confidence">
            <a:extLst>
              <a:ext uri="{FF2B5EF4-FFF2-40B4-BE49-F238E27FC236}">
                <a16:creationId xmlns:a16="http://schemas.microsoft.com/office/drawing/2014/main" id="{623C6AE2-5A0E-456B-B8C0-4F7B5B5F0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69" r="-1" b="20756"/>
          <a:stretch/>
        </p:blipFill>
        <p:spPr bwMode="auto">
          <a:xfrm rot="10800000">
            <a:off x="0" y="0"/>
            <a:ext cx="16256000" cy="914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CBA5E00-509A-4B3A-BB18-66DBDD1A5C0A}"/>
              </a:ext>
            </a:extLst>
          </p:cNvPr>
          <p:cNvSpPr txBox="1"/>
          <p:nvPr/>
        </p:nvSpPr>
        <p:spPr>
          <a:xfrm>
            <a:off x="279140" y="2071229"/>
            <a:ext cx="8025280" cy="59221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ABOUT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C8921-6CDC-43A9-9B7D-8B4ED3F9C9C4}"/>
              </a:ext>
            </a:extLst>
          </p:cNvPr>
          <p:cNvSpPr txBox="1"/>
          <p:nvPr/>
        </p:nvSpPr>
        <p:spPr>
          <a:xfrm>
            <a:off x="279140" y="2663442"/>
            <a:ext cx="15850032" cy="336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The Task Management System is a robust, web-based platform designed specifically for the AEP management team to streamline task tracking and management. Inspired by an Excel-based tool I developed under the guidance of the former Director of AEP, @Zinaw, this application modernizes the approach by incorporating advanced features and a user-friendly interface. Reflecting on the limitations of Excel, I envisioned a more dynamic and scalable solution. This platform addresses those needs, enabling efficient creation, delegation, and monitoring of tasks and action items with real-time updates and progress tracking.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B93A5-466E-ED2F-9548-04961F87BECC}"/>
              </a:ext>
            </a:extLst>
          </p:cNvPr>
          <p:cNvSpPr txBox="1"/>
          <p:nvPr/>
        </p:nvSpPr>
        <p:spPr>
          <a:xfrm>
            <a:off x="279140" y="6025260"/>
            <a:ext cx="8025280" cy="59221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WHAT IT DOES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0502-44C2-CAB7-78B0-C589E7A86EA0}"/>
              </a:ext>
            </a:extLst>
          </p:cNvPr>
          <p:cNvSpPr txBox="1"/>
          <p:nvPr/>
        </p:nvSpPr>
        <p:spPr>
          <a:xfrm>
            <a:off x="126828" y="6617473"/>
            <a:ext cx="15850032" cy="181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Comprehensive Planning</a:t>
            </a:r>
            <a:r>
              <a:rPr lang="en-GB" sz="24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: Facilitates the creation and tracking of monthly action plans.</a:t>
            </a:r>
          </a:p>
          <a:p>
            <a:pPr marL="342900" marR="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Task  Assignment</a:t>
            </a:r>
            <a:r>
              <a:rPr lang="en-GB" sz="24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: Supports daily and long-term task assignments, ensuring alignment with monthly action items.</a:t>
            </a:r>
          </a:p>
          <a:p>
            <a:pPr marL="342900" marR="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Progress  Tracking: </a:t>
            </a:r>
            <a:r>
              <a:rPr lang="en-GB" sz="24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Monitors execution status with deadlines and visual progress charts.</a:t>
            </a:r>
          </a:p>
        </p:txBody>
      </p:sp>
    </p:spTree>
    <p:extLst>
      <p:ext uri="{BB962C8B-B14F-4D97-AF65-F5344CB8AC3E}">
        <p14:creationId xmlns:p14="http://schemas.microsoft.com/office/powerpoint/2010/main" val="558312296"/>
      </p:ext>
    </p:extLst>
  </p:cSld>
  <p:clrMapOvr>
    <a:masterClrMapping/>
  </p:clrMapOvr>
  <p:transition spd="slow" advTm="50574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DC8B4-AC95-DDBB-D19B-D4DA25086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6" descr="A blue and white striped background&#10;&#10;Description automatically generated with low confidence">
            <a:extLst>
              <a:ext uri="{FF2B5EF4-FFF2-40B4-BE49-F238E27FC236}">
                <a16:creationId xmlns:a16="http://schemas.microsoft.com/office/drawing/2014/main" id="{2A10CB51-7892-5C1A-908E-F18AA9DDD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69" r="-1" b="20756"/>
          <a:stretch/>
        </p:blipFill>
        <p:spPr bwMode="auto">
          <a:xfrm rot="10800000">
            <a:off x="0" y="8467"/>
            <a:ext cx="16256000" cy="914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7D6529C-DF81-B737-EDB8-D7BB8AC1B2CE}"/>
              </a:ext>
            </a:extLst>
          </p:cNvPr>
          <p:cNvSpPr txBox="1"/>
          <p:nvPr/>
        </p:nvSpPr>
        <p:spPr>
          <a:xfrm>
            <a:off x="279140" y="1663805"/>
            <a:ext cx="8025280" cy="59221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0" indent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3CD2D2-9CA3-54E5-15D9-B9A484BDA3C2}"/>
              </a:ext>
            </a:extLst>
          </p:cNvPr>
          <p:cNvSpPr txBox="1"/>
          <p:nvPr/>
        </p:nvSpPr>
        <p:spPr>
          <a:xfrm>
            <a:off x="202983" y="2256018"/>
            <a:ext cx="15850032" cy="7295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latin typeface="Baskerville Old Face" panose="02020602080505020303" pitchFamily="18" charset="0"/>
              </a:rPr>
              <a:t>User Authentication</a:t>
            </a: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: A secure system for user registration and login to safeguard task data.</a:t>
            </a:r>
          </a:p>
          <a:p>
            <a:pPr marL="342900" marR="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latin typeface="Baskerville Old Face" panose="02020602080505020303" pitchFamily="18" charset="0"/>
              </a:rPr>
              <a:t>Task Management</a:t>
            </a: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: Capabilities to create, edit, and delete tasks with fields for descriptions, due dates, priorities, and statuses.</a:t>
            </a:r>
          </a:p>
          <a:p>
            <a:pPr marL="342900" marR="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latin typeface="Baskerville Old Face" panose="02020602080505020303" pitchFamily="18" charset="0"/>
              </a:rPr>
              <a:t>Email Notifications</a:t>
            </a: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: Automated notifications for task assignments, status updates, reminders, and other critical communications.</a:t>
            </a:r>
          </a:p>
          <a:p>
            <a:pPr marL="342900" marR="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latin typeface="Baskerville Old Face" panose="02020602080505020303" pitchFamily="18" charset="0"/>
              </a:rPr>
              <a:t>Data Export and Analysis</a:t>
            </a:r>
            <a:r>
              <a:rPr lang="en-GB" sz="2200" dirty="0">
                <a:latin typeface="Baskerville Old Face" panose="02020602080505020303" pitchFamily="18" charset="0"/>
              </a:rPr>
              <a:t>:</a:t>
            </a:r>
          </a:p>
          <a:p>
            <a:pPr marL="891540" lvl="2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Export tasks and actions as CSV files based on selected date ranges.</a:t>
            </a:r>
          </a:p>
          <a:p>
            <a:pPr marL="891540" lvl="2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Generate visual insights with charts for priority vs. completion rates, task timelines, and action item breakdowns.</a:t>
            </a:r>
          </a:p>
          <a:p>
            <a:pPr marL="34290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Responsive Design</a:t>
            </a: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: Ensures seamless usability across devices and screen sizes.</a:t>
            </a:r>
          </a:p>
          <a:p>
            <a:pPr marL="34290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Customizable Views</a:t>
            </a: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: Fetch and filter historical tasks and action items based on keywords, status, or date ranges.</a:t>
            </a:r>
          </a:p>
          <a:p>
            <a:pPr marL="34290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Integration</a:t>
            </a: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: Link daily tasks to broader monthly action items for cohesive tracking and reporting.</a:t>
            </a:r>
          </a:p>
          <a:p>
            <a:pPr marL="342900" lvl="1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Dynamic Dashboard</a:t>
            </a: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: </a:t>
            </a:r>
          </a:p>
          <a:p>
            <a:pPr marL="891540" lvl="2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View detailed progress with interactive charts, including priority breakdowns and completion trends.</a:t>
            </a:r>
          </a:p>
          <a:p>
            <a:pPr marL="891540" lvl="2" indent="-342900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Monitor task statuses in real-time through the Monthly Progress interface: </a:t>
            </a: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  <a:hlinkClick r:id="rId4"/>
              </a:rPr>
              <a:t>http://10.0.47.92:8181/</a:t>
            </a:r>
            <a:r>
              <a:rPr lang="en-GB" sz="2200" dirty="0">
                <a:latin typeface="Baskerville Old Face" panose="02020602080505020303" pitchFamily="18" charset="0"/>
                <a:ea typeface="MS UI Gothic" panose="020B0600070205080204" pitchFamily="34" charset="-128"/>
              </a:rPr>
              <a:t> </a:t>
            </a:r>
          </a:p>
          <a:p>
            <a:pPr marL="548640" lvl="2" algn="just" defTabSz="10668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endParaRPr lang="en-GB" sz="2400" dirty="0">
              <a:latin typeface="Baskerville Old Face" panose="02020602080505020303" pitchFamily="18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9198122"/>
      </p:ext>
    </p:extLst>
  </p:cSld>
  <p:clrMapOvr>
    <a:masterClrMapping/>
  </p:clrMapOvr>
  <p:transition spd="slow" advTm="50574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49456A0D-623E-4EA1-B915-E1E893B6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59" y="2798596"/>
            <a:ext cx="6245800" cy="375000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34B719-51A2-4CDD-B5E8-8CF6434EB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36" t="1290" r="177" b="42041"/>
          <a:stretch/>
        </p:blipFill>
        <p:spPr>
          <a:xfrm rot="10800000">
            <a:off x="-113887" y="2"/>
            <a:ext cx="16181199" cy="9143998"/>
          </a:xfr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83CE7A7A-0A86-490C-B037-C500838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spcAft>
                <a:spcPts val="60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July 12, 2019</a:t>
            </a:r>
            <a:endParaRPr lang="th-TH">
              <a:solidFill>
                <a:srgbClr val="000000"/>
              </a:solidFill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1177DD26-915F-4E74-894A-209119A5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spcAft>
                <a:spcPts val="600"/>
              </a:spcAft>
              <a:defRPr/>
            </a:pPr>
            <a:fld id="{61C513E5-E25B-4FCA-B08A-1EE563E3CA40}" type="slidenum">
              <a:rPr lang="en-US" smtClean="0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  <a:defRPr/>
              </a:pPr>
              <a:t>4</a:t>
            </a:fld>
            <a:endParaRPr lang="th-T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8429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isual Geez Unicode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isual Geez Unicode" pitchFamily="2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2BBA3EB-A8DF-4AE8-8975-C09299C36CBD}" vid="{75A24F19-255D-4FDB-B32E-81F744AF94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708</Words>
  <Application>Microsoft Office PowerPoint</Application>
  <PresentationFormat>Custom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Baskerville Old Face</vt:lpstr>
      <vt:lpstr>Calibri</vt:lpstr>
      <vt:lpstr>Candara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ET770</dc:creator>
  <cp:lastModifiedBy>Solomon Alemu(Mr.)</cp:lastModifiedBy>
  <cp:revision>111</cp:revision>
  <dcterms:created xsi:type="dcterms:W3CDTF">2023-11-13T05:32:40Z</dcterms:created>
  <dcterms:modified xsi:type="dcterms:W3CDTF">2024-12-19T08:50:43Z</dcterms:modified>
</cp:coreProperties>
</file>