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64" r:id="rId3"/>
    <p:sldId id="266" r:id="rId4"/>
    <p:sldId id="267" r:id="rId5"/>
    <p:sldId id="268" r:id="rId6"/>
    <p:sldId id="270" r:id="rId7"/>
    <p:sldId id="27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gc6IHgYmJk0JQlNJ+oI6yaQdM0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4356C8"/>
    <a:srgbClr val="FFBE00"/>
    <a:srgbClr val="7C7C7C"/>
    <a:srgbClr val="BFBFBF"/>
    <a:srgbClr val="F9C0D3"/>
    <a:srgbClr val="EDA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6" autoAdjust="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239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311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33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718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132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255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8"/>
          <p:cNvGrpSpPr/>
          <p:nvPr/>
        </p:nvGrpSpPr>
        <p:grpSpPr>
          <a:xfrm>
            <a:off x="0" y="4651190"/>
            <a:ext cx="9144000" cy="492404"/>
            <a:chOff x="0" y="3903669"/>
            <a:chExt cx="9144000" cy="1239925"/>
          </a:xfrm>
        </p:grpSpPr>
        <p:sp>
          <p:nvSpPr>
            <p:cNvPr id="21" name="Google Shape;21;p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new_York_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cityofnewyork.u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ED865-5677-4C5A-BF73-51294F4A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Identifying the Best Location to start an Indian Restaurant</a:t>
            </a:r>
          </a:p>
        </p:txBody>
      </p:sp>
    </p:spTree>
    <p:extLst>
      <p:ext uri="{BB962C8B-B14F-4D97-AF65-F5344CB8AC3E}">
        <p14:creationId xmlns:p14="http://schemas.microsoft.com/office/powerpoint/2010/main" val="22505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92;p1">
            <a:extLst>
              <a:ext uri="{FF2B5EF4-FFF2-40B4-BE49-F238E27FC236}">
                <a16:creationId xmlns:a16="http://schemas.microsoft.com/office/drawing/2014/main" id="{3484470F-C8CD-45FE-AA1B-6CE74770C524}"/>
              </a:ext>
            </a:extLst>
          </p:cNvPr>
          <p:cNvSpPr txBox="1">
            <a:spLocks/>
          </p:cNvSpPr>
          <p:nvPr/>
        </p:nvSpPr>
        <p:spPr>
          <a:xfrm>
            <a:off x="311700" y="281000"/>
            <a:ext cx="8520600" cy="41539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/>
              <a:t>Introduction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89F73A-B9F0-4F42-BBA1-1ABA5C93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20" y="2403133"/>
            <a:ext cx="3648180" cy="2215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5B5B7-8655-4A68-8469-6DB3C01FF5E1}"/>
              </a:ext>
            </a:extLst>
          </p:cNvPr>
          <p:cNvSpPr txBox="1"/>
          <p:nvPr/>
        </p:nvSpPr>
        <p:spPr>
          <a:xfrm>
            <a:off x="311700" y="1027756"/>
            <a:ext cx="78245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u="sng" dirty="0"/>
              <a:t>Problem</a:t>
            </a:r>
            <a:br>
              <a:rPr lang="en-SG" b="1" u="sng" dirty="0"/>
            </a:br>
            <a:r>
              <a:rPr lang="en-SG" dirty="0"/>
              <a:t>New York City (NYC) is a metropolitan city that offers a lot of opportunities for Asian cuisine. </a:t>
            </a:r>
            <a:br>
              <a:rPr lang="en-SG" dirty="0"/>
            </a:br>
            <a:r>
              <a:rPr lang="en-SG" dirty="0"/>
              <a:t>However, It can be daunting to choose a potential location given the huge variety of choices.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u="sng" dirty="0"/>
              <a:t>Objective</a:t>
            </a:r>
            <a:br>
              <a:rPr lang="en-SG" b="1" u="sng" dirty="0"/>
            </a:br>
            <a:r>
              <a:rPr lang="en-SG" dirty="0"/>
              <a:t>Recommend locations in NYC to start new Indian Restaurant</a:t>
            </a:r>
            <a:br>
              <a:rPr lang="en-SG" dirty="0"/>
            </a:b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u="sng" dirty="0"/>
              <a:t>Criteria</a:t>
            </a:r>
            <a:br>
              <a:rPr lang="en-SG" dirty="0"/>
            </a:br>
            <a:r>
              <a:rPr lang="en-SG" dirty="0"/>
              <a:t>1. Areas that are densely populated with restaurant</a:t>
            </a:r>
            <a:br>
              <a:rPr lang="en-SG" dirty="0"/>
            </a:br>
            <a:r>
              <a:rPr lang="en-SG" dirty="0"/>
              <a:t>2. Areas that are having low Indian restaurant density</a:t>
            </a:r>
            <a:br>
              <a:rPr lang="en-SG" dirty="0"/>
            </a:br>
            <a:r>
              <a:rPr lang="en-SG" dirty="0"/>
              <a:t>3. Areas with high population and growth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u="sng" dirty="0"/>
              <a:t>Expected Outcome</a:t>
            </a:r>
            <a:r>
              <a:rPr lang="en-SG" dirty="0"/>
              <a:t> </a:t>
            </a:r>
            <a:br>
              <a:rPr lang="en-SG" dirty="0"/>
            </a:br>
            <a:r>
              <a:rPr lang="en-SG" dirty="0"/>
              <a:t>Narrow the search for businesses</a:t>
            </a:r>
            <a:br>
              <a:rPr lang="en-SG" dirty="0"/>
            </a:br>
            <a:r>
              <a:rPr lang="en-SG" dirty="0"/>
              <a:t>with specific good recommendations to start an </a:t>
            </a:r>
            <a:br>
              <a:rPr lang="en-SG" dirty="0"/>
            </a:br>
            <a:r>
              <a:rPr lang="en-SG" dirty="0"/>
              <a:t>Indian Restaurant</a:t>
            </a:r>
          </a:p>
        </p:txBody>
      </p:sp>
    </p:spTree>
    <p:extLst>
      <p:ext uri="{BB962C8B-B14F-4D97-AF65-F5344CB8AC3E}">
        <p14:creationId xmlns:p14="http://schemas.microsoft.com/office/powerpoint/2010/main" val="56322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92;p1">
            <a:extLst>
              <a:ext uri="{FF2B5EF4-FFF2-40B4-BE49-F238E27FC236}">
                <a16:creationId xmlns:a16="http://schemas.microsoft.com/office/drawing/2014/main" id="{3484470F-C8CD-45FE-AA1B-6CE74770C524}"/>
              </a:ext>
            </a:extLst>
          </p:cNvPr>
          <p:cNvSpPr txBox="1">
            <a:spLocks/>
          </p:cNvSpPr>
          <p:nvPr/>
        </p:nvSpPr>
        <p:spPr>
          <a:xfrm>
            <a:off x="311700" y="281000"/>
            <a:ext cx="8520600" cy="41539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2046-72B8-4088-8E2E-BF2C8CB25676}"/>
              </a:ext>
            </a:extLst>
          </p:cNvPr>
          <p:cNvSpPr txBox="1"/>
          <p:nvPr/>
        </p:nvSpPr>
        <p:spPr>
          <a:xfrm>
            <a:off x="311700" y="1027756"/>
            <a:ext cx="852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>
                <a:hlinkClick r:id="rId3"/>
              </a:rPr>
              <a:t>http://cocl.us/new_York_dataset</a:t>
            </a:r>
            <a:r>
              <a:rPr lang="en-SG" dirty="0"/>
              <a:t> (List of neighbours in NYC)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hlinkClick r:id="rId4"/>
              </a:rPr>
              <a:t>https://data.cityofnewyork.us/</a:t>
            </a:r>
            <a:r>
              <a:rPr lang="it-IT" dirty="0"/>
              <a:t> (Geospatial and population data in NYC)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Foursquare API (Venues in the NYC neighbourhoods)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There is a total of 5 Boroughs and 306 Neighborhoods in New York. And there are about 147 </a:t>
            </a:r>
            <a:r>
              <a:rPr lang="en-US" dirty="0" err="1"/>
              <a:t>indian</a:t>
            </a:r>
            <a:r>
              <a:rPr lang="en-US" dirty="0"/>
              <a:t> restaurants across New York based on Foursquare classification.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131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92;p1">
            <a:extLst>
              <a:ext uri="{FF2B5EF4-FFF2-40B4-BE49-F238E27FC236}">
                <a16:creationId xmlns:a16="http://schemas.microsoft.com/office/drawing/2014/main" id="{3484470F-C8CD-45FE-AA1B-6CE74770C524}"/>
              </a:ext>
            </a:extLst>
          </p:cNvPr>
          <p:cNvSpPr txBox="1">
            <a:spLocks/>
          </p:cNvSpPr>
          <p:nvPr/>
        </p:nvSpPr>
        <p:spPr>
          <a:xfrm>
            <a:off x="311700" y="281000"/>
            <a:ext cx="8520600" cy="41539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EF6DB-7421-49AF-AC4A-38C66EF6006F}"/>
              </a:ext>
            </a:extLst>
          </p:cNvPr>
          <p:cNvSpPr txBox="1"/>
          <p:nvPr/>
        </p:nvSpPr>
        <p:spPr>
          <a:xfrm>
            <a:off x="311700" y="1027756"/>
            <a:ext cx="852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Data will be extracted through various API calls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Data cleaning and wrangling will be done to explore the data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Data visualizations and mapping of the favourable locations such as Manhattan and Brooklyn.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Scoring of the criteria performance for each neighbourhood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Clustering and visualizations of the neighbourhoods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55D3B-248E-4E2C-964A-A419B0D3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03" y="3059081"/>
            <a:ext cx="6092227" cy="15877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B4D8F4-9F8E-4AB6-B9E4-5EABFCA7BE7B}"/>
              </a:ext>
            </a:extLst>
          </p:cNvPr>
          <p:cNvSpPr/>
          <p:nvPr/>
        </p:nvSpPr>
        <p:spPr>
          <a:xfrm>
            <a:off x="702803" y="3626249"/>
            <a:ext cx="1919483" cy="453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Example of venues in neighbourhood</a:t>
            </a:r>
          </a:p>
        </p:txBody>
      </p:sp>
    </p:spTree>
    <p:extLst>
      <p:ext uri="{BB962C8B-B14F-4D97-AF65-F5344CB8AC3E}">
        <p14:creationId xmlns:p14="http://schemas.microsoft.com/office/powerpoint/2010/main" val="366104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92;p1">
            <a:extLst>
              <a:ext uri="{FF2B5EF4-FFF2-40B4-BE49-F238E27FC236}">
                <a16:creationId xmlns:a16="http://schemas.microsoft.com/office/drawing/2014/main" id="{3484470F-C8CD-45FE-AA1B-6CE74770C524}"/>
              </a:ext>
            </a:extLst>
          </p:cNvPr>
          <p:cNvSpPr txBox="1">
            <a:spLocks/>
          </p:cNvSpPr>
          <p:nvPr/>
        </p:nvSpPr>
        <p:spPr>
          <a:xfrm>
            <a:off x="311700" y="281000"/>
            <a:ext cx="8520600" cy="41539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958B3-74A1-4735-BE47-8B188F2DC2FE}"/>
              </a:ext>
            </a:extLst>
          </p:cNvPr>
          <p:cNvSpPr txBox="1"/>
          <p:nvPr/>
        </p:nvSpPr>
        <p:spPr>
          <a:xfrm>
            <a:off x="311700" y="1027756"/>
            <a:ext cx="852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Recommended Boroughs are Brooklyn and Manhattan as top priority which aligns with clusters 4 and 1 from the clustering analytical results.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Specific neighbourhoods are Manhattan Beach, Brooklyn and </a:t>
            </a:r>
            <a:r>
              <a:rPr lang="en-SG" dirty="0" err="1"/>
              <a:t>Ditmas</a:t>
            </a:r>
            <a:r>
              <a:rPr lang="en-SG" dirty="0"/>
              <a:t> Park, Brooklyn which has low Indian restaurant density amidst a neighbourhood that has more restaurants and also an expanding population.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1998D-AE6D-48DB-B17E-3DFBBD79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2412751"/>
            <a:ext cx="3503658" cy="2101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0BA97-2792-4D06-BDFF-E4C0BEE25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42" y="2435894"/>
            <a:ext cx="3020008" cy="20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92;p1">
            <a:extLst>
              <a:ext uri="{FF2B5EF4-FFF2-40B4-BE49-F238E27FC236}">
                <a16:creationId xmlns:a16="http://schemas.microsoft.com/office/drawing/2014/main" id="{3484470F-C8CD-45FE-AA1B-6CE74770C524}"/>
              </a:ext>
            </a:extLst>
          </p:cNvPr>
          <p:cNvSpPr txBox="1">
            <a:spLocks/>
          </p:cNvSpPr>
          <p:nvPr/>
        </p:nvSpPr>
        <p:spPr>
          <a:xfrm>
            <a:off x="311700" y="281000"/>
            <a:ext cx="8520600" cy="41539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4A1AE-D0F0-4EAA-95A3-83F748E782D0}"/>
              </a:ext>
            </a:extLst>
          </p:cNvPr>
          <p:cNvSpPr txBox="1"/>
          <p:nvPr/>
        </p:nvSpPr>
        <p:spPr>
          <a:xfrm>
            <a:off x="311700" y="1027756"/>
            <a:ext cx="852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 results provides a </a:t>
            </a:r>
            <a:r>
              <a:rPr lang="en-US" dirty="0">
                <a:latin typeface="+mj-lt"/>
              </a:rPr>
              <a:t>screened top list of recommendations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businesses that are keen to set up Indian Restaurants in New York. </a:t>
            </a:r>
          </a:p>
          <a:p>
            <a:endParaRPr lang="en-US" dirty="0">
              <a:latin typeface="+mj-lt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These insights derived from the analysis helps to narrow down the search and save costs for business owners to conduct further more specific market penetration tests. </a:t>
            </a:r>
          </a:p>
          <a:p>
            <a:endParaRPr lang="en-US" dirty="0">
              <a:latin typeface="+mj-lt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Further analysis such as street surveys are critical to obtain more consumer validation of the business potential. 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 analysis could be more extended to include more granular details of demographic variety in each Neighborhoods or the tourists that are visiting the neighborhoods to complement the location-based analysis that is conducted during this research </a:t>
            </a:r>
            <a:endParaRPr lang="en-S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9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92;p1">
            <a:extLst>
              <a:ext uri="{FF2B5EF4-FFF2-40B4-BE49-F238E27FC236}">
                <a16:creationId xmlns:a16="http://schemas.microsoft.com/office/drawing/2014/main" id="{3484470F-C8CD-45FE-AA1B-6CE74770C524}"/>
              </a:ext>
            </a:extLst>
          </p:cNvPr>
          <p:cNvSpPr txBox="1">
            <a:spLocks/>
          </p:cNvSpPr>
          <p:nvPr/>
        </p:nvSpPr>
        <p:spPr>
          <a:xfrm>
            <a:off x="311700" y="281000"/>
            <a:ext cx="8520600" cy="41539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F9C9C-E53E-4907-946D-3D497F16EB7F}"/>
              </a:ext>
            </a:extLst>
          </p:cNvPr>
          <p:cNvSpPr txBox="1"/>
          <p:nvPr/>
        </p:nvSpPr>
        <p:spPr>
          <a:xfrm>
            <a:off x="311700" y="1027756"/>
            <a:ext cx="852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There is potential to start Indian Restaurant in Brooklyn and Manhattan as first priority. </a:t>
            </a:r>
          </a:p>
          <a:p>
            <a:endParaRPr lang="en-US" dirty="0">
              <a:latin typeface="+mj-lt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 recommendations are derived after achieving all the criteria that defines what would a good location be: high population and growth, low Indian restaurant density and high restaurant popularity. </a:t>
            </a:r>
          </a:p>
          <a:p>
            <a:endParaRPr lang="en-US" dirty="0">
              <a:latin typeface="+mj-lt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There is definitely a huge potential to open more Indian restaurant in these NYC Boroughs and Neighborhoods.</a:t>
            </a:r>
            <a:endParaRPr lang="en-SG" dirty="0">
              <a:latin typeface="+mj-lt"/>
            </a:endParaRPr>
          </a:p>
        </p:txBody>
      </p:sp>
      <p:pic>
        <p:nvPicPr>
          <p:cNvPr id="1026" name="Picture 2" descr="7 Indian Restaurants in Tokyo to Spice Things Up | SAVOR JAPAN ...">
            <a:extLst>
              <a:ext uri="{FF2B5EF4-FFF2-40B4-BE49-F238E27FC236}">
                <a16:creationId xmlns:a16="http://schemas.microsoft.com/office/drawing/2014/main" id="{5EBEBD3D-3108-4777-9EBD-4E4E7B77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25" y="2628194"/>
            <a:ext cx="2698488" cy="20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769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464</Words>
  <Application>Microsoft Office PowerPoint</Application>
  <PresentationFormat>On-screen Show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Calibri</vt:lpstr>
      <vt:lpstr>Geometric</vt:lpstr>
      <vt:lpstr>Identifying the Best Location to start an Indian Restaurant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User</dc:creator>
  <cp:lastModifiedBy>Zhe Hong Soh</cp:lastModifiedBy>
  <cp:revision>34</cp:revision>
  <dcterms:modified xsi:type="dcterms:W3CDTF">2020-07-04T06:29:13Z</dcterms:modified>
</cp:coreProperties>
</file>