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8" r:id="rId3"/>
    <p:sldId id="259" r:id="rId4"/>
    <p:sldId id="261" r:id="rId5"/>
    <p:sldId id="257" r:id="rId6"/>
    <p:sldId id="260" r:id="rId7"/>
    <p:sldId id="262" r:id="rId8"/>
    <p:sldId id="263" r:id="rId9"/>
    <p:sldId id="264" r:id="rId10"/>
    <p:sldId id="265" r:id="rId11"/>
    <p:sldId id="277" r:id="rId12"/>
    <p:sldId id="289" r:id="rId13"/>
    <p:sldId id="295" r:id="rId14"/>
    <p:sldId id="267" r:id="rId15"/>
    <p:sldId id="307" r:id="rId16"/>
    <p:sldId id="308" r:id="rId17"/>
    <p:sldId id="309" r:id="rId18"/>
    <p:sldId id="334" r:id="rId19"/>
    <p:sldId id="315" r:id="rId20"/>
    <p:sldId id="316" r:id="rId21"/>
    <p:sldId id="317" r:id="rId22"/>
    <p:sldId id="318" r:id="rId23"/>
    <p:sldId id="319" r:id="rId24"/>
    <p:sldId id="266" r:id="rId25"/>
    <p:sldId id="33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IYOT" initials="J" lastIdx="1" clrIdx="0">
    <p:extLst>
      <p:ext uri="{19B8F6BF-5375-455C-9EA6-DF929625EA0E}">
        <p15:presenceInfo xmlns:p15="http://schemas.microsoft.com/office/powerpoint/2012/main" userId="a39e52653dea70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805"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499C3-724C-487B-8C6F-EFAB35DA0FE7}"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7407A-7FD7-407F-AB50-48763E7BC040}" type="slidenum">
              <a:rPr lang="en-US" smtClean="0"/>
              <a:t>‹#›</a:t>
            </a:fld>
            <a:endParaRPr lang="en-US" dirty="0"/>
          </a:p>
        </p:txBody>
      </p:sp>
    </p:spTree>
    <p:extLst>
      <p:ext uri="{BB962C8B-B14F-4D97-AF65-F5344CB8AC3E}">
        <p14:creationId xmlns:p14="http://schemas.microsoft.com/office/powerpoint/2010/main" val="291156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Open_standard" TargetMode="External"/><Relationship Id="rId13" Type="http://schemas.openxmlformats.org/officeDocument/2006/relationships/hyperlink" Target="https://en.wikipedia.org/wiki/Mozilla" TargetMode="External"/><Relationship Id="rId3" Type="http://schemas.openxmlformats.org/officeDocument/2006/relationships/hyperlink" Target="https://en.wikipedia.org/wiki/International_Organization_for_Standardization" TargetMode="External"/><Relationship Id="rId7" Type="http://schemas.openxmlformats.org/officeDocument/2006/relationships/hyperlink" Target="https://en.wikipedia.org/wiki/Two-dimensional" TargetMode="External"/><Relationship Id="rId12" Type="http://schemas.openxmlformats.org/officeDocument/2006/relationships/hyperlink" Target="https://en.wikipedia.org/wiki/User_interface_markup_languag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Vector_image_format" TargetMode="External"/><Relationship Id="rId11" Type="http://schemas.openxmlformats.org/officeDocument/2006/relationships/hyperlink" Target="https://en.wikipedia.org/wiki/Help:Pronunciation_respelling_key" TargetMode="External"/><Relationship Id="rId5" Type="http://schemas.openxmlformats.org/officeDocument/2006/relationships/hyperlink" Target="https://en.wikipedia.org/wiki/XML" TargetMode="External"/><Relationship Id="rId10" Type="http://schemas.openxmlformats.org/officeDocument/2006/relationships/hyperlink" Target="https://en.wikipedia.org/wiki/Help:IPA/English" TargetMode="External"/><Relationship Id="rId4" Type="http://schemas.openxmlformats.org/officeDocument/2006/relationships/hyperlink" Target="https://en.wikipedia.org/wiki/Markup_language" TargetMode="External"/><Relationship Id="rId9" Type="http://schemas.openxmlformats.org/officeDocument/2006/relationships/hyperlink" Target="https://en.wikipedia.org/wiki/World_Wide_Web_Consortiu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developer.mozilla.org/en-US/docs/Web/HTTP/Headers/Transfer-Encoding#deflate" TargetMode="External"/><Relationship Id="rId13" Type="http://schemas.openxmlformats.org/officeDocument/2006/relationships/hyperlink" Target="https://developer.mozilla.org/en-US/docs/Web/HTTP/Headers/Transfer-Encoding#gzip" TargetMode="External"/><Relationship Id="rId3" Type="http://schemas.openxmlformats.org/officeDocument/2006/relationships/hyperlink" Target="https://developer.mozilla.org/en-US/docs/Glossary/Payload_body" TargetMode="External"/><Relationship Id="rId7" Type="http://schemas.openxmlformats.org/officeDocument/2006/relationships/hyperlink" Target="https://en.wikipedia.org/wiki/LZW" TargetMode="External"/><Relationship Id="rId12" Type="http://schemas.openxmlformats.org/officeDocument/2006/relationships/hyperlink" Target="https://datatracker.ietf.org/doc/html/rfc1952"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eveloper.mozilla.org/en-US/docs/Web/HTTP/Headers/Transfer-Encoding#compress" TargetMode="External"/><Relationship Id="rId11" Type="http://schemas.openxmlformats.org/officeDocument/2006/relationships/hyperlink" Target="https://en.wikipedia.org/wiki/DEFLATE" TargetMode="External"/><Relationship Id="rId5" Type="http://schemas.openxmlformats.org/officeDocument/2006/relationships/hyperlink" Target="https://developer.mozilla.org/en-US/docs/Web/HTTP/Headers/Content-Length" TargetMode="External"/><Relationship Id="rId15" Type="http://schemas.openxmlformats.org/officeDocument/2006/relationships/hyperlink" Target="https://developer.mozilla.org/en-US/docs/Web/HTTP/Caching" TargetMode="External"/><Relationship Id="rId10" Type="http://schemas.openxmlformats.org/officeDocument/2006/relationships/hyperlink" Target="https://datatracker.ietf.org/doc/html/rfc1950" TargetMode="External"/><Relationship Id="rId4" Type="http://schemas.openxmlformats.org/officeDocument/2006/relationships/hyperlink" Target="https://developer.mozilla.org/en-US/docs/Web/HTTP/Headers/Transfer-Encoding#chunked" TargetMode="External"/><Relationship Id="rId9" Type="http://schemas.openxmlformats.org/officeDocument/2006/relationships/hyperlink" Target="https://en.wikipedia.org/wiki/Zlib" TargetMode="External"/><Relationship Id="rId14" Type="http://schemas.openxmlformats.org/officeDocument/2006/relationships/hyperlink" Target="https://en.wikipedia.org/wiki/LZ77_and_LZ78#LZ77"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Glossary/Proxy_serv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Mouse_(computing)" TargetMode="External"/><Relationship Id="rId13" Type="http://schemas.openxmlformats.org/officeDocument/2006/relationships/hyperlink" Target="https://en.wikipedia.org/wiki/Hypertext_Markup_Language" TargetMode="External"/><Relationship Id="rId3" Type="http://schemas.openxmlformats.org/officeDocument/2006/relationships/hyperlink" Target="https://en.wikipedia.org/wiki/E-text" TargetMode="External"/><Relationship Id="rId7" Type="http://schemas.openxmlformats.org/officeDocument/2006/relationships/hyperlink" Target="https://en.wikipedia.org/wiki/Hypertext#cite_note-1" TargetMode="External"/><Relationship Id="rId12" Type="http://schemas.openxmlformats.org/officeDocument/2006/relationships/hyperlink" Target="https://en.wikipedia.org/wiki/Web_pag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Hyperlinks" TargetMode="External"/><Relationship Id="rId11" Type="http://schemas.openxmlformats.org/officeDocument/2006/relationships/hyperlink" Target="https://en.wikipedia.org/wiki/Hypertext#cite_note-2" TargetMode="External"/><Relationship Id="rId5" Type="http://schemas.openxmlformats.org/officeDocument/2006/relationships/hyperlink" Target="https://en.wikipedia.org/wiki/Electronic_devices" TargetMode="External"/><Relationship Id="rId10" Type="http://schemas.openxmlformats.org/officeDocument/2006/relationships/hyperlink" Target="https://en.wikipedia.org/wiki/World_Wide_Web" TargetMode="External"/><Relationship Id="rId4" Type="http://schemas.openxmlformats.org/officeDocument/2006/relationships/hyperlink" Target="https://en.wikipedia.org/wiki/Computer_display" TargetMode="External"/><Relationship Id="rId9" Type="http://schemas.openxmlformats.org/officeDocument/2006/relationships/hyperlink" Target="https://en.wikipedia.org/wiki/Content_format" TargetMode="External"/><Relationship Id="rId14" Type="http://schemas.openxmlformats.org/officeDocument/2006/relationships/hyperlink" Target="https://en.wikipedia.org/wiki/Interne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ntellipaat.com/blog/what-is-a-web-serv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1</a:t>
            </a:fld>
            <a:endParaRPr lang="en-US" dirty="0"/>
          </a:p>
        </p:txBody>
      </p:sp>
    </p:spTree>
    <p:extLst>
      <p:ext uri="{BB962C8B-B14F-4D97-AF65-F5344CB8AC3E}">
        <p14:creationId xmlns:p14="http://schemas.microsoft.com/office/powerpoint/2010/main" val="2597748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Standard Generalized Markup Language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SGML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tooltip="International Organization for Standardization"/>
              </a:rPr>
              <a:t>ISO</a:t>
            </a:r>
            <a:r>
              <a:rPr lang="en-US" sz="1200" b="0" i="0" kern="1200" dirty="0">
                <a:solidFill>
                  <a:schemeClr val="tx1"/>
                </a:solidFill>
                <a:effectLst/>
                <a:latin typeface="+mn-lt"/>
                <a:ea typeface="+mn-ea"/>
                <a:cs typeface="+mn-cs"/>
              </a:rPr>
              <a:t> 8879:1986) is a standard for defining generalized </a:t>
            </a:r>
            <a:r>
              <a:rPr lang="en-US" sz="1200" b="0" i="0" u="none" strike="noStrike" kern="1200" dirty="0">
                <a:solidFill>
                  <a:schemeClr val="tx1"/>
                </a:solidFill>
                <a:effectLst/>
                <a:latin typeface="+mn-lt"/>
                <a:ea typeface="+mn-ea"/>
                <a:cs typeface="+mn-cs"/>
                <a:hlinkClick r:id="rId4" tooltip="Markup language"/>
              </a:rPr>
              <a:t>markup languages</a:t>
            </a:r>
            <a:r>
              <a:rPr lang="en-US" sz="1200" b="0" i="0" kern="1200" dirty="0">
                <a:solidFill>
                  <a:schemeClr val="tx1"/>
                </a:solidFill>
                <a:effectLst/>
                <a:latin typeface="+mn-lt"/>
                <a:ea typeface="+mn-ea"/>
                <a:cs typeface="+mn-cs"/>
              </a:rPr>
              <a:t> for documents.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Scalable Vector Graphics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SVG</a:t>
            </a:r>
            <a:r>
              <a:rPr lang="en-US" sz="1200" b="0" i="0" kern="1200" dirty="0">
                <a:solidFill>
                  <a:schemeClr val="tx1"/>
                </a:solidFill>
                <a:effectLst/>
                <a:latin typeface="+mn-lt"/>
                <a:ea typeface="+mn-ea"/>
                <a:cs typeface="+mn-cs"/>
              </a:rPr>
              <a:t>) is an </a:t>
            </a:r>
            <a:r>
              <a:rPr lang="en-US" sz="1200" b="0" i="0" u="none" strike="noStrike" kern="1200" dirty="0">
                <a:solidFill>
                  <a:schemeClr val="tx1"/>
                </a:solidFill>
                <a:effectLst/>
                <a:latin typeface="+mn-lt"/>
                <a:ea typeface="+mn-ea"/>
                <a:cs typeface="+mn-cs"/>
                <a:hlinkClick r:id="rId5" tooltip="XML"/>
              </a:rPr>
              <a:t>XML</a:t>
            </a:r>
            <a:r>
              <a:rPr lang="en-US" sz="1200" b="0" i="0" kern="1200" dirty="0">
                <a:solidFill>
                  <a:schemeClr val="tx1"/>
                </a:solidFill>
                <a:effectLst/>
                <a:latin typeface="+mn-lt"/>
                <a:ea typeface="+mn-ea"/>
                <a:cs typeface="+mn-cs"/>
              </a:rPr>
              <a:t>-based </a:t>
            </a:r>
            <a:r>
              <a:rPr lang="en-US" sz="1200" b="0" i="0" u="none" strike="noStrike" kern="1200" dirty="0">
                <a:solidFill>
                  <a:schemeClr val="tx1"/>
                </a:solidFill>
                <a:effectLst/>
                <a:latin typeface="+mn-lt"/>
                <a:ea typeface="+mn-ea"/>
                <a:cs typeface="+mn-cs"/>
                <a:hlinkClick r:id="rId6" tooltip="Vector image format"/>
              </a:rPr>
              <a:t>vector image format</a:t>
            </a:r>
            <a:r>
              <a:rPr lang="en-US" sz="1200" b="0" i="0" kern="1200" dirty="0">
                <a:solidFill>
                  <a:schemeClr val="tx1"/>
                </a:solidFill>
                <a:effectLst/>
                <a:latin typeface="+mn-lt"/>
                <a:ea typeface="+mn-ea"/>
                <a:cs typeface="+mn-cs"/>
              </a:rPr>
              <a:t> for defining </a:t>
            </a:r>
            <a:r>
              <a:rPr lang="en-US" sz="1200" b="0" i="0" u="none" strike="noStrike" kern="1200" dirty="0">
                <a:solidFill>
                  <a:schemeClr val="tx1"/>
                </a:solidFill>
                <a:effectLst/>
                <a:latin typeface="+mn-lt"/>
                <a:ea typeface="+mn-ea"/>
                <a:cs typeface="+mn-cs"/>
                <a:hlinkClick r:id="rId7" tooltip="Two-dimensional"/>
              </a:rPr>
              <a:t>two-dimensional</a:t>
            </a:r>
            <a:r>
              <a:rPr lang="en-US" sz="1200" b="0" i="0" kern="1200" dirty="0">
                <a:solidFill>
                  <a:schemeClr val="tx1"/>
                </a:solidFill>
                <a:effectLst/>
                <a:latin typeface="+mn-lt"/>
                <a:ea typeface="+mn-ea"/>
                <a:cs typeface="+mn-cs"/>
              </a:rPr>
              <a:t> graphics, having support for interactivity and animation. The SVG specification is an </a:t>
            </a:r>
            <a:r>
              <a:rPr lang="en-US" sz="1200" b="0" i="0" u="none" strike="noStrike" kern="1200" dirty="0">
                <a:solidFill>
                  <a:schemeClr val="tx1"/>
                </a:solidFill>
                <a:effectLst/>
                <a:latin typeface="+mn-lt"/>
                <a:ea typeface="+mn-ea"/>
                <a:cs typeface="+mn-cs"/>
                <a:hlinkClick r:id="rId8" tooltip="Open standard"/>
              </a:rPr>
              <a:t>open standard</a:t>
            </a:r>
            <a:r>
              <a:rPr lang="en-US" sz="1200" b="0" i="0" kern="1200" dirty="0">
                <a:solidFill>
                  <a:schemeClr val="tx1"/>
                </a:solidFill>
                <a:effectLst/>
                <a:latin typeface="+mn-lt"/>
                <a:ea typeface="+mn-ea"/>
                <a:cs typeface="+mn-cs"/>
              </a:rPr>
              <a:t> developed by the </a:t>
            </a:r>
            <a:r>
              <a:rPr lang="en-US" sz="1200" b="0" i="0" u="none" strike="noStrike" kern="1200" dirty="0">
                <a:solidFill>
                  <a:schemeClr val="tx1"/>
                </a:solidFill>
                <a:effectLst/>
                <a:latin typeface="+mn-lt"/>
                <a:ea typeface="+mn-ea"/>
                <a:cs typeface="+mn-cs"/>
                <a:hlinkClick r:id="rId9" tooltip="World Wide Web Consortium"/>
              </a:rPr>
              <a:t>World Wide Web Consortium</a:t>
            </a:r>
            <a:r>
              <a:rPr lang="en-US" sz="1200" b="0" i="0" kern="1200" dirty="0">
                <a:solidFill>
                  <a:schemeClr val="tx1"/>
                </a:solidFill>
                <a:effectLst/>
                <a:latin typeface="+mn-lt"/>
                <a:ea typeface="+mn-ea"/>
                <a:cs typeface="+mn-cs"/>
              </a:rPr>
              <a:t> since 1999.</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XUL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tooltip="Help:IPA/English"/>
              </a:rPr>
              <a:t>/ˈ</a:t>
            </a:r>
            <a:r>
              <a:rPr lang="en-US" sz="1200" b="0" i="0" u="none" strike="noStrike" kern="1200" dirty="0" err="1">
                <a:solidFill>
                  <a:schemeClr val="tx1"/>
                </a:solidFill>
                <a:effectLst/>
                <a:latin typeface="+mn-lt"/>
                <a:ea typeface="+mn-ea"/>
                <a:cs typeface="+mn-cs"/>
                <a:hlinkClick r:id="rId10" tooltip="Help:IPA/English"/>
              </a:rPr>
              <a:t>zuːl</a:t>
            </a:r>
            <a:r>
              <a:rPr lang="en-US" sz="1200" b="0" i="0" u="none" strike="noStrike" kern="1200" dirty="0">
                <a:solidFill>
                  <a:schemeClr val="tx1"/>
                </a:solidFill>
                <a:effectLst/>
                <a:latin typeface="+mn-lt"/>
                <a:ea typeface="+mn-ea"/>
                <a:cs typeface="+mn-cs"/>
                <a:hlinkClick r:id="rId10" tooltip="Help:IPA/English"/>
              </a:rPr>
              <a:t>/</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11" tooltip="Help:Pronunciation respelling key"/>
              </a:rPr>
              <a:t>ZOOL</a:t>
            </a:r>
            <a:r>
              <a:rPr lang="en-US" sz="1200" b="0" i="0" kern="1200" dirty="0">
                <a:solidFill>
                  <a:schemeClr val="tx1"/>
                </a:solidFill>
                <a:effectLst/>
                <a:latin typeface="+mn-lt"/>
                <a:ea typeface="+mn-ea"/>
                <a:cs typeface="+mn-cs"/>
              </a:rPr>
              <a:t>), which stands for </a:t>
            </a:r>
            <a:r>
              <a:rPr lang="en-US" sz="1200" b="1" i="0" kern="1200" dirty="0">
                <a:solidFill>
                  <a:schemeClr val="tx1"/>
                </a:solidFill>
                <a:effectLst/>
                <a:latin typeface="+mn-lt"/>
                <a:ea typeface="+mn-ea"/>
                <a:cs typeface="+mn-cs"/>
              </a:rPr>
              <a:t>XML User Interface Language</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12" tooltip="User interface markup language"/>
              </a:rPr>
              <a:t>user interface markup language</a:t>
            </a:r>
            <a:r>
              <a:rPr lang="en-US" sz="1200" b="0" i="0" kern="1200" dirty="0">
                <a:solidFill>
                  <a:schemeClr val="tx1"/>
                </a:solidFill>
                <a:effectLst/>
                <a:latin typeface="+mn-lt"/>
                <a:ea typeface="+mn-ea"/>
                <a:cs typeface="+mn-cs"/>
              </a:rPr>
              <a:t> developed by </a:t>
            </a:r>
            <a:r>
              <a:rPr lang="en-US" sz="1200" b="0" i="0" u="none" strike="noStrike" kern="1200" dirty="0">
                <a:solidFill>
                  <a:schemeClr val="tx1"/>
                </a:solidFill>
                <a:effectLst/>
                <a:latin typeface="+mn-lt"/>
                <a:ea typeface="+mn-ea"/>
                <a:cs typeface="+mn-cs"/>
                <a:hlinkClick r:id="rId13" tooltip="Mozilla"/>
              </a:rPr>
              <a:t>Mozilla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10</a:t>
            </a:fld>
            <a:endParaRPr lang="en-US"/>
          </a:p>
        </p:txBody>
      </p:sp>
    </p:spTree>
    <p:extLst>
      <p:ext uri="{BB962C8B-B14F-4D97-AF65-F5344CB8AC3E}">
        <p14:creationId xmlns:p14="http://schemas.microsoft.com/office/powerpoint/2010/main" val="317665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213DF3D-371B-45FA-BF36-56836273597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B64A59F2-CA20-4C81-84FC-C4A5D71959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HTTP is connectionless:</a:t>
            </a:r>
            <a:r>
              <a:rPr lang="en-US" altLang="en-US" dirty="0"/>
              <a:t> The HTTP client, i.e., a browser initiates an HTTP request and after a request is made, the client disconnects from the server and waits for a response. The server processes the request and re-establishes the connection with the client to send a response back.</a:t>
            </a:r>
          </a:p>
          <a:p>
            <a:r>
              <a:rPr lang="en-US" altLang="en-US" b="1" dirty="0"/>
              <a:t>HTTP is media independent:</a:t>
            </a:r>
            <a:r>
              <a:rPr lang="en-US" altLang="en-US" dirty="0"/>
              <a:t> It means, any type of data can be sent by HTTP as long as both the client and the server know how to handle the data content. It is required for the client as well as the server to specify the content type using appropriate MIME-type.</a:t>
            </a:r>
          </a:p>
          <a:p>
            <a:r>
              <a:rPr lang="en-US" altLang="en-US" b="1" dirty="0"/>
              <a:t>HTTP is stateless:</a:t>
            </a:r>
            <a:r>
              <a:rPr lang="en-US" altLang="en-US" dirty="0"/>
              <a:t> As mentioned above, HTTP is connectionless and it is a direct result of HTTP being a stateless protocol. The server and client are aware of each other only during a current request. Afterwards, both of them forget about each other. Due to this nature of the protocol, neither the client nor the browser can retain information between different requests across the web pages.</a:t>
            </a:r>
          </a:p>
          <a:p>
            <a:endParaRPr lang="en-US" altLang="en-US" dirty="0"/>
          </a:p>
        </p:txBody>
      </p:sp>
      <p:sp>
        <p:nvSpPr>
          <p:cNvPr id="38916" name="Slide Number Placeholder 3">
            <a:extLst>
              <a:ext uri="{FF2B5EF4-FFF2-40B4-BE49-F238E27FC236}">
                <a16:creationId xmlns:a16="http://schemas.microsoft.com/office/drawing/2014/main" id="{92B79B32-D648-4EBF-9998-4459A562AC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bg1"/>
                </a:solidFill>
                <a:latin typeface="Arial" panose="020B0604020202020204" pitchFamily="34" charset="0"/>
                <a:ea typeface="Microsoft YaHei" panose="020B0503020204020204" pitchFamily="34" charset="-122"/>
              </a:defRPr>
            </a:lvl1pPr>
            <a:lvl2pPr marL="715963" indent="-274638">
              <a:defRPr>
                <a:solidFill>
                  <a:schemeClr val="bg1"/>
                </a:solidFill>
                <a:latin typeface="Arial" panose="020B0604020202020204" pitchFamily="34" charset="0"/>
                <a:ea typeface="Microsoft YaHei" panose="020B0503020204020204" pitchFamily="34" charset="-122"/>
              </a:defRPr>
            </a:lvl2pPr>
            <a:lvl3pPr marL="1101725" indent="-219075">
              <a:defRPr>
                <a:solidFill>
                  <a:schemeClr val="bg1"/>
                </a:solidFill>
                <a:latin typeface="Arial" panose="020B0604020202020204" pitchFamily="34" charset="0"/>
                <a:ea typeface="Microsoft YaHei" panose="020B0503020204020204" pitchFamily="34" charset="-122"/>
              </a:defRPr>
            </a:lvl3pPr>
            <a:lvl4pPr marL="1541463" indent="-219075">
              <a:defRPr>
                <a:solidFill>
                  <a:schemeClr val="bg1"/>
                </a:solidFill>
                <a:latin typeface="Arial" panose="020B0604020202020204" pitchFamily="34" charset="0"/>
                <a:ea typeface="Microsoft YaHei" panose="020B0503020204020204" pitchFamily="34" charset="-122"/>
              </a:defRPr>
            </a:lvl4pPr>
            <a:lvl5pPr marL="1982788" indent="-219075">
              <a:defRPr>
                <a:solidFill>
                  <a:schemeClr val="bg1"/>
                </a:solidFill>
                <a:latin typeface="Arial" panose="020B0604020202020204" pitchFamily="34" charset="0"/>
                <a:ea typeface="Microsoft YaHei" panose="020B0503020204020204" pitchFamily="34" charset="-122"/>
              </a:defRPr>
            </a:lvl5pPr>
            <a:lvl6pPr marL="2439988" indent="-219075" defTabSz="457200" eaLnBrk="0" fontAlgn="base" hangingPunct="0">
              <a:spcBef>
                <a:spcPct val="0"/>
              </a:spcBef>
              <a:spcAft>
                <a:spcPct val="0"/>
              </a:spcAft>
              <a:defRPr>
                <a:solidFill>
                  <a:schemeClr val="bg1"/>
                </a:solidFill>
                <a:latin typeface="Arial" panose="020B0604020202020204" pitchFamily="34" charset="0"/>
                <a:ea typeface="Microsoft YaHei" panose="020B0503020204020204" pitchFamily="34" charset="-122"/>
              </a:defRPr>
            </a:lvl6pPr>
            <a:lvl7pPr marL="2897188" indent="-219075" defTabSz="457200" eaLnBrk="0" fontAlgn="base" hangingPunct="0">
              <a:spcBef>
                <a:spcPct val="0"/>
              </a:spcBef>
              <a:spcAft>
                <a:spcPct val="0"/>
              </a:spcAft>
              <a:defRPr>
                <a:solidFill>
                  <a:schemeClr val="bg1"/>
                </a:solidFill>
                <a:latin typeface="Arial" panose="020B0604020202020204" pitchFamily="34" charset="0"/>
                <a:ea typeface="Microsoft YaHei" panose="020B0503020204020204" pitchFamily="34" charset="-122"/>
              </a:defRPr>
            </a:lvl7pPr>
            <a:lvl8pPr marL="3354388" indent="-219075" defTabSz="457200" eaLnBrk="0" fontAlgn="base" hangingPunct="0">
              <a:spcBef>
                <a:spcPct val="0"/>
              </a:spcBef>
              <a:spcAft>
                <a:spcPct val="0"/>
              </a:spcAft>
              <a:defRPr>
                <a:solidFill>
                  <a:schemeClr val="bg1"/>
                </a:solidFill>
                <a:latin typeface="Arial" panose="020B0604020202020204" pitchFamily="34" charset="0"/>
                <a:ea typeface="Microsoft YaHei" panose="020B0503020204020204" pitchFamily="34" charset="-122"/>
              </a:defRPr>
            </a:lvl8pPr>
            <a:lvl9pPr marL="3811588" indent="-219075" defTabSz="457200" eaLnBrk="0" fontAlgn="base" hangingPunct="0">
              <a:spcBef>
                <a:spcPct val="0"/>
              </a:spcBef>
              <a:spcAft>
                <a:spcPct val="0"/>
              </a:spcAft>
              <a:defRPr>
                <a:solidFill>
                  <a:schemeClr val="bg1"/>
                </a:solidFill>
                <a:latin typeface="Arial" panose="020B0604020202020204" pitchFamily="34" charset="0"/>
                <a:ea typeface="Microsoft YaHei" panose="020B0503020204020204" pitchFamily="34" charset="-122"/>
              </a:defRPr>
            </a:lvl9pPr>
          </a:lstStyle>
          <a:p>
            <a:fld id="{5F8E1B9F-30E2-49C5-820A-6F93A46EF74F}" type="slidenum">
              <a:rPr lang="en-US" altLang="en-US" smtClean="0">
                <a:solidFill>
                  <a:schemeClr val="tx1"/>
                </a:solidFill>
                <a:latin typeface="Calibri" panose="020F0502020204030204" pitchFamily="34" charset="0"/>
              </a:rPr>
              <a:pPr/>
              <a:t>13</a:t>
            </a:fld>
            <a:endParaRPr lang="en-US" altLang="en-US">
              <a:solidFill>
                <a:schemeClr val="tx1"/>
              </a:solidFill>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Request line may contain protocols, protocol versions</a:t>
            </a:r>
          </a:p>
          <a:p>
            <a:r>
              <a:rPr lang="en-US" dirty="0"/>
              <a:t>Headers may contain, cookies, </a:t>
            </a:r>
            <a:r>
              <a:rPr lang="en-US" dirty="0" err="1"/>
              <a:t>api</a:t>
            </a:r>
            <a:r>
              <a:rPr lang="en-US" dirty="0"/>
              <a:t> keys,</a:t>
            </a:r>
          </a:p>
          <a:p>
            <a:r>
              <a:rPr lang="en-US" dirty="0"/>
              <a:t>Body the actual message you want to send contained in this part</a:t>
            </a:r>
          </a:p>
        </p:txBody>
      </p:sp>
      <p:sp>
        <p:nvSpPr>
          <p:cNvPr id="4" name="Slide Number Placeholder 3"/>
          <p:cNvSpPr>
            <a:spLocks noGrp="1"/>
          </p:cNvSpPr>
          <p:nvPr>
            <p:ph type="sldNum" sz="quarter" idx="5"/>
          </p:nvPr>
        </p:nvSpPr>
        <p:spPr/>
        <p:txBody>
          <a:bodyPr/>
          <a:lstStyle/>
          <a:p>
            <a:fld id="{6A07407A-7FD7-407F-AB50-48763E7BC040}" type="slidenum">
              <a:rPr lang="en-US" smtClean="0"/>
              <a:t>15</a:t>
            </a:fld>
            <a:endParaRPr lang="en-US" dirty="0"/>
          </a:p>
        </p:txBody>
      </p:sp>
    </p:spTree>
    <p:extLst>
      <p:ext uri="{BB962C8B-B14F-4D97-AF65-F5344CB8AC3E}">
        <p14:creationId xmlns:p14="http://schemas.microsoft.com/office/powerpoint/2010/main" val="2813311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Connection</a:t>
            </a:r>
            <a:r>
              <a:rPr lang="en-US" sz="1200" b="0" i="0" kern="1200" dirty="0">
                <a:solidFill>
                  <a:schemeClr val="tx1"/>
                </a:solidFill>
                <a:effectLst/>
                <a:latin typeface="+mn-lt"/>
                <a:ea typeface="+mn-ea"/>
                <a:cs typeface="+mn-cs"/>
              </a:rPr>
              <a:t> general header controls whether the network connection stays open after the current transaction finishes. If the value sent is </a:t>
            </a:r>
            <a:r>
              <a:rPr lang="en-US" dirty="0"/>
              <a:t>keep-alive</a:t>
            </a:r>
            <a:r>
              <a:rPr lang="en-US" sz="1200" b="0" i="0" kern="1200" dirty="0">
                <a:solidFill>
                  <a:schemeClr val="tx1"/>
                </a:solidFill>
                <a:effectLst/>
                <a:latin typeface="+mn-lt"/>
                <a:ea typeface="+mn-ea"/>
                <a:cs typeface="+mn-cs"/>
              </a:rPr>
              <a:t>, the connection is persistent and not closed, allowing for subsequent requests to the same server to be done.</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Transfer-Encoding</a:t>
            </a:r>
            <a:r>
              <a:rPr lang="en-US" sz="1200" b="0" i="0" kern="1200" dirty="0">
                <a:solidFill>
                  <a:schemeClr val="tx1"/>
                </a:solidFill>
                <a:effectLst/>
                <a:latin typeface="+mn-lt"/>
                <a:ea typeface="+mn-ea"/>
                <a:cs typeface="+mn-cs"/>
              </a:rPr>
              <a:t> header specifies the form of encoding used to safely transfer the </a:t>
            </a:r>
            <a:r>
              <a:rPr lang="en-US" sz="1200" b="0" i="0" u="sng" kern="1200" dirty="0">
                <a:solidFill>
                  <a:schemeClr val="tx1"/>
                </a:solidFill>
                <a:effectLst/>
                <a:latin typeface="+mn-lt"/>
                <a:ea typeface="+mn-ea"/>
                <a:cs typeface="+mn-cs"/>
                <a:hlinkClick r:id="rId3"/>
              </a:rPr>
              <a:t>payload body</a:t>
            </a:r>
            <a:r>
              <a:rPr lang="en-US" sz="1200" b="0" i="0" kern="1200" dirty="0">
                <a:solidFill>
                  <a:schemeClr val="tx1"/>
                </a:solidFill>
                <a:effectLst/>
                <a:latin typeface="+mn-lt"/>
                <a:ea typeface="+mn-ea"/>
                <a:cs typeface="+mn-cs"/>
              </a:rPr>
              <a:t> to the user.</a:t>
            </a:r>
          </a:p>
          <a:p>
            <a:r>
              <a:rPr lang="en-US" u="none" strike="noStrike" dirty="0" err="1">
                <a:effectLst/>
                <a:hlinkClick r:id="rId4"/>
              </a:rPr>
              <a:t>chunked</a:t>
            </a:r>
            <a:r>
              <a:rPr lang="en-US" dirty="0" err="1">
                <a:effectLst/>
              </a:rPr>
              <a:t>Data</a:t>
            </a:r>
            <a:r>
              <a:rPr lang="en-US" dirty="0">
                <a:effectLst/>
              </a:rPr>
              <a:t> is sent in a series of chunks. The </a:t>
            </a:r>
            <a:r>
              <a:rPr lang="en-US" u="sng" dirty="0">
                <a:effectLst/>
                <a:hlinkClick r:id="rId5"/>
              </a:rPr>
              <a:t>Content-Length</a:t>
            </a:r>
            <a:r>
              <a:rPr lang="en-US" dirty="0">
                <a:effectLst/>
              </a:rPr>
              <a:t> header is omitted in this case and at the beginning of each chunk you need to add the length of the current chunk in hexadecimal format, followed by '\r\n' and then the chunk itself, followed by another '\r\n'. The terminating chunk is a regular chunk, with the exception that its length is zero. It is followed by the trailer, which consists of a (possibly empty) sequence of header fields.</a:t>
            </a:r>
          </a:p>
          <a:p>
            <a:r>
              <a:rPr lang="en-US" u="none" strike="noStrike" dirty="0" err="1">
                <a:effectLst/>
                <a:hlinkClick r:id="rId6"/>
              </a:rPr>
              <a:t>compress</a:t>
            </a:r>
            <a:r>
              <a:rPr lang="en-US" dirty="0" err="1">
                <a:effectLst/>
              </a:rPr>
              <a:t>A</a:t>
            </a:r>
            <a:r>
              <a:rPr lang="en-US" dirty="0">
                <a:effectLst/>
              </a:rPr>
              <a:t> format using the </a:t>
            </a:r>
            <a:r>
              <a:rPr lang="en-US" u="sng" dirty="0">
                <a:effectLst/>
                <a:hlinkClick r:id="rId7"/>
              </a:rPr>
              <a:t>Lempel-Ziv-Welch</a:t>
            </a:r>
            <a:r>
              <a:rPr lang="en-US" dirty="0">
                <a:effectLst/>
              </a:rPr>
              <a:t> (LZW) algorithm. The value name was taken from the UNIX </a:t>
            </a:r>
            <a:r>
              <a:rPr lang="en-US" i="1" dirty="0">
                <a:effectLst/>
              </a:rPr>
              <a:t>compress</a:t>
            </a:r>
            <a:r>
              <a:rPr lang="en-US" dirty="0">
                <a:effectLst/>
              </a:rPr>
              <a:t> program, which implemented this algorithm. Like the compress program, which has disappeared from most UNIX distributions, this content-encoding is used by almost no browsers today, partly because of a patent issue (which expired in 2003).</a:t>
            </a:r>
          </a:p>
          <a:p>
            <a:r>
              <a:rPr lang="en-US" u="none" strike="noStrike" dirty="0" err="1">
                <a:effectLst/>
                <a:hlinkClick r:id="rId8"/>
              </a:rPr>
              <a:t>deflate</a:t>
            </a:r>
            <a:r>
              <a:rPr lang="en-US" dirty="0" err="1">
                <a:effectLst/>
              </a:rPr>
              <a:t>Using</a:t>
            </a:r>
            <a:r>
              <a:rPr lang="en-US" dirty="0">
                <a:effectLst/>
              </a:rPr>
              <a:t> the </a:t>
            </a:r>
            <a:r>
              <a:rPr lang="en-US" u="sng" dirty="0" err="1">
                <a:effectLst/>
                <a:hlinkClick r:id="rId9"/>
              </a:rPr>
              <a:t>zlib</a:t>
            </a:r>
            <a:r>
              <a:rPr lang="en-US" dirty="0">
                <a:effectLst/>
              </a:rPr>
              <a:t> structure (defined in </a:t>
            </a:r>
            <a:r>
              <a:rPr lang="en-US" u="sng" dirty="0">
                <a:effectLst/>
                <a:hlinkClick r:id="rId10"/>
              </a:rPr>
              <a:t>RFC 1950</a:t>
            </a:r>
            <a:r>
              <a:rPr lang="en-US" dirty="0">
                <a:effectLst/>
              </a:rPr>
              <a:t>), with the </a:t>
            </a:r>
            <a:r>
              <a:rPr lang="en-US" i="1" u="sng" dirty="0">
                <a:effectLst/>
                <a:hlinkClick r:id="rId11"/>
              </a:rPr>
              <a:t>deflate</a:t>
            </a:r>
            <a:r>
              <a:rPr lang="en-US" dirty="0">
                <a:effectLst/>
              </a:rPr>
              <a:t> compression algorithm (defined in </a:t>
            </a:r>
            <a:r>
              <a:rPr lang="en-US" u="sng" dirty="0">
                <a:effectLst/>
                <a:hlinkClick r:id="rId12"/>
              </a:rPr>
              <a:t>RFC 1951</a:t>
            </a:r>
            <a:r>
              <a:rPr lang="en-US" dirty="0">
                <a:effectLst/>
              </a:rPr>
              <a:t>).</a:t>
            </a:r>
          </a:p>
          <a:p>
            <a:r>
              <a:rPr lang="en-US" u="none" strike="noStrike" dirty="0" err="1">
                <a:effectLst/>
                <a:hlinkClick r:id="rId13"/>
              </a:rPr>
              <a:t>gzip</a:t>
            </a:r>
            <a:r>
              <a:rPr lang="en-US" dirty="0" err="1">
                <a:effectLst/>
              </a:rPr>
              <a:t>A</a:t>
            </a:r>
            <a:r>
              <a:rPr lang="en-US" dirty="0">
                <a:effectLst/>
              </a:rPr>
              <a:t> format using the </a:t>
            </a:r>
            <a:r>
              <a:rPr lang="en-US" u="sng" dirty="0">
                <a:effectLst/>
                <a:hlinkClick r:id="rId14"/>
              </a:rPr>
              <a:t>Lempel-Ziv coding</a:t>
            </a:r>
            <a:r>
              <a:rPr lang="en-US" dirty="0">
                <a:effectLst/>
              </a:rPr>
              <a:t> (LZ77), with a 32-bit CRC. This is originally the format of the UNIX </a:t>
            </a:r>
            <a:r>
              <a:rPr lang="en-US" i="1" dirty="0" err="1">
                <a:effectLst/>
              </a:rPr>
              <a:t>gzip</a:t>
            </a:r>
            <a:r>
              <a:rPr lang="en-US" dirty="0">
                <a:effectLst/>
              </a:rPr>
              <a:t> program. The HTTP/1.1 standard also recommends that the servers supporting this content-encoding should recognize x-</a:t>
            </a:r>
            <a:r>
              <a:rPr lang="en-US" dirty="0" err="1">
                <a:effectLst/>
              </a:rPr>
              <a:t>gzip</a:t>
            </a:r>
            <a:r>
              <a:rPr lang="en-US" dirty="0">
                <a:effectLst/>
              </a:rPr>
              <a:t> as an alias, for compatibility purposes.</a:t>
            </a:r>
          </a:p>
          <a:p>
            <a:endParaRPr lang="en-US" b="1" u="none" strike="noStrike" dirty="0">
              <a:effectLst/>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Cache-Control</a:t>
            </a:r>
            <a:r>
              <a:rPr lang="en-US" sz="1200" b="0" i="0" kern="1200" dirty="0">
                <a:solidFill>
                  <a:schemeClr val="tx1"/>
                </a:solidFill>
                <a:effectLst/>
                <a:latin typeface="+mn-lt"/>
                <a:ea typeface="+mn-ea"/>
                <a:cs typeface="+mn-cs"/>
              </a:rPr>
              <a:t> HTTP header field holds </a:t>
            </a:r>
            <a:r>
              <a:rPr lang="en-US" sz="1200" b="0" i="1" kern="1200" dirty="0">
                <a:solidFill>
                  <a:schemeClr val="tx1"/>
                </a:solidFill>
                <a:effectLst/>
                <a:latin typeface="+mn-lt"/>
                <a:ea typeface="+mn-ea"/>
                <a:cs typeface="+mn-cs"/>
              </a:rPr>
              <a:t>directives</a:t>
            </a:r>
            <a:r>
              <a:rPr lang="en-US" sz="1200" b="0" i="0" kern="1200" dirty="0">
                <a:solidFill>
                  <a:schemeClr val="tx1"/>
                </a:solidFill>
                <a:effectLst/>
                <a:latin typeface="+mn-lt"/>
                <a:ea typeface="+mn-ea"/>
                <a:cs typeface="+mn-cs"/>
              </a:rPr>
              <a:t> (instructions) — in both requests and responses — that control </a:t>
            </a:r>
            <a:r>
              <a:rPr lang="en-US" sz="1200" b="0" i="0" u="sng" kern="1200" dirty="0">
                <a:solidFill>
                  <a:schemeClr val="tx1"/>
                </a:solidFill>
                <a:effectLst/>
                <a:latin typeface="+mn-lt"/>
                <a:ea typeface="+mn-ea"/>
                <a:cs typeface="+mn-cs"/>
                <a:hlinkClick r:id="rId15"/>
              </a:rPr>
              <a:t>caching</a:t>
            </a:r>
            <a:r>
              <a:rPr lang="en-US" sz="1200" b="0" i="0" kern="1200" dirty="0">
                <a:solidFill>
                  <a:schemeClr val="tx1"/>
                </a:solidFill>
                <a:effectLst/>
                <a:latin typeface="+mn-lt"/>
                <a:ea typeface="+mn-ea"/>
                <a:cs typeface="+mn-cs"/>
              </a:rPr>
              <a:t> in browsers and shared caches (e.g. Proxies, CDNs).</a:t>
            </a:r>
            <a:endParaRPr lang="en-US" b="1" dirty="0">
              <a:effectLst/>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HTTP cache stores a response associated with a request and reuses the stored response for subsequent requests.</a:t>
            </a:r>
          </a:p>
          <a:p>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19</a:t>
            </a:fld>
            <a:endParaRPr lang="en-US" dirty="0"/>
          </a:p>
        </p:txBody>
      </p:sp>
    </p:spTree>
    <p:extLst>
      <p:ext uri="{BB962C8B-B14F-4D97-AF65-F5344CB8AC3E}">
        <p14:creationId xmlns:p14="http://schemas.microsoft.com/office/powerpoint/2010/main" val="878759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HTTP </a:t>
            </a:r>
            <a:r>
              <a:rPr lang="en-US" sz="1200" b="1" i="0" kern="1200" dirty="0">
                <a:solidFill>
                  <a:schemeClr val="tx1"/>
                </a:solidFill>
                <a:effectLst/>
                <a:latin typeface="+mn-lt"/>
                <a:ea typeface="+mn-ea"/>
                <a:cs typeface="+mn-cs"/>
              </a:rPr>
              <a:t>Proxy-Authenticate</a:t>
            </a:r>
            <a:r>
              <a:rPr lang="en-US" sz="1200" b="0" i="0" kern="1200" dirty="0">
                <a:solidFill>
                  <a:schemeClr val="tx1"/>
                </a:solidFill>
                <a:effectLst/>
                <a:latin typeface="+mn-lt"/>
                <a:ea typeface="+mn-ea"/>
                <a:cs typeface="+mn-cs"/>
              </a:rPr>
              <a:t> response header defines the authentication method that should be used to gain access to a resource behind a </a:t>
            </a:r>
            <a:r>
              <a:rPr lang="en-US" sz="1200" b="0" i="0" u="sng" kern="1200" dirty="0">
                <a:solidFill>
                  <a:schemeClr val="tx1"/>
                </a:solidFill>
                <a:effectLst/>
                <a:latin typeface="+mn-lt"/>
                <a:ea typeface="+mn-ea"/>
                <a:cs typeface="+mn-cs"/>
                <a:hlinkClick r:id="rId3"/>
              </a:rPr>
              <a:t>proxy server</a:t>
            </a:r>
            <a:r>
              <a:rPr lang="en-US" sz="1200" b="0" i="0" kern="1200" dirty="0">
                <a:solidFill>
                  <a:schemeClr val="tx1"/>
                </a:solidFill>
                <a:effectLst/>
                <a:latin typeface="+mn-lt"/>
                <a:ea typeface="+mn-ea"/>
                <a:cs typeface="+mn-cs"/>
              </a:rPr>
              <a:t>. It authenticates the request to the proxy server, allowing it to transmit the request further.</a:t>
            </a:r>
          </a:p>
          <a:p>
            <a:r>
              <a:rPr lang="en-US" sz="1200" b="0" i="0" kern="1200">
                <a:solidFill>
                  <a:schemeClr val="tx1"/>
                </a:solidFill>
                <a:effectLst/>
                <a:latin typeface="+mn-lt"/>
                <a:ea typeface="+mn-ea"/>
                <a:cs typeface="+mn-cs"/>
              </a:rPr>
              <a:t>Proxy-Authenticate is an HTTP header used by servers to request authentication from a client when accessing a proxy server. It is commonly used to protect sensitive information and ensure secure communication between the client and the proxy server.</a:t>
            </a:r>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22</a:t>
            </a:fld>
            <a:endParaRPr lang="en-US" dirty="0"/>
          </a:p>
        </p:txBody>
      </p:sp>
    </p:spTree>
    <p:extLst>
      <p:ext uri="{BB962C8B-B14F-4D97-AF65-F5344CB8AC3E}">
        <p14:creationId xmlns:p14="http://schemas.microsoft.com/office/powerpoint/2010/main" val="188939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07407A-7FD7-407F-AB50-48763E7BC040}" type="slidenum">
              <a:rPr lang="en-US" smtClean="0"/>
              <a:t>2</a:t>
            </a:fld>
            <a:endParaRPr lang="en-US" dirty="0"/>
          </a:p>
        </p:txBody>
      </p:sp>
    </p:spTree>
    <p:extLst>
      <p:ext uri="{BB962C8B-B14F-4D97-AF65-F5344CB8AC3E}">
        <p14:creationId xmlns:p14="http://schemas.microsoft.com/office/powerpoint/2010/main" val="740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may also see references to a Metropolitan Area Networks (MAN), a Wireless LAN (WLAN), or a Wireless WAN (WWAN).</a:t>
            </a:r>
          </a:p>
          <a:p>
            <a:br>
              <a:rPr lang="en-US" dirty="0"/>
            </a:br>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3</a:t>
            </a:fld>
            <a:endParaRPr lang="en-US" dirty="0"/>
          </a:p>
        </p:txBody>
      </p:sp>
    </p:spTree>
    <p:extLst>
      <p:ext uri="{BB962C8B-B14F-4D97-AF65-F5344CB8AC3E}">
        <p14:creationId xmlns:p14="http://schemas.microsoft.com/office/powerpoint/2010/main" val="19674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Hypertext</a:t>
            </a:r>
            <a:r>
              <a:rPr lang="en-US" sz="1200" b="0" i="0" kern="1200" dirty="0">
                <a:solidFill>
                  <a:schemeClr val="tx1"/>
                </a:solidFill>
                <a:effectLst/>
                <a:latin typeface="+mn-lt"/>
                <a:ea typeface="+mn-ea"/>
                <a:cs typeface="+mn-cs"/>
              </a:rPr>
              <a:t> is </a:t>
            </a:r>
            <a:r>
              <a:rPr lang="en-US" sz="1200" b="0" i="0" u="none" strike="noStrike" kern="1200" dirty="0">
                <a:solidFill>
                  <a:schemeClr val="tx1"/>
                </a:solidFill>
                <a:effectLst/>
                <a:latin typeface="+mn-lt"/>
                <a:ea typeface="+mn-ea"/>
                <a:cs typeface="+mn-cs"/>
                <a:hlinkClick r:id="rId3" tooltip="E-text"/>
              </a:rPr>
              <a:t>text</a:t>
            </a:r>
            <a:r>
              <a:rPr lang="en-US" sz="1200" b="0" i="0" kern="1200" dirty="0">
                <a:solidFill>
                  <a:schemeClr val="tx1"/>
                </a:solidFill>
                <a:effectLst/>
                <a:latin typeface="+mn-lt"/>
                <a:ea typeface="+mn-ea"/>
                <a:cs typeface="+mn-cs"/>
              </a:rPr>
              <a:t> displayed on a </a:t>
            </a:r>
            <a:r>
              <a:rPr lang="en-US" sz="1200" b="0" i="0" u="none" strike="noStrike" kern="1200" dirty="0">
                <a:solidFill>
                  <a:schemeClr val="tx1"/>
                </a:solidFill>
                <a:effectLst/>
                <a:latin typeface="+mn-lt"/>
                <a:ea typeface="+mn-ea"/>
                <a:cs typeface="+mn-cs"/>
                <a:hlinkClick r:id="rId4" tooltip="Computer display"/>
              </a:rPr>
              <a:t>computer display</a:t>
            </a:r>
            <a:r>
              <a:rPr lang="en-US" sz="1200" b="0" i="0" kern="1200" dirty="0">
                <a:solidFill>
                  <a:schemeClr val="tx1"/>
                </a:solidFill>
                <a:effectLst/>
                <a:latin typeface="+mn-lt"/>
                <a:ea typeface="+mn-ea"/>
                <a:cs typeface="+mn-cs"/>
              </a:rPr>
              <a:t> or other </a:t>
            </a:r>
            <a:r>
              <a:rPr lang="en-US" sz="1200" b="0" i="0" u="none" strike="noStrike" kern="1200" dirty="0">
                <a:solidFill>
                  <a:schemeClr val="tx1"/>
                </a:solidFill>
                <a:effectLst/>
                <a:latin typeface="+mn-lt"/>
                <a:ea typeface="+mn-ea"/>
                <a:cs typeface="+mn-cs"/>
                <a:hlinkClick r:id="rId5" tooltip="Electronic devices"/>
              </a:rPr>
              <a:t>electronic devices</a:t>
            </a:r>
            <a:r>
              <a:rPr lang="en-US" sz="1200" b="0" i="0" kern="1200" dirty="0">
                <a:solidFill>
                  <a:schemeClr val="tx1"/>
                </a:solidFill>
                <a:effectLst/>
                <a:latin typeface="+mn-lt"/>
                <a:ea typeface="+mn-ea"/>
                <a:cs typeface="+mn-cs"/>
              </a:rPr>
              <a:t> with references (</a:t>
            </a:r>
            <a:r>
              <a:rPr lang="en-US" sz="1200" b="0" i="0" u="none" strike="noStrike" kern="1200" dirty="0">
                <a:solidFill>
                  <a:schemeClr val="tx1"/>
                </a:solidFill>
                <a:effectLst/>
                <a:latin typeface="+mn-lt"/>
                <a:ea typeface="+mn-ea"/>
                <a:cs typeface="+mn-cs"/>
                <a:hlinkClick r:id="rId6" tooltip="Hyperlinks"/>
              </a:rPr>
              <a:t>hyperlinks</a:t>
            </a:r>
            <a:r>
              <a:rPr lang="en-US" sz="1200" b="0" i="0" kern="1200" dirty="0">
                <a:solidFill>
                  <a:schemeClr val="tx1"/>
                </a:solidFill>
                <a:effectLst/>
                <a:latin typeface="+mn-lt"/>
                <a:ea typeface="+mn-ea"/>
                <a:cs typeface="+mn-cs"/>
              </a:rPr>
              <a:t>) to other text that the reader can immediately access.</a:t>
            </a:r>
            <a:r>
              <a:rPr lang="en-US" sz="1200" b="0" i="0" u="none" strike="noStrike" kern="1200" baseline="30000" dirty="0">
                <a:solidFill>
                  <a:schemeClr val="tx1"/>
                </a:solidFill>
                <a:effectLst/>
                <a:latin typeface="+mn-lt"/>
                <a:ea typeface="+mn-ea"/>
                <a:cs typeface="+mn-cs"/>
                <a:hlinkClick r:id="rId7"/>
              </a:rPr>
              <a:t>[1]</a:t>
            </a:r>
            <a:r>
              <a:rPr lang="en-US" sz="1200" b="0" i="0" kern="1200" dirty="0">
                <a:solidFill>
                  <a:schemeClr val="tx1"/>
                </a:solidFill>
                <a:effectLst/>
                <a:latin typeface="+mn-lt"/>
                <a:ea typeface="+mn-ea"/>
                <a:cs typeface="+mn-cs"/>
              </a:rPr>
              <a:t> Hypertext documents are interconnected by hyperlinks, which are typically activated by a </a:t>
            </a:r>
            <a:r>
              <a:rPr lang="en-US" sz="1200" b="0" i="0" u="none" strike="noStrike" kern="1200" dirty="0">
                <a:solidFill>
                  <a:schemeClr val="tx1"/>
                </a:solidFill>
                <a:effectLst/>
                <a:latin typeface="+mn-lt"/>
                <a:ea typeface="+mn-ea"/>
                <a:cs typeface="+mn-cs"/>
                <a:hlinkClick r:id="rId8" tooltip="Mouse (computing)"/>
              </a:rPr>
              <a:t>mouse</a:t>
            </a:r>
            <a:r>
              <a:rPr lang="en-US" sz="1200" b="0" i="0" kern="1200" dirty="0">
                <a:solidFill>
                  <a:schemeClr val="tx1"/>
                </a:solidFill>
                <a:effectLst/>
                <a:latin typeface="+mn-lt"/>
                <a:ea typeface="+mn-ea"/>
                <a:cs typeface="+mn-cs"/>
              </a:rPr>
              <a:t> click, keypress set, or screen touch. Apart from text, the term "hypertext" is also sometimes used to describe tables, images, and other presentational </a:t>
            </a:r>
            <a:r>
              <a:rPr lang="en-US" sz="1200" b="0" i="0" u="none" strike="noStrike" kern="1200" dirty="0">
                <a:solidFill>
                  <a:schemeClr val="tx1"/>
                </a:solidFill>
                <a:effectLst/>
                <a:latin typeface="+mn-lt"/>
                <a:ea typeface="+mn-ea"/>
                <a:cs typeface="+mn-cs"/>
                <a:hlinkClick r:id="rId9" tooltip="Content format"/>
              </a:rPr>
              <a:t>content formats</a:t>
            </a:r>
            <a:r>
              <a:rPr lang="en-US" sz="1200" b="0" i="0" kern="1200" dirty="0">
                <a:solidFill>
                  <a:schemeClr val="tx1"/>
                </a:solidFill>
                <a:effectLst/>
                <a:latin typeface="+mn-lt"/>
                <a:ea typeface="+mn-ea"/>
                <a:cs typeface="+mn-cs"/>
              </a:rPr>
              <a:t> with integrated hyperlinks. Hypertext is one of the key underlying concepts of the </a:t>
            </a:r>
            <a:r>
              <a:rPr lang="en-US" sz="1200" b="0" i="0" u="none" strike="noStrike" kern="1200" dirty="0">
                <a:solidFill>
                  <a:schemeClr val="tx1"/>
                </a:solidFill>
                <a:effectLst/>
                <a:latin typeface="+mn-lt"/>
                <a:ea typeface="+mn-ea"/>
                <a:cs typeface="+mn-cs"/>
                <a:hlinkClick r:id="rId10" tooltip="World Wide Web"/>
              </a:rPr>
              <a:t>World Wide Web</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11"/>
              </a:rPr>
              <a:t>[2]</a:t>
            </a:r>
            <a:r>
              <a:rPr lang="en-US" sz="1200" b="0" i="0" kern="1200" dirty="0">
                <a:solidFill>
                  <a:schemeClr val="tx1"/>
                </a:solidFill>
                <a:effectLst/>
                <a:latin typeface="+mn-lt"/>
                <a:ea typeface="+mn-ea"/>
                <a:cs typeface="+mn-cs"/>
              </a:rPr>
              <a:t> where </a:t>
            </a:r>
            <a:r>
              <a:rPr lang="en-US" sz="1200" b="0" i="0" u="none" strike="noStrike" kern="1200" dirty="0">
                <a:solidFill>
                  <a:schemeClr val="tx1"/>
                </a:solidFill>
                <a:effectLst/>
                <a:latin typeface="+mn-lt"/>
                <a:ea typeface="+mn-ea"/>
                <a:cs typeface="+mn-cs"/>
                <a:hlinkClick r:id="rId12" tooltip="Web page"/>
              </a:rPr>
              <a:t>Web pages</a:t>
            </a:r>
            <a:r>
              <a:rPr lang="en-US" sz="1200" b="0" i="0" kern="1200" dirty="0">
                <a:solidFill>
                  <a:schemeClr val="tx1"/>
                </a:solidFill>
                <a:effectLst/>
                <a:latin typeface="+mn-lt"/>
                <a:ea typeface="+mn-ea"/>
                <a:cs typeface="+mn-cs"/>
              </a:rPr>
              <a:t> are often written in the </a:t>
            </a:r>
            <a:r>
              <a:rPr lang="en-US" sz="1200" b="0" i="0" u="none" strike="noStrike" kern="1200" dirty="0">
                <a:solidFill>
                  <a:schemeClr val="tx1"/>
                </a:solidFill>
                <a:effectLst/>
                <a:latin typeface="+mn-lt"/>
                <a:ea typeface="+mn-ea"/>
                <a:cs typeface="+mn-cs"/>
                <a:hlinkClick r:id="rId13" tooltip="Hypertext Markup Language"/>
              </a:rPr>
              <a:t>Hypertext Markup Language</a:t>
            </a:r>
            <a:r>
              <a:rPr lang="en-US" sz="1200" b="0" i="0" kern="1200" dirty="0">
                <a:solidFill>
                  <a:schemeClr val="tx1"/>
                </a:solidFill>
                <a:effectLst/>
                <a:latin typeface="+mn-lt"/>
                <a:ea typeface="+mn-ea"/>
                <a:cs typeface="+mn-cs"/>
              </a:rPr>
              <a:t> (HTML). As implemented on the Web, hypertext enables the easy-to-use publication of information over the </a:t>
            </a:r>
            <a:r>
              <a:rPr lang="en-US" sz="1200" b="0" i="0" u="none" strike="noStrike" kern="1200" dirty="0">
                <a:solidFill>
                  <a:schemeClr val="tx1"/>
                </a:solidFill>
                <a:effectLst/>
                <a:latin typeface="+mn-lt"/>
                <a:ea typeface="+mn-ea"/>
                <a:cs typeface="+mn-cs"/>
                <a:hlinkClick r:id="rId14" tooltip="Internet"/>
              </a:rPr>
              <a:t>Internet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4</a:t>
            </a:fld>
            <a:endParaRPr lang="en-US" dirty="0"/>
          </a:p>
        </p:txBody>
      </p:sp>
    </p:spTree>
    <p:extLst>
      <p:ext uri="{BB962C8B-B14F-4D97-AF65-F5344CB8AC3E}">
        <p14:creationId xmlns:p14="http://schemas.microsoft.com/office/powerpoint/2010/main" val="140409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Local Area Network (LAN) is a network that is confined to a relatively small area. It is generally limited to a geographic area such as a writing lab, school, or building.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Wide Area Networks (WANs) connect networks in larger geographic areas, such as Florida, the United States, or the world. Dedicated transoceanic cabling or satellite uplinks may be used to connect this type of global network.</a:t>
            </a:r>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5</a:t>
            </a:fld>
            <a:endParaRPr lang="en-US" dirty="0"/>
          </a:p>
        </p:txBody>
      </p:sp>
    </p:spTree>
    <p:extLst>
      <p:ext uri="{BB962C8B-B14F-4D97-AF65-F5344CB8AC3E}">
        <p14:creationId xmlns:p14="http://schemas.microsoft.com/office/powerpoint/2010/main" val="1229009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Email servers are used for sending and receiving emails. There are different software that allows email handling.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File servers act as a centralized location for files. One of the daily life examples to understand this is the files that we store in Google Docs. The cloud services for Microsoft Office and Google Docs can be accessed from your devices; the files that you save from your computer can be accessed from your phone. So, the centrally stored files can be accessed by multiple users.</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Web servers</a:t>
            </a:r>
            <a:r>
              <a:rPr lang="en-US" sz="1200" b="0" i="0" kern="1200" dirty="0">
                <a:solidFill>
                  <a:schemeClr val="tx1"/>
                </a:solidFill>
                <a:effectLst/>
                <a:latin typeface="+mn-lt"/>
                <a:ea typeface="+mn-ea"/>
                <a:cs typeface="+mn-cs"/>
              </a:rPr>
              <a:t> are high-performance computers that host different websites. The server site data is requested by the client through high-speed internet.</a:t>
            </a:r>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6</a:t>
            </a:fld>
            <a:endParaRPr lang="en-US"/>
          </a:p>
        </p:txBody>
      </p:sp>
    </p:spTree>
    <p:extLst>
      <p:ext uri="{BB962C8B-B14F-4D97-AF65-F5344CB8AC3E}">
        <p14:creationId xmlns:p14="http://schemas.microsoft.com/office/powerpoint/2010/main" val="166030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One-Tier Architecture</a:t>
            </a:r>
            <a:r>
              <a:rPr lang="en-US" sz="1200" b="0" i="0" kern="1200" dirty="0">
                <a:solidFill>
                  <a:schemeClr val="tx1"/>
                </a:solidFill>
                <a:effectLst/>
                <a:latin typeface="+mn-lt"/>
                <a:ea typeface="+mn-ea"/>
                <a:cs typeface="+mn-cs"/>
              </a:rPr>
              <a:t>: One-Tier architecture is a basic program that runs on a single computer without network access. User requests do not control any network protocols; consequently, the code is simple and the network is alleviated of excess traffic.</a:t>
            </a:r>
          </a:p>
          <a:p>
            <a:r>
              <a:rPr lang="en-US" sz="1200" b="1" i="0" kern="1200" dirty="0">
                <a:solidFill>
                  <a:schemeClr val="tx1"/>
                </a:solidFill>
                <a:effectLst/>
                <a:latin typeface="+mn-lt"/>
                <a:ea typeface="+mn-ea"/>
                <a:cs typeface="+mn-cs"/>
              </a:rPr>
              <a:t>Two-Tier Architecture</a:t>
            </a:r>
            <a:r>
              <a:rPr lang="en-US" sz="1200" b="0" i="0" kern="1200" dirty="0">
                <a:solidFill>
                  <a:schemeClr val="tx1"/>
                </a:solidFill>
                <a:effectLst/>
                <a:latin typeface="+mn-lt"/>
                <a:ea typeface="+mn-ea"/>
                <a:cs typeface="+mn-cs"/>
              </a:rPr>
              <a:t>: Two-Tier architecture consists of a client, a server, and a protocol connecting the two tiers. The code for the Graphical User Interface resides on the client host, while the logic for the domain resides on the server host.</a:t>
            </a:r>
          </a:p>
          <a:p>
            <a:r>
              <a:rPr lang="en-US" sz="1200" b="1" i="0" kern="1200" dirty="0">
                <a:solidFill>
                  <a:schemeClr val="tx1"/>
                </a:solidFill>
                <a:effectLst/>
                <a:latin typeface="+mn-lt"/>
                <a:ea typeface="+mn-ea"/>
                <a:cs typeface="+mn-cs"/>
              </a:rPr>
              <a:t>One-Tier Architecture</a:t>
            </a:r>
            <a:r>
              <a:rPr lang="en-US" sz="1200" b="0" i="0" kern="1200" dirty="0">
                <a:solidFill>
                  <a:schemeClr val="tx1"/>
                </a:solidFill>
                <a:effectLst/>
                <a:latin typeface="+mn-lt"/>
                <a:ea typeface="+mn-ea"/>
                <a:cs typeface="+mn-cs"/>
              </a:rPr>
              <a:t>: One-Tier architecture is a basic program that runs on a single computer without network access. User requests do not control any network protocols; consequently, the code is simple and the network is alleviated of excess traffic.</a:t>
            </a:r>
          </a:p>
          <a:p>
            <a:r>
              <a:rPr lang="en-US" sz="1200" b="1" i="0" kern="1200" dirty="0">
                <a:solidFill>
                  <a:schemeClr val="tx1"/>
                </a:solidFill>
                <a:effectLst/>
                <a:latin typeface="+mn-lt"/>
                <a:ea typeface="+mn-ea"/>
                <a:cs typeface="+mn-cs"/>
              </a:rPr>
              <a:t>Two-Tier Architecture</a:t>
            </a:r>
            <a:r>
              <a:rPr lang="en-US" sz="1200" b="0" i="0" kern="1200" dirty="0">
                <a:solidFill>
                  <a:schemeClr val="tx1"/>
                </a:solidFill>
                <a:effectLst/>
                <a:latin typeface="+mn-lt"/>
                <a:ea typeface="+mn-ea"/>
                <a:cs typeface="+mn-cs"/>
              </a:rPr>
              <a:t>: Two-Tier architecture consists of a client, a server, and a protocol connecting the two tiers. The code for the Graphical User Interface resides on the client host, while the logic for the domain resides on the server host.</a:t>
            </a:r>
          </a:p>
          <a:p>
            <a:r>
              <a:rPr lang="en-US" sz="1200" b="1" i="0" kern="1200" dirty="0">
                <a:solidFill>
                  <a:schemeClr val="tx1"/>
                </a:solidFill>
                <a:effectLst/>
                <a:latin typeface="+mn-lt"/>
                <a:ea typeface="+mn-ea"/>
                <a:cs typeface="+mn-cs"/>
              </a:rPr>
              <a:t>Three-Tier Architecture</a:t>
            </a:r>
            <a:r>
              <a:rPr lang="en-US" sz="1200" b="0" i="0" kern="1200" dirty="0">
                <a:solidFill>
                  <a:schemeClr val="tx1"/>
                </a:solidFill>
                <a:effectLst/>
                <a:latin typeface="+mn-lt"/>
                <a:ea typeface="+mn-ea"/>
                <a:cs typeface="+mn-cs"/>
              </a:rPr>
              <a:t>: The presentation tier is the User Interface layer, the application tier is the service layer that conducts detailed processing, and the data tier is a database server that stores data.</a:t>
            </a:r>
          </a:p>
          <a:p>
            <a:r>
              <a:rPr lang="en-US" sz="1200" b="1" i="0" kern="1200" dirty="0">
                <a:solidFill>
                  <a:schemeClr val="tx1"/>
                </a:solidFill>
                <a:effectLst/>
                <a:latin typeface="+mn-lt"/>
                <a:ea typeface="+mn-ea"/>
                <a:cs typeface="+mn-cs"/>
              </a:rPr>
              <a:t>N-Tier Architecture</a:t>
            </a:r>
            <a:r>
              <a:rPr lang="en-US" sz="1200" b="0" i="0" kern="1200" dirty="0">
                <a:solidFill>
                  <a:schemeClr val="tx1"/>
                </a:solidFill>
                <a:effectLst/>
                <a:latin typeface="+mn-lt"/>
                <a:ea typeface="+mn-ea"/>
                <a:cs typeface="+mn-cs"/>
              </a:rPr>
              <a:t>: N-Tier architecture divides an application into logical layers, which segregate responsibilities and manage dependencies, and physical tiers, which run on separate machines, enhance scalability, and increase network latency. N-Tier architecture may be closed-layer, wherein a layer can only communicate with the layer below it, or open-layer, wherein a layer can communicate with all layers below it.</a:t>
            </a:r>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7</a:t>
            </a:fld>
            <a:endParaRPr lang="en-US" dirty="0"/>
          </a:p>
        </p:txBody>
      </p:sp>
    </p:spTree>
    <p:extLst>
      <p:ext uri="{BB962C8B-B14F-4D97-AF65-F5344CB8AC3E}">
        <p14:creationId xmlns:p14="http://schemas.microsoft.com/office/powerpoint/2010/main" val="1370288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Uniform Resource Identifier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URI</a:t>
            </a:r>
            <a:r>
              <a:rPr lang="en-US" sz="1200" b="0" i="0" kern="1200" dirty="0">
                <a:solidFill>
                  <a:schemeClr val="tx1"/>
                </a:solidFill>
                <a:effectLst/>
                <a:latin typeface="+mn-lt"/>
                <a:ea typeface="+mn-ea"/>
                <a:cs typeface="+mn-cs"/>
              </a:rPr>
              <a:t>) is a unique sequence of characters that identifies a logical or physical resource used by web technologies. URIs may be used to identify anything, including real-world objects, such as people and places, concepts, or information resources such as web pages and books. </a:t>
            </a:r>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8</a:t>
            </a:fld>
            <a:endParaRPr lang="en-US" dirty="0"/>
          </a:p>
        </p:txBody>
      </p:sp>
    </p:spTree>
    <p:extLst>
      <p:ext uri="{BB962C8B-B14F-4D97-AF65-F5344CB8AC3E}">
        <p14:creationId xmlns:p14="http://schemas.microsoft.com/office/powerpoint/2010/main" val="1836000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device connected to the Internet has a unique IP address which other machines use to find the device. DNS servers eliminate the need for humans to memorize IP addresses such as 192.168.1.1 (in IPv4), or more complex newer alphanumeric IP addresses such as 2400:cb00:2048:1::c629:d7a2 (in IPv6).</a:t>
            </a:r>
            <a:endParaRPr lang="en-US" dirty="0"/>
          </a:p>
        </p:txBody>
      </p:sp>
      <p:sp>
        <p:nvSpPr>
          <p:cNvPr id="4" name="Slide Number Placeholder 3"/>
          <p:cNvSpPr>
            <a:spLocks noGrp="1"/>
          </p:cNvSpPr>
          <p:nvPr>
            <p:ph type="sldNum" sz="quarter" idx="5"/>
          </p:nvPr>
        </p:nvSpPr>
        <p:spPr/>
        <p:txBody>
          <a:bodyPr/>
          <a:lstStyle/>
          <a:p>
            <a:fld id="{6A07407A-7FD7-407F-AB50-48763E7BC040}" type="slidenum">
              <a:rPr lang="en-US" smtClean="0"/>
              <a:t>9</a:t>
            </a:fld>
            <a:endParaRPr lang="en-US"/>
          </a:p>
        </p:txBody>
      </p:sp>
    </p:spTree>
    <p:extLst>
      <p:ext uri="{BB962C8B-B14F-4D97-AF65-F5344CB8AC3E}">
        <p14:creationId xmlns:p14="http://schemas.microsoft.com/office/powerpoint/2010/main" val="358689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EFBDE0-B204-4AA7-B03A-A7B544579B4C}"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F6B32E-3F3C-452B-B523-7E08A60E421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96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4CAE4-0F45-4059-A211-7723D9E5BC1A}"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lvl1pPr>
          </a:lstStyle>
          <a:p>
            <a:fld id="{E6F6B32E-3F3C-452B-B523-7E08A60E4216}" type="slidenum">
              <a:rPr lang="en-US" smtClean="0"/>
              <a:pPr/>
              <a:t>‹#›</a:t>
            </a:fld>
            <a:endParaRPr lang="en-US" dirty="0"/>
          </a:p>
        </p:txBody>
      </p:sp>
    </p:spTree>
    <p:extLst>
      <p:ext uri="{BB962C8B-B14F-4D97-AF65-F5344CB8AC3E}">
        <p14:creationId xmlns:p14="http://schemas.microsoft.com/office/powerpoint/2010/main" val="167446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lvl1pPr>
              <a:defRPr>
                <a:latin typeface="Agency FB" panose="020B0503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F70E3F8-B0FB-40DB-ADCF-A596E97F2BC1}"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lvl1pPr>
          </a:lstStyle>
          <a:p>
            <a:fld id="{E6F6B32E-3F3C-452B-B523-7E08A60E4216}" type="slidenum">
              <a:rPr lang="en-US" smtClean="0"/>
              <a:pPr/>
              <a:t>‹#›</a:t>
            </a:fld>
            <a:endParaRPr lang="en-US" dirty="0"/>
          </a:p>
        </p:txBody>
      </p:sp>
    </p:spTree>
    <p:extLst>
      <p:ext uri="{BB962C8B-B14F-4D97-AF65-F5344CB8AC3E}">
        <p14:creationId xmlns:p14="http://schemas.microsoft.com/office/powerpoint/2010/main" val="2510359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103312" y="2052918"/>
            <a:ext cx="10479088" cy="4195481"/>
          </a:xfrm>
        </p:spPr>
        <p:txBody>
          <a:bodyPr/>
          <a:lstStyle>
            <a:lvl1pPr marL="342900" indent="-342900">
              <a:buClr>
                <a:srgbClr val="0070C0"/>
              </a:buClr>
              <a:buFont typeface="Wingdings" panose="05000000000000000000" pitchFamily="2" charset="2"/>
              <a:buChar char="§"/>
              <a:defRPr sz="2600"/>
            </a:lvl1pPr>
            <a:lvl2pPr marL="742950" indent="-285750">
              <a:buClr>
                <a:srgbClr val="0070C0"/>
              </a:buClr>
              <a:buFont typeface="Wingdings" panose="05000000000000000000" pitchFamily="2" charset="2"/>
              <a:buChar char="§"/>
              <a:defRPr sz="2300"/>
            </a:lvl2pPr>
            <a:lvl3pPr marL="1143000" indent="-228600">
              <a:buClr>
                <a:srgbClr val="0070C0"/>
              </a:buClr>
              <a:buFont typeface="Wingdings" panose="05000000000000000000" pitchFamily="2" charset="2"/>
              <a:buChar char="§"/>
              <a:defRPr sz="2000"/>
            </a:lvl3pPr>
            <a:lvl4pPr marL="1600200" indent="-228600">
              <a:buClr>
                <a:srgbClr val="0070C0"/>
              </a:buClr>
              <a:buFont typeface="Wingdings" panose="05000000000000000000" pitchFamily="2" charset="2"/>
              <a:buChar char="§"/>
              <a:defRPr sz="1600"/>
            </a:lvl4pPr>
            <a:lvl5pPr marL="2057400" indent="-228600">
              <a:buClr>
                <a:srgbClr val="0070C0"/>
              </a:buClr>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3"/>
          </p:nvPr>
        </p:nvSpPr>
        <p:spPr>
          <a:xfrm>
            <a:off x="646113" y="1219200"/>
            <a:ext cx="9403740" cy="533400"/>
          </a:xfrm>
        </p:spPr>
        <p:txBody>
          <a:bodyPr>
            <a:normAutofit/>
          </a:bodyPr>
          <a:lstStyle>
            <a:lvl1pPr marL="0" indent="0">
              <a:buNone/>
              <a:defRPr sz="2800">
                <a:solidFill>
                  <a:srgbClr val="C00000"/>
                </a:solidFill>
              </a:defRPr>
            </a:lvl1pPr>
          </a:lstStyle>
          <a:p>
            <a:pPr lvl="0"/>
            <a:r>
              <a:rPr lang="en-US" dirty="0"/>
              <a:t>Edit Master text styles</a:t>
            </a:r>
          </a:p>
        </p:txBody>
      </p:sp>
      <p:sp>
        <p:nvSpPr>
          <p:cNvPr id="5" name="Slide Number Placeholder 5">
            <a:extLst>
              <a:ext uri="{FF2B5EF4-FFF2-40B4-BE49-F238E27FC236}">
                <a16:creationId xmlns:a16="http://schemas.microsoft.com/office/drawing/2014/main" id="{CCA6AE3B-5392-438D-8940-7CC52B067AC6}"/>
              </a:ext>
            </a:extLst>
          </p:cNvPr>
          <p:cNvSpPr>
            <a:spLocks noGrp="1"/>
          </p:cNvSpPr>
          <p:nvPr>
            <p:ph type="sldNum" sz="quarter" idx="14"/>
          </p:nvPr>
        </p:nvSpPr>
        <p:spPr/>
        <p:txBody>
          <a:bodyPr/>
          <a:lstStyle>
            <a:lvl1pPr>
              <a:defRPr sz="1800" smtClean="0"/>
            </a:lvl1pPr>
          </a:lstStyle>
          <a:p>
            <a:pPr>
              <a:defRPr/>
            </a:pPr>
            <a:fld id="{EF4EE261-42AE-409C-B251-0AB3409F793B}" type="slidenum">
              <a:rPr lang="en-US" altLang="en-US" smtClean="0"/>
              <a:pPr>
                <a:defRPr/>
              </a:pPr>
              <a:t>‹#›</a:t>
            </a:fld>
            <a:endParaRPr lang="en-US" altLang="en-US" dirty="0"/>
          </a:p>
        </p:txBody>
      </p:sp>
    </p:spTree>
    <p:extLst>
      <p:ext uri="{BB962C8B-B14F-4D97-AF65-F5344CB8AC3E}">
        <p14:creationId xmlns:p14="http://schemas.microsoft.com/office/powerpoint/2010/main" val="1325643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46111" y="452718"/>
            <a:ext cx="9404723" cy="766482"/>
          </a:xfrm>
        </p:spPr>
        <p:txBody>
          <a:bodyPr/>
          <a:lstStyle>
            <a:lvl1pPr>
              <a:defRPr sz="4000">
                <a:solidFill>
                  <a:srgbClr val="0070C0"/>
                </a:solidFill>
              </a:defRPr>
            </a:lvl1pPr>
          </a:lstStyle>
          <a:p>
            <a:r>
              <a:rPr lang="en-US" dirty="0"/>
              <a:t>Click to edit Master title style</a:t>
            </a:r>
          </a:p>
        </p:txBody>
      </p:sp>
      <p:sp>
        <p:nvSpPr>
          <p:cNvPr id="9" name="Content Placeholder 7"/>
          <p:cNvSpPr>
            <a:spLocks noGrp="1"/>
          </p:cNvSpPr>
          <p:nvPr>
            <p:ph sz="quarter" idx="13"/>
          </p:nvPr>
        </p:nvSpPr>
        <p:spPr>
          <a:xfrm>
            <a:off x="646113" y="1371600"/>
            <a:ext cx="9404350" cy="533400"/>
          </a:xfrm>
        </p:spPr>
        <p:txBody>
          <a:bodyPr>
            <a:normAutofit/>
          </a:bodyPr>
          <a:lstStyle>
            <a:lvl1pPr marL="0" indent="0">
              <a:buNone/>
              <a:defRPr sz="2800">
                <a:solidFill>
                  <a:srgbClr val="C00000"/>
                </a:solidFill>
              </a:defRPr>
            </a:lvl1pPr>
          </a:lstStyle>
          <a:p>
            <a:pPr lvl="0"/>
            <a:r>
              <a:rPr lang="en-US" dirty="0"/>
              <a:t>Edit Master text styles</a:t>
            </a:r>
          </a:p>
        </p:txBody>
      </p:sp>
      <p:sp>
        <p:nvSpPr>
          <p:cNvPr id="6" name="Date Placeholder 4">
            <a:extLst>
              <a:ext uri="{FF2B5EF4-FFF2-40B4-BE49-F238E27FC236}">
                <a16:creationId xmlns:a16="http://schemas.microsoft.com/office/drawing/2014/main" id="{CC413B75-9E21-457D-9A1C-1A661C94319B}"/>
              </a:ext>
            </a:extLst>
          </p:cNvPr>
          <p:cNvSpPr>
            <a:spLocks noGrp="1"/>
          </p:cNvSpPr>
          <p:nvPr>
            <p:ph type="dt" sz="half" idx="14"/>
          </p:nvPr>
        </p:nvSpPr>
        <p:spPr/>
        <p:txBody>
          <a:bodyPr/>
          <a:lstStyle>
            <a:lvl1pPr>
              <a:defRPr/>
            </a:lvl1pPr>
          </a:lstStyle>
          <a:p>
            <a:pPr>
              <a:defRPr/>
            </a:pPr>
            <a:fld id="{614A1FEE-0A1B-4F7E-AEF2-93B8387ED6B0}" type="datetime1">
              <a:rPr lang="en-US" smtClean="0"/>
              <a:t>11/9/2023</a:t>
            </a:fld>
            <a:endParaRPr lang="en-US" dirty="0"/>
          </a:p>
        </p:txBody>
      </p:sp>
      <p:sp>
        <p:nvSpPr>
          <p:cNvPr id="7" name="Footer Placeholder 5">
            <a:extLst>
              <a:ext uri="{FF2B5EF4-FFF2-40B4-BE49-F238E27FC236}">
                <a16:creationId xmlns:a16="http://schemas.microsoft.com/office/drawing/2014/main" id="{E0D0C9BD-0ABB-461F-8BD4-46A67E00AB39}"/>
              </a:ext>
            </a:extLst>
          </p:cNvPr>
          <p:cNvSpPr>
            <a:spLocks noGrp="1"/>
          </p:cNvSpPr>
          <p:nvPr>
            <p:ph type="ftr" sz="quarter" idx="15"/>
          </p:nvPr>
        </p:nvSpPr>
        <p:spPr/>
        <p:txBody>
          <a:bodyPr/>
          <a:lstStyle>
            <a:lvl1pPr>
              <a:defRPr/>
            </a:lvl1pPr>
          </a:lstStyle>
          <a:p>
            <a:pPr>
              <a:defRPr/>
            </a:pPr>
            <a:endParaRPr lang="en-US" dirty="0"/>
          </a:p>
        </p:txBody>
      </p:sp>
      <p:sp>
        <p:nvSpPr>
          <p:cNvPr id="10" name="Slide Number Placeholder 6">
            <a:extLst>
              <a:ext uri="{FF2B5EF4-FFF2-40B4-BE49-F238E27FC236}">
                <a16:creationId xmlns:a16="http://schemas.microsoft.com/office/drawing/2014/main" id="{50537C24-1C42-4877-89E4-C913115E0C87}"/>
              </a:ext>
            </a:extLst>
          </p:cNvPr>
          <p:cNvSpPr>
            <a:spLocks noGrp="1"/>
          </p:cNvSpPr>
          <p:nvPr>
            <p:ph type="sldNum" sz="quarter" idx="16"/>
          </p:nvPr>
        </p:nvSpPr>
        <p:spPr/>
        <p:txBody>
          <a:bodyPr/>
          <a:lstStyle>
            <a:lvl1pPr>
              <a:defRPr sz="1800" smtClean="0"/>
            </a:lvl1pPr>
          </a:lstStyle>
          <a:p>
            <a:pPr>
              <a:defRPr/>
            </a:pPr>
            <a:fld id="{161B68A9-63A9-453A-AA4A-188DF567253F}" type="slidenum">
              <a:rPr lang="en-US" altLang="en-US" smtClean="0"/>
              <a:pPr>
                <a:defRPr/>
              </a:pPr>
              <a:t>‹#›</a:t>
            </a:fld>
            <a:endParaRPr lang="en-US" altLang="en-US" dirty="0"/>
          </a:p>
        </p:txBody>
      </p:sp>
    </p:spTree>
    <p:extLst>
      <p:ext uri="{BB962C8B-B14F-4D97-AF65-F5344CB8AC3E}">
        <p14:creationId xmlns:p14="http://schemas.microsoft.com/office/powerpoint/2010/main" val="171894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Agency FB" panose="020B0503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E865E6-4FD2-41FB-936D-B02B75290A96}"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F6B32E-3F3C-452B-B523-7E08A60E4216}" type="slidenum">
              <a:rPr lang="en-US" smtClean="0"/>
              <a:t>‹#›</a:t>
            </a:fld>
            <a:endParaRPr lang="en-US" dirty="0"/>
          </a:p>
        </p:txBody>
      </p:sp>
    </p:spTree>
    <p:extLst>
      <p:ext uri="{BB962C8B-B14F-4D97-AF65-F5344CB8AC3E}">
        <p14:creationId xmlns:p14="http://schemas.microsoft.com/office/powerpoint/2010/main" val="288583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latin typeface="Agency FB" panose="020B0503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Agency FB" panose="020B0503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A193B15-36CF-472C-9C49-3911601DDD1C}"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F6B32E-3F3C-452B-B523-7E08A60E421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55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a:latin typeface="Agency FB" panose="020B0503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23B64F8-3D8A-4A52-B61E-90569B15F251}"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F6B32E-3F3C-452B-B523-7E08A60E4216}" type="slidenum">
              <a:rPr lang="en-US" smtClean="0"/>
              <a:t>‹#›</a:t>
            </a:fld>
            <a:endParaRPr lang="en-US" dirty="0"/>
          </a:p>
        </p:txBody>
      </p:sp>
    </p:spTree>
    <p:extLst>
      <p:ext uri="{BB962C8B-B14F-4D97-AF65-F5344CB8AC3E}">
        <p14:creationId xmlns:p14="http://schemas.microsoft.com/office/powerpoint/2010/main" val="360709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a:latin typeface="Agency FB" panose="020B0503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latin typeface="Agency FB"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097280" y="2582334"/>
            <a:ext cx="4937760" cy="337820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latin typeface="Agency FB"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A4652B5-39A6-4E0C-A46D-39093BDBDC3F}" type="datetime1">
              <a:rPr lang="en-US" smtClean="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6F6B32E-3F3C-452B-B523-7E08A60E4216}" type="slidenum">
              <a:rPr lang="en-US" smtClean="0"/>
              <a:t>‹#›</a:t>
            </a:fld>
            <a:endParaRPr lang="en-US" dirty="0"/>
          </a:p>
        </p:txBody>
      </p:sp>
    </p:spTree>
    <p:extLst>
      <p:ext uri="{BB962C8B-B14F-4D97-AF65-F5344CB8AC3E}">
        <p14:creationId xmlns:p14="http://schemas.microsoft.com/office/powerpoint/2010/main" val="202271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gency FB" panose="020B0503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4B0289CB-22F8-4D90-92E4-4AF2C864CC5A}" type="datetime1">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6F6B32E-3F3C-452B-B523-7E08A60E4216}" type="slidenum">
              <a:rPr lang="en-US" smtClean="0"/>
              <a:t>‹#›</a:t>
            </a:fld>
            <a:endParaRPr lang="en-US" dirty="0"/>
          </a:p>
        </p:txBody>
      </p:sp>
    </p:spTree>
    <p:extLst>
      <p:ext uri="{BB962C8B-B14F-4D97-AF65-F5344CB8AC3E}">
        <p14:creationId xmlns:p14="http://schemas.microsoft.com/office/powerpoint/2010/main" val="248784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D562A3-B65A-44C9-A88C-7826C2992C31}" type="datetime1">
              <a:rPr lang="en-US" smtClean="0"/>
              <a:t>11/9/2023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6F6B32E-3F3C-452B-B523-7E08A60E4216}" type="slidenum">
              <a:rPr lang="en-US" smtClean="0"/>
              <a:t>‹#›</a:t>
            </a:fld>
            <a:endParaRPr lang="en-US" dirty="0"/>
          </a:p>
        </p:txBody>
      </p:sp>
    </p:spTree>
    <p:extLst>
      <p:ext uri="{BB962C8B-B14F-4D97-AF65-F5344CB8AC3E}">
        <p14:creationId xmlns:p14="http://schemas.microsoft.com/office/powerpoint/2010/main" val="222714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latin typeface="Agency FB" panose="020B0503020202020204" pitchFamily="34" charset="0"/>
              </a:defRPr>
            </a:lvl1pPr>
          </a:lstStyle>
          <a:p>
            <a:r>
              <a:rPr lang="en-US" dirty="0"/>
              <a:t>Click to edit Master title style</a:t>
            </a:r>
          </a:p>
        </p:txBody>
      </p:sp>
      <p:sp>
        <p:nvSpPr>
          <p:cNvPr id="3" name="Content Placeholder 2"/>
          <p:cNvSpPr>
            <a:spLocks noGrp="1"/>
          </p:cNvSpPr>
          <p:nvPr>
            <p:ph idx="1"/>
          </p:nvPr>
        </p:nvSpPr>
        <p:spPr>
          <a:xfrm>
            <a:off x="4720243" y="594359"/>
            <a:ext cx="6492240" cy="525780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latin typeface="Agency FB" panose="020B0503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B6BE3B-FD6C-4250-93DA-B2B86D61DAEB}" type="datetime1">
              <a:rPr lang="en-US" smtClean="0"/>
              <a:t>11/9/2023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sz="1800">
                <a:solidFill>
                  <a:schemeClr val="tx2"/>
                </a:solidFill>
              </a:defRPr>
            </a:lvl1pPr>
          </a:lstStyle>
          <a:p>
            <a:fld id="{E6F6B32E-3F3C-452B-B523-7E08A60E4216}" type="slidenum">
              <a:rPr lang="en-US" smtClean="0"/>
              <a:pPr/>
              <a:t>‹#›</a:t>
            </a:fld>
            <a:endParaRPr lang="en-US" dirty="0"/>
          </a:p>
        </p:txBody>
      </p:sp>
    </p:spTree>
    <p:extLst>
      <p:ext uri="{BB962C8B-B14F-4D97-AF65-F5344CB8AC3E}">
        <p14:creationId xmlns:p14="http://schemas.microsoft.com/office/powerpoint/2010/main" val="316776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latin typeface="Agency FB" panose="020B050302020202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latin typeface="Agency FB"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8BA2DF-5A88-428F-AA54-2B87A3B50405}"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800"/>
            </a:lvl1pPr>
          </a:lstStyle>
          <a:p>
            <a:fld id="{E6F6B32E-3F3C-452B-B523-7E08A60E4216}" type="slidenum">
              <a:rPr lang="en-US" smtClean="0"/>
              <a:pPr/>
              <a:t>‹#›</a:t>
            </a:fld>
            <a:endParaRPr lang="en-US" dirty="0"/>
          </a:p>
        </p:txBody>
      </p:sp>
    </p:spTree>
    <p:extLst>
      <p:ext uri="{BB962C8B-B14F-4D97-AF65-F5344CB8AC3E}">
        <p14:creationId xmlns:p14="http://schemas.microsoft.com/office/powerpoint/2010/main" val="180185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7CA750-24A3-4595-97F7-7F96E2867DB5}" type="datetime1">
              <a:rPr lang="en-US" smtClean="0"/>
              <a:t>11/9/2023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F6B32E-3F3C-452B-B523-7E08A60E4216}"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0722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ternetwork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E534-7D76-4B72-A361-371C2A7D0327}"/>
              </a:ext>
            </a:extLst>
          </p:cNvPr>
          <p:cNvSpPr>
            <a:spLocks noGrp="1"/>
          </p:cNvSpPr>
          <p:nvPr>
            <p:ph type="ctrTitle"/>
          </p:nvPr>
        </p:nvSpPr>
        <p:spPr/>
        <p:txBody>
          <a:bodyPr/>
          <a:lstStyle/>
          <a:p>
            <a:pPr algn="ctr"/>
            <a:r>
              <a:rPr lang="en-US" dirty="0">
                <a:latin typeface="Agency FB" panose="020B0503020202020204" pitchFamily="34" charset="0"/>
              </a:rPr>
              <a:t>Fundamentals of Internet Programming</a:t>
            </a:r>
          </a:p>
        </p:txBody>
      </p:sp>
      <p:sp>
        <p:nvSpPr>
          <p:cNvPr id="3" name="Subtitle 2">
            <a:extLst>
              <a:ext uri="{FF2B5EF4-FFF2-40B4-BE49-F238E27FC236}">
                <a16:creationId xmlns:a16="http://schemas.microsoft.com/office/drawing/2014/main" id="{B7D2C90C-61B0-4645-9D88-50881A3784AF}"/>
              </a:ext>
            </a:extLst>
          </p:cNvPr>
          <p:cNvSpPr>
            <a:spLocks noGrp="1"/>
          </p:cNvSpPr>
          <p:nvPr>
            <p:ph type="subTitle" idx="1"/>
          </p:nvPr>
        </p:nvSpPr>
        <p:spPr/>
        <p:txBody>
          <a:bodyPr/>
          <a:lstStyle/>
          <a:p>
            <a:r>
              <a:rPr lang="en-US" dirty="0">
                <a:latin typeface="Agency FB" panose="020B0503020202020204" pitchFamily="34" charset="0"/>
              </a:rPr>
              <a:t>Chapter 1 – </a:t>
            </a:r>
            <a:r>
              <a:rPr lang="en-US" cap="none" dirty="0">
                <a:latin typeface="Agency FB" panose="020B0503020202020204" pitchFamily="34" charset="0"/>
              </a:rPr>
              <a:t>Basics of Internet Programming(Web Programming)</a:t>
            </a:r>
            <a:endParaRPr lang="en-US"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A5F5C5FB-F29A-4B86-8AD0-E3113B879FED}"/>
              </a:ext>
            </a:extLst>
          </p:cNvPr>
          <p:cNvSpPr>
            <a:spLocks noGrp="1"/>
          </p:cNvSpPr>
          <p:nvPr>
            <p:ph type="sldNum" sz="quarter" idx="12"/>
          </p:nvPr>
        </p:nvSpPr>
        <p:spPr/>
        <p:txBody>
          <a:bodyPr/>
          <a:lstStyle/>
          <a:p>
            <a:fld id="{E6F6B32E-3F3C-452B-B523-7E08A60E4216}" type="slidenum">
              <a:rPr lang="en-US" smtClean="0"/>
              <a:t>1</a:t>
            </a:fld>
            <a:endParaRPr lang="en-US" dirty="0"/>
          </a:p>
        </p:txBody>
      </p:sp>
    </p:spTree>
    <p:extLst>
      <p:ext uri="{BB962C8B-B14F-4D97-AF65-F5344CB8AC3E}">
        <p14:creationId xmlns:p14="http://schemas.microsoft.com/office/powerpoint/2010/main" val="25507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B48F-C043-4105-9890-59449E1E6F86}"/>
              </a:ext>
            </a:extLst>
          </p:cNvPr>
          <p:cNvSpPr>
            <a:spLocks noGrp="1"/>
          </p:cNvSpPr>
          <p:nvPr>
            <p:ph type="title"/>
          </p:nvPr>
        </p:nvSpPr>
        <p:spPr/>
        <p:txBody>
          <a:bodyPr/>
          <a:lstStyle/>
          <a:p>
            <a:r>
              <a:rPr lang="en-US" dirty="0"/>
              <a:t>Web Documents</a:t>
            </a:r>
          </a:p>
        </p:txBody>
      </p:sp>
      <p:sp>
        <p:nvSpPr>
          <p:cNvPr id="3" name="Content Placeholder 2">
            <a:extLst>
              <a:ext uri="{FF2B5EF4-FFF2-40B4-BE49-F238E27FC236}">
                <a16:creationId xmlns:a16="http://schemas.microsoft.com/office/drawing/2014/main" id="{48F5F165-3190-40E4-839D-250D71BE27F7}"/>
              </a:ext>
            </a:extLst>
          </p:cNvPr>
          <p:cNvSpPr>
            <a:spLocks noGrp="1"/>
          </p:cNvSpPr>
          <p:nvPr>
            <p:ph idx="1"/>
          </p:nvPr>
        </p:nvSpPr>
        <p:spPr/>
        <p:txBody>
          <a:bodyPr>
            <a:normAutofit fontScale="25000" lnSpcReduction="20000"/>
          </a:bodyPr>
          <a:lstStyle/>
          <a:p>
            <a:pPr>
              <a:buFont typeface="Wingdings" panose="05000000000000000000" pitchFamily="2" charset="2"/>
              <a:buChar char="q"/>
            </a:pPr>
            <a:r>
              <a:rPr lang="en-US" sz="9600" b="1" dirty="0"/>
              <a:t>Web Documents</a:t>
            </a:r>
            <a:r>
              <a:rPr lang="en-US" sz="9600" dirty="0"/>
              <a:t> are often defined as a simple HTML files. A web document, is often made up of several files and is accessed via a URL (uniform resource locator). </a:t>
            </a:r>
          </a:p>
          <a:p>
            <a:pPr>
              <a:buFont typeface="Wingdings" panose="05000000000000000000" pitchFamily="2" charset="2"/>
              <a:buChar char="q"/>
            </a:pPr>
            <a:r>
              <a:rPr lang="en-US" sz="9600" dirty="0"/>
              <a:t>The HTML file itself contains most of the times style sheets, background images, other graphics, Java programs, and other files.</a:t>
            </a:r>
          </a:p>
          <a:p>
            <a:pPr>
              <a:buFont typeface="Wingdings" panose="05000000000000000000" pitchFamily="2" charset="2"/>
              <a:buChar char="q"/>
            </a:pPr>
            <a:r>
              <a:rPr lang="en-US" sz="9600" dirty="0"/>
              <a:t>HTML files are often associated with Web Documents.</a:t>
            </a:r>
          </a:p>
          <a:p>
            <a:pPr>
              <a:buFont typeface="Wingdings" panose="05000000000000000000" pitchFamily="2" charset="2"/>
              <a:buChar char="q"/>
            </a:pPr>
            <a:r>
              <a:rPr lang="en-US" sz="9600" dirty="0"/>
              <a:t> However, there are many other files types, which are often used for web sites in the world wide web. Some of the more popular examples are:</a:t>
            </a:r>
          </a:p>
          <a:p>
            <a:pPr lvl="2">
              <a:buFont typeface="Wingdings" panose="05000000000000000000" pitchFamily="2" charset="2"/>
              <a:buChar char="ü"/>
            </a:pPr>
            <a:r>
              <a:rPr lang="en-US" sz="7400" dirty="0"/>
              <a:t>SGML (Standard Generalized Markup Language)</a:t>
            </a:r>
          </a:p>
          <a:p>
            <a:pPr lvl="2">
              <a:buFont typeface="Wingdings" panose="05000000000000000000" pitchFamily="2" charset="2"/>
              <a:buChar char="ü"/>
            </a:pPr>
            <a:r>
              <a:rPr lang="en-US" sz="7400" dirty="0"/>
              <a:t>XML (Extensible Markup Language)</a:t>
            </a:r>
          </a:p>
          <a:p>
            <a:pPr lvl="2">
              <a:buFont typeface="Wingdings" panose="05000000000000000000" pitchFamily="2" charset="2"/>
              <a:buChar char="ü"/>
            </a:pPr>
            <a:r>
              <a:rPr lang="en-US" sz="7400" dirty="0"/>
              <a:t>JSON (JavaScript Object Notation)</a:t>
            </a:r>
          </a:p>
          <a:p>
            <a:pPr lvl="2">
              <a:buFont typeface="Wingdings" panose="05000000000000000000" pitchFamily="2" charset="2"/>
              <a:buChar char="ü"/>
            </a:pPr>
            <a:r>
              <a:rPr lang="en-US" sz="7400" dirty="0"/>
              <a:t>XUL </a:t>
            </a:r>
            <a:r>
              <a:rPr lang="en-US" sz="7600" dirty="0"/>
              <a:t>(XML User Interface Language)</a:t>
            </a:r>
          </a:p>
          <a:p>
            <a:pPr lvl="2">
              <a:buFont typeface="Wingdings" panose="05000000000000000000" pitchFamily="2" charset="2"/>
              <a:buChar char="ü"/>
            </a:pPr>
            <a:r>
              <a:rPr lang="en-US" sz="7400" dirty="0"/>
              <a:t>SVG(Scalable Vector Graphics)</a:t>
            </a:r>
          </a:p>
          <a:p>
            <a:pPr>
              <a:buFont typeface="Wingdings" panose="05000000000000000000" pitchFamily="2" charset="2"/>
              <a:buChar char="q"/>
            </a:pPr>
            <a:r>
              <a:rPr lang="en-US" sz="8000" dirty="0"/>
              <a:t>Web developer use these different files types in order to create more dynamic web pages which have a more modern look compared to older static web pages.</a:t>
            </a:r>
          </a:p>
          <a:p>
            <a:pPr>
              <a:buFont typeface="Wingdings" panose="05000000000000000000" pitchFamily="2" charset="2"/>
              <a:buChar char="q"/>
            </a:pPr>
            <a:endParaRPr lang="en-US" sz="2400" dirty="0"/>
          </a:p>
        </p:txBody>
      </p:sp>
      <p:sp>
        <p:nvSpPr>
          <p:cNvPr id="4" name="Slide Number Placeholder 3">
            <a:extLst>
              <a:ext uri="{FF2B5EF4-FFF2-40B4-BE49-F238E27FC236}">
                <a16:creationId xmlns:a16="http://schemas.microsoft.com/office/drawing/2014/main" id="{D74BA03D-1658-4E0E-83CC-A6CC83A044C9}"/>
              </a:ext>
            </a:extLst>
          </p:cNvPr>
          <p:cNvSpPr>
            <a:spLocks noGrp="1"/>
          </p:cNvSpPr>
          <p:nvPr>
            <p:ph type="sldNum" sz="quarter" idx="12"/>
          </p:nvPr>
        </p:nvSpPr>
        <p:spPr/>
        <p:txBody>
          <a:bodyPr/>
          <a:lstStyle/>
          <a:p>
            <a:fld id="{E6F6B32E-3F3C-452B-B523-7E08A60E4216}" type="slidenum">
              <a:rPr lang="en-US" smtClean="0"/>
              <a:t>10</a:t>
            </a:fld>
            <a:endParaRPr lang="en-US" dirty="0"/>
          </a:p>
        </p:txBody>
      </p:sp>
    </p:spTree>
    <p:extLst>
      <p:ext uri="{BB962C8B-B14F-4D97-AF65-F5344CB8AC3E}">
        <p14:creationId xmlns:p14="http://schemas.microsoft.com/office/powerpoint/2010/main" val="129361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a:ext uri="{FF2B5EF4-FFF2-40B4-BE49-F238E27FC236}">
                <a16:creationId xmlns:a16="http://schemas.microsoft.com/office/drawing/2014/main" id="{A6CF89DE-FA64-4E17-9521-DE63FFB346B3}"/>
              </a:ext>
            </a:extLst>
          </p:cNvPr>
          <p:cNvSpPr>
            <a:spLocks noGrp="1"/>
          </p:cNvSpPr>
          <p:nvPr>
            <p:ph idx="1"/>
          </p:nvPr>
        </p:nvSpPr>
        <p:spPr>
          <a:xfrm>
            <a:off x="646113" y="1822807"/>
            <a:ext cx="10936287" cy="4636978"/>
          </a:xfrm>
        </p:spPr>
        <p:txBody>
          <a:bodyPr rtlCol="0">
            <a:normAutofit/>
          </a:bodyPr>
          <a:lstStyle/>
          <a:p>
            <a:pPr fontAlgn="auto">
              <a:spcAft>
                <a:spcPts val="0"/>
              </a:spcAft>
              <a:buClr>
                <a:schemeClr val="accent1"/>
              </a:buClr>
              <a:buFont typeface="Wingdings" panose="05000000000000000000" pitchFamily="2" charset="2"/>
              <a:buChar char="q"/>
              <a:defRPr/>
            </a:pPr>
            <a:r>
              <a:rPr lang="en-US" altLang="en-US" sz="3100" b="1" dirty="0">
                <a:latin typeface="Agency FB" panose="020B0503020202020204" pitchFamily="34" charset="0"/>
              </a:rPr>
              <a:t>Protocol</a:t>
            </a:r>
            <a:r>
              <a:rPr lang="en-US" altLang="en-US" sz="3100" dirty="0">
                <a:latin typeface="Agency FB" panose="020B0503020202020204" pitchFamily="34" charset="0"/>
              </a:rPr>
              <a:t>: is a set of rules the computer use to transfer file from one computer to another on an internet</a:t>
            </a:r>
          </a:p>
          <a:p>
            <a:pPr fontAlgn="auto">
              <a:spcAft>
                <a:spcPts val="0"/>
              </a:spcAft>
              <a:buClr>
                <a:schemeClr val="accent1"/>
              </a:buClr>
              <a:buFont typeface="Wingdings" panose="05000000000000000000" pitchFamily="2" charset="2"/>
              <a:buChar char="q"/>
              <a:defRPr/>
            </a:pPr>
            <a:r>
              <a:rPr lang="en-US" altLang="en-US" sz="3100" dirty="0">
                <a:latin typeface="Agency FB" panose="020B0503020202020204" pitchFamily="34" charset="0"/>
              </a:rPr>
              <a:t>The three major protocols</a:t>
            </a:r>
          </a:p>
          <a:p>
            <a:pPr lvl="1" fontAlgn="auto">
              <a:spcAft>
                <a:spcPts val="0"/>
              </a:spcAft>
              <a:buClr>
                <a:schemeClr val="accent1"/>
              </a:buClr>
              <a:buFont typeface="Wingdings" panose="05000000000000000000" pitchFamily="2" charset="2"/>
              <a:buChar char="q"/>
              <a:defRPr/>
            </a:pPr>
            <a:r>
              <a:rPr lang="en-US" altLang="en-US" b="1" dirty="0">
                <a:latin typeface="Agency FB" panose="020B0503020202020204" pitchFamily="34" charset="0"/>
              </a:rPr>
              <a:t>HTTP</a:t>
            </a:r>
            <a:r>
              <a:rPr lang="en-US" altLang="en-US" dirty="0">
                <a:latin typeface="Agency FB" panose="020B0503020202020204" pitchFamily="34" charset="0"/>
              </a:rPr>
              <a:t>( Hypertext Transfer Protocol) : is just like the language that the browser and the web server use to talk.</a:t>
            </a:r>
          </a:p>
          <a:p>
            <a:pPr lvl="1" fontAlgn="auto">
              <a:spcAft>
                <a:spcPts val="0"/>
              </a:spcAft>
              <a:buClr>
                <a:schemeClr val="accent1"/>
              </a:buClr>
              <a:buFont typeface="Wingdings" panose="05000000000000000000" pitchFamily="2" charset="2"/>
              <a:buChar char="q"/>
              <a:defRPr/>
            </a:pPr>
            <a:r>
              <a:rPr lang="en-US" altLang="en-US" b="1" dirty="0">
                <a:latin typeface="Agency FB" panose="020B0503020202020204" pitchFamily="34" charset="0"/>
              </a:rPr>
              <a:t>MIME</a:t>
            </a:r>
            <a:r>
              <a:rPr lang="en-US" altLang="en-US" dirty="0">
                <a:latin typeface="Agency FB" panose="020B0503020202020204" pitchFamily="34" charset="0"/>
              </a:rPr>
              <a:t>(Multipurpose Internet Mail Extension): is like the grammar instructor for the browser, say how to display a page.</a:t>
            </a:r>
          </a:p>
          <a:p>
            <a:pPr lvl="1" fontAlgn="auto">
              <a:spcAft>
                <a:spcPts val="0"/>
              </a:spcAft>
              <a:buClr>
                <a:schemeClr val="accent1"/>
              </a:buClr>
              <a:buFont typeface="Wingdings" panose="05000000000000000000" pitchFamily="2" charset="2"/>
              <a:buChar char="q"/>
              <a:defRPr/>
            </a:pPr>
            <a:r>
              <a:rPr lang="en-US" altLang="en-US" b="1" dirty="0">
                <a:latin typeface="Agency FB" panose="020B0503020202020204" pitchFamily="34" charset="0"/>
              </a:rPr>
              <a:t>FTP(</a:t>
            </a:r>
            <a:r>
              <a:rPr lang="en-US" altLang="en-US" dirty="0">
                <a:latin typeface="Agency FB" panose="020B0503020202020204" pitchFamily="34" charset="0"/>
              </a:rPr>
              <a:t>File Transfer Protocol): is a tool for copying the pages to the server so called uploading. </a:t>
            </a:r>
          </a:p>
        </p:txBody>
      </p:sp>
      <p:sp>
        <p:nvSpPr>
          <p:cNvPr id="35844" name="Content Placeholder 2">
            <a:extLst>
              <a:ext uri="{FF2B5EF4-FFF2-40B4-BE49-F238E27FC236}">
                <a16:creationId xmlns:a16="http://schemas.microsoft.com/office/drawing/2014/main" id="{71F2429B-5FBC-42F8-B484-0F26933BD4DD}"/>
              </a:ext>
            </a:extLst>
          </p:cNvPr>
          <p:cNvSpPr>
            <a:spLocks noGrp="1" noChangeArrowheads="1"/>
          </p:cNvSpPr>
          <p:nvPr>
            <p:ph sz="quarter" idx="13"/>
          </p:nvPr>
        </p:nvSpPr>
        <p:spPr>
          <a:xfrm>
            <a:off x="646113" y="930274"/>
            <a:ext cx="9404350" cy="766761"/>
          </a:xfrm>
        </p:spPr>
        <p:txBody>
          <a:bodyPr>
            <a:normAutofit/>
          </a:bodyPr>
          <a:lstStyle/>
          <a:p>
            <a:r>
              <a:rPr lang="en-US" altLang="en-US" sz="4000" b="1" dirty="0">
                <a:solidFill>
                  <a:schemeClr val="tx1"/>
                </a:solidFill>
                <a:latin typeface="Agency FB" panose="020B0503020202020204" pitchFamily="34" charset="0"/>
              </a:rPr>
              <a:t>Protocols </a:t>
            </a:r>
          </a:p>
        </p:txBody>
      </p:sp>
      <p:sp>
        <p:nvSpPr>
          <p:cNvPr id="35845" name="Slide Number Placeholder 1">
            <a:extLst>
              <a:ext uri="{FF2B5EF4-FFF2-40B4-BE49-F238E27FC236}">
                <a16:creationId xmlns:a16="http://schemas.microsoft.com/office/drawing/2014/main" id="{B80834DA-1986-4AD4-9C8F-1E1989EF0769}"/>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6EF7362B-E3D5-4C6D-9FD4-A95BB4657E3D}" type="slidenum">
              <a:rPr lang="en-US" altLang="en-US" sz="1050">
                <a:solidFill>
                  <a:schemeClr val="bg1"/>
                </a:solidFill>
                <a:latin typeface="Century Gothic" panose="020B0502020202020204" pitchFamily="34" charset="0"/>
                <a:ea typeface="Arial Unicode MS"/>
                <a:cs typeface="Arial Unicode MS"/>
              </a:rPr>
              <a:pPr>
                <a:buSzTx/>
              </a:pPr>
              <a:t>11</a:t>
            </a:fld>
            <a:endParaRPr lang="en-US" altLang="en-US" sz="1050" dirty="0">
              <a:solidFill>
                <a:schemeClr val="bg1"/>
              </a:solidFill>
              <a:latin typeface="Century Gothic" panose="020B0502020202020204" pitchFamily="34" charset="0"/>
              <a:ea typeface="Arial Unicode MS"/>
              <a:cs typeface="Arial Unicode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a:extLst>
              <a:ext uri="{FF2B5EF4-FFF2-40B4-BE49-F238E27FC236}">
                <a16:creationId xmlns:a16="http://schemas.microsoft.com/office/drawing/2014/main" id="{D05DAF16-1662-4224-916F-EAAD87EE1BA5}"/>
              </a:ext>
            </a:extLst>
          </p:cNvPr>
          <p:cNvSpPr>
            <a:spLocks noGrp="1" noChangeArrowheads="1"/>
          </p:cNvSpPr>
          <p:nvPr>
            <p:ph idx="1"/>
          </p:nvPr>
        </p:nvSpPr>
        <p:spPr>
          <a:xfrm>
            <a:off x="1103313" y="2052638"/>
            <a:ext cx="10479087" cy="4195762"/>
          </a:xfrm>
        </p:spPr>
        <p:txBody>
          <a:bodyPr>
            <a:normAutofit/>
          </a:bodyPr>
          <a:lstStyle/>
          <a:p>
            <a:pPr>
              <a:buClr>
                <a:schemeClr val="accent1"/>
              </a:buClr>
              <a:buFont typeface="Wingdings" panose="05000000000000000000" pitchFamily="2" charset="2"/>
              <a:buChar char="q"/>
            </a:pPr>
            <a:r>
              <a:rPr lang="en-US" altLang="en-US" sz="2800" dirty="0">
                <a:latin typeface="Agency FB" panose="020B0503020202020204" pitchFamily="34" charset="0"/>
              </a:rPr>
              <a:t>is an application-level protocol for distributed, collaborative, hypermedia information systems.</a:t>
            </a:r>
          </a:p>
          <a:p>
            <a:pPr>
              <a:buClr>
                <a:schemeClr val="accent1"/>
              </a:buClr>
              <a:buFont typeface="Wingdings" panose="05000000000000000000" pitchFamily="2" charset="2"/>
              <a:buChar char="q"/>
            </a:pPr>
            <a:r>
              <a:rPr lang="en-US" altLang="en-US" sz="2800" dirty="0">
                <a:latin typeface="Agency FB" panose="020B0503020202020204" pitchFamily="34" charset="0"/>
              </a:rPr>
              <a:t>HTTP is a protocol for fetching resources such as HTML documents. </a:t>
            </a:r>
          </a:p>
          <a:p>
            <a:pPr>
              <a:buClr>
                <a:schemeClr val="accent1"/>
              </a:buClr>
              <a:buFont typeface="Wingdings" panose="05000000000000000000" pitchFamily="2" charset="2"/>
              <a:buChar char="q"/>
            </a:pPr>
            <a:r>
              <a:rPr lang="en-US" altLang="en-US" sz="2800" dirty="0">
                <a:latin typeface="Agency FB" panose="020B0503020202020204" pitchFamily="34" charset="0"/>
              </a:rPr>
              <a:t>HTTP is a generic and stateless protocol .</a:t>
            </a:r>
          </a:p>
          <a:p>
            <a:pPr>
              <a:buClr>
                <a:schemeClr val="accent1"/>
              </a:buClr>
              <a:buFont typeface="Wingdings" panose="05000000000000000000" pitchFamily="2" charset="2"/>
              <a:buChar char="q"/>
            </a:pPr>
            <a:r>
              <a:rPr lang="en-US" altLang="en-US" sz="2800" dirty="0">
                <a:latin typeface="Agency FB" panose="020B0503020202020204" pitchFamily="34" charset="0"/>
              </a:rPr>
              <a:t>By using its request methods, error codes, and headers we can get extra information's.</a:t>
            </a:r>
          </a:p>
          <a:p>
            <a:pPr>
              <a:buClr>
                <a:schemeClr val="accent1"/>
              </a:buClr>
              <a:buFont typeface="Wingdings" panose="05000000000000000000" pitchFamily="2" charset="2"/>
              <a:buChar char="q"/>
            </a:pPr>
            <a:r>
              <a:rPr lang="en-US" altLang="en-US" sz="2800" b="1" dirty="0">
                <a:solidFill>
                  <a:srgbClr val="FF0000"/>
                </a:solidFill>
                <a:latin typeface="Agency FB" panose="020B0503020202020204" pitchFamily="34" charset="0"/>
              </a:rPr>
              <a:t>HTTP is a TCP/IP </a:t>
            </a:r>
            <a:r>
              <a:rPr lang="en-US" altLang="en-US" sz="2800" dirty="0">
                <a:latin typeface="Agency FB" panose="020B0503020202020204" pitchFamily="34" charset="0"/>
              </a:rPr>
              <a:t>based communication protocol, that is used to deliver data (HTML files, image files, query results, etc.) on the World Wide Web. </a:t>
            </a:r>
          </a:p>
        </p:txBody>
      </p:sp>
      <p:sp>
        <p:nvSpPr>
          <p:cNvPr id="36868" name="Content Placeholder 3">
            <a:extLst>
              <a:ext uri="{FF2B5EF4-FFF2-40B4-BE49-F238E27FC236}">
                <a16:creationId xmlns:a16="http://schemas.microsoft.com/office/drawing/2014/main" id="{588AEF9E-7649-4570-ABC0-D21B22997653}"/>
              </a:ext>
            </a:extLst>
          </p:cNvPr>
          <p:cNvSpPr>
            <a:spLocks noGrp="1" noChangeArrowheads="1"/>
          </p:cNvSpPr>
          <p:nvPr>
            <p:ph sz="quarter" idx="13"/>
          </p:nvPr>
        </p:nvSpPr>
        <p:spPr>
          <a:xfrm>
            <a:off x="1152120" y="468189"/>
            <a:ext cx="9404350" cy="985838"/>
          </a:xfrm>
        </p:spPr>
        <p:txBody>
          <a:bodyPr>
            <a:noAutofit/>
          </a:bodyPr>
          <a:lstStyle/>
          <a:p>
            <a:endParaRPr lang="en-US" altLang="en-US" sz="4000" b="1" dirty="0">
              <a:solidFill>
                <a:schemeClr val="tx1"/>
              </a:solidFill>
              <a:latin typeface="Agency FB" panose="020B0503020202020204" pitchFamily="34" charset="0"/>
            </a:endParaRPr>
          </a:p>
          <a:p>
            <a:r>
              <a:rPr lang="en-US" altLang="en-US" sz="4000" b="1" dirty="0">
                <a:solidFill>
                  <a:schemeClr val="tx1"/>
                </a:solidFill>
                <a:latin typeface="Agency FB" panose="020B0503020202020204" pitchFamily="34" charset="0"/>
              </a:rPr>
              <a:t>HTTP</a:t>
            </a:r>
          </a:p>
        </p:txBody>
      </p:sp>
      <p:sp>
        <p:nvSpPr>
          <p:cNvPr id="36869" name="Slide Number Placeholder 4">
            <a:extLst>
              <a:ext uri="{FF2B5EF4-FFF2-40B4-BE49-F238E27FC236}">
                <a16:creationId xmlns:a16="http://schemas.microsoft.com/office/drawing/2014/main" id="{8B465E7E-57B7-4617-B200-E90C7EE741CA}"/>
              </a:ext>
            </a:extLst>
          </p:cNvPr>
          <p:cNvSpPr>
            <a:spLocks noGrp="1" noChangeArrowheads="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335F09BD-DBF5-4A74-BA6A-260D16BE1342}" type="slidenum">
              <a:rPr lang="en-US" altLang="en-US" sz="1050">
                <a:solidFill>
                  <a:schemeClr val="bg1"/>
                </a:solidFill>
                <a:latin typeface="Century Gothic" panose="020B0502020202020204" pitchFamily="34" charset="0"/>
                <a:ea typeface="Arial Unicode MS"/>
                <a:cs typeface="Arial Unicode MS"/>
              </a:rPr>
              <a:pPr>
                <a:buSzTx/>
              </a:pPr>
              <a:t>12</a:t>
            </a:fld>
            <a:endParaRPr lang="en-US" altLang="en-US" sz="1050" dirty="0">
              <a:solidFill>
                <a:schemeClr val="bg1"/>
              </a:solidFill>
              <a:latin typeface="Century Gothic" panose="020B0502020202020204" pitchFamily="34" charset="0"/>
              <a:ea typeface="Arial Unicode MS"/>
              <a:cs typeface="Arial Unicode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487EF53-36E0-46A8-AC12-4D7FA70CFA9C}"/>
              </a:ext>
            </a:extLst>
          </p:cNvPr>
          <p:cNvSpPr>
            <a:spLocks noGrp="1" noChangeArrowheads="1"/>
          </p:cNvSpPr>
          <p:nvPr>
            <p:ph type="title"/>
          </p:nvPr>
        </p:nvSpPr>
        <p:spPr>
          <a:xfrm>
            <a:off x="675016" y="0"/>
            <a:ext cx="9404350" cy="766762"/>
          </a:xfrm>
        </p:spPr>
        <p:txBody>
          <a:bodyPr/>
          <a:lstStyle/>
          <a:p>
            <a:r>
              <a:rPr lang="en-US" altLang="en-US" dirty="0">
                <a:solidFill>
                  <a:schemeClr val="bg1"/>
                </a:solidFill>
              </a:rPr>
              <a:t>The Fundamentals</a:t>
            </a:r>
          </a:p>
        </p:txBody>
      </p:sp>
      <p:sp>
        <p:nvSpPr>
          <p:cNvPr id="37891" name="Content Placeholder 2">
            <a:extLst>
              <a:ext uri="{FF2B5EF4-FFF2-40B4-BE49-F238E27FC236}">
                <a16:creationId xmlns:a16="http://schemas.microsoft.com/office/drawing/2014/main" id="{B8D92367-9128-42EA-B1A2-9A3606D0148D}"/>
              </a:ext>
            </a:extLst>
          </p:cNvPr>
          <p:cNvSpPr>
            <a:spLocks noGrp="1" noChangeArrowheads="1"/>
          </p:cNvSpPr>
          <p:nvPr>
            <p:ph idx="1"/>
          </p:nvPr>
        </p:nvSpPr>
        <p:spPr>
          <a:xfrm>
            <a:off x="762000" y="1818887"/>
            <a:ext cx="10668000" cy="4838700"/>
          </a:xfrm>
        </p:spPr>
        <p:txBody>
          <a:bodyPr>
            <a:normAutofit/>
          </a:bodyPr>
          <a:lstStyle/>
          <a:p>
            <a:pPr>
              <a:buClr>
                <a:schemeClr val="accent1"/>
              </a:buClr>
              <a:buFont typeface="Wingdings" panose="05000000000000000000" pitchFamily="2" charset="2"/>
              <a:buChar char="q"/>
            </a:pPr>
            <a:r>
              <a:rPr lang="en-US" altLang="en-US" sz="2800" dirty="0">
                <a:latin typeface="Agency FB" panose="020B0503020202020204" pitchFamily="34" charset="0"/>
              </a:rPr>
              <a:t>There are three basic features that make HTTP a simple but powerful protocol:</a:t>
            </a:r>
          </a:p>
          <a:p>
            <a:pPr>
              <a:buClr>
                <a:schemeClr val="accent1"/>
              </a:buClr>
              <a:buFont typeface="Wingdings" panose="05000000000000000000" pitchFamily="2" charset="2"/>
              <a:buChar char="q"/>
            </a:pPr>
            <a:r>
              <a:rPr lang="en-US" altLang="en-US" sz="2800" b="1" dirty="0">
                <a:latin typeface="Agency FB" panose="020B0503020202020204" pitchFamily="34" charset="0"/>
              </a:rPr>
              <a:t>HTTP is connectionless:</a:t>
            </a:r>
            <a:r>
              <a:rPr lang="en-US" altLang="en-US" sz="2800" dirty="0">
                <a:latin typeface="Agency FB" panose="020B0503020202020204" pitchFamily="34" charset="0"/>
              </a:rPr>
              <a:t> The HTTP client, i.e., a browser initiates an HTTP request and after a request is made, the client disconnects from the server and waits for a response. </a:t>
            </a:r>
          </a:p>
          <a:p>
            <a:pPr>
              <a:buClr>
                <a:schemeClr val="accent1"/>
              </a:buClr>
              <a:buFont typeface="Wingdings" panose="05000000000000000000" pitchFamily="2" charset="2"/>
              <a:buChar char="q"/>
            </a:pPr>
            <a:r>
              <a:rPr lang="en-US" altLang="en-US" sz="2800" b="1" dirty="0">
                <a:latin typeface="Agency FB" panose="020B0503020202020204" pitchFamily="34" charset="0"/>
              </a:rPr>
              <a:t>HTTP is media independent:</a:t>
            </a:r>
            <a:r>
              <a:rPr lang="en-US" altLang="en-US" sz="2800" dirty="0">
                <a:latin typeface="Agency FB" panose="020B0503020202020204" pitchFamily="34" charset="0"/>
              </a:rPr>
              <a:t> </a:t>
            </a:r>
          </a:p>
          <a:p>
            <a:pPr>
              <a:buClr>
                <a:schemeClr val="accent1"/>
              </a:buClr>
              <a:buFont typeface="Wingdings" panose="05000000000000000000" pitchFamily="2" charset="2"/>
              <a:buChar char="q"/>
            </a:pPr>
            <a:r>
              <a:rPr lang="en-US" altLang="en-US" sz="2800" b="1" dirty="0">
                <a:latin typeface="Agency FB" panose="020B0503020202020204" pitchFamily="34" charset="0"/>
              </a:rPr>
              <a:t>HTTP is stateless:</a:t>
            </a:r>
            <a:r>
              <a:rPr lang="en-US" altLang="en-US" sz="2800" dirty="0">
                <a:latin typeface="Agency FB" panose="020B0503020202020204" pitchFamily="34" charset="0"/>
              </a:rPr>
              <a:t> As mentioned above, HTTP is connectionless and it is a direct result of HTTP being a stateless protocol. The server and client are aware of each other only during a current request.</a:t>
            </a:r>
          </a:p>
          <a:p>
            <a:pPr>
              <a:buClr>
                <a:schemeClr val="accent1"/>
              </a:buClr>
              <a:buFont typeface="Wingdings" panose="05000000000000000000" pitchFamily="2" charset="2"/>
              <a:buChar char="q"/>
            </a:pPr>
            <a:endParaRPr lang="en-US" altLang="en-US" sz="2800" dirty="0">
              <a:latin typeface="Agency FB" panose="020B0503020202020204" pitchFamily="34" charset="0"/>
            </a:endParaRPr>
          </a:p>
        </p:txBody>
      </p:sp>
      <p:sp>
        <p:nvSpPr>
          <p:cNvPr id="37892" name="Content Placeholder 3">
            <a:extLst>
              <a:ext uri="{FF2B5EF4-FFF2-40B4-BE49-F238E27FC236}">
                <a16:creationId xmlns:a16="http://schemas.microsoft.com/office/drawing/2014/main" id="{ED3E9DE7-EF28-47F2-855A-287A24C74F7A}"/>
              </a:ext>
            </a:extLst>
          </p:cNvPr>
          <p:cNvSpPr>
            <a:spLocks noGrp="1" noChangeArrowheads="1"/>
          </p:cNvSpPr>
          <p:nvPr>
            <p:ph sz="quarter" idx="13"/>
          </p:nvPr>
        </p:nvSpPr>
        <p:spPr>
          <a:xfrm>
            <a:off x="680271" y="876300"/>
            <a:ext cx="9404350" cy="766762"/>
          </a:xfrm>
        </p:spPr>
        <p:txBody>
          <a:bodyPr>
            <a:normAutofit/>
          </a:bodyPr>
          <a:lstStyle/>
          <a:p>
            <a:r>
              <a:rPr lang="en-US" altLang="en-US" sz="4000" b="1" dirty="0">
                <a:solidFill>
                  <a:schemeClr val="tx1"/>
                </a:solidFill>
                <a:latin typeface="Agency FB" panose="020B0503020202020204" pitchFamily="34" charset="0"/>
              </a:rPr>
              <a:t>HTTP</a:t>
            </a:r>
          </a:p>
        </p:txBody>
      </p:sp>
      <p:sp>
        <p:nvSpPr>
          <p:cNvPr id="37893" name="Slide Number Placeholder 4">
            <a:extLst>
              <a:ext uri="{FF2B5EF4-FFF2-40B4-BE49-F238E27FC236}">
                <a16:creationId xmlns:a16="http://schemas.microsoft.com/office/drawing/2014/main" id="{D64FB989-40FA-4515-BE2A-3373C786CD72}"/>
              </a:ext>
            </a:extLst>
          </p:cNvPr>
          <p:cNvSpPr>
            <a:spLocks noGrp="1" noChangeArrowheads="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F4A717DB-A4EB-4B96-AE4C-D825741741CB}" type="slidenum">
              <a:rPr lang="en-US" altLang="en-US" sz="1050">
                <a:solidFill>
                  <a:schemeClr val="bg1"/>
                </a:solidFill>
                <a:latin typeface="Century Gothic" panose="020B0502020202020204" pitchFamily="34" charset="0"/>
                <a:ea typeface="Arial Unicode MS"/>
                <a:cs typeface="Arial Unicode MS"/>
              </a:rPr>
              <a:pPr>
                <a:buSzTx/>
              </a:pPr>
              <a:t>13</a:t>
            </a:fld>
            <a:endParaRPr lang="en-US" altLang="en-US" sz="1050" dirty="0">
              <a:solidFill>
                <a:schemeClr val="bg1"/>
              </a:solidFill>
              <a:latin typeface="Century Gothic" panose="020B0502020202020204" pitchFamily="34" charset="0"/>
              <a:ea typeface="Arial Unicode MS"/>
              <a:cs typeface="Arial Unicode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592B-1ADF-45DC-92A4-6FEC223CCFEE}"/>
              </a:ext>
            </a:extLst>
          </p:cNvPr>
          <p:cNvSpPr>
            <a:spLocks noGrp="1"/>
          </p:cNvSpPr>
          <p:nvPr>
            <p:ph type="title"/>
          </p:nvPr>
        </p:nvSpPr>
        <p:spPr/>
        <p:txBody>
          <a:bodyPr/>
          <a:lstStyle/>
          <a:p>
            <a:r>
              <a:rPr lang="en-US" dirty="0"/>
              <a:t>HTTP Message</a:t>
            </a:r>
          </a:p>
        </p:txBody>
      </p:sp>
      <p:sp>
        <p:nvSpPr>
          <p:cNvPr id="3" name="Content Placeholder 2">
            <a:extLst>
              <a:ext uri="{FF2B5EF4-FFF2-40B4-BE49-F238E27FC236}">
                <a16:creationId xmlns:a16="http://schemas.microsoft.com/office/drawing/2014/main" id="{9EB09A27-27BF-4B5A-B60D-60753905C110}"/>
              </a:ext>
            </a:extLst>
          </p:cNvPr>
          <p:cNvSpPr>
            <a:spLocks noGrp="1"/>
          </p:cNvSpPr>
          <p:nvPr>
            <p:ph idx="1"/>
          </p:nvPr>
        </p:nvSpPr>
        <p:spPr/>
        <p:txBody>
          <a:bodyPr>
            <a:normAutofit/>
          </a:bodyPr>
          <a:lstStyle/>
          <a:p>
            <a:pPr>
              <a:buFont typeface="Wingdings" panose="05000000000000000000" pitchFamily="2" charset="2"/>
              <a:buChar char="q"/>
            </a:pPr>
            <a:r>
              <a:rPr lang="en-US" sz="2800" dirty="0"/>
              <a:t>Is either a request from client to server or A response from server to client</a:t>
            </a:r>
          </a:p>
          <a:p>
            <a:pPr>
              <a:buFont typeface="Wingdings" panose="05000000000000000000" pitchFamily="2" charset="2"/>
              <a:buChar char="q"/>
            </a:pPr>
            <a:r>
              <a:rPr lang="en-US" sz="2800" dirty="0"/>
              <a:t>Messages are composed of:</a:t>
            </a:r>
          </a:p>
          <a:p>
            <a:pPr lvl="2">
              <a:buFont typeface="Wingdings" panose="05000000000000000000" pitchFamily="2" charset="2"/>
              <a:buChar char="ü"/>
            </a:pPr>
            <a:r>
              <a:rPr lang="en-US" sz="2800" dirty="0"/>
              <a:t>A start-line</a:t>
            </a:r>
          </a:p>
          <a:p>
            <a:pPr lvl="2">
              <a:buFont typeface="Wingdings" panose="05000000000000000000" pitchFamily="2" charset="2"/>
              <a:buChar char="ü"/>
            </a:pPr>
            <a:r>
              <a:rPr lang="en-US" sz="2800" dirty="0"/>
              <a:t>Zero or more header fields</a:t>
            </a:r>
          </a:p>
          <a:p>
            <a:pPr lvl="2">
              <a:buFont typeface="Wingdings" panose="05000000000000000000" pitchFamily="2" charset="2"/>
              <a:buChar char="ü"/>
            </a:pPr>
            <a:r>
              <a:rPr lang="en-US" sz="2800" dirty="0"/>
              <a:t>An empty line – indicating the end of the header fields</a:t>
            </a:r>
          </a:p>
          <a:p>
            <a:pPr lvl="2">
              <a:buFont typeface="Wingdings" panose="05000000000000000000" pitchFamily="2" charset="2"/>
              <a:buChar char="ü"/>
            </a:pPr>
            <a:r>
              <a:rPr lang="en-US" sz="2800" dirty="0"/>
              <a:t>A message body (optional)</a:t>
            </a:r>
          </a:p>
          <a:p>
            <a:endParaRPr lang="en-US" sz="2400" dirty="0"/>
          </a:p>
        </p:txBody>
      </p:sp>
      <p:sp>
        <p:nvSpPr>
          <p:cNvPr id="4" name="Slide Number Placeholder 3">
            <a:extLst>
              <a:ext uri="{FF2B5EF4-FFF2-40B4-BE49-F238E27FC236}">
                <a16:creationId xmlns:a16="http://schemas.microsoft.com/office/drawing/2014/main" id="{4DFFAC0F-1FAE-4D16-B922-5565A3AF8199}"/>
              </a:ext>
            </a:extLst>
          </p:cNvPr>
          <p:cNvSpPr>
            <a:spLocks noGrp="1"/>
          </p:cNvSpPr>
          <p:nvPr>
            <p:ph type="sldNum" sz="quarter" idx="12"/>
          </p:nvPr>
        </p:nvSpPr>
        <p:spPr/>
        <p:txBody>
          <a:bodyPr/>
          <a:lstStyle/>
          <a:p>
            <a:fld id="{E6F6B32E-3F3C-452B-B523-7E08A60E4216}" type="slidenum">
              <a:rPr lang="en-US" smtClean="0"/>
              <a:t>14</a:t>
            </a:fld>
            <a:endParaRPr lang="en-US" dirty="0"/>
          </a:p>
        </p:txBody>
      </p:sp>
    </p:spTree>
    <p:extLst>
      <p:ext uri="{BB962C8B-B14F-4D97-AF65-F5344CB8AC3E}">
        <p14:creationId xmlns:p14="http://schemas.microsoft.com/office/powerpoint/2010/main" val="86897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5A79A34-FBC0-4936-8957-C56BD3D4D126}"/>
              </a:ext>
            </a:extLst>
          </p:cNvPr>
          <p:cNvSpPr>
            <a:spLocks noGrp="1" noChangeArrowheads="1"/>
          </p:cNvSpPr>
          <p:nvPr>
            <p:ph type="title"/>
          </p:nvPr>
        </p:nvSpPr>
        <p:spPr>
          <a:xfrm>
            <a:off x="1393825" y="719137"/>
            <a:ext cx="9404350" cy="766762"/>
          </a:xfrm>
        </p:spPr>
        <p:txBody>
          <a:bodyPr/>
          <a:lstStyle/>
          <a:p>
            <a:r>
              <a:rPr lang="en-US" altLang="en-US" dirty="0">
                <a:solidFill>
                  <a:schemeClr val="tx1"/>
                </a:solidFill>
                <a:latin typeface="Agency FB" panose="020B0503020202020204" pitchFamily="34" charset="0"/>
              </a:rPr>
              <a:t>HTTP: Request and Response message</a:t>
            </a:r>
          </a:p>
        </p:txBody>
      </p:sp>
      <p:pic>
        <p:nvPicPr>
          <p:cNvPr id="62467" name="Picture 5">
            <a:extLst>
              <a:ext uri="{FF2B5EF4-FFF2-40B4-BE49-F238E27FC236}">
                <a16:creationId xmlns:a16="http://schemas.microsoft.com/office/drawing/2014/main" id="{E468BE0A-2A01-4921-9052-CEFF4837E7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83080" y="1848630"/>
            <a:ext cx="4057968" cy="4404533"/>
          </a:xfrm>
          <a:noFill/>
        </p:spPr>
      </p:pic>
      <p:pic>
        <p:nvPicPr>
          <p:cNvPr id="62468" name="Picture 6">
            <a:extLst>
              <a:ext uri="{FF2B5EF4-FFF2-40B4-BE49-F238E27FC236}">
                <a16:creationId xmlns:a16="http://schemas.microsoft.com/office/drawing/2014/main" id="{8571A47A-6CBB-4C9B-B3E6-290B2A396C29}"/>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a:xfrm>
            <a:off x="7059614" y="1848630"/>
            <a:ext cx="4152869" cy="4404533"/>
          </a:xfrm>
          <a:noFill/>
        </p:spPr>
      </p:pic>
      <p:sp>
        <p:nvSpPr>
          <p:cNvPr id="62469" name="Slide Number Placeholder 1">
            <a:extLst>
              <a:ext uri="{FF2B5EF4-FFF2-40B4-BE49-F238E27FC236}">
                <a16:creationId xmlns:a16="http://schemas.microsoft.com/office/drawing/2014/main" id="{8DC7696D-C1B1-4AC0-B262-71E0BC965DB3}"/>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49985565-52ED-4BD5-8010-7301D09E6B32}" type="slidenum">
              <a:rPr lang="en-US" altLang="en-US" sz="1050">
                <a:solidFill>
                  <a:schemeClr val="bg1"/>
                </a:solidFill>
                <a:latin typeface="Century Gothic" panose="020B0502020202020204" pitchFamily="34" charset="0"/>
                <a:ea typeface="Arial Unicode MS"/>
                <a:cs typeface="Arial Unicode MS"/>
              </a:rPr>
              <a:pPr>
                <a:buSzTx/>
              </a:pPr>
              <a:t>15</a:t>
            </a:fld>
            <a:endParaRPr lang="en-US" altLang="en-US" sz="1050" dirty="0">
              <a:solidFill>
                <a:schemeClr val="bg1"/>
              </a:solidFill>
              <a:latin typeface="Century Gothic" panose="020B0502020202020204" pitchFamily="34" charset="0"/>
              <a:ea typeface="Arial Unicode MS"/>
              <a:cs typeface="Arial Unicode MS"/>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0EE4-BDCC-459E-B790-FACD466CC5D5}"/>
              </a:ext>
            </a:extLst>
          </p:cNvPr>
          <p:cNvSpPr>
            <a:spLocks noGrp="1"/>
          </p:cNvSpPr>
          <p:nvPr>
            <p:ph type="title"/>
          </p:nvPr>
        </p:nvSpPr>
        <p:spPr/>
        <p:txBody>
          <a:bodyPr/>
          <a:lstStyle/>
          <a:p>
            <a:r>
              <a:rPr lang="en-US" dirty="0"/>
              <a:t>HTTP Request</a:t>
            </a:r>
          </a:p>
        </p:txBody>
      </p:sp>
      <p:pic>
        <p:nvPicPr>
          <p:cNvPr id="4" name="Content Placeholder 3">
            <a:extLst>
              <a:ext uri="{FF2B5EF4-FFF2-40B4-BE49-F238E27FC236}">
                <a16:creationId xmlns:a16="http://schemas.microsoft.com/office/drawing/2014/main" id="{DA45DA7F-5DC3-4D4F-887A-47F355CB93C3}"/>
              </a:ext>
            </a:extLst>
          </p:cNvPr>
          <p:cNvPicPr>
            <a:picLocks noGrp="1" noChangeAspect="1"/>
          </p:cNvPicPr>
          <p:nvPr>
            <p:ph idx="1"/>
          </p:nvPr>
        </p:nvPicPr>
        <p:blipFill>
          <a:blip r:embed="rId2"/>
          <a:stretch>
            <a:fillRect/>
          </a:stretch>
        </p:blipFill>
        <p:spPr>
          <a:xfrm>
            <a:off x="1097280" y="2171928"/>
            <a:ext cx="10058400" cy="1988592"/>
          </a:xfrm>
          <a:prstGeom prst="rect">
            <a:avLst/>
          </a:prstGeom>
        </p:spPr>
      </p:pic>
      <p:pic>
        <p:nvPicPr>
          <p:cNvPr id="3074" name="Picture 2" descr="A basic HTTP request">
            <a:extLst>
              <a:ext uri="{FF2B5EF4-FFF2-40B4-BE49-F238E27FC236}">
                <a16:creationId xmlns:a16="http://schemas.microsoft.com/office/drawing/2014/main" id="{2F16D2A2-230D-47D8-8756-3F10DCD36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37360"/>
            <a:ext cx="10058400"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628F8A1-50F0-4376-8877-14C8C33A3D02}"/>
              </a:ext>
            </a:extLst>
          </p:cNvPr>
          <p:cNvSpPr>
            <a:spLocks noGrp="1"/>
          </p:cNvSpPr>
          <p:nvPr>
            <p:ph type="sldNum" sz="quarter" idx="12"/>
          </p:nvPr>
        </p:nvSpPr>
        <p:spPr/>
        <p:txBody>
          <a:bodyPr/>
          <a:lstStyle/>
          <a:p>
            <a:fld id="{E6F6B32E-3F3C-452B-B523-7E08A60E4216}" type="slidenum">
              <a:rPr lang="en-US" smtClean="0"/>
              <a:t>16</a:t>
            </a:fld>
            <a:endParaRPr lang="en-US" dirty="0"/>
          </a:p>
        </p:txBody>
      </p:sp>
    </p:spTree>
    <p:extLst>
      <p:ext uri="{BB962C8B-B14F-4D97-AF65-F5344CB8AC3E}">
        <p14:creationId xmlns:p14="http://schemas.microsoft.com/office/powerpoint/2010/main" val="352218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p:cTn id="11" dur="500" fill="hold"/>
                                        <p:tgtEl>
                                          <p:spTgt spid="3074"/>
                                        </p:tgtEl>
                                        <p:attrNameLst>
                                          <p:attrName>ppt_w</p:attrName>
                                        </p:attrNameLst>
                                      </p:cBhvr>
                                      <p:tavLst>
                                        <p:tav tm="0">
                                          <p:val>
                                            <p:fltVal val="0"/>
                                          </p:val>
                                        </p:tav>
                                        <p:tav tm="100000">
                                          <p:val>
                                            <p:strVal val="#ppt_w"/>
                                          </p:val>
                                        </p:tav>
                                      </p:tavLst>
                                    </p:anim>
                                    <p:anim calcmode="lin" valueType="num">
                                      <p:cBhvr>
                                        <p:cTn id="12" dur="500" fill="hold"/>
                                        <p:tgtEl>
                                          <p:spTgt spid="3074"/>
                                        </p:tgtEl>
                                        <p:attrNameLst>
                                          <p:attrName>ppt_h</p:attrName>
                                        </p:attrNameLst>
                                      </p:cBhvr>
                                      <p:tavLst>
                                        <p:tav tm="0">
                                          <p:val>
                                            <p:fltVal val="0"/>
                                          </p:val>
                                        </p:tav>
                                        <p:tav tm="100000">
                                          <p:val>
                                            <p:strVal val="#ppt_h"/>
                                          </p:val>
                                        </p:tav>
                                      </p:tavLst>
                                    </p:anim>
                                    <p:animEffect transition="in" filter="fade">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ED86-C996-4BF5-8E6C-3673084781C8}"/>
              </a:ext>
            </a:extLst>
          </p:cNvPr>
          <p:cNvSpPr>
            <a:spLocks noGrp="1"/>
          </p:cNvSpPr>
          <p:nvPr>
            <p:ph type="title"/>
          </p:nvPr>
        </p:nvSpPr>
        <p:spPr/>
        <p:txBody>
          <a:bodyPr/>
          <a:lstStyle/>
          <a:p>
            <a:r>
              <a:rPr lang="en-US" dirty="0"/>
              <a:t>HTTP Response</a:t>
            </a:r>
          </a:p>
        </p:txBody>
      </p:sp>
      <p:pic>
        <p:nvPicPr>
          <p:cNvPr id="4" name="Content Placeholder 3">
            <a:extLst>
              <a:ext uri="{FF2B5EF4-FFF2-40B4-BE49-F238E27FC236}">
                <a16:creationId xmlns:a16="http://schemas.microsoft.com/office/drawing/2014/main" id="{B555B8E7-608B-4589-B9DE-0B733568DAB8}"/>
              </a:ext>
            </a:extLst>
          </p:cNvPr>
          <p:cNvPicPr>
            <a:picLocks noGrp="1" noChangeAspect="1"/>
          </p:cNvPicPr>
          <p:nvPr>
            <p:ph idx="1"/>
          </p:nvPr>
        </p:nvPicPr>
        <p:blipFill>
          <a:blip r:embed="rId2"/>
          <a:stretch>
            <a:fillRect/>
          </a:stretch>
        </p:blipFill>
        <p:spPr>
          <a:xfrm>
            <a:off x="1554480" y="2026454"/>
            <a:ext cx="8837107" cy="4077165"/>
          </a:xfrm>
          <a:prstGeom prst="rect">
            <a:avLst/>
          </a:prstGeom>
        </p:spPr>
      </p:pic>
      <p:pic>
        <p:nvPicPr>
          <p:cNvPr id="4098" name="Picture 2" descr="HTTP Response image">
            <a:extLst>
              <a:ext uri="{FF2B5EF4-FFF2-40B4-BE49-F238E27FC236}">
                <a16:creationId xmlns:a16="http://schemas.microsoft.com/office/drawing/2014/main" id="{A583DA90-BFE1-42B0-8772-AD40B4D86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166" y="1737360"/>
            <a:ext cx="9317354" cy="47053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D83F3C8-5FDD-4619-A31C-D6E7A4421252}"/>
              </a:ext>
            </a:extLst>
          </p:cNvPr>
          <p:cNvSpPr>
            <a:spLocks noGrp="1"/>
          </p:cNvSpPr>
          <p:nvPr>
            <p:ph type="sldNum" sz="quarter" idx="12"/>
          </p:nvPr>
        </p:nvSpPr>
        <p:spPr/>
        <p:txBody>
          <a:bodyPr/>
          <a:lstStyle/>
          <a:p>
            <a:fld id="{E6F6B32E-3F3C-452B-B523-7E08A60E4216}" type="slidenum">
              <a:rPr lang="en-US" smtClean="0"/>
              <a:t>17</a:t>
            </a:fld>
            <a:endParaRPr lang="en-US" dirty="0"/>
          </a:p>
        </p:txBody>
      </p:sp>
    </p:spTree>
    <p:extLst>
      <p:ext uri="{BB962C8B-B14F-4D97-AF65-F5344CB8AC3E}">
        <p14:creationId xmlns:p14="http://schemas.microsoft.com/office/powerpoint/2010/main" val="213417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 calcmode="lin" valueType="num">
                                      <p:cBhvr>
                                        <p:cTn id="14" dur="500" fill="hold"/>
                                        <p:tgtEl>
                                          <p:spTgt spid="4098"/>
                                        </p:tgtEl>
                                        <p:attrNameLst>
                                          <p:attrName>ppt_w</p:attrName>
                                        </p:attrNameLst>
                                      </p:cBhvr>
                                      <p:tavLst>
                                        <p:tav tm="0">
                                          <p:val>
                                            <p:fltVal val="0"/>
                                          </p:val>
                                        </p:tav>
                                        <p:tav tm="100000">
                                          <p:val>
                                            <p:strVal val="#ppt_w"/>
                                          </p:val>
                                        </p:tav>
                                      </p:tavLst>
                                    </p:anim>
                                    <p:anim calcmode="lin" valueType="num">
                                      <p:cBhvr>
                                        <p:cTn id="15" dur="500" fill="hold"/>
                                        <p:tgtEl>
                                          <p:spTgt spid="4098"/>
                                        </p:tgtEl>
                                        <p:attrNameLst>
                                          <p:attrName>ppt_h</p:attrName>
                                        </p:attrNameLst>
                                      </p:cBhvr>
                                      <p:tavLst>
                                        <p:tav tm="0">
                                          <p:val>
                                            <p:fltVal val="0"/>
                                          </p:val>
                                        </p:tav>
                                        <p:tav tm="100000">
                                          <p:val>
                                            <p:strVal val="#ppt_h"/>
                                          </p:val>
                                        </p:tav>
                                      </p:tavLst>
                                    </p:anim>
                                    <p:animEffect transition="in" filter="fade">
                                      <p:cBhvr>
                                        <p:cTn id="1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descr="Rectangle: Click to edit Master text styles&#10;Second level&#10;Third level&#10;Fourth level&#10;Fifth level">
            <a:extLst>
              <a:ext uri="{FF2B5EF4-FFF2-40B4-BE49-F238E27FC236}">
                <a16:creationId xmlns:a16="http://schemas.microsoft.com/office/drawing/2014/main" id="{03AF1610-B5D5-4804-90CD-BEBD3A96FCB4}"/>
              </a:ext>
            </a:extLst>
          </p:cNvPr>
          <p:cNvSpPr>
            <a:spLocks noGrp="1" noChangeArrowheads="1"/>
          </p:cNvSpPr>
          <p:nvPr>
            <p:ph sz="half" idx="1"/>
          </p:nvPr>
        </p:nvSpPr>
        <p:spPr>
          <a:xfrm>
            <a:off x="1103313" y="2060575"/>
            <a:ext cx="4395787" cy="4195763"/>
          </a:xfrm>
        </p:spPr>
        <p:txBody>
          <a:bodyPr>
            <a:normAutofit/>
          </a:bodyPr>
          <a:lstStyle/>
          <a:p>
            <a:pPr>
              <a:buFont typeface="Wingdings" panose="05000000000000000000" pitchFamily="2" charset="2"/>
              <a:buChar char="q"/>
            </a:pPr>
            <a:r>
              <a:rPr lang="en-US" altLang="en-US" sz="2800" dirty="0">
                <a:latin typeface="Agency FB" panose="020B0503020202020204" pitchFamily="34" charset="0"/>
              </a:rPr>
              <a:t>Request Headers </a:t>
            </a:r>
          </a:p>
          <a:p>
            <a:pPr lvl="1">
              <a:buFont typeface="Wingdings" panose="05000000000000000000" pitchFamily="2" charset="2"/>
              <a:buChar char="q"/>
            </a:pPr>
            <a:r>
              <a:rPr lang="en-US" altLang="en-US" sz="2400" dirty="0">
                <a:latin typeface="Agency FB" panose="020B0503020202020204" pitchFamily="34" charset="0"/>
              </a:rPr>
              <a:t>Accept</a:t>
            </a:r>
          </a:p>
          <a:p>
            <a:pPr lvl="1">
              <a:buFont typeface="Wingdings" panose="05000000000000000000" pitchFamily="2" charset="2"/>
              <a:buChar char="q"/>
            </a:pPr>
            <a:r>
              <a:rPr lang="en-US" altLang="en-US" sz="2400" dirty="0">
                <a:latin typeface="Agency FB" panose="020B0503020202020204" pitchFamily="34" charset="0"/>
              </a:rPr>
              <a:t>Accept-Charset</a:t>
            </a:r>
          </a:p>
          <a:p>
            <a:pPr lvl="1">
              <a:buFont typeface="Wingdings" panose="05000000000000000000" pitchFamily="2" charset="2"/>
              <a:buChar char="q"/>
            </a:pPr>
            <a:r>
              <a:rPr lang="en-US" altLang="en-US" sz="2400" dirty="0">
                <a:latin typeface="Agency FB" panose="020B0503020202020204" pitchFamily="34" charset="0"/>
              </a:rPr>
              <a:t>Accept-Encoding</a:t>
            </a:r>
          </a:p>
          <a:p>
            <a:pPr lvl="1">
              <a:buFont typeface="Wingdings" panose="05000000000000000000" pitchFamily="2" charset="2"/>
              <a:buChar char="q"/>
            </a:pPr>
            <a:r>
              <a:rPr lang="en-US" altLang="en-US" sz="2400" dirty="0">
                <a:latin typeface="Agency FB" panose="020B0503020202020204" pitchFamily="34" charset="0"/>
              </a:rPr>
              <a:t>Accept-Language</a:t>
            </a:r>
          </a:p>
          <a:p>
            <a:pPr lvl="1">
              <a:buFont typeface="Wingdings" panose="05000000000000000000" pitchFamily="2" charset="2"/>
              <a:buChar char="q"/>
            </a:pPr>
            <a:r>
              <a:rPr lang="en-US" altLang="en-US" sz="2400" dirty="0">
                <a:latin typeface="Agency FB" panose="020B0503020202020204" pitchFamily="34" charset="0"/>
              </a:rPr>
              <a:t>Connection</a:t>
            </a:r>
          </a:p>
          <a:p>
            <a:pPr lvl="1">
              <a:buFont typeface="Wingdings" panose="05000000000000000000" pitchFamily="2" charset="2"/>
              <a:buChar char="q"/>
            </a:pPr>
            <a:r>
              <a:rPr lang="en-US" altLang="en-US" sz="2400" dirty="0">
                <a:latin typeface="Agency FB" panose="020B0503020202020204" pitchFamily="34" charset="0"/>
              </a:rPr>
              <a:t>Content-Length</a:t>
            </a:r>
          </a:p>
          <a:p>
            <a:pPr lvl="1">
              <a:buFont typeface="Wingdings" panose="05000000000000000000" pitchFamily="2" charset="2"/>
              <a:buChar char="q"/>
            </a:pPr>
            <a:r>
              <a:rPr lang="en-US" altLang="en-US" sz="2400" dirty="0">
                <a:latin typeface="Agency FB" panose="020B0503020202020204" pitchFamily="34" charset="0"/>
              </a:rPr>
              <a:t>Cookies</a:t>
            </a:r>
          </a:p>
        </p:txBody>
      </p:sp>
      <p:sp>
        <p:nvSpPr>
          <p:cNvPr id="72707" name="Rectangle 4" descr="Rectangle: Click to edit Master text styles&#10;Second level&#10;Third level&#10;Fourth level&#10;Fifth level">
            <a:extLst>
              <a:ext uri="{FF2B5EF4-FFF2-40B4-BE49-F238E27FC236}">
                <a16:creationId xmlns:a16="http://schemas.microsoft.com/office/drawing/2014/main" id="{53DF37AB-B43F-4BE6-AE7B-365539EBA96B}"/>
              </a:ext>
            </a:extLst>
          </p:cNvPr>
          <p:cNvSpPr>
            <a:spLocks noGrp="1" noChangeArrowheads="1"/>
          </p:cNvSpPr>
          <p:nvPr>
            <p:ph sz="half" idx="2"/>
          </p:nvPr>
        </p:nvSpPr>
        <p:spPr>
          <a:xfrm>
            <a:off x="5654675" y="2055813"/>
            <a:ext cx="4395788" cy="4200525"/>
          </a:xfrm>
        </p:spPr>
        <p:txBody>
          <a:bodyPr>
            <a:normAutofit/>
          </a:bodyPr>
          <a:lstStyle/>
          <a:p>
            <a:pPr>
              <a:buFont typeface="Wingdings" panose="05000000000000000000" pitchFamily="2" charset="2"/>
              <a:buChar char="q"/>
            </a:pPr>
            <a:r>
              <a:rPr lang="en-US" altLang="en-US" sz="2800" dirty="0"/>
              <a:t>Response Headers</a:t>
            </a:r>
          </a:p>
          <a:p>
            <a:pPr lvl="1">
              <a:buFont typeface="Wingdings" panose="05000000000000000000" pitchFamily="2" charset="2"/>
              <a:buChar char="q"/>
            </a:pPr>
            <a:r>
              <a:rPr lang="en-US" altLang="en-US" sz="2400" dirty="0"/>
              <a:t>Content-Type</a:t>
            </a:r>
          </a:p>
          <a:p>
            <a:pPr lvl="1">
              <a:buFont typeface="Wingdings" panose="05000000000000000000" pitchFamily="2" charset="2"/>
              <a:buChar char="q"/>
            </a:pPr>
            <a:r>
              <a:rPr lang="en-US" altLang="en-US" sz="2400" dirty="0"/>
              <a:t>Content-Encoding</a:t>
            </a:r>
          </a:p>
          <a:p>
            <a:pPr lvl="1">
              <a:buFont typeface="Wingdings" panose="05000000000000000000" pitchFamily="2" charset="2"/>
              <a:buChar char="q"/>
            </a:pPr>
            <a:r>
              <a:rPr lang="en-US" altLang="en-US" sz="2400" dirty="0"/>
              <a:t>Content-Language</a:t>
            </a:r>
          </a:p>
          <a:p>
            <a:pPr lvl="1">
              <a:buFont typeface="Wingdings" panose="05000000000000000000" pitchFamily="2" charset="2"/>
              <a:buChar char="q"/>
            </a:pPr>
            <a:r>
              <a:rPr lang="en-US" altLang="en-US" sz="2400" dirty="0"/>
              <a:t>Connection</a:t>
            </a:r>
          </a:p>
          <a:p>
            <a:pPr lvl="1">
              <a:buFont typeface="Wingdings" panose="05000000000000000000" pitchFamily="2" charset="2"/>
              <a:buChar char="q"/>
            </a:pPr>
            <a:r>
              <a:rPr lang="en-US" altLang="en-US" sz="2400" dirty="0"/>
              <a:t>Content-Length</a:t>
            </a:r>
          </a:p>
          <a:p>
            <a:pPr lvl="1">
              <a:buFont typeface="Wingdings" panose="05000000000000000000" pitchFamily="2" charset="2"/>
              <a:buChar char="q"/>
            </a:pPr>
            <a:r>
              <a:rPr lang="en-US" altLang="en-US" sz="2400" dirty="0"/>
              <a:t>Set-Cookie</a:t>
            </a:r>
          </a:p>
          <a:p>
            <a:pPr lvl="1">
              <a:buFont typeface="Wingdings" panose="05000000000000000000" pitchFamily="2" charset="2"/>
              <a:buChar char="q"/>
            </a:pPr>
            <a:endParaRPr lang="en-US" altLang="en-US" sz="1800" dirty="0"/>
          </a:p>
        </p:txBody>
      </p:sp>
      <p:sp>
        <p:nvSpPr>
          <p:cNvPr id="72709" name="Content Placeholder 3">
            <a:extLst>
              <a:ext uri="{FF2B5EF4-FFF2-40B4-BE49-F238E27FC236}">
                <a16:creationId xmlns:a16="http://schemas.microsoft.com/office/drawing/2014/main" id="{794FEE4E-9F94-4E35-AF7B-FF2167FFC2F8}"/>
              </a:ext>
            </a:extLst>
          </p:cNvPr>
          <p:cNvSpPr>
            <a:spLocks noGrp="1" noChangeArrowheads="1"/>
          </p:cNvSpPr>
          <p:nvPr>
            <p:ph sz="quarter" idx="13"/>
          </p:nvPr>
        </p:nvSpPr>
        <p:spPr>
          <a:xfrm>
            <a:off x="656623" y="920628"/>
            <a:ext cx="9404350" cy="766762"/>
          </a:xfrm>
        </p:spPr>
        <p:txBody>
          <a:bodyPr>
            <a:normAutofit/>
          </a:bodyPr>
          <a:lstStyle/>
          <a:p>
            <a:r>
              <a:rPr lang="en-US" altLang="en-US" sz="4000" dirty="0">
                <a:latin typeface="Agency FB" panose="020B0503020202020204" pitchFamily="34" charset="0"/>
              </a:rPr>
              <a:t>Message Header Fields</a:t>
            </a:r>
          </a:p>
        </p:txBody>
      </p:sp>
      <p:sp>
        <p:nvSpPr>
          <p:cNvPr id="72710" name="Slide Number Placeholder 2">
            <a:extLst>
              <a:ext uri="{FF2B5EF4-FFF2-40B4-BE49-F238E27FC236}">
                <a16:creationId xmlns:a16="http://schemas.microsoft.com/office/drawing/2014/main" id="{BC27BD04-B52F-4195-9601-BD19DAEDA914}"/>
              </a:ext>
            </a:extLst>
          </p:cNvPr>
          <p:cNvSpPr>
            <a:spLocks noGrp="1"/>
          </p:cNvSpPr>
          <p:nvPr>
            <p:ph type="sldNum" sz="quarter" idx="16"/>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0D16C723-0711-4CEA-BDA3-53DE65A9B253}" type="slidenum">
              <a:rPr lang="en-US" altLang="en-US" sz="1050">
                <a:solidFill>
                  <a:schemeClr val="bg1"/>
                </a:solidFill>
                <a:latin typeface="Century Gothic" panose="020B0502020202020204" pitchFamily="34" charset="0"/>
                <a:ea typeface="Arial Unicode MS"/>
                <a:cs typeface="Arial Unicode MS"/>
              </a:rPr>
              <a:pPr>
                <a:buSzTx/>
              </a:pPr>
              <a:t>18</a:t>
            </a:fld>
            <a:endParaRPr lang="en-US" altLang="en-US" sz="1050" dirty="0">
              <a:solidFill>
                <a:schemeClr val="bg1"/>
              </a:solidFill>
              <a:latin typeface="Century Gothic" panose="020B0502020202020204" pitchFamily="34" charset="0"/>
              <a:ea typeface="Arial Unicode MS"/>
              <a:cs typeface="Arial Unicode MS"/>
            </a:endParaRPr>
          </a:p>
        </p:txBody>
      </p:sp>
    </p:spTree>
    <p:extLst>
      <p:ext uri="{BB962C8B-B14F-4D97-AF65-F5344CB8AC3E}">
        <p14:creationId xmlns:p14="http://schemas.microsoft.com/office/powerpoint/2010/main" val="194339195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12B8FDF6-725F-4242-BC9B-B16D52C1ED35}"/>
              </a:ext>
            </a:extLst>
          </p:cNvPr>
          <p:cNvSpPr>
            <a:spLocks noGrp="1" noChangeArrowheads="1"/>
          </p:cNvSpPr>
          <p:nvPr>
            <p:ph type="title"/>
          </p:nvPr>
        </p:nvSpPr>
        <p:spPr>
          <a:xfrm>
            <a:off x="838200" y="0"/>
            <a:ext cx="9404350" cy="766762"/>
          </a:xfrm>
        </p:spPr>
        <p:txBody>
          <a:bodyPr/>
          <a:lstStyle/>
          <a:p>
            <a:r>
              <a:rPr lang="en-US" altLang="en-US" dirty="0">
                <a:solidFill>
                  <a:schemeClr val="bg1"/>
                </a:solidFill>
              </a:rPr>
              <a:t>HTTP Header Types</a:t>
            </a:r>
          </a:p>
        </p:txBody>
      </p:sp>
      <p:sp>
        <p:nvSpPr>
          <p:cNvPr id="74755" name="Content Placeholder 2">
            <a:extLst>
              <a:ext uri="{FF2B5EF4-FFF2-40B4-BE49-F238E27FC236}">
                <a16:creationId xmlns:a16="http://schemas.microsoft.com/office/drawing/2014/main" id="{05E1641F-7D64-4D37-ACD5-0477B82B1DF5}"/>
              </a:ext>
            </a:extLst>
          </p:cNvPr>
          <p:cNvSpPr>
            <a:spLocks noGrp="1" noChangeArrowheads="1"/>
          </p:cNvSpPr>
          <p:nvPr>
            <p:ph idx="1"/>
          </p:nvPr>
        </p:nvSpPr>
        <p:spPr>
          <a:xfrm>
            <a:off x="1103313" y="2052638"/>
            <a:ext cx="10707687" cy="4195762"/>
          </a:xfrm>
        </p:spPr>
        <p:txBody>
          <a:bodyPr>
            <a:normAutofit/>
          </a:bodyPr>
          <a:lstStyle/>
          <a:p>
            <a:pPr>
              <a:buClr>
                <a:schemeClr val="accent1"/>
              </a:buClr>
              <a:buFont typeface="Wingdings" panose="05000000000000000000" pitchFamily="2" charset="2"/>
              <a:buChar char="q"/>
            </a:pPr>
            <a:r>
              <a:rPr lang="en-US" altLang="en-US" sz="3200" dirty="0">
                <a:latin typeface="Agency FB" panose="020B0503020202020204" pitchFamily="34" charset="0"/>
              </a:rPr>
              <a:t>Used to specify properties of the transfer process</a:t>
            </a:r>
          </a:p>
          <a:p>
            <a:pPr>
              <a:buClr>
                <a:schemeClr val="accent1"/>
              </a:buClr>
              <a:buFont typeface="Wingdings" panose="05000000000000000000" pitchFamily="2" charset="2"/>
              <a:buChar char="q"/>
            </a:pPr>
            <a:r>
              <a:rPr lang="en-US" altLang="en-US" sz="3200" dirty="0">
                <a:latin typeface="Agency FB" panose="020B0503020202020204" pitchFamily="34" charset="0"/>
              </a:rPr>
              <a:t>Examples:</a:t>
            </a:r>
          </a:p>
          <a:p>
            <a:pPr lvl="1">
              <a:buClr>
                <a:schemeClr val="accent1"/>
              </a:buClr>
              <a:buFont typeface="Wingdings" panose="05000000000000000000" pitchFamily="2" charset="2"/>
              <a:buChar char="q"/>
            </a:pPr>
            <a:r>
              <a:rPr lang="en-US" altLang="en-US" sz="2800" b="1" dirty="0">
                <a:latin typeface="Agency FB" panose="020B0503020202020204" pitchFamily="34" charset="0"/>
              </a:rPr>
              <a:t>Connection</a:t>
            </a:r>
            <a:r>
              <a:rPr lang="en-US" altLang="en-US" sz="2800" dirty="0">
                <a:latin typeface="Agency FB" panose="020B0503020202020204" pitchFamily="34" charset="0"/>
              </a:rPr>
              <a:t>: close – client wants to close the connection when the first response is complete</a:t>
            </a:r>
          </a:p>
          <a:p>
            <a:pPr lvl="1">
              <a:buClr>
                <a:schemeClr val="accent1"/>
              </a:buClr>
              <a:buFont typeface="Wingdings" panose="05000000000000000000" pitchFamily="2" charset="2"/>
              <a:buChar char="q"/>
            </a:pPr>
            <a:r>
              <a:rPr lang="en-US" altLang="en-US" sz="2800" b="1" dirty="0">
                <a:latin typeface="Agency FB" panose="020B0503020202020204" pitchFamily="34" charset="0"/>
              </a:rPr>
              <a:t>Cache-control</a:t>
            </a:r>
            <a:r>
              <a:rPr lang="en-US" altLang="en-US" sz="2800" dirty="0">
                <a:latin typeface="Agency FB" panose="020B0503020202020204" pitchFamily="34" charset="0"/>
              </a:rPr>
              <a:t> – client can specify additional properties if the requested resource is cached (e.g. age)</a:t>
            </a:r>
          </a:p>
          <a:p>
            <a:pPr lvl="1">
              <a:buClr>
                <a:schemeClr val="accent1"/>
              </a:buClr>
              <a:buFont typeface="Wingdings" panose="05000000000000000000" pitchFamily="2" charset="2"/>
              <a:buChar char="q"/>
            </a:pPr>
            <a:r>
              <a:rPr lang="en-US" altLang="en-US" sz="2800" b="1" dirty="0">
                <a:latin typeface="Agency FB" panose="020B0503020202020204" pitchFamily="34" charset="0"/>
              </a:rPr>
              <a:t>Date</a:t>
            </a:r>
          </a:p>
          <a:p>
            <a:pPr lvl="1">
              <a:buClr>
                <a:schemeClr val="accent1"/>
              </a:buClr>
              <a:buFont typeface="Wingdings" panose="05000000000000000000" pitchFamily="2" charset="2"/>
              <a:buChar char="q"/>
            </a:pPr>
            <a:r>
              <a:rPr lang="en-US" altLang="en-US" sz="2800" b="1" dirty="0">
                <a:latin typeface="Agency FB" panose="020B0503020202020204" pitchFamily="34" charset="0"/>
              </a:rPr>
              <a:t>Transfer-Encoding</a:t>
            </a:r>
          </a:p>
          <a:p>
            <a:pPr lvl="1">
              <a:buClr>
                <a:schemeClr val="accent1"/>
              </a:buClr>
              <a:buFont typeface="Wingdings" panose="05000000000000000000" pitchFamily="2" charset="2"/>
              <a:buChar char="q"/>
            </a:pPr>
            <a:r>
              <a:rPr lang="en-US" altLang="en-US" sz="2800" dirty="0">
                <a:latin typeface="Agency FB" panose="020B0503020202020204" pitchFamily="34" charset="0"/>
              </a:rPr>
              <a:t>…</a:t>
            </a:r>
          </a:p>
        </p:txBody>
      </p:sp>
      <p:sp>
        <p:nvSpPr>
          <p:cNvPr id="74756" name="Content Placeholder 2">
            <a:extLst>
              <a:ext uri="{FF2B5EF4-FFF2-40B4-BE49-F238E27FC236}">
                <a16:creationId xmlns:a16="http://schemas.microsoft.com/office/drawing/2014/main" id="{B4178D65-E368-4E93-9EB6-E15EBF38268C}"/>
              </a:ext>
            </a:extLst>
          </p:cNvPr>
          <p:cNvSpPr>
            <a:spLocks noGrp="1" noChangeArrowheads="1"/>
          </p:cNvSpPr>
          <p:nvPr>
            <p:ph sz="quarter" idx="13"/>
          </p:nvPr>
        </p:nvSpPr>
        <p:spPr>
          <a:xfrm>
            <a:off x="646113" y="985838"/>
            <a:ext cx="9404350" cy="766762"/>
          </a:xfrm>
        </p:spPr>
        <p:txBody>
          <a:bodyPr>
            <a:normAutofit/>
          </a:bodyPr>
          <a:lstStyle/>
          <a:p>
            <a:r>
              <a:rPr lang="en-US" altLang="en-US" sz="3600" dirty="0">
                <a:latin typeface="Agency FB" panose="020B0503020202020204" pitchFamily="34" charset="0"/>
              </a:rPr>
              <a:t>General Header</a:t>
            </a:r>
          </a:p>
          <a:p>
            <a:endParaRPr lang="en-US" altLang="en-US" sz="3600" dirty="0">
              <a:latin typeface="Agency FB" panose="020B0503020202020204" pitchFamily="34" charset="0"/>
            </a:endParaRPr>
          </a:p>
        </p:txBody>
      </p:sp>
      <p:sp>
        <p:nvSpPr>
          <p:cNvPr id="74757" name="Slide Number Placeholder 1">
            <a:extLst>
              <a:ext uri="{FF2B5EF4-FFF2-40B4-BE49-F238E27FC236}">
                <a16:creationId xmlns:a16="http://schemas.microsoft.com/office/drawing/2014/main" id="{8C5310EB-AF16-4F6A-9CDC-E5F341127D14}"/>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4B50A89F-4DE8-4897-9641-A6542BABD4C2}" type="slidenum">
              <a:rPr lang="en-US" altLang="en-US" sz="1050">
                <a:solidFill>
                  <a:schemeClr val="bg1"/>
                </a:solidFill>
                <a:latin typeface="Century Gothic" panose="020B0502020202020204" pitchFamily="34" charset="0"/>
                <a:ea typeface="Arial Unicode MS"/>
                <a:cs typeface="Arial Unicode MS"/>
              </a:rPr>
              <a:pPr>
                <a:buSzTx/>
              </a:pPr>
              <a:t>19</a:t>
            </a:fld>
            <a:endParaRPr lang="en-US" altLang="en-US" sz="1050" dirty="0">
              <a:solidFill>
                <a:schemeClr val="bg1"/>
              </a:solidFill>
              <a:latin typeface="Century Gothic" panose="020B0502020202020204" pitchFamily="34" charset="0"/>
              <a:ea typeface="Arial Unicode MS"/>
              <a:cs typeface="Arial Unicode MS"/>
            </a:endParaRPr>
          </a:p>
        </p:txBody>
      </p:sp>
      <p:pic>
        <p:nvPicPr>
          <p:cNvPr id="2" name="Picture 1">
            <a:extLst>
              <a:ext uri="{FF2B5EF4-FFF2-40B4-BE49-F238E27FC236}">
                <a16:creationId xmlns:a16="http://schemas.microsoft.com/office/drawing/2014/main" id="{E39A53ED-5AE5-4DA3-B14A-264E1C450B3A}"/>
              </a:ext>
            </a:extLst>
          </p:cNvPr>
          <p:cNvPicPr>
            <a:picLocks noChangeAspect="1"/>
          </p:cNvPicPr>
          <p:nvPr/>
        </p:nvPicPr>
        <p:blipFill>
          <a:blip r:embed="rId3"/>
          <a:stretch>
            <a:fillRect/>
          </a:stretch>
        </p:blipFill>
        <p:spPr>
          <a:xfrm>
            <a:off x="3574777" y="3429000"/>
            <a:ext cx="6980741" cy="252198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9948-0AAB-4570-8720-992952BE31DE}"/>
              </a:ext>
            </a:extLst>
          </p:cNvPr>
          <p:cNvSpPr>
            <a:spLocks noGrp="1"/>
          </p:cNvSpPr>
          <p:nvPr>
            <p:ph type="title"/>
          </p:nvPr>
        </p:nvSpPr>
        <p:spPr>
          <a:xfrm>
            <a:off x="1097280" y="286603"/>
            <a:ext cx="10058400" cy="1450757"/>
          </a:xfrm>
        </p:spPr>
        <p:txBody>
          <a:bodyPr/>
          <a:lstStyle/>
          <a:p>
            <a:r>
              <a:rPr lang="en-US" b="1" dirty="0"/>
              <a:t>Contents</a:t>
            </a:r>
          </a:p>
        </p:txBody>
      </p:sp>
      <p:sp>
        <p:nvSpPr>
          <p:cNvPr id="3" name="Content Placeholder 2">
            <a:extLst>
              <a:ext uri="{FF2B5EF4-FFF2-40B4-BE49-F238E27FC236}">
                <a16:creationId xmlns:a16="http://schemas.microsoft.com/office/drawing/2014/main" id="{6AC89970-B00C-4902-8086-823158ADC440}"/>
              </a:ext>
            </a:extLst>
          </p:cNvPr>
          <p:cNvSpPr>
            <a:spLocks noGrp="1"/>
          </p:cNvSpPr>
          <p:nvPr>
            <p:ph idx="1"/>
          </p:nvPr>
        </p:nvSpPr>
        <p:spPr>
          <a:xfrm>
            <a:off x="1097280" y="1845734"/>
            <a:ext cx="10058400" cy="4463626"/>
          </a:xfrm>
        </p:spPr>
        <p:txBody>
          <a:bodyPr>
            <a:normAutofit lnSpcReduction="10000"/>
          </a:bodyPr>
          <a:lstStyle/>
          <a:p>
            <a:pPr lvl="1">
              <a:buFont typeface="Wingdings" panose="05000000000000000000" pitchFamily="2" charset="2"/>
              <a:buChar char="Ø"/>
            </a:pPr>
            <a:r>
              <a:rPr lang="en-US" sz="2800" dirty="0">
                <a:ea typeface="Batang" panose="02030600000101010101" pitchFamily="18" charset="-127"/>
              </a:rPr>
              <a:t>Network</a:t>
            </a:r>
          </a:p>
          <a:p>
            <a:pPr lvl="1">
              <a:buFont typeface="Wingdings" panose="05000000000000000000" pitchFamily="2" charset="2"/>
              <a:buChar char="Ø"/>
            </a:pPr>
            <a:r>
              <a:rPr lang="en-US" sz="2800" dirty="0">
                <a:ea typeface="Batang" panose="02030600000101010101" pitchFamily="18" charset="-127"/>
              </a:rPr>
              <a:t>Internet</a:t>
            </a:r>
          </a:p>
          <a:p>
            <a:pPr lvl="1">
              <a:buFont typeface="Wingdings" panose="05000000000000000000" pitchFamily="2" charset="2"/>
              <a:buChar char="Ø"/>
            </a:pPr>
            <a:r>
              <a:rPr lang="en-US" sz="2800" dirty="0">
                <a:ea typeface="Batang" panose="02030600000101010101" pitchFamily="18" charset="-127"/>
              </a:rPr>
              <a:t>World Wide Web</a:t>
            </a:r>
          </a:p>
          <a:p>
            <a:pPr lvl="1">
              <a:buFont typeface="Wingdings" panose="05000000000000000000" pitchFamily="2" charset="2"/>
              <a:buChar char="Ø"/>
            </a:pPr>
            <a:r>
              <a:rPr lang="en-US" sz="2800" dirty="0">
                <a:ea typeface="Batang" panose="02030600000101010101" pitchFamily="18" charset="-127"/>
              </a:rPr>
              <a:t>Client Server Architecture</a:t>
            </a:r>
          </a:p>
          <a:p>
            <a:pPr lvl="1">
              <a:buFont typeface="Wingdings" panose="05000000000000000000" pitchFamily="2" charset="2"/>
              <a:buChar char="Ø"/>
            </a:pPr>
            <a:r>
              <a:rPr lang="en-US" sz="2800" dirty="0">
                <a:ea typeface="Batang" panose="02030600000101010101" pitchFamily="18" charset="-127"/>
              </a:rPr>
              <a:t>Uniform Resource Locators(URL)</a:t>
            </a:r>
          </a:p>
          <a:p>
            <a:pPr lvl="1">
              <a:buFont typeface="Wingdings" panose="05000000000000000000" pitchFamily="2" charset="2"/>
              <a:buChar char="Ø"/>
            </a:pPr>
            <a:r>
              <a:rPr lang="en-US" sz="2800" dirty="0">
                <a:ea typeface="Batang" panose="02030600000101010101" pitchFamily="18" charset="-127"/>
              </a:rPr>
              <a:t>Domain Name Systems(DNS)</a:t>
            </a:r>
          </a:p>
          <a:p>
            <a:pPr lvl="1">
              <a:buFont typeface="Wingdings" panose="05000000000000000000" pitchFamily="2" charset="2"/>
              <a:buChar char="Ø"/>
            </a:pPr>
            <a:r>
              <a:rPr lang="en-US" sz="2800" dirty="0">
                <a:ea typeface="Batang" panose="02030600000101010101" pitchFamily="18" charset="-127"/>
              </a:rPr>
              <a:t>Document Types and MIME</a:t>
            </a:r>
          </a:p>
          <a:p>
            <a:pPr lvl="1">
              <a:buFont typeface="Wingdings" panose="05000000000000000000" pitchFamily="2" charset="2"/>
              <a:buChar char="Ø"/>
            </a:pPr>
            <a:r>
              <a:rPr lang="en-US" sz="2800" dirty="0">
                <a:ea typeface="Batang" panose="02030600000101010101" pitchFamily="18" charset="-127"/>
              </a:rPr>
              <a:t>What is Hyper Text Transfer Protocol(HTTP)</a:t>
            </a:r>
          </a:p>
          <a:p>
            <a:pPr lvl="1">
              <a:buFont typeface="Wingdings" panose="05000000000000000000" pitchFamily="2" charset="2"/>
              <a:buChar char="Ø"/>
            </a:pPr>
            <a:r>
              <a:rPr lang="en-US" sz="2800" dirty="0">
                <a:ea typeface="Batang" panose="02030600000101010101" pitchFamily="18" charset="-127"/>
              </a:rPr>
              <a:t>HTTP methods</a:t>
            </a:r>
          </a:p>
          <a:p>
            <a:pPr lvl="1">
              <a:buFont typeface="Wingdings" panose="05000000000000000000" pitchFamily="2" charset="2"/>
              <a:buChar char="Ø"/>
            </a:pPr>
            <a:r>
              <a:rPr lang="en-US" sz="2800" dirty="0">
                <a:ea typeface="Batang" panose="02030600000101010101" pitchFamily="18" charset="-127"/>
              </a:rPr>
              <a:t>HTTP Messages</a:t>
            </a:r>
          </a:p>
          <a:p>
            <a:pPr marL="201168" lvl="1" indent="0">
              <a:buNone/>
            </a:pPr>
            <a:endParaRPr lang="en-US" sz="2800" dirty="0"/>
          </a:p>
          <a:p>
            <a:endParaRPr lang="en-US" dirty="0"/>
          </a:p>
          <a:p>
            <a:endParaRPr lang="en-US" dirty="0"/>
          </a:p>
        </p:txBody>
      </p:sp>
      <p:sp>
        <p:nvSpPr>
          <p:cNvPr id="4" name="Slide Number Placeholder 3">
            <a:extLst>
              <a:ext uri="{FF2B5EF4-FFF2-40B4-BE49-F238E27FC236}">
                <a16:creationId xmlns:a16="http://schemas.microsoft.com/office/drawing/2014/main" id="{D33BB0C7-A177-4B4B-84E2-D5B872C7FAC0}"/>
              </a:ext>
            </a:extLst>
          </p:cNvPr>
          <p:cNvSpPr>
            <a:spLocks noGrp="1"/>
          </p:cNvSpPr>
          <p:nvPr>
            <p:ph type="sldNum" sz="quarter" idx="12"/>
          </p:nvPr>
        </p:nvSpPr>
        <p:spPr/>
        <p:txBody>
          <a:bodyPr/>
          <a:lstStyle/>
          <a:p>
            <a:fld id="{E6F6B32E-3F3C-452B-B523-7E08A60E4216}" type="slidenum">
              <a:rPr lang="en-US" smtClean="0"/>
              <a:t>2</a:t>
            </a:fld>
            <a:endParaRPr lang="en-US" dirty="0"/>
          </a:p>
        </p:txBody>
      </p:sp>
    </p:spTree>
    <p:extLst>
      <p:ext uri="{BB962C8B-B14F-4D97-AF65-F5344CB8AC3E}">
        <p14:creationId xmlns:p14="http://schemas.microsoft.com/office/powerpoint/2010/main" val="3165474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82C95572-36E4-4500-8E84-208605A2C3F3}"/>
              </a:ext>
            </a:extLst>
          </p:cNvPr>
          <p:cNvSpPr>
            <a:spLocks noGrp="1" noChangeArrowheads="1"/>
          </p:cNvSpPr>
          <p:nvPr>
            <p:ph type="title"/>
          </p:nvPr>
        </p:nvSpPr>
        <p:spPr>
          <a:xfrm>
            <a:off x="914400" y="0"/>
            <a:ext cx="9404350" cy="766762"/>
          </a:xfrm>
        </p:spPr>
        <p:txBody>
          <a:bodyPr/>
          <a:lstStyle/>
          <a:p>
            <a:r>
              <a:rPr lang="en-US" altLang="en-US" dirty="0">
                <a:solidFill>
                  <a:schemeClr val="bg1"/>
                </a:solidFill>
              </a:rPr>
              <a:t>HTTP Header Types</a:t>
            </a:r>
          </a:p>
        </p:txBody>
      </p:sp>
      <p:sp>
        <p:nvSpPr>
          <p:cNvPr id="75779" name="Content Placeholder 2">
            <a:extLst>
              <a:ext uri="{FF2B5EF4-FFF2-40B4-BE49-F238E27FC236}">
                <a16:creationId xmlns:a16="http://schemas.microsoft.com/office/drawing/2014/main" id="{C5D9E6E9-BF11-42F6-8103-09B8BD1255FF}"/>
              </a:ext>
            </a:extLst>
          </p:cNvPr>
          <p:cNvSpPr>
            <a:spLocks noGrp="1" noChangeArrowheads="1"/>
          </p:cNvSpPr>
          <p:nvPr>
            <p:ph idx="1"/>
          </p:nvPr>
        </p:nvSpPr>
        <p:spPr>
          <a:xfrm>
            <a:off x="1103313" y="2052638"/>
            <a:ext cx="10707687" cy="4195762"/>
          </a:xfrm>
        </p:spPr>
        <p:txBody>
          <a:bodyPr>
            <a:normAutofit/>
          </a:bodyPr>
          <a:lstStyle/>
          <a:p>
            <a:pPr marL="444500" lvl="1" indent="-457200">
              <a:spcBef>
                <a:spcPts val="600"/>
              </a:spcBef>
              <a:buClr>
                <a:schemeClr val="accent1"/>
              </a:buClr>
              <a:buFont typeface="Wingdings" panose="05000000000000000000" pitchFamily="2" charset="2"/>
              <a:buChar char="q"/>
            </a:pPr>
            <a:r>
              <a:rPr lang="en-US" altLang="en-US" sz="2800" dirty="0">
                <a:latin typeface="Agency FB" panose="020B0503020202020204" pitchFamily="34" charset="0"/>
              </a:rPr>
              <a:t>Give meta-information about the entity body (message body) being transferred</a:t>
            </a:r>
          </a:p>
          <a:p>
            <a:pPr marL="444500" lvl="1" indent="-457200">
              <a:spcBef>
                <a:spcPts val="600"/>
              </a:spcBef>
              <a:buClr>
                <a:schemeClr val="accent1"/>
              </a:buClr>
              <a:buFont typeface="Wingdings" panose="05000000000000000000" pitchFamily="2" charset="2"/>
              <a:buChar char="q"/>
            </a:pPr>
            <a:r>
              <a:rPr lang="en-US" altLang="en-US" sz="2800" dirty="0">
                <a:latin typeface="Agency FB" panose="020B0503020202020204" pitchFamily="34" charset="0"/>
              </a:rPr>
              <a:t>Apply only if a message body exists</a:t>
            </a:r>
          </a:p>
          <a:p>
            <a:pPr marL="444500" lvl="1" indent="-457200">
              <a:spcBef>
                <a:spcPts val="600"/>
              </a:spcBef>
              <a:buClr>
                <a:schemeClr val="accent1"/>
              </a:buClr>
              <a:buFont typeface="Wingdings" panose="05000000000000000000" pitchFamily="2" charset="2"/>
              <a:buChar char="q"/>
            </a:pPr>
            <a:r>
              <a:rPr lang="en-US" altLang="en-US" sz="2800" dirty="0">
                <a:latin typeface="Agency FB" panose="020B0503020202020204" pitchFamily="34" charset="0"/>
              </a:rPr>
              <a:t>Examples:</a:t>
            </a:r>
          </a:p>
          <a:p>
            <a:pPr marL="731838" lvl="2" indent="-457200">
              <a:buClr>
                <a:schemeClr val="accent1"/>
              </a:buClr>
              <a:buFont typeface="Wingdings" panose="05000000000000000000" pitchFamily="2" charset="2"/>
              <a:buChar char="q"/>
            </a:pPr>
            <a:r>
              <a:rPr lang="en-US" altLang="en-US" sz="2800" b="1" dirty="0">
                <a:latin typeface="Agency FB" panose="020B0503020202020204" pitchFamily="34" charset="0"/>
              </a:rPr>
              <a:t>Content-Encoding</a:t>
            </a:r>
            <a:r>
              <a:rPr lang="en-US" altLang="en-US" sz="2800" dirty="0">
                <a:latin typeface="Agency FB" panose="020B0503020202020204" pitchFamily="34" charset="0"/>
              </a:rPr>
              <a:t> – indicates type of content encodings applied (e.g. zipped)</a:t>
            </a:r>
          </a:p>
          <a:p>
            <a:pPr marL="731838" lvl="2" indent="-457200">
              <a:buClr>
                <a:schemeClr val="accent1"/>
              </a:buClr>
              <a:buFont typeface="Wingdings" panose="05000000000000000000" pitchFamily="2" charset="2"/>
              <a:buChar char="q"/>
            </a:pPr>
            <a:r>
              <a:rPr lang="en-US" altLang="en-US" sz="2800" b="1" dirty="0">
                <a:latin typeface="Agency FB" panose="020B0503020202020204" pitchFamily="34" charset="0"/>
              </a:rPr>
              <a:t>Content-Language</a:t>
            </a:r>
            <a:r>
              <a:rPr lang="en-US" altLang="en-US" sz="2800" dirty="0">
                <a:latin typeface="Agency FB" panose="020B0503020202020204" pitchFamily="34" charset="0"/>
              </a:rPr>
              <a:t> – language of the intended audience</a:t>
            </a:r>
          </a:p>
          <a:p>
            <a:pPr marL="731838" lvl="2" indent="-457200">
              <a:buClr>
                <a:schemeClr val="accent1"/>
              </a:buClr>
              <a:buFont typeface="Wingdings" panose="05000000000000000000" pitchFamily="2" charset="2"/>
              <a:buChar char="q"/>
            </a:pPr>
            <a:r>
              <a:rPr lang="en-US" altLang="en-US" sz="2800" b="1" dirty="0">
                <a:latin typeface="Agency FB" panose="020B0503020202020204" pitchFamily="34" charset="0"/>
              </a:rPr>
              <a:t>Content-Length</a:t>
            </a:r>
            <a:r>
              <a:rPr lang="en-US" altLang="en-US" sz="2800" dirty="0">
                <a:latin typeface="Agency FB" panose="020B0503020202020204" pitchFamily="34" charset="0"/>
              </a:rPr>
              <a:t> – size of the entity body (message body)</a:t>
            </a:r>
          </a:p>
          <a:p>
            <a:pPr marL="731838" lvl="2" indent="-457200">
              <a:buClr>
                <a:schemeClr val="accent1"/>
              </a:buClr>
              <a:buFont typeface="Wingdings" panose="05000000000000000000" pitchFamily="2" charset="2"/>
              <a:buChar char="q"/>
            </a:pPr>
            <a:r>
              <a:rPr lang="en-US" altLang="en-US" sz="2800" b="1" dirty="0">
                <a:latin typeface="Agency FB" panose="020B0503020202020204" pitchFamily="34" charset="0"/>
              </a:rPr>
              <a:t>Expires</a:t>
            </a:r>
            <a:r>
              <a:rPr lang="en-US" altLang="en-US" sz="2800" dirty="0">
                <a:latin typeface="Agency FB" panose="020B0503020202020204" pitchFamily="34" charset="0"/>
              </a:rPr>
              <a:t> </a:t>
            </a:r>
          </a:p>
          <a:p>
            <a:pPr marL="731838" lvl="2" indent="-457200">
              <a:buClr>
                <a:schemeClr val="accent1"/>
              </a:buClr>
              <a:buFont typeface="Wingdings" panose="05000000000000000000" pitchFamily="2" charset="2"/>
              <a:buChar char="q"/>
            </a:pPr>
            <a:r>
              <a:rPr lang="en-US" altLang="en-US" sz="2800" dirty="0">
                <a:latin typeface="Agency FB" panose="020B0503020202020204" pitchFamily="34" charset="0"/>
              </a:rPr>
              <a:t>…</a:t>
            </a:r>
          </a:p>
          <a:p>
            <a:pPr>
              <a:buFont typeface="Wingdings" panose="05000000000000000000" pitchFamily="2" charset="2"/>
              <a:buChar char="q"/>
            </a:pPr>
            <a:endParaRPr lang="en-US" altLang="en-US" sz="3200" dirty="0"/>
          </a:p>
        </p:txBody>
      </p:sp>
      <p:sp>
        <p:nvSpPr>
          <p:cNvPr id="75780" name="Content Placeholder 2">
            <a:extLst>
              <a:ext uri="{FF2B5EF4-FFF2-40B4-BE49-F238E27FC236}">
                <a16:creationId xmlns:a16="http://schemas.microsoft.com/office/drawing/2014/main" id="{AFBE194C-0105-4045-AB7E-80DD12E70A27}"/>
              </a:ext>
            </a:extLst>
          </p:cNvPr>
          <p:cNvSpPr>
            <a:spLocks noGrp="1" noChangeArrowheads="1"/>
          </p:cNvSpPr>
          <p:nvPr>
            <p:ph sz="quarter" idx="13"/>
          </p:nvPr>
        </p:nvSpPr>
        <p:spPr>
          <a:xfrm>
            <a:off x="646113" y="978147"/>
            <a:ext cx="9404350" cy="774453"/>
          </a:xfrm>
        </p:spPr>
        <p:txBody>
          <a:bodyPr>
            <a:normAutofit/>
          </a:bodyPr>
          <a:lstStyle/>
          <a:p>
            <a:r>
              <a:rPr lang="en-US" altLang="en-US" sz="4000" b="1" dirty="0">
                <a:latin typeface="Agency FB" panose="020B0503020202020204" pitchFamily="34" charset="0"/>
              </a:rPr>
              <a:t>Entity Headers</a:t>
            </a:r>
          </a:p>
          <a:p>
            <a:endParaRPr lang="en-US" altLang="en-US" sz="4000" dirty="0">
              <a:latin typeface="Agency FB" panose="020B0503020202020204" pitchFamily="34" charset="0"/>
            </a:endParaRPr>
          </a:p>
        </p:txBody>
      </p:sp>
      <p:sp>
        <p:nvSpPr>
          <p:cNvPr id="75781" name="Slide Number Placeholder 1">
            <a:extLst>
              <a:ext uri="{FF2B5EF4-FFF2-40B4-BE49-F238E27FC236}">
                <a16:creationId xmlns:a16="http://schemas.microsoft.com/office/drawing/2014/main" id="{B75A0CB0-8DA9-4A12-AB77-AE26B9092A12}"/>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B2DF67BC-1EA8-4886-BB81-724603105788}" type="slidenum">
              <a:rPr lang="en-US" altLang="en-US" sz="1050">
                <a:solidFill>
                  <a:schemeClr val="bg1"/>
                </a:solidFill>
                <a:latin typeface="Century Gothic" panose="020B0502020202020204" pitchFamily="34" charset="0"/>
                <a:ea typeface="Arial Unicode MS"/>
                <a:cs typeface="Arial Unicode MS"/>
              </a:rPr>
              <a:pPr>
                <a:buSzTx/>
              </a:pPr>
              <a:t>20</a:t>
            </a:fld>
            <a:endParaRPr lang="en-US" altLang="en-US" sz="1050" dirty="0">
              <a:solidFill>
                <a:schemeClr val="bg1"/>
              </a:solidFill>
              <a:latin typeface="Century Gothic" panose="020B0502020202020204" pitchFamily="34" charset="0"/>
              <a:ea typeface="Arial Unicode MS"/>
              <a:cs typeface="Arial Unicode M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5E0E3570-7B92-41EB-9392-C7D906CAC073}"/>
              </a:ext>
            </a:extLst>
          </p:cNvPr>
          <p:cNvSpPr>
            <a:spLocks noGrp="1" noChangeArrowheads="1"/>
          </p:cNvSpPr>
          <p:nvPr>
            <p:ph type="title"/>
          </p:nvPr>
        </p:nvSpPr>
        <p:spPr>
          <a:xfrm>
            <a:off x="914400" y="-80962"/>
            <a:ext cx="9404350" cy="766762"/>
          </a:xfrm>
        </p:spPr>
        <p:txBody>
          <a:bodyPr/>
          <a:lstStyle/>
          <a:p>
            <a:r>
              <a:rPr lang="en-US" altLang="en-US" dirty="0">
                <a:solidFill>
                  <a:schemeClr val="bg1"/>
                </a:solidFill>
              </a:rPr>
              <a:t>HTTP Header Types</a:t>
            </a:r>
          </a:p>
        </p:txBody>
      </p:sp>
      <p:sp>
        <p:nvSpPr>
          <p:cNvPr id="76803" name="Content Placeholder 2">
            <a:extLst>
              <a:ext uri="{FF2B5EF4-FFF2-40B4-BE49-F238E27FC236}">
                <a16:creationId xmlns:a16="http://schemas.microsoft.com/office/drawing/2014/main" id="{C05D0962-929C-4793-8224-07072EDF5A4E}"/>
              </a:ext>
            </a:extLst>
          </p:cNvPr>
          <p:cNvSpPr>
            <a:spLocks noGrp="1" noChangeArrowheads="1"/>
          </p:cNvSpPr>
          <p:nvPr>
            <p:ph idx="1"/>
          </p:nvPr>
        </p:nvSpPr>
        <p:spPr>
          <a:xfrm>
            <a:off x="1103313" y="2052638"/>
            <a:ext cx="10707687" cy="4195762"/>
          </a:xfrm>
        </p:spPr>
        <p:txBody>
          <a:bodyPr>
            <a:normAutofit/>
          </a:bodyPr>
          <a:lstStyle/>
          <a:p>
            <a:pPr>
              <a:buClr>
                <a:schemeClr val="accent1"/>
              </a:buClr>
              <a:buFont typeface="Wingdings" panose="05000000000000000000" pitchFamily="2" charset="2"/>
              <a:buChar char="q"/>
            </a:pPr>
            <a:r>
              <a:rPr lang="en-US" altLang="en-US" sz="2800" dirty="0">
                <a:latin typeface="Agency FB" panose="020B0503020202020204" pitchFamily="34" charset="0"/>
              </a:rPr>
              <a:t>Add additional information about the request</a:t>
            </a:r>
          </a:p>
          <a:p>
            <a:pPr>
              <a:buClr>
                <a:schemeClr val="accent1"/>
              </a:buClr>
              <a:buFont typeface="Wingdings" panose="05000000000000000000" pitchFamily="2" charset="2"/>
              <a:buChar char="q"/>
            </a:pPr>
            <a:r>
              <a:rPr lang="en-US" altLang="en-US" sz="2800" dirty="0">
                <a:latin typeface="Agency FB" panose="020B0503020202020204" pitchFamily="34" charset="0"/>
              </a:rPr>
              <a:t>May include information about the client/sender, including client capability</a:t>
            </a:r>
          </a:p>
          <a:p>
            <a:pPr>
              <a:buClr>
                <a:schemeClr val="accent1"/>
              </a:buClr>
              <a:buFont typeface="Wingdings" panose="05000000000000000000" pitchFamily="2" charset="2"/>
              <a:buChar char="q"/>
            </a:pPr>
            <a:r>
              <a:rPr lang="en-US" altLang="en-US" sz="2800" dirty="0">
                <a:latin typeface="Agency FB" panose="020B0503020202020204" pitchFamily="34" charset="0"/>
              </a:rPr>
              <a:t>Examples:</a:t>
            </a:r>
          </a:p>
          <a:p>
            <a:pPr lvl="1">
              <a:buClr>
                <a:schemeClr val="accent1"/>
              </a:buClr>
              <a:buFont typeface="Wingdings" panose="05000000000000000000" pitchFamily="2" charset="2"/>
              <a:buChar char="q"/>
            </a:pPr>
            <a:r>
              <a:rPr lang="en-US" altLang="en-US" sz="2800" b="1" dirty="0">
                <a:latin typeface="Agency FB" panose="020B0503020202020204" pitchFamily="34" charset="0"/>
              </a:rPr>
              <a:t>Accept</a:t>
            </a:r>
            <a:r>
              <a:rPr lang="en-US" altLang="en-US" sz="2800" dirty="0">
                <a:latin typeface="Agency FB" panose="020B0503020202020204" pitchFamily="34" charset="0"/>
              </a:rPr>
              <a:t> - acceptable media types for response</a:t>
            </a:r>
          </a:p>
          <a:p>
            <a:pPr lvl="1">
              <a:buClr>
                <a:schemeClr val="accent1"/>
              </a:buClr>
              <a:buFont typeface="Wingdings" panose="05000000000000000000" pitchFamily="2" charset="2"/>
              <a:buChar char="q"/>
            </a:pPr>
            <a:r>
              <a:rPr lang="en-US" altLang="en-US" sz="2800" b="1" dirty="0">
                <a:latin typeface="Agency FB" panose="020B0503020202020204" pitchFamily="34" charset="0"/>
              </a:rPr>
              <a:t>Accept-Charset</a:t>
            </a:r>
            <a:r>
              <a:rPr lang="en-US" altLang="en-US" sz="2800" dirty="0">
                <a:latin typeface="Agency FB" panose="020B0503020202020204" pitchFamily="34" charset="0"/>
              </a:rPr>
              <a:t> – acceptable character set</a:t>
            </a:r>
          </a:p>
          <a:p>
            <a:pPr lvl="1">
              <a:buClr>
                <a:schemeClr val="accent1"/>
              </a:buClr>
              <a:buFont typeface="Wingdings" panose="05000000000000000000" pitchFamily="2" charset="2"/>
              <a:buChar char="q"/>
            </a:pPr>
            <a:r>
              <a:rPr lang="en-US" altLang="en-US" sz="2800" b="1" dirty="0">
                <a:latin typeface="Agency FB" panose="020B0503020202020204" pitchFamily="34" charset="0"/>
              </a:rPr>
              <a:t>User-Agent</a:t>
            </a:r>
            <a:r>
              <a:rPr lang="en-US" altLang="en-US" sz="2800" dirty="0">
                <a:latin typeface="Agency FB" panose="020B0503020202020204" pitchFamily="34" charset="0"/>
              </a:rPr>
              <a:t> – client browser</a:t>
            </a:r>
          </a:p>
          <a:p>
            <a:pPr lvl="1">
              <a:buClr>
                <a:schemeClr val="accent1"/>
              </a:buClr>
              <a:buFont typeface="Wingdings" panose="05000000000000000000" pitchFamily="2" charset="2"/>
              <a:buChar char="q"/>
            </a:pPr>
            <a:r>
              <a:rPr lang="en-US" altLang="en-US" sz="2800" dirty="0">
                <a:latin typeface="Agency FB" panose="020B0503020202020204" pitchFamily="34" charset="0"/>
              </a:rPr>
              <a:t>…</a:t>
            </a:r>
          </a:p>
        </p:txBody>
      </p:sp>
      <p:sp>
        <p:nvSpPr>
          <p:cNvPr id="76804" name="Content Placeholder 2">
            <a:extLst>
              <a:ext uri="{FF2B5EF4-FFF2-40B4-BE49-F238E27FC236}">
                <a16:creationId xmlns:a16="http://schemas.microsoft.com/office/drawing/2014/main" id="{5E181A15-D295-4B9C-8698-002337FC0A67}"/>
              </a:ext>
            </a:extLst>
          </p:cNvPr>
          <p:cNvSpPr>
            <a:spLocks noGrp="1" noChangeArrowheads="1"/>
          </p:cNvSpPr>
          <p:nvPr>
            <p:ph sz="quarter" idx="13"/>
          </p:nvPr>
        </p:nvSpPr>
        <p:spPr>
          <a:xfrm>
            <a:off x="646113" y="897185"/>
            <a:ext cx="9404350" cy="855415"/>
          </a:xfrm>
        </p:spPr>
        <p:txBody>
          <a:bodyPr>
            <a:normAutofit/>
          </a:bodyPr>
          <a:lstStyle/>
          <a:p>
            <a:r>
              <a:rPr lang="en-US" altLang="en-US" sz="4000" b="1" dirty="0">
                <a:latin typeface="Agency FB" panose="020B0503020202020204" pitchFamily="34" charset="0"/>
              </a:rPr>
              <a:t>Request Headers</a:t>
            </a:r>
          </a:p>
          <a:p>
            <a:endParaRPr lang="en-US" altLang="en-US" sz="4000" b="1" dirty="0">
              <a:latin typeface="Agency FB" panose="020B0503020202020204" pitchFamily="34" charset="0"/>
            </a:endParaRPr>
          </a:p>
        </p:txBody>
      </p:sp>
      <p:sp>
        <p:nvSpPr>
          <p:cNvPr id="76805" name="Slide Number Placeholder 1">
            <a:extLst>
              <a:ext uri="{FF2B5EF4-FFF2-40B4-BE49-F238E27FC236}">
                <a16:creationId xmlns:a16="http://schemas.microsoft.com/office/drawing/2014/main" id="{D5A6952A-F043-4B62-8ECB-FFDA571688E0}"/>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CD59A2CB-DED1-4951-BE11-B23F434A3EBE}" type="slidenum">
              <a:rPr lang="en-US" altLang="en-US" sz="1050">
                <a:solidFill>
                  <a:schemeClr val="bg1"/>
                </a:solidFill>
                <a:latin typeface="Century Gothic" panose="020B0502020202020204" pitchFamily="34" charset="0"/>
                <a:ea typeface="Arial Unicode MS"/>
                <a:cs typeface="Arial Unicode MS"/>
              </a:rPr>
              <a:pPr>
                <a:buSzTx/>
              </a:pPr>
              <a:t>21</a:t>
            </a:fld>
            <a:endParaRPr lang="en-US" altLang="en-US" sz="1050" dirty="0">
              <a:solidFill>
                <a:schemeClr val="bg1"/>
              </a:solidFill>
              <a:latin typeface="Century Gothic" panose="020B0502020202020204" pitchFamily="34" charset="0"/>
              <a:ea typeface="Arial Unicode MS"/>
              <a:cs typeface="Arial Unicode M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C9B931AC-54BB-41F2-8C3A-52AAFE52C517}"/>
              </a:ext>
            </a:extLst>
          </p:cNvPr>
          <p:cNvSpPr>
            <a:spLocks noGrp="1" noChangeArrowheads="1"/>
          </p:cNvSpPr>
          <p:nvPr>
            <p:ph type="title"/>
          </p:nvPr>
        </p:nvSpPr>
        <p:spPr>
          <a:xfrm>
            <a:off x="646113" y="-15766"/>
            <a:ext cx="9404350" cy="766762"/>
          </a:xfrm>
        </p:spPr>
        <p:txBody>
          <a:bodyPr/>
          <a:lstStyle/>
          <a:p>
            <a:r>
              <a:rPr lang="en-US" altLang="en-US" dirty="0">
                <a:solidFill>
                  <a:schemeClr val="bg1"/>
                </a:solidFill>
              </a:rPr>
              <a:t>HTTP Header Types</a:t>
            </a:r>
          </a:p>
        </p:txBody>
      </p:sp>
      <p:sp>
        <p:nvSpPr>
          <p:cNvPr id="77827" name="Content Placeholder 4">
            <a:extLst>
              <a:ext uri="{FF2B5EF4-FFF2-40B4-BE49-F238E27FC236}">
                <a16:creationId xmlns:a16="http://schemas.microsoft.com/office/drawing/2014/main" id="{46635C86-8953-4D4F-8D7C-C5888EAD9E83}"/>
              </a:ext>
            </a:extLst>
          </p:cNvPr>
          <p:cNvSpPr>
            <a:spLocks noGrp="1" noChangeArrowheads="1"/>
          </p:cNvSpPr>
          <p:nvPr>
            <p:ph idx="1"/>
          </p:nvPr>
        </p:nvSpPr>
        <p:spPr>
          <a:xfrm>
            <a:off x="1103313" y="2052638"/>
            <a:ext cx="10707687" cy="4195762"/>
          </a:xfrm>
        </p:spPr>
        <p:txBody>
          <a:bodyPr/>
          <a:lstStyle/>
          <a:p>
            <a:pPr>
              <a:buClr>
                <a:schemeClr val="accent1"/>
              </a:buClr>
              <a:buFont typeface="Wingdings" panose="05000000000000000000" pitchFamily="2" charset="2"/>
              <a:buChar char="q"/>
            </a:pPr>
            <a:r>
              <a:rPr lang="en-US" altLang="en-US" sz="2800" dirty="0">
                <a:latin typeface="Agency FB" panose="020B0503020202020204" pitchFamily="34" charset="0"/>
              </a:rPr>
              <a:t>More information, in addition to the status line</a:t>
            </a:r>
          </a:p>
          <a:p>
            <a:pPr>
              <a:buClr>
                <a:schemeClr val="accent1"/>
              </a:buClr>
              <a:buFont typeface="Wingdings" panose="05000000000000000000" pitchFamily="2" charset="2"/>
              <a:buChar char="q"/>
            </a:pPr>
            <a:r>
              <a:rPr lang="en-US" altLang="en-US" sz="2800" dirty="0">
                <a:latin typeface="Agency FB" panose="020B0503020202020204" pitchFamily="34" charset="0"/>
              </a:rPr>
              <a:t>May contain information about the server or resource</a:t>
            </a:r>
          </a:p>
          <a:p>
            <a:pPr>
              <a:buClr>
                <a:schemeClr val="accent1"/>
              </a:buClr>
              <a:buFont typeface="Wingdings" panose="05000000000000000000" pitchFamily="2" charset="2"/>
              <a:buChar char="q"/>
            </a:pPr>
            <a:r>
              <a:rPr lang="en-US" altLang="en-US" sz="2800" dirty="0">
                <a:latin typeface="Agency FB" panose="020B0503020202020204" pitchFamily="34" charset="0"/>
              </a:rPr>
              <a:t>Examples:</a:t>
            </a:r>
          </a:p>
          <a:p>
            <a:pPr lvl="1">
              <a:buClr>
                <a:schemeClr val="accent1"/>
              </a:buClr>
              <a:buFont typeface="Wingdings" panose="05000000000000000000" pitchFamily="2" charset="2"/>
              <a:buChar char="q"/>
            </a:pPr>
            <a:r>
              <a:rPr lang="en-US" altLang="en-US" sz="2400" b="1" dirty="0">
                <a:latin typeface="Agency FB" panose="020B0503020202020204" pitchFamily="34" charset="0"/>
              </a:rPr>
              <a:t>Age</a:t>
            </a:r>
            <a:r>
              <a:rPr lang="en-US" altLang="en-US" sz="2400" dirty="0">
                <a:latin typeface="Agency FB" panose="020B0503020202020204" pitchFamily="34" charset="0"/>
              </a:rPr>
              <a:t> – estimate of time since response was generated</a:t>
            </a:r>
          </a:p>
          <a:p>
            <a:pPr lvl="1">
              <a:buClr>
                <a:schemeClr val="accent1"/>
              </a:buClr>
              <a:buFont typeface="Wingdings" panose="05000000000000000000" pitchFamily="2" charset="2"/>
              <a:buChar char="q"/>
            </a:pPr>
            <a:r>
              <a:rPr lang="en-US" altLang="en-US" sz="2400" b="1" dirty="0">
                <a:latin typeface="Agency FB" panose="020B0503020202020204" pitchFamily="34" charset="0"/>
              </a:rPr>
              <a:t>Location</a:t>
            </a:r>
            <a:r>
              <a:rPr lang="en-US" altLang="en-US" sz="2400" dirty="0">
                <a:latin typeface="Agency FB" panose="020B0503020202020204" pitchFamily="34" charset="0"/>
              </a:rPr>
              <a:t> – used to redirect to a different location (URI)</a:t>
            </a:r>
          </a:p>
          <a:p>
            <a:pPr lvl="1">
              <a:buClr>
                <a:schemeClr val="accent1"/>
              </a:buClr>
              <a:buFont typeface="Wingdings" panose="05000000000000000000" pitchFamily="2" charset="2"/>
              <a:buChar char="q"/>
            </a:pPr>
            <a:r>
              <a:rPr lang="en-US" altLang="en-US" sz="2400" b="1" dirty="0">
                <a:latin typeface="Agency FB" panose="020B0503020202020204" pitchFamily="34" charset="0"/>
              </a:rPr>
              <a:t>Proxy-Authenticate</a:t>
            </a:r>
            <a:r>
              <a:rPr lang="en-US" altLang="en-US" sz="2400" dirty="0">
                <a:latin typeface="Agency FB" panose="020B0503020202020204" pitchFamily="34" charset="0"/>
              </a:rPr>
              <a:t> – proxy authentication challenge</a:t>
            </a:r>
          </a:p>
          <a:p>
            <a:pPr lvl="1">
              <a:buClr>
                <a:schemeClr val="accent1"/>
              </a:buClr>
              <a:buFont typeface="Wingdings" panose="05000000000000000000" pitchFamily="2" charset="2"/>
              <a:buChar char="q"/>
            </a:pPr>
            <a:r>
              <a:rPr lang="en-US" altLang="en-US" sz="2400" b="1" dirty="0">
                <a:latin typeface="Agency FB" panose="020B0503020202020204" pitchFamily="34" charset="0"/>
              </a:rPr>
              <a:t>Server</a:t>
            </a:r>
            <a:r>
              <a:rPr lang="en-US" altLang="en-US" sz="2400" dirty="0">
                <a:latin typeface="Agency FB" panose="020B0503020202020204" pitchFamily="34" charset="0"/>
              </a:rPr>
              <a:t> – information about the web server software</a:t>
            </a:r>
          </a:p>
          <a:p>
            <a:pPr lvl="1">
              <a:buClr>
                <a:schemeClr val="accent1"/>
              </a:buClr>
              <a:buFont typeface="Wingdings" panose="05000000000000000000" pitchFamily="2" charset="2"/>
              <a:buChar char="q"/>
            </a:pPr>
            <a:r>
              <a:rPr lang="en-US" altLang="en-US" sz="2400" dirty="0">
                <a:latin typeface="Agency FB" panose="020B0503020202020204" pitchFamily="34" charset="0"/>
              </a:rPr>
              <a:t>…</a:t>
            </a:r>
          </a:p>
        </p:txBody>
      </p:sp>
      <p:sp>
        <p:nvSpPr>
          <p:cNvPr id="77828" name="Content Placeholder 2">
            <a:extLst>
              <a:ext uri="{FF2B5EF4-FFF2-40B4-BE49-F238E27FC236}">
                <a16:creationId xmlns:a16="http://schemas.microsoft.com/office/drawing/2014/main" id="{CE77B637-275E-4BEA-BDB8-F9CAE6516AAC}"/>
              </a:ext>
            </a:extLst>
          </p:cNvPr>
          <p:cNvSpPr>
            <a:spLocks noGrp="1" noChangeArrowheads="1"/>
          </p:cNvSpPr>
          <p:nvPr>
            <p:ph sz="quarter" idx="13"/>
          </p:nvPr>
        </p:nvSpPr>
        <p:spPr>
          <a:xfrm>
            <a:off x="646113" y="985838"/>
            <a:ext cx="9404350" cy="766762"/>
          </a:xfrm>
        </p:spPr>
        <p:txBody>
          <a:bodyPr>
            <a:normAutofit/>
          </a:bodyPr>
          <a:lstStyle/>
          <a:p>
            <a:r>
              <a:rPr lang="en-US" altLang="en-US" sz="4000" b="1" dirty="0">
                <a:latin typeface="Agency FB" panose="020B0503020202020204" pitchFamily="34" charset="0"/>
              </a:rPr>
              <a:t>Response Headers</a:t>
            </a:r>
          </a:p>
          <a:p>
            <a:endParaRPr lang="en-US" altLang="en-US" sz="4000" b="1" dirty="0">
              <a:latin typeface="Agency FB" panose="020B0503020202020204" pitchFamily="34" charset="0"/>
            </a:endParaRPr>
          </a:p>
        </p:txBody>
      </p:sp>
      <p:sp>
        <p:nvSpPr>
          <p:cNvPr id="77829" name="Slide Number Placeholder 1">
            <a:extLst>
              <a:ext uri="{FF2B5EF4-FFF2-40B4-BE49-F238E27FC236}">
                <a16:creationId xmlns:a16="http://schemas.microsoft.com/office/drawing/2014/main" id="{4125FBB6-7101-45A8-AEF5-1CFE0DE50C2A}"/>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6D5922A4-7117-478C-A8D2-2DBF8AD3D278}" type="slidenum">
              <a:rPr lang="en-US" altLang="en-US" sz="1050">
                <a:solidFill>
                  <a:schemeClr val="bg1"/>
                </a:solidFill>
                <a:latin typeface="Century Gothic" panose="020B0502020202020204" pitchFamily="34" charset="0"/>
                <a:ea typeface="Arial Unicode MS"/>
                <a:cs typeface="Arial Unicode MS"/>
              </a:rPr>
              <a:pPr>
                <a:buSzTx/>
              </a:pPr>
              <a:t>22</a:t>
            </a:fld>
            <a:endParaRPr lang="en-US" altLang="en-US" sz="1050" dirty="0">
              <a:solidFill>
                <a:schemeClr val="bg1"/>
              </a:solidFill>
              <a:latin typeface="Century Gothic" panose="020B0502020202020204" pitchFamily="34" charset="0"/>
              <a:ea typeface="Arial Unicode MS"/>
              <a:cs typeface="Arial Unicode MS"/>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22FF35BF-2595-4B77-91E4-36FFCB46570D}"/>
              </a:ext>
            </a:extLst>
          </p:cNvPr>
          <p:cNvSpPr>
            <a:spLocks noGrp="1" noChangeArrowheads="1"/>
          </p:cNvSpPr>
          <p:nvPr>
            <p:ph type="title"/>
          </p:nvPr>
        </p:nvSpPr>
        <p:spPr>
          <a:xfrm>
            <a:off x="762000" y="0"/>
            <a:ext cx="9404350" cy="766762"/>
          </a:xfrm>
        </p:spPr>
        <p:txBody>
          <a:bodyPr/>
          <a:lstStyle/>
          <a:p>
            <a:r>
              <a:rPr lang="en-US" altLang="en-US" dirty="0">
                <a:solidFill>
                  <a:schemeClr val="bg1"/>
                </a:solidFill>
              </a:rPr>
              <a:t>HTTP Request</a:t>
            </a:r>
          </a:p>
        </p:txBody>
      </p:sp>
      <p:sp>
        <p:nvSpPr>
          <p:cNvPr id="30723" name="Content Placeholder 2">
            <a:extLst>
              <a:ext uri="{FF2B5EF4-FFF2-40B4-BE49-F238E27FC236}">
                <a16:creationId xmlns:a16="http://schemas.microsoft.com/office/drawing/2014/main" id="{45C856A1-F8EA-4638-89C5-FB92EB07CB23}"/>
              </a:ext>
            </a:extLst>
          </p:cNvPr>
          <p:cNvSpPr>
            <a:spLocks noGrp="1"/>
          </p:cNvSpPr>
          <p:nvPr>
            <p:ph idx="1"/>
          </p:nvPr>
        </p:nvSpPr>
        <p:spPr>
          <a:xfrm>
            <a:off x="1103313" y="2052638"/>
            <a:ext cx="10707687" cy="4195762"/>
          </a:xfrm>
        </p:spPr>
        <p:txBody>
          <a:bodyPr rtlCol="0">
            <a:normAutofit/>
          </a:bodyPr>
          <a:lstStyle/>
          <a:p>
            <a:pPr fontAlgn="auto">
              <a:spcAft>
                <a:spcPts val="0"/>
              </a:spcAft>
              <a:buClr>
                <a:schemeClr val="accent1"/>
              </a:buClr>
              <a:buFont typeface="Wingdings" panose="05000000000000000000" pitchFamily="2" charset="2"/>
              <a:buChar char="q"/>
              <a:defRPr/>
            </a:pPr>
            <a:r>
              <a:rPr lang="en-US" altLang="en-US" dirty="0"/>
              <a:t>The </a:t>
            </a:r>
            <a:r>
              <a:rPr lang="en-US" altLang="en-US" b="1" dirty="0"/>
              <a:t>request line</a:t>
            </a:r>
            <a:r>
              <a:rPr lang="en-US" altLang="en-US" dirty="0"/>
              <a:t> contains three parts:</a:t>
            </a:r>
          </a:p>
          <a:p>
            <a:pPr lvl="1" fontAlgn="auto">
              <a:spcAft>
                <a:spcPts val="0"/>
              </a:spcAft>
              <a:buClr>
                <a:schemeClr val="accent1"/>
              </a:buClr>
              <a:buFont typeface="Wingdings" panose="05000000000000000000" pitchFamily="2" charset="2"/>
              <a:buChar char="q"/>
              <a:defRPr/>
            </a:pPr>
            <a:r>
              <a:rPr lang="en-US" altLang="en-US" dirty="0"/>
              <a:t>Request method</a:t>
            </a:r>
          </a:p>
          <a:p>
            <a:pPr lvl="1" fontAlgn="auto">
              <a:spcAft>
                <a:spcPts val="0"/>
              </a:spcAft>
              <a:buClr>
                <a:schemeClr val="accent1"/>
              </a:buClr>
              <a:buFont typeface="Wingdings" panose="05000000000000000000" pitchFamily="2" charset="2"/>
              <a:buChar char="q"/>
              <a:defRPr/>
            </a:pPr>
            <a:r>
              <a:rPr lang="en-US" altLang="en-US" dirty="0"/>
              <a:t>Request URI</a:t>
            </a:r>
          </a:p>
          <a:p>
            <a:pPr lvl="1" fontAlgn="auto">
              <a:spcAft>
                <a:spcPts val="0"/>
              </a:spcAft>
              <a:buClr>
                <a:schemeClr val="accent1"/>
              </a:buClr>
              <a:buFont typeface="Wingdings" panose="05000000000000000000" pitchFamily="2" charset="2"/>
              <a:buChar char="q"/>
              <a:defRPr/>
            </a:pPr>
            <a:r>
              <a:rPr lang="en-US" altLang="en-US" dirty="0"/>
              <a:t>HTTP Version</a:t>
            </a:r>
          </a:p>
          <a:p>
            <a:pPr fontAlgn="auto">
              <a:spcAft>
                <a:spcPts val="0"/>
              </a:spcAft>
              <a:buClr>
                <a:schemeClr val="accent1"/>
              </a:buClr>
              <a:buFont typeface="Wingdings" panose="05000000000000000000" pitchFamily="2" charset="2"/>
              <a:buChar char="q"/>
              <a:defRPr/>
            </a:pPr>
            <a:r>
              <a:rPr lang="en-US" altLang="en-US" sz="3000" b="1" dirty="0"/>
              <a:t>Request method</a:t>
            </a:r>
          </a:p>
          <a:p>
            <a:pPr lvl="1" fontAlgn="auto">
              <a:spcAft>
                <a:spcPts val="0"/>
              </a:spcAft>
              <a:buClr>
                <a:schemeClr val="accent1"/>
              </a:buClr>
              <a:buFont typeface="Wingdings" panose="05000000000000000000" pitchFamily="2" charset="2"/>
              <a:buChar char="q"/>
              <a:defRPr/>
            </a:pPr>
            <a:r>
              <a:rPr lang="en-US" altLang="en-US" b="1" dirty="0"/>
              <a:t>GET</a:t>
            </a:r>
            <a:r>
              <a:rPr lang="en-US" altLang="en-US" dirty="0"/>
              <a:t> - (or retrieve) information from the server</a:t>
            </a:r>
          </a:p>
          <a:p>
            <a:pPr lvl="1" fontAlgn="auto">
              <a:spcAft>
                <a:spcPts val="0"/>
              </a:spcAft>
              <a:buClr>
                <a:schemeClr val="accent1"/>
              </a:buClr>
              <a:buFont typeface="Wingdings" panose="05000000000000000000" pitchFamily="2" charset="2"/>
              <a:buChar char="q"/>
              <a:defRPr/>
            </a:pPr>
            <a:r>
              <a:rPr lang="en-US" altLang="en-US" b="1" dirty="0"/>
              <a:t>POST</a:t>
            </a:r>
            <a:r>
              <a:rPr lang="en-US" altLang="en-US" dirty="0"/>
              <a:t> - (information) back to the server</a:t>
            </a:r>
          </a:p>
          <a:p>
            <a:pPr lvl="1" fontAlgn="auto">
              <a:spcAft>
                <a:spcPts val="0"/>
              </a:spcAft>
              <a:buClr>
                <a:schemeClr val="accent1"/>
              </a:buClr>
              <a:buFont typeface="Wingdings" panose="05000000000000000000" pitchFamily="2" charset="2"/>
              <a:buChar char="q"/>
              <a:defRPr/>
            </a:pPr>
            <a:r>
              <a:rPr lang="en-US" altLang="en-US" b="1" dirty="0"/>
              <a:t>HEAD</a:t>
            </a:r>
            <a:r>
              <a:rPr lang="en-US" altLang="en-US" dirty="0"/>
              <a:t> – like GET but only returns meta-information</a:t>
            </a:r>
          </a:p>
          <a:p>
            <a:pPr lvl="1" fontAlgn="auto">
              <a:spcAft>
                <a:spcPts val="0"/>
              </a:spcAft>
              <a:buClr>
                <a:schemeClr val="accent1"/>
              </a:buClr>
              <a:buFont typeface="Wingdings" panose="05000000000000000000" pitchFamily="2" charset="2"/>
              <a:buChar char="q"/>
              <a:defRPr/>
            </a:pPr>
            <a:r>
              <a:rPr lang="en-US" altLang="en-US" b="1" dirty="0"/>
              <a:t>PUT</a:t>
            </a:r>
            <a:r>
              <a:rPr lang="en-US" altLang="en-US" dirty="0"/>
              <a:t> - (information) at the server, used for updating </a:t>
            </a:r>
          </a:p>
          <a:p>
            <a:pPr lvl="1" fontAlgn="auto">
              <a:spcAft>
                <a:spcPts val="0"/>
              </a:spcAft>
              <a:buClr>
                <a:schemeClr val="accent1"/>
              </a:buClr>
              <a:buFont typeface="Wingdings" panose="05000000000000000000" pitchFamily="2" charset="2"/>
              <a:buChar char="q"/>
              <a:defRPr/>
            </a:pPr>
            <a:r>
              <a:rPr lang="en-US" altLang="en-US" b="1" dirty="0"/>
              <a:t>DELETE</a:t>
            </a:r>
            <a:r>
              <a:rPr lang="en-US" altLang="en-US" dirty="0"/>
              <a:t> - (information) from the server</a:t>
            </a:r>
          </a:p>
        </p:txBody>
      </p:sp>
      <p:sp>
        <p:nvSpPr>
          <p:cNvPr id="78853" name="Slide Number Placeholder 1">
            <a:extLst>
              <a:ext uri="{FF2B5EF4-FFF2-40B4-BE49-F238E27FC236}">
                <a16:creationId xmlns:a16="http://schemas.microsoft.com/office/drawing/2014/main" id="{6F63E1A7-1939-46FC-94A8-359026DDE792}"/>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pPr>
            <a:fld id="{A16E24DC-A7B6-44C6-802A-4F74DB8ECC49}" type="slidenum">
              <a:rPr lang="en-US" altLang="en-US" sz="1050">
                <a:solidFill>
                  <a:schemeClr val="bg1"/>
                </a:solidFill>
                <a:latin typeface="Century Gothic" panose="020B0502020202020204" pitchFamily="34" charset="0"/>
                <a:ea typeface="Arial Unicode MS"/>
                <a:cs typeface="Arial Unicode MS"/>
              </a:rPr>
              <a:pPr>
                <a:buSzTx/>
              </a:pPr>
              <a:t>23</a:t>
            </a:fld>
            <a:endParaRPr lang="en-US" altLang="en-US" sz="1050" dirty="0">
              <a:solidFill>
                <a:schemeClr val="bg1"/>
              </a:solidFill>
              <a:latin typeface="Century Gothic" panose="020B0502020202020204" pitchFamily="34" charset="0"/>
              <a:ea typeface="Arial Unicode MS"/>
              <a:cs typeface="Arial Unicode M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2BD5-4A37-4C18-B6EA-4AEA5D6F31FB}"/>
              </a:ext>
            </a:extLst>
          </p:cNvPr>
          <p:cNvSpPr>
            <a:spLocks noGrp="1"/>
          </p:cNvSpPr>
          <p:nvPr>
            <p:ph type="title"/>
          </p:nvPr>
        </p:nvSpPr>
        <p:spPr/>
        <p:txBody>
          <a:bodyPr/>
          <a:lstStyle/>
          <a:p>
            <a:r>
              <a:rPr lang="en-US" b="1" dirty="0"/>
              <a:t>What We learn Next?</a:t>
            </a:r>
          </a:p>
        </p:txBody>
      </p:sp>
      <p:pic>
        <p:nvPicPr>
          <p:cNvPr id="5122" name="Picture 2" descr="HTTP as an application layer protocol, on top of TCP (transport layer) and IP (network layer) and below the presentation layer.">
            <a:extLst>
              <a:ext uri="{FF2B5EF4-FFF2-40B4-BE49-F238E27FC236}">
                <a16:creationId xmlns:a16="http://schemas.microsoft.com/office/drawing/2014/main" id="{C45F9F9C-6389-4139-8E35-2D00A8DBA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0981" y="1861503"/>
            <a:ext cx="6120181" cy="438689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CE4F0D3-3948-4FE4-9BE5-E597BC421B4D}"/>
              </a:ext>
            </a:extLst>
          </p:cNvPr>
          <p:cNvSpPr>
            <a:spLocks noGrp="1"/>
          </p:cNvSpPr>
          <p:nvPr>
            <p:ph type="sldNum" sz="quarter" idx="12"/>
          </p:nvPr>
        </p:nvSpPr>
        <p:spPr/>
        <p:txBody>
          <a:bodyPr/>
          <a:lstStyle/>
          <a:p>
            <a:fld id="{E6F6B32E-3F3C-452B-B523-7E08A60E4216}" type="slidenum">
              <a:rPr lang="en-US" smtClean="0"/>
              <a:t>24</a:t>
            </a:fld>
            <a:endParaRPr lang="en-US" dirty="0"/>
          </a:p>
        </p:txBody>
      </p:sp>
    </p:spTree>
    <p:extLst>
      <p:ext uri="{BB962C8B-B14F-4D97-AF65-F5344CB8AC3E}">
        <p14:creationId xmlns:p14="http://schemas.microsoft.com/office/powerpoint/2010/main" val="3430980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435FF-7446-413B-ADF9-6AE73C1FAFF6}"/>
              </a:ext>
            </a:extLst>
          </p:cNvPr>
          <p:cNvSpPr>
            <a:spLocks noGrp="1"/>
          </p:cNvSpPr>
          <p:nvPr>
            <p:ph idx="1"/>
          </p:nvPr>
        </p:nvSpPr>
        <p:spPr/>
        <p:txBody>
          <a:bodyPr/>
          <a:lstStyle/>
          <a:p>
            <a:r>
              <a:rPr lang="en-US" dirty="0"/>
              <a:t>                                                      </a:t>
            </a:r>
          </a:p>
          <a:p>
            <a:endParaRPr lang="en-US" dirty="0"/>
          </a:p>
          <a:p>
            <a:endParaRPr lang="en-US" dirty="0"/>
          </a:p>
          <a:p>
            <a:pPr marL="384048" lvl="2" indent="0">
              <a:buNone/>
            </a:pPr>
            <a:r>
              <a:rPr lang="en-US" dirty="0"/>
              <a:t>                                                                               </a:t>
            </a:r>
            <a:r>
              <a:rPr lang="en-US" sz="5400" b="1" dirty="0"/>
              <a:t>Thank You </a:t>
            </a:r>
            <a:r>
              <a:rPr lang="en-US" sz="5400" b="1" dirty="0">
                <a:sym typeface="Wingdings" panose="05000000000000000000" pitchFamily="2" charset="2"/>
              </a:rPr>
              <a:t></a:t>
            </a:r>
            <a:endParaRPr lang="en-US" sz="5400" b="1" dirty="0"/>
          </a:p>
        </p:txBody>
      </p:sp>
      <p:sp>
        <p:nvSpPr>
          <p:cNvPr id="2" name="Slide Number Placeholder 1">
            <a:extLst>
              <a:ext uri="{FF2B5EF4-FFF2-40B4-BE49-F238E27FC236}">
                <a16:creationId xmlns:a16="http://schemas.microsoft.com/office/drawing/2014/main" id="{2ABACBFD-F1AF-40E4-99BF-BFDB3A1BBE9E}"/>
              </a:ext>
            </a:extLst>
          </p:cNvPr>
          <p:cNvSpPr>
            <a:spLocks noGrp="1"/>
          </p:cNvSpPr>
          <p:nvPr>
            <p:ph type="sldNum" sz="quarter" idx="12"/>
          </p:nvPr>
        </p:nvSpPr>
        <p:spPr/>
        <p:txBody>
          <a:bodyPr/>
          <a:lstStyle/>
          <a:p>
            <a:fld id="{E6F6B32E-3F3C-452B-B523-7E08A60E4216}" type="slidenum">
              <a:rPr lang="en-US" smtClean="0"/>
              <a:t>25</a:t>
            </a:fld>
            <a:endParaRPr lang="en-US" dirty="0"/>
          </a:p>
        </p:txBody>
      </p:sp>
    </p:spTree>
    <p:extLst>
      <p:ext uri="{BB962C8B-B14F-4D97-AF65-F5344CB8AC3E}">
        <p14:creationId xmlns:p14="http://schemas.microsoft.com/office/powerpoint/2010/main" val="264327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2394-E85C-4DCE-9ACB-363B63491B8F}"/>
              </a:ext>
            </a:extLst>
          </p:cNvPr>
          <p:cNvSpPr>
            <a:spLocks noGrp="1"/>
          </p:cNvSpPr>
          <p:nvPr>
            <p:ph type="title"/>
          </p:nvPr>
        </p:nvSpPr>
        <p:spPr/>
        <p:txBody>
          <a:bodyPr/>
          <a:lstStyle/>
          <a:p>
            <a:r>
              <a:rPr lang="en-US" dirty="0">
                <a:latin typeface="Bookman Old Style" panose="02050604050505020204" pitchFamily="18" charset="0"/>
                <a:ea typeface="Batang" panose="02030600000101010101" pitchFamily="18" charset="-127"/>
              </a:rPr>
              <a:t>Network</a:t>
            </a:r>
            <a:endParaRPr lang="en-US" dirty="0"/>
          </a:p>
        </p:txBody>
      </p:sp>
      <p:sp>
        <p:nvSpPr>
          <p:cNvPr id="3" name="Content Placeholder 2">
            <a:extLst>
              <a:ext uri="{FF2B5EF4-FFF2-40B4-BE49-F238E27FC236}">
                <a16:creationId xmlns:a16="http://schemas.microsoft.com/office/drawing/2014/main" id="{9C529217-026E-4D69-B33E-50DE95302334}"/>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sz="2400" dirty="0"/>
              <a:t>A network consists of two or more computers that are linked in order to share resources (such as printers , Scanners, etc.), exchange files, or allow electronic communications. </a:t>
            </a:r>
          </a:p>
          <a:p>
            <a:pPr>
              <a:buFont typeface="Wingdings" panose="05000000000000000000" pitchFamily="2" charset="2"/>
              <a:buChar char="q"/>
            </a:pPr>
            <a:r>
              <a:rPr lang="en-US" sz="2400" dirty="0"/>
              <a:t>The computers on a network may be linked through </a:t>
            </a:r>
            <a:r>
              <a:rPr lang="en-US" sz="2400" b="1" dirty="0"/>
              <a:t>cables</a:t>
            </a:r>
            <a:r>
              <a:rPr lang="en-US" sz="2400" dirty="0"/>
              <a:t>, </a:t>
            </a:r>
            <a:r>
              <a:rPr lang="en-US" sz="2400" b="1" dirty="0"/>
              <a:t>telephone lines</a:t>
            </a:r>
            <a:r>
              <a:rPr lang="en-US" sz="2400" dirty="0"/>
              <a:t>, </a:t>
            </a:r>
            <a:r>
              <a:rPr lang="en-US" sz="2400" b="1" dirty="0"/>
              <a:t>radio waves</a:t>
            </a:r>
            <a:r>
              <a:rPr lang="en-US" sz="2400" dirty="0"/>
              <a:t>, </a:t>
            </a:r>
            <a:r>
              <a:rPr lang="en-US" sz="2400" b="1" dirty="0"/>
              <a:t>satellites</a:t>
            </a:r>
            <a:r>
              <a:rPr lang="en-US" sz="2400" dirty="0"/>
              <a:t>, or </a:t>
            </a:r>
            <a:r>
              <a:rPr lang="en-US" sz="2400" b="1" dirty="0"/>
              <a:t>infrared light beams</a:t>
            </a:r>
            <a:r>
              <a:rPr lang="en-US" sz="2400" dirty="0"/>
              <a:t>.</a:t>
            </a:r>
          </a:p>
          <a:p>
            <a:pPr>
              <a:buFont typeface="Wingdings" panose="05000000000000000000" pitchFamily="2" charset="2"/>
              <a:buChar char="q"/>
            </a:pPr>
            <a:r>
              <a:rPr lang="en-US" sz="2400" dirty="0"/>
              <a:t>common types of networks include:</a:t>
            </a:r>
          </a:p>
          <a:p>
            <a:pPr lvl="1"/>
            <a:r>
              <a:rPr lang="en-US" sz="2400" dirty="0"/>
              <a:t>Local Area Network (LAN)</a:t>
            </a:r>
          </a:p>
          <a:p>
            <a:pPr lvl="1"/>
            <a:r>
              <a:rPr lang="en-US" sz="2400" dirty="0"/>
              <a:t>Metropolitan Area Networks (MAN),</a:t>
            </a:r>
          </a:p>
          <a:p>
            <a:pPr lvl="1"/>
            <a:r>
              <a:rPr lang="en-US" sz="2400" dirty="0"/>
              <a:t>Wide Area Network (WAN)</a:t>
            </a:r>
          </a:p>
          <a:p>
            <a:endParaRPr lang="en-US" sz="2400" dirty="0"/>
          </a:p>
        </p:txBody>
      </p:sp>
      <p:pic>
        <p:nvPicPr>
          <p:cNvPr id="5" name="Picture 4">
            <a:extLst>
              <a:ext uri="{FF2B5EF4-FFF2-40B4-BE49-F238E27FC236}">
                <a16:creationId xmlns:a16="http://schemas.microsoft.com/office/drawing/2014/main" id="{27F97951-E6FD-4666-82F8-0FC1DC576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883" y="1737646"/>
            <a:ext cx="10515600" cy="4508493"/>
          </a:xfrm>
          <a:prstGeom prst="rect">
            <a:avLst/>
          </a:prstGeom>
        </p:spPr>
      </p:pic>
      <p:sp>
        <p:nvSpPr>
          <p:cNvPr id="4" name="Slide Number Placeholder 3">
            <a:extLst>
              <a:ext uri="{FF2B5EF4-FFF2-40B4-BE49-F238E27FC236}">
                <a16:creationId xmlns:a16="http://schemas.microsoft.com/office/drawing/2014/main" id="{51998512-BC13-4591-9311-476174006463}"/>
              </a:ext>
            </a:extLst>
          </p:cNvPr>
          <p:cNvSpPr>
            <a:spLocks noGrp="1"/>
          </p:cNvSpPr>
          <p:nvPr>
            <p:ph type="sldNum" sz="quarter" idx="12"/>
          </p:nvPr>
        </p:nvSpPr>
        <p:spPr/>
        <p:txBody>
          <a:bodyPr/>
          <a:lstStyle/>
          <a:p>
            <a:fld id="{E6F6B32E-3F3C-452B-B523-7E08A60E4216}" type="slidenum">
              <a:rPr lang="en-US" smtClean="0"/>
              <a:t>3</a:t>
            </a:fld>
            <a:endParaRPr lang="en-US" dirty="0"/>
          </a:p>
        </p:txBody>
      </p:sp>
    </p:spTree>
    <p:extLst>
      <p:ext uri="{BB962C8B-B14F-4D97-AF65-F5344CB8AC3E}">
        <p14:creationId xmlns:p14="http://schemas.microsoft.com/office/powerpoint/2010/main" val="145839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87C1-EC09-4BC5-A7B1-918BC14EF866}"/>
              </a:ext>
            </a:extLst>
          </p:cNvPr>
          <p:cNvSpPr>
            <a:spLocks noGrp="1"/>
          </p:cNvSpPr>
          <p:nvPr>
            <p:ph type="title"/>
          </p:nvPr>
        </p:nvSpPr>
        <p:spPr/>
        <p:txBody>
          <a:bodyPr/>
          <a:lstStyle/>
          <a:p>
            <a:r>
              <a:rPr lang="en-US" dirty="0"/>
              <a:t>INTERNET</a:t>
            </a:r>
          </a:p>
        </p:txBody>
      </p:sp>
      <p:sp>
        <p:nvSpPr>
          <p:cNvPr id="3" name="Content Placeholder 2">
            <a:extLst>
              <a:ext uri="{FF2B5EF4-FFF2-40B4-BE49-F238E27FC236}">
                <a16:creationId xmlns:a16="http://schemas.microsoft.com/office/drawing/2014/main" id="{0627D2BD-33C8-43C6-A4AB-DA83381DD2AF}"/>
              </a:ext>
            </a:extLst>
          </p:cNvPr>
          <p:cNvSpPr>
            <a:spLocks noGrp="1"/>
          </p:cNvSpPr>
          <p:nvPr>
            <p:ph idx="1"/>
          </p:nvPr>
        </p:nvSpPr>
        <p:spPr/>
        <p:txBody>
          <a:bodyPr/>
          <a:lstStyle/>
          <a:p>
            <a:pPr>
              <a:buFont typeface="Wingdings" panose="05000000000000000000" pitchFamily="2" charset="2"/>
              <a:buChar char="q"/>
            </a:pPr>
            <a:r>
              <a:rPr lang="en-US" sz="2800" dirty="0"/>
              <a:t>The </a:t>
            </a:r>
            <a:r>
              <a:rPr lang="en-US" sz="2800" b="1" dirty="0"/>
              <a:t>Internet</a:t>
            </a:r>
            <a:r>
              <a:rPr lang="en-US" sz="2800" dirty="0"/>
              <a:t> (or </a:t>
            </a:r>
            <a:r>
              <a:rPr lang="en-US" sz="2800" b="1" dirty="0"/>
              <a:t>internet</a:t>
            </a:r>
            <a:r>
              <a:rPr lang="en-US" sz="2800" dirty="0"/>
              <a:t>) is the global system of interconnected </a:t>
            </a:r>
            <a:r>
              <a:rPr lang="en-US" sz="2800" b="1" dirty="0"/>
              <a:t>computer networks</a:t>
            </a:r>
            <a:r>
              <a:rPr lang="en-US" sz="2800" dirty="0"/>
              <a:t> that uses the </a:t>
            </a:r>
            <a:r>
              <a:rPr lang="en-US" sz="2800" b="1" dirty="0"/>
              <a:t>Internet protocol suite (TCP/IP)</a:t>
            </a:r>
            <a:r>
              <a:rPr lang="en-US" sz="2800" dirty="0"/>
              <a:t> to communicate between networks and devices. </a:t>
            </a:r>
          </a:p>
          <a:p>
            <a:pPr>
              <a:buFont typeface="Wingdings" panose="05000000000000000000" pitchFamily="2" charset="2"/>
              <a:buChar char="q"/>
            </a:pPr>
            <a:r>
              <a:rPr lang="en-US" sz="2800" dirty="0"/>
              <a:t>It is a </a:t>
            </a:r>
            <a:r>
              <a:rPr lang="en-US" sz="2800" b="1" i="1" dirty="0"/>
              <a:t>network of network</a:t>
            </a:r>
            <a:r>
              <a:rPr lang="en-US" sz="2800" b="1" i="1" dirty="0">
                <a:hlinkClick r:id="rId3" tooltip="Internetworking">
                  <a:extLst>
                    <a:ext uri="{A12FA001-AC4F-418D-AE19-62706E023703}">
                      <ahyp:hlinkClr xmlns:ahyp="http://schemas.microsoft.com/office/drawing/2018/hyperlinkcolor" val="tx"/>
                    </a:ext>
                  </a:extLst>
                </a:hlinkClick>
              </a:rPr>
              <a:t>s</a:t>
            </a:r>
            <a:r>
              <a:rPr lang="en-US" sz="2800" dirty="0"/>
              <a:t> that consists of private, public, academic, business, and government networks of local to global scope, linked by a broad array of electronic, wireless, and </a:t>
            </a:r>
            <a:r>
              <a:rPr lang="en-US" sz="2800" b="1" dirty="0"/>
              <a:t>optical networking</a:t>
            </a:r>
            <a:r>
              <a:rPr lang="en-US" sz="2800" dirty="0"/>
              <a:t> technologies.</a:t>
            </a:r>
          </a:p>
          <a:p>
            <a:pPr>
              <a:buFont typeface="Wingdings" panose="05000000000000000000" pitchFamily="2" charset="2"/>
              <a:buChar char="q"/>
            </a:pPr>
            <a:r>
              <a:rPr lang="en-US" sz="2800" dirty="0"/>
              <a:t>The Internet carries a vast range of information resources and services, such as the interlinked </a:t>
            </a:r>
            <a:r>
              <a:rPr lang="en-US" sz="2800" b="1" dirty="0"/>
              <a:t>hypertext</a:t>
            </a:r>
            <a:r>
              <a:rPr lang="en-US" sz="2800" dirty="0"/>
              <a:t> documents and </a:t>
            </a:r>
            <a:r>
              <a:rPr lang="en-US" sz="2800" b="1" dirty="0"/>
              <a:t>applications</a:t>
            </a:r>
            <a:r>
              <a:rPr lang="en-US" sz="2800" dirty="0"/>
              <a:t> of the World Wide Web (WWW), </a:t>
            </a:r>
            <a:r>
              <a:rPr lang="en-US" sz="2800" b="1" dirty="0"/>
              <a:t>electronic mail, telephony</a:t>
            </a:r>
            <a:r>
              <a:rPr lang="en-US" sz="2800" dirty="0"/>
              <a:t>, and </a:t>
            </a:r>
            <a:r>
              <a:rPr lang="en-US" sz="2800" b="1" dirty="0"/>
              <a:t>file sharing</a:t>
            </a:r>
            <a:r>
              <a:rPr lang="en-US" dirty="0"/>
              <a:t>.</a:t>
            </a:r>
          </a:p>
        </p:txBody>
      </p:sp>
      <p:sp>
        <p:nvSpPr>
          <p:cNvPr id="4" name="Slide Number Placeholder 3">
            <a:extLst>
              <a:ext uri="{FF2B5EF4-FFF2-40B4-BE49-F238E27FC236}">
                <a16:creationId xmlns:a16="http://schemas.microsoft.com/office/drawing/2014/main" id="{E62E4C39-7167-4DE8-A6E1-C8C7116E09A3}"/>
              </a:ext>
            </a:extLst>
          </p:cNvPr>
          <p:cNvSpPr>
            <a:spLocks noGrp="1"/>
          </p:cNvSpPr>
          <p:nvPr>
            <p:ph type="sldNum" sz="quarter" idx="12"/>
          </p:nvPr>
        </p:nvSpPr>
        <p:spPr/>
        <p:txBody>
          <a:bodyPr/>
          <a:lstStyle/>
          <a:p>
            <a:fld id="{E6F6B32E-3F3C-452B-B523-7E08A60E4216}" type="slidenum">
              <a:rPr lang="en-US" smtClean="0"/>
              <a:t>4</a:t>
            </a:fld>
            <a:endParaRPr lang="en-US" dirty="0"/>
          </a:p>
        </p:txBody>
      </p:sp>
    </p:spTree>
    <p:extLst>
      <p:ext uri="{BB962C8B-B14F-4D97-AF65-F5344CB8AC3E}">
        <p14:creationId xmlns:p14="http://schemas.microsoft.com/office/powerpoint/2010/main" val="162503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C9BE-31EF-4241-B058-A5100D995381}"/>
              </a:ext>
            </a:extLst>
          </p:cNvPr>
          <p:cNvSpPr>
            <a:spLocks noGrp="1"/>
          </p:cNvSpPr>
          <p:nvPr>
            <p:ph type="title"/>
          </p:nvPr>
        </p:nvSpPr>
        <p:spPr/>
        <p:txBody>
          <a:bodyPr/>
          <a:lstStyle/>
          <a:p>
            <a:r>
              <a:rPr lang="en-US" b="1" dirty="0"/>
              <a:t>World Wide Web (WWW)</a:t>
            </a:r>
          </a:p>
        </p:txBody>
      </p:sp>
      <p:sp>
        <p:nvSpPr>
          <p:cNvPr id="3" name="Content Placeholder 2">
            <a:extLst>
              <a:ext uri="{FF2B5EF4-FFF2-40B4-BE49-F238E27FC236}">
                <a16:creationId xmlns:a16="http://schemas.microsoft.com/office/drawing/2014/main" id="{EA8CB94A-D397-447D-82B8-D5B0C0520FE4}"/>
              </a:ext>
            </a:extLst>
          </p:cNvPr>
          <p:cNvSpPr>
            <a:spLocks noGrp="1"/>
          </p:cNvSpPr>
          <p:nvPr>
            <p:ph idx="1"/>
          </p:nvPr>
        </p:nvSpPr>
        <p:spPr>
          <a:xfrm>
            <a:off x="1097280" y="1845733"/>
            <a:ext cx="10058400" cy="4366807"/>
          </a:xfrm>
        </p:spPr>
        <p:txBody>
          <a:bodyPr>
            <a:normAutofit/>
          </a:bodyPr>
          <a:lstStyle/>
          <a:p>
            <a:pPr>
              <a:buFont typeface="Wingdings" panose="05000000000000000000" pitchFamily="2" charset="2"/>
              <a:buChar char="q"/>
            </a:pPr>
            <a:r>
              <a:rPr lang="en-US" sz="2800" b="1" dirty="0"/>
              <a:t>World Wide Web,</a:t>
            </a:r>
            <a:r>
              <a:rPr lang="en-US" sz="2800" dirty="0"/>
              <a:t> which is also known as a </a:t>
            </a:r>
            <a:r>
              <a:rPr lang="en-US" sz="2800" b="1" dirty="0"/>
              <a:t>Web</a:t>
            </a:r>
            <a:r>
              <a:rPr lang="en-US" sz="2800" dirty="0"/>
              <a:t>, is a collection of </a:t>
            </a:r>
            <a:r>
              <a:rPr lang="en-US" sz="2800" b="1" dirty="0"/>
              <a:t>websites</a:t>
            </a:r>
            <a:r>
              <a:rPr lang="en-US" sz="2800" dirty="0"/>
              <a:t> or </a:t>
            </a:r>
            <a:r>
              <a:rPr lang="en-US" sz="2800" b="1" dirty="0"/>
              <a:t>web pages</a:t>
            </a:r>
            <a:r>
              <a:rPr lang="en-US" sz="2800" dirty="0"/>
              <a:t> stored in </a:t>
            </a:r>
            <a:r>
              <a:rPr lang="en-US" sz="2800" b="1" dirty="0"/>
              <a:t>web servers</a:t>
            </a:r>
            <a:r>
              <a:rPr lang="en-US" sz="2800" dirty="0"/>
              <a:t> and connected to local computers through the internet. </a:t>
            </a:r>
          </a:p>
          <a:p>
            <a:pPr>
              <a:buFont typeface="Wingdings" panose="05000000000000000000" pitchFamily="2" charset="2"/>
              <a:buChar char="q"/>
            </a:pPr>
            <a:r>
              <a:rPr lang="en-US" sz="2800" dirty="0"/>
              <a:t>These websites contain text pages, digital images, audios, videos, etc. Users can access the content of these sites from any part of the world over the internet using their devices such as computers, laptops, cell phones, etc. </a:t>
            </a:r>
          </a:p>
          <a:p>
            <a:pPr>
              <a:buFont typeface="Wingdings" panose="05000000000000000000" pitchFamily="2" charset="2"/>
              <a:buChar char="q"/>
            </a:pPr>
            <a:r>
              <a:rPr lang="en-US" sz="2800" dirty="0"/>
              <a:t>The WWW, along with internet, enables the retrieval and display of text and media to your device.</a:t>
            </a:r>
          </a:p>
          <a:p>
            <a:pPr>
              <a:buFont typeface="Wingdings" panose="05000000000000000000" pitchFamily="2" charset="2"/>
              <a:buChar char="q"/>
            </a:pPr>
            <a:r>
              <a:rPr lang="en-US" sz="2800" dirty="0"/>
              <a:t> The World Wide Web was invented by  </a:t>
            </a:r>
            <a:r>
              <a:rPr lang="en-US" sz="2800" b="1" dirty="0"/>
              <a:t>Tim Berners-Lee</a:t>
            </a:r>
            <a:r>
              <a:rPr lang="en-US" sz="2800" dirty="0"/>
              <a:t> in 1989.</a:t>
            </a:r>
          </a:p>
        </p:txBody>
      </p:sp>
      <p:pic>
        <p:nvPicPr>
          <p:cNvPr id="4" name="Picture 3">
            <a:extLst>
              <a:ext uri="{FF2B5EF4-FFF2-40B4-BE49-F238E27FC236}">
                <a16:creationId xmlns:a16="http://schemas.microsoft.com/office/drawing/2014/main" id="{48786778-8528-49F6-A787-696B920C11A8}"/>
              </a:ext>
            </a:extLst>
          </p:cNvPr>
          <p:cNvPicPr>
            <a:picLocks noChangeAspect="1"/>
          </p:cNvPicPr>
          <p:nvPr/>
        </p:nvPicPr>
        <p:blipFill>
          <a:blip r:embed="rId3"/>
          <a:stretch>
            <a:fillRect/>
          </a:stretch>
        </p:blipFill>
        <p:spPr>
          <a:xfrm>
            <a:off x="7868488" y="2125980"/>
            <a:ext cx="3515792" cy="4086561"/>
          </a:xfrm>
          <a:prstGeom prst="rect">
            <a:avLst/>
          </a:prstGeom>
        </p:spPr>
      </p:pic>
      <p:sp>
        <p:nvSpPr>
          <p:cNvPr id="5" name="Slide Number Placeholder 4">
            <a:extLst>
              <a:ext uri="{FF2B5EF4-FFF2-40B4-BE49-F238E27FC236}">
                <a16:creationId xmlns:a16="http://schemas.microsoft.com/office/drawing/2014/main" id="{C0AF8842-84FD-4032-A35A-336182FA509B}"/>
              </a:ext>
            </a:extLst>
          </p:cNvPr>
          <p:cNvSpPr>
            <a:spLocks noGrp="1"/>
          </p:cNvSpPr>
          <p:nvPr>
            <p:ph type="sldNum" sz="quarter" idx="12"/>
          </p:nvPr>
        </p:nvSpPr>
        <p:spPr/>
        <p:txBody>
          <a:bodyPr/>
          <a:lstStyle/>
          <a:p>
            <a:fld id="{E6F6B32E-3F3C-452B-B523-7E08A60E4216}" type="slidenum">
              <a:rPr lang="en-US" smtClean="0"/>
              <a:t>5</a:t>
            </a:fld>
            <a:endParaRPr lang="en-US" dirty="0"/>
          </a:p>
        </p:txBody>
      </p:sp>
    </p:spTree>
    <p:extLst>
      <p:ext uri="{BB962C8B-B14F-4D97-AF65-F5344CB8AC3E}">
        <p14:creationId xmlns:p14="http://schemas.microsoft.com/office/powerpoint/2010/main" val="220692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014-EFB8-4D90-8526-9A4E7CBBAA36}"/>
              </a:ext>
            </a:extLst>
          </p:cNvPr>
          <p:cNvSpPr>
            <a:spLocks noGrp="1"/>
          </p:cNvSpPr>
          <p:nvPr>
            <p:ph type="title"/>
          </p:nvPr>
        </p:nvSpPr>
        <p:spPr/>
        <p:txBody>
          <a:bodyPr/>
          <a:lstStyle/>
          <a:p>
            <a:r>
              <a:rPr lang="en-US" b="1" dirty="0">
                <a:ea typeface="Batang" panose="02030600000101010101" pitchFamily="18" charset="-127"/>
              </a:rPr>
              <a:t>Client Server Architecture</a:t>
            </a:r>
            <a:endParaRPr lang="en-US" b="1" dirty="0"/>
          </a:p>
        </p:txBody>
      </p:sp>
      <p:sp>
        <p:nvSpPr>
          <p:cNvPr id="3" name="Content Placeholder 2">
            <a:extLst>
              <a:ext uri="{FF2B5EF4-FFF2-40B4-BE49-F238E27FC236}">
                <a16:creationId xmlns:a16="http://schemas.microsoft.com/office/drawing/2014/main" id="{6A972A41-5033-44C3-841E-BC9078B90C9D}"/>
              </a:ext>
            </a:extLst>
          </p:cNvPr>
          <p:cNvSpPr>
            <a:spLocks noGrp="1"/>
          </p:cNvSpPr>
          <p:nvPr>
            <p:ph idx="1"/>
          </p:nvPr>
        </p:nvSpPr>
        <p:spPr>
          <a:xfrm>
            <a:off x="1097280" y="1845734"/>
            <a:ext cx="10058400" cy="4417906"/>
          </a:xfrm>
        </p:spPr>
        <p:txBody>
          <a:bodyPr>
            <a:normAutofit fontScale="92500" lnSpcReduction="10000"/>
          </a:bodyPr>
          <a:lstStyle/>
          <a:p>
            <a:pPr>
              <a:buFont typeface="Wingdings" panose="05000000000000000000" pitchFamily="2" charset="2"/>
              <a:buChar char="q"/>
            </a:pPr>
            <a:r>
              <a:rPr lang="en-US" sz="2600" dirty="0"/>
              <a:t>A </a:t>
            </a:r>
            <a:r>
              <a:rPr lang="en-US" sz="2600" b="1" dirty="0"/>
              <a:t>server</a:t>
            </a:r>
            <a:r>
              <a:rPr lang="en-US" sz="2600" dirty="0"/>
              <a:t> is the one who provides requested services. is a remote computer that provides access to data and services.</a:t>
            </a:r>
          </a:p>
          <a:p>
            <a:pPr>
              <a:buFont typeface="Wingdings" panose="05000000000000000000" pitchFamily="2" charset="2"/>
              <a:buChar char="q"/>
            </a:pPr>
            <a:r>
              <a:rPr lang="en-US" sz="2600" b="1" dirty="0"/>
              <a:t>Clients</a:t>
            </a:r>
            <a:r>
              <a:rPr lang="en-US" sz="2600" dirty="0"/>
              <a:t> are the ones who request services.  the client is a computer/device, also called a Host, that actually uses the service or accepts the information. Client devices include laptops, workstations, IoT devices, and similar network-friendly devices.</a:t>
            </a:r>
          </a:p>
          <a:p>
            <a:pPr>
              <a:buFont typeface="Wingdings" panose="05000000000000000000" pitchFamily="2" charset="2"/>
              <a:buChar char="q"/>
            </a:pPr>
            <a:r>
              <a:rPr lang="en-US" sz="2600" b="1" dirty="0"/>
              <a:t>Client-server architecture</a:t>
            </a:r>
            <a:r>
              <a:rPr lang="en-US" sz="2600" dirty="0"/>
              <a:t> is a computing model in which the server hosts, delivers, and manages most of the resources and services requested by the client. </a:t>
            </a:r>
          </a:p>
          <a:p>
            <a:pPr algn="ctr"/>
            <a:r>
              <a:rPr lang="en-US" sz="2600" b="1" dirty="0"/>
              <a:t>Client Server Architecture Examples</a:t>
            </a:r>
          </a:p>
          <a:p>
            <a:r>
              <a:rPr lang="en-US" sz="2600" b="1" dirty="0"/>
              <a:t>Mail Servers : </a:t>
            </a:r>
            <a:r>
              <a:rPr lang="en-US" sz="2600" dirty="0"/>
              <a:t>for sending and receiving email messages. e.g. gmail, Hotmail, yahoo mail</a:t>
            </a:r>
            <a:endParaRPr lang="en-US" sz="2600" b="1" dirty="0"/>
          </a:p>
          <a:p>
            <a:r>
              <a:rPr lang="en-US" sz="2600" b="1" dirty="0"/>
              <a:t>File Servers</a:t>
            </a:r>
            <a:r>
              <a:rPr lang="en-US" sz="2600" dirty="0"/>
              <a:t>: used as a centralized location for files. E.g. Google Docs, Microsoft Office 360</a:t>
            </a:r>
          </a:p>
          <a:p>
            <a:r>
              <a:rPr lang="en-US" sz="2600" b="1" dirty="0"/>
              <a:t>Web Servers: </a:t>
            </a:r>
            <a:r>
              <a:rPr lang="en-US" sz="2600" dirty="0"/>
              <a:t>used to host different websites.</a:t>
            </a:r>
            <a:endParaRPr lang="en-US" sz="2600" b="1" dirty="0"/>
          </a:p>
          <a:p>
            <a:endParaRPr lang="en-US" dirty="0"/>
          </a:p>
        </p:txBody>
      </p:sp>
      <p:sp>
        <p:nvSpPr>
          <p:cNvPr id="4" name="Slide Number Placeholder 3">
            <a:extLst>
              <a:ext uri="{FF2B5EF4-FFF2-40B4-BE49-F238E27FC236}">
                <a16:creationId xmlns:a16="http://schemas.microsoft.com/office/drawing/2014/main" id="{FE2E7C4B-C80A-4EB0-ACEC-045F24D67B02}"/>
              </a:ext>
            </a:extLst>
          </p:cNvPr>
          <p:cNvSpPr>
            <a:spLocks noGrp="1"/>
          </p:cNvSpPr>
          <p:nvPr>
            <p:ph type="sldNum" sz="quarter" idx="12"/>
          </p:nvPr>
        </p:nvSpPr>
        <p:spPr/>
        <p:txBody>
          <a:bodyPr/>
          <a:lstStyle/>
          <a:p>
            <a:fld id="{E6F6B32E-3F3C-452B-B523-7E08A60E4216}" type="slidenum">
              <a:rPr lang="en-US" smtClean="0"/>
              <a:t>6</a:t>
            </a:fld>
            <a:endParaRPr lang="en-US" dirty="0"/>
          </a:p>
        </p:txBody>
      </p:sp>
    </p:spTree>
    <p:extLst>
      <p:ext uri="{BB962C8B-B14F-4D97-AF65-F5344CB8AC3E}">
        <p14:creationId xmlns:p14="http://schemas.microsoft.com/office/powerpoint/2010/main" val="292400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44EF-D1FB-4989-AC8B-1D1DCDDB1AEF}"/>
              </a:ext>
            </a:extLst>
          </p:cNvPr>
          <p:cNvSpPr>
            <a:spLocks noGrp="1"/>
          </p:cNvSpPr>
          <p:nvPr>
            <p:ph type="title"/>
          </p:nvPr>
        </p:nvSpPr>
        <p:spPr/>
        <p:txBody>
          <a:bodyPr/>
          <a:lstStyle/>
          <a:p>
            <a:r>
              <a:rPr lang="en-US" b="1" dirty="0"/>
              <a:t>Client Server Architecture….                        Con’d</a:t>
            </a:r>
          </a:p>
        </p:txBody>
      </p:sp>
      <p:sp>
        <p:nvSpPr>
          <p:cNvPr id="3" name="Content Placeholder 2">
            <a:extLst>
              <a:ext uri="{FF2B5EF4-FFF2-40B4-BE49-F238E27FC236}">
                <a16:creationId xmlns:a16="http://schemas.microsoft.com/office/drawing/2014/main" id="{C600CE30-C5F4-485E-85A2-92E99E4D3DFF}"/>
              </a:ext>
            </a:extLst>
          </p:cNvPr>
          <p:cNvSpPr>
            <a:spLocks noGrp="1"/>
          </p:cNvSpPr>
          <p:nvPr>
            <p:ph idx="1"/>
          </p:nvPr>
        </p:nvSpPr>
        <p:spPr/>
        <p:txBody>
          <a:bodyPr/>
          <a:lstStyle/>
          <a:p>
            <a:pPr algn="ctr"/>
            <a:r>
              <a:rPr lang="en-US" sz="4000" b="1" dirty="0"/>
              <a:t>Types of Client-Server Architecture</a:t>
            </a:r>
          </a:p>
          <a:p>
            <a:pPr marL="1035558" lvl="1" indent="-742950">
              <a:buFont typeface="+mj-lt"/>
              <a:buAutoNum type="arabicPeriod"/>
            </a:pPr>
            <a:r>
              <a:rPr lang="en-US" sz="4400" dirty="0"/>
              <a:t>1-tier architecture</a:t>
            </a:r>
          </a:p>
          <a:p>
            <a:pPr marL="1035558" lvl="1" indent="-742950">
              <a:buFont typeface="+mj-lt"/>
              <a:buAutoNum type="arabicPeriod"/>
            </a:pPr>
            <a:r>
              <a:rPr lang="en-US" sz="4400" dirty="0"/>
              <a:t>2-tier architecture</a:t>
            </a:r>
          </a:p>
          <a:p>
            <a:pPr marL="1035558" lvl="1" indent="-742950">
              <a:buFont typeface="+mj-lt"/>
              <a:buAutoNum type="arabicPeriod"/>
            </a:pPr>
            <a:r>
              <a:rPr lang="en-US" sz="4400" dirty="0"/>
              <a:t>3-tier architecture</a:t>
            </a:r>
          </a:p>
          <a:p>
            <a:pPr marL="1035558" lvl="1" indent="-742950">
              <a:buFont typeface="+mj-lt"/>
              <a:buAutoNum type="arabicPeriod"/>
            </a:pPr>
            <a:r>
              <a:rPr lang="en-US" sz="4400" dirty="0"/>
              <a:t>N-tier architecture</a:t>
            </a:r>
          </a:p>
          <a:p>
            <a:pPr algn="ctr"/>
            <a:endParaRPr lang="en-US" b="1" dirty="0"/>
          </a:p>
        </p:txBody>
      </p:sp>
      <p:pic>
        <p:nvPicPr>
          <p:cNvPr id="5" name="Picture 4">
            <a:extLst>
              <a:ext uri="{FF2B5EF4-FFF2-40B4-BE49-F238E27FC236}">
                <a16:creationId xmlns:a16="http://schemas.microsoft.com/office/drawing/2014/main" id="{2A92F884-22DA-400A-91A0-B977C70C0106}"/>
              </a:ext>
            </a:extLst>
          </p:cNvPr>
          <p:cNvPicPr>
            <a:picLocks noChangeAspect="1"/>
          </p:cNvPicPr>
          <p:nvPr/>
        </p:nvPicPr>
        <p:blipFill>
          <a:blip r:embed="rId3"/>
          <a:stretch>
            <a:fillRect/>
          </a:stretch>
        </p:blipFill>
        <p:spPr>
          <a:xfrm>
            <a:off x="5806440" y="2511177"/>
            <a:ext cx="3879532" cy="3466291"/>
          </a:xfrm>
          <a:prstGeom prst="rect">
            <a:avLst/>
          </a:prstGeom>
        </p:spPr>
      </p:pic>
      <p:pic>
        <p:nvPicPr>
          <p:cNvPr id="6" name="Picture 5">
            <a:extLst>
              <a:ext uri="{FF2B5EF4-FFF2-40B4-BE49-F238E27FC236}">
                <a16:creationId xmlns:a16="http://schemas.microsoft.com/office/drawing/2014/main" id="{1D607FD2-6516-4C4C-9462-A7DC64D51BF2}"/>
              </a:ext>
            </a:extLst>
          </p:cNvPr>
          <p:cNvPicPr>
            <a:picLocks noChangeAspect="1"/>
          </p:cNvPicPr>
          <p:nvPr/>
        </p:nvPicPr>
        <p:blipFill>
          <a:blip r:embed="rId4"/>
          <a:stretch>
            <a:fillRect/>
          </a:stretch>
        </p:blipFill>
        <p:spPr>
          <a:xfrm>
            <a:off x="5806440" y="2511177"/>
            <a:ext cx="5791200" cy="3733800"/>
          </a:xfrm>
          <a:prstGeom prst="rect">
            <a:avLst/>
          </a:prstGeom>
        </p:spPr>
      </p:pic>
      <p:pic>
        <p:nvPicPr>
          <p:cNvPr id="4" name="Picture 3">
            <a:extLst>
              <a:ext uri="{FF2B5EF4-FFF2-40B4-BE49-F238E27FC236}">
                <a16:creationId xmlns:a16="http://schemas.microsoft.com/office/drawing/2014/main" id="{32622981-64FE-4823-97C0-CC89C0C3D2DB}"/>
              </a:ext>
            </a:extLst>
          </p:cNvPr>
          <p:cNvPicPr>
            <a:picLocks noChangeAspect="1"/>
          </p:cNvPicPr>
          <p:nvPr/>
        </p:nvPicPr>
        <p:blipFill>
          <a:blip r:embed="rId5"/>
          <a:stretch>
            <a:fillRect/>
          </a:stretch>
        </p:blipFill>
        <p:spPr>
          <a:xfrm>
            <a:off x="5712518" y="2859038"/>
            <a:ext cx="5979043" cy="3427131"/>
          </a:xfrm>
          <a:prstGeom prst="rect">
            <a:avLst/>
          </a:prstGeom>
        </p:spPr>
      </p:pic>
      <p:pic>
        <p:nvPicPr>
          <p:cNvPr id="9" name="Picture 4" descr="Software Architecture and its types - 1-tier 2 tier 3 tier N-tier |">
            <a:extLst>
              <a:ext uri="{FF2B5EF4-FFF2-40B4-BE49-F238E27FC236}">
                <a16:creationId xmlns:a16="http://schemas.microsoft.com/office/drawing/2014/main" id="{16966E1C-066D-4A5E-83C2-047691798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2518" y="2511177"/>
            <a:ext cx="6268879" cy="377499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0964957C-EB6B-477A-98E5-E9715DAE9AB5}"/>
              </a:ext>
            </a:extLst>
          </p:cNvPr>
          <p:cNvSpPr>
            <a:spLocks noGrp="1"/>
          </p:cNvSpPr>
          <p:nvPr>
            <p:ph type="sldNum" sz="quarter" idx="12"/>
          </p:nvPr>
        </p:nvSpPr>
        <p:spPr/>
        <p:txBody>
          <a:bodyPr/>
          <a:lstStyle/>
          <a:p>
            <a:fld id="{E6F6B32E-3F3C-452B-B523-7E08A60E4216}" type="slidenum">
              <a:rPr lang="en-US" smtClean="0"/>
              <a:t>7</a:t>
            </a:fld>
            <a:endParaRPr lang="en-US" dirty="0"/>
          </a:p>
        </p:txBody>
      </p:sp>
    </p:spTree>
    <p:extLst>
      <p:ext uri="{BB962C8B-B14F-4D97-AF65-F5344CB8AC3E}">
        <p14:creationId xmlns:p14="http://schemas.microsoft.com/office/powerpoint/2010/main" val="30803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ircle(in)">
                                      <p:cBhvr>
                                        <p:cTn id="33" dur="2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circle(in)">
                                      <p:cBhvr>
                                        <p:cTn id="38" dur="20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DE45-231C-48BF-9480-67A08CAE10D6}"/>
              </a:ext>
            </a:extLst>
          </p:cNvPr>
          <p:cNvSpPr>
            <a:spLocks noGrp="1"/>
          </p:cNvSpPr>
          <p:nvPr>
            <p:ph type="title"/>
          </p:nvPr>
        </p:nvSpPr>
        <p:spPr/>
        <p:txBody>
          <a:bodyPr/>
          <a:lstStyle/>
          <a:p>
            <a:r>
              <a:rPr lang="en-US" dirty="0"/>
              <a:t>Uniform Resource Locator(URL)</a:t>
            </a:r>
          </a:p>
        </p:txBody>
      </p:sp>
      <p:sp>
        <p:nvSpPr>
          <p:cNvPr id="3" name="Content Placeholder 2">
            <a:extLst>
              <a:ext uri="{FF2B5EF4-FFF2-40B4-BE49-F238E27FC236}">
                <a16:creationId xmlns:a16="http://schemas.microsoft.com/office/drawing/2014/main" id="{A5189D6D-C5C4-4530-A3FA-5A48B47738BB}"/>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sz="2800" dirty="0"/>
              <a:t>A </a:t>
            </a:r>
            <a:r>
              <a:rPr lang="en-US" sz="2800" b="1" dirty="0"/>
              <a:t>Uniform Resource Locator (URL)</a:t>
            </a:r>
            <a:r>
              <a:rPr lang="en-US" sz="2800" dirty="0"/>
              <a:t>, also known as an address on the Web, is a reference to a resource that specifies its location on a computer network and a mechanism for retrieving it. </a:t>
            </a:r>
          </a:p>
          <a:p>
            <a:pPr>
              <a:buFont typeface="Wingdings" panose="05000000000000000000" pitchFamily="2" charset="2"/>
              <a:buChar char="q"/>
            </a:pPr>
            <a:r>
              <a:rPr lang="en-US" sz="2800" dirty="0"/>
              <a:t>A URL is a specific type of </a:t>
            </a:r>
            <a:r>
              <a:rPr lang="en-US" sz="2800" b="1" dirty="0"/>
              <a:t>Uniform Resource Identifier</a:t>
            </a:r>
            <a:r>
              <a:rPr lang="en-US" sz="2800" dirty="0"/>
              <a:t> (URI).</a:t>
            </a:r>
          </a:p>
          <a:p>
            <a:pPr>
              <a:buFont typeface="Wingdings" panose="05000000000000000000" pitchFamily="2" charset="2"/>
              <a:buChar char="q"/>
            </a:pPr>
            <a:r>
              <a:rPr lang="en-US" sz="2800" dirty="0"/>
              <a:t>URLs occur most commonly to reference web pages (HTTP/HTTPS) but are also used for file transfer (FTP), email (</a:t>
            </a:r>
            <a:r>
              <a:rPr lang="en-US" sz="2800" dirty="0" err="1"/>
              <a:t>mailto</a:t>
            </a:r>
            <a:r>
              <a:rPr lang="en-US" sz="2800" dirty="0"/>
              <a:t>), database access (JDBC), and many other applications.</a:t>
            </a:r>
          </a:p>
          <a:p>
            <a:pPr>
              <a:buFont typeface="Wingdings" panose="05000000000000000000" pitchFamily="2" charset="2"/>
              <a:buChar char="q"/>
            </a:pPr>
            <a:r>
              <a:rPr lang="en-US" sz="2800" dirty="0"/>
              <a:t>Most web browsers display the URL of a web page above the page in an address bar. A typical URL could have the form </a:t>
            </a:r>
          </a:p>
          <a:p>
            <a:pPr marL="0" indent="0">
              <a:buNone/>
            </a:pPr>
            <a:r>
              <a:rPr lang="en-US" sz="2800" b="1" dirty="0">
                <a:solidFill>
                  <a:srgbClr val="FF0000"/>
                </a:solidFill>
              </a:rPr>
              <a:t>                                                 http://www.example.com/index.html</a:t>
            </a:r>
            <a:endParaRPr lang="en-US" sz="2800" dirty="0"/>
          </a:p>
          <a:p>
            <a:pPr>
              <a:buFont typeface="Wingdings" panose="05000000000000000000" pitchFamily="2" charset="2"/>
              <a:buChar char="q"/>
            </a:pPr>
            <a:endParaRPr lang="en-US" sz="2800" dirty="0"/>
          </a:p>
          <a:p>
            <a:pPr>
              <a:buFont typeface="Wingdings" panose="05000000000000000000" pitchFamily="2" charset="2"/>
              <a:buChar char="q"/>
            </a:pPr>
            <a:r>
              <a:rPr lang="en-US" sz="2800" dirty="0"/>
              <a:t>which indicates a               </a:t>
            </a:r>
            <a:r>
              <a:rPr lang="en-US" sz="2800" b="1" dirty="0"/>
              <a:t>protocol</a:t>
            </a:r>
            <a:r>
              <a:rPr lang="en-US" sz="2800" dirty="0"/>
              <a:t>           a </a:t>
            </a:r>
            <a:r>
              <a:rPr lang="en-US" sz="2800" b="1" dirty="0"/>
              <a:t>hostname</a:t>
            </a:r>
            <a:r>
              <a:rPr lang="en-US" sz="2800" dirty="0"/>
              <a:t>      a </a:t>
            </a:r>
            <a:r>
              <a:rPr lang="en-US" sz="2800" b="1" dirty="0"/>
              <a:t>file name</a:t>
            </a:r>
          </a:p>
          <a:p>
            <a:endParaRPr lang="en-US" dirty="0"/>
          </a:p>
        </p:txBody>
      </p:sp>
      <p:sp>
        <p:nvSpPr>
          <p:cNvPr id="4" name="Right Brace 3">
            <a:extLst>
              <a:ext uri="{FF2B5EF4-FFF2-40B4-BE49-F238E27FC236}">
                <a16:creationId xmlns:a16="http://schemas.microsoft.com/office/drawing/2014/main" id="{8613E2C9-3A63-4FE3-89C3-0CD9CB9F4ADD}"/>
              </a:ext>
            </a:extLst>
          </p:cNvPr>
          <p:cNvSpPr/>
          <p:nvPr/>
        </p:nvSpPr>
        <p:spPr>
          <a:xfrm rot="5400000">
            <a:off x="4113953" y="4572847"/>
            <a:ext cx="512234" cy="5105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ight Brace 5">
            <a:extLst>
              <a:ext uri="{FF2B5EF4-FFF2-40B4-BE49-F238E27FC236}">
                <a16:creationId xmlns:a16="http://schemas.microsoft.com/office/drawing/2014/main" id="{251CD0F1-9DF8-42BF-BB5A-0B1FBBB8E604}"/>
              </a:ext>
            </a:extLst>
          </p:cNvPr>
          <p:cNvSpPr/>
          <p:nvPr/>
        </p:nvSpPr>
        <p:spPr>
          <a:xfrm rot="5400000">
            <a:off x="7228628" y="4464262"/>
            <a:ext cx="512234" cy="10325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a:extLst>
              <a:ext uri="{FF2B5EF4-FFF2-40B4-BE49-F238E27FC236}">
                <a16:creationId xmlns:a16="http://schemas.microsoft.com/office/drawing/2014/main" id="{287F7F96-FEC1-4A0E-B576-93DEEA5C699B}"/>
              </a:ext>
            </a:extLst>
          </p:cNvPr>
          <p:cNvSpPr/>
          <p:nvPr/>
        </p:nvSpPr>
        <p:spPr>
          <a:xfrm rot="5400000">
            <a:off x="5571278" y="3921337"/>
            <a:ext cx="512234" cy="18440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Picture 7">
            <a:extLst>
              <a:ext uri="{FF2B5EF4-FFF2-40B4-BE49-F238E27FC236}">
                <a16:creationId xmlns:a16="http://schemas.microsoft.com/office/drawing/2014/main" id="{A2903A67-32BE-4BEC-9CD4-98E5D9B1390D}"/>
              </a:ext>
            </a:extLst>
          </p:cNvPr>
          <p:cNvPicPr>
            <a:picLocks noChangeAspect="1"/>
          </p:cNvPicPr>
          <p:nvPr/>
        </p:nvPicPr>
        <p:blipFill>
          <a:blip r:embed="rId3"/>
          <a:stretch>
            <a:fillRect/>
          </a:stretch>
        </p:blipFill>
        <p:spPr>
          <a:xfrm>
            <a:off x="0" y="4876777"/>
            <a:ext cx="12192000" cy="1178609"/>
          </a:xfrm>
          <a:prstGeom prst="rect">
            <a:avLst/>
          </a:prstGeom>
        </p:spPr>
      </p:pic>
      <p:sp>
        <p:nvSpPr>
          <p:cNvPr id="5" name="Slide Number Placeholder 4">
            <a:extLst>
              <a:ext uri="{FF2B5EF4-FFF2-40B4-BE49-F238E27FC236}">
                <a16:creationId xmlns:a16="http://schemas.microsoft.com/office/drawing/2014/main" id="{FA93912E-63EF-466A-9D0E-082769C253C6}"/>
              </a:ext>
            </a:extLst>
          </p:cNvPr>
          <p:cNvSpPr>
            <a:spLocks noGrp="1"/>
          </p:cNvSpPr>
          <p:nvPr>
            <p:ph type="sldNum" sz="quarter" idx="12"/>
          </p:nvPr>
        </p:nvSpPr>
        <p:spPr/>
        <p:txBody>
          <a:bodyPr/>
          <a:lstStyle/>
          <a:p>
            <a:fld id="{E6F6B32E-3F3C-452B-B523-7E08A60E4216}" type="slidenum">
              <a:rPr lang="en-US" smtClean="0"/>
              <a:t>8</a:t>
            </a:fld>
            <a:endParaRPr lang="en-US" dirty="0"/>
          </a:p>
        </p:txBody>
      </p:sp>
    </p:spTree>
    <p:extLst>
      <p:ext uri="{BB962C8B-B14F-4D97-AF65-F5344CB8AC3E}">
        <p14:creationId xmlns:p14="http://schemas.microsoft.com/office/powerpoint/2010/main" val="267698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B197-34BE-4598-AEF8-858231BC4A69}"/>
              </a:ext>
            </a:extLst>
          </p:cNvPr>
          <p:cNvSpPr>
            <a:spLocks noGrp="1"/>
          </p:cNvSpPr>
          <p:nvPr>
            <p:ph type="title"/>
          </p:nvPr>
        </p:nvSpPr>
        <p:spPr/>
        <p:txBody>
          <a:bodyPr/>
          <a:lstStyle/>
          <a:p>
            <a:r>
              <a:rPr lang="en-US" b="1" dirty="0"/>
              <a:t>Domain Name System (DNS)</a:t>
            </a:r>
            <a:endParaRPr lang="en-US" dirty="0"/>
          </a:p>
        </p:txBody>
      </p:sp>
      <p:sp>
        <p:nvSpPr>
          <p:cNvPr id="3" name="Content Placeholder 2">
            <a:extLst>
              <a:ext uri="{FF2B5EF4-FFF2-40B4-BE49-F238E27FC236}">
                <a16:creationId xmlns:a16="http://schemas.microsoft.com/office/drawing/2014/main" id="{258DA8CA-3268-437E-B60A-AB4DCF904CFB}"/>
              </a:ext>
            </a:extLst>
          </p:cNvPr>
          <p:cNvSpPr>
            <a:spLocks noGrp="1"/>
          </p:cNvSpPr>
          <p:nvPr>
            <p:ph idx="1"/>
          </p:nvPr>
        </p:nvSpPr>
        <p:spPr/>
        <p:txBody>
          <a:bodyPr/>
          <a:lstStyle/>
          <a:p>
            <a:pPr>
              <a:buFont typeface="Wingdings" panose="05000000000000000000" pitchFamily="2" charset="2"/>
              <a:buChar char="q"/>
            </a:pPr>
            <a:r>
              <a:rPr lang="en-US" sz="2400" dirty="0"/>
              <a:t>The </a:t>
            </a:r>
            <a:r>
              <a:rPr lang="en-US" sz="2400" b="1" dirty="0"/>
              <a:t>Domain Name System (DNS) </a:t>
            </a:r>
            <a:r>
              <a:rPr lang="en-US" sz="2400" dirty="0"/>
              <a:t>is the phonebook of the Internet. Humans access information online through domain names, like </a:t>
            </a:r>
            <a:r>
              <a:rPr lang="en-US" sz="2400" b="1" dirty="0"/>
              <a:t>facebook.com</a:t>
            </a:r>
            <a:r>
              <a:rPr lang="en-US" sz="2400" dirty="0"/>
              <a:t> or </a:t>
            </a:r>
            <a:r>
              <a:rPr lang="en-US" sz="2400" b="1" dirty="0"/>
              <a:t>hu.edu.et</a:t>
            </a:r>
            <a:r>
              <a:rPr lang="en-US" sz="2400" dirty="0"/>
              <a:t>. Web browsers interact through Internet Protocol (IP) addresses. </a:t>
            </a:r>
          </a:p>
          <a:p>
            <a:pPr>
              <a:buFont typeface="Wingdings" panose="05000000000000000000" pitchFamily="2" charset="2"/>
              <a:buChar char="q"/>
            </a:pPr>
            <a:r>
              <a:rPr lang="en-US" sz="2400" dirty="0"/>
              <a:t>DNS translates domain names to IP addresses so browsers can load Internet resources</a:t>
            </a:r>
            <a:r>
              <a:rPr lang="en-US" dirty="0"/>
              <a:t>.</a:t>
            </a:r>
          </a:p>
        </p:txBody>
      </p:sp>
      <p:sp>
        <p:nvSpPr>
          <p:cNvPr id="5" name="Slide Number Placeholder 4">
            <a:extLst>
              <a:ext uri="{FF2B5EF4-FFF2-40B4-BE49-F238E27FC236}">
                <a16:creationId xmlns:a16="http://schemas.microsoft.com/office/drawing/2014/main" id="{21C53C06-3B36-4AF3-962F-2619B0906298}"/>
              </a:ext>
            </a:extLst>
          </p:cNvPr>
          <p:cNvSpPr>
            <a:spLocks noGrp="1"/>
          </p:cNvSpPr>
          <p:nvPr>
            <p:ph type="sldNum" sz="quarter" idx="12"/>
          </p:nvPr>
        </p:nvSpPr>
        <p:spPr/>
        <p:txBody>
          <a:bodyPr/>
          <a:lstStyle/>
          <a:p>
            <a:fld id="{E6F6B32E-3F3C-452B-B523-7E08A60E4216}" type="slidenum">
              <a:rPr lang="en-US" smtClean="0"/>
              <a:t>9</a:t>
            </a:fld>
            <a:endParaRPr lang="en-US" dirty="0"/>
          </a:p>
        </p:txBody>
      </p:sp>
      <p:pic>
        <p:nvPicPr>
          <p:cNvPr id="1026" name="Picture 2" descr="IP Address vs Domain Name | Starlink">
            <a:extLst>
              <a:ext uri="{FF2B5EF4-FFF2-40B4-BE49-F238E27FC236}">
                <a16:creationId xmlns:a16="http://schemas.microsoft.com/office/drawing/2014/main" id="{69DE5305-6D54-4A13-8F34-61ED6FF9D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184" y="3429000"/>
            <a:ext cx="5956936" cy="284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07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3808</TotalTime>
  <Words>3159</Words>
  <Application>Microsoft Office PowerPoint</Application>
  <PresentationFormat>Widescreen</PresentationFormat>
  <Paragraphs>246</Paragraphs>
  <Slides>25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 Unicode MS</vt:lpstr>
      <vt:lpstr>Batang</vt:lpstr>
      <vt:lpstr>Microsoft YaHei</vt:lpstr>
      <vt:lpstr>Agency FB</vt:lpstr>
      <vt:lpstr>Arial</vt:lpstr>
      <vt:lpstr>Bookman Old Style</vt:lpstr>
      <vt:lpstr>Calibri</vt:lpstr>
      <vt:lpstr>Calibri Light</vt:lpstr>
      <vt:lpstr>Century Gothic</vt:lpstr>
      <vt:lpstr>Wingdings</vt:lpstr>
      <vt:lpstr>Retrospect</vt:lpstr>
      <vt:lpstr>Fundamentals of Internet Programming</vt:lpstr>
      <vt:lpstr>Contents</vt:lpstr>
      <vt:lpstr>Network</vt:lpstr>
      <vt:lpstr>INTERNET</vt:lpstr>
      <vt:lpstr>World Wide Web (WWW)</vt:lpstr>
      <vt:lpstr>Client Server Architecture</vt:lpstr>
      <vt:lpstr>Client Server Architecture….                        Con’d</vt:lpstr>
      <vt:lpstr>Uniform Resource Locator(URL)</vt:lpstr>
      <vt:lpstr>Domain Name System (DNS)</vt:lpstr>
      <vt:lpstr>Web Documents</vt:lpstr>
      <vt:lpstr>PowerPoint Presentation</vt:lpstr>
      <vt:lpstr>PowerPoint Presentation</vt:lpstr>
      <vt:lpstr>The Fundamentals</vt:lpstr>
      <vt:lpstr>HTTP Message</vt:lpstr>
      <vt:lpstr>HTTP: Request and Response message</vt:lpstr>
      <vt:lpstr>HTTP Request</vt:lpstr>
      <vt:lpstr>HTTP Response</vt:lpstr>
      <vt:lpstr>PowerPoint Presentation</vt:lpstr>
      <vt:lpstr>HTTP Header Types</vt:lpstr>
      <vt:lpstr>HTTP Header Types</vt:lpstr>
      <vt:lpstr>HTTP Header Types</vt:lpstr>
      <vt:lpstr>HTTP Header Types</vt:lpstr>
      <vt:lpstr>HTTP Request</vt:lpstr>
      <vt:lpstr>What We learn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Internet Programming</dc:title>
  <dc:creator>NABIYOT</dc:creator>
  <cp:lastModifiedBy>NABIYOT</cp:lastModifiedBy>
  <cp:revision>50</cp:revision>
  <dcterms:created xsi:type="dcterms:W3CDTF">2023-09-18T14:16:58Z</dcterms:created>
  <dcterms:modified xsi:type="dcterms:W3CDTF">2023-11-09T17:47:48Z</dcterms:modified>
</cp:coreProperties>
</file>