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295" r:id="rId42"/>
    <p:sldId id="296" r:id="rId43"/>
    <p:sldId id="297" r:id="rId44"/>
    <p:sldId id="298" r:id="rId45"/>
    <p:sldId id="299" r:id="rId46"/>
    <p:sldId id="300" r:id="rId47"/>
    <p:sldId id="307" r:id="rId48"/>
    <p:sldId id="301" r:id="rId49"/>
    <p:sldId id="302" r:id="rId50"/>
    <p:sldId id="303" r:id="rId51"/>
    <p:sldId id="304" r:id="rId52"/>
    <p:sldId id="305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25" r:id="rId78"/>
    <p:sldId id="326" r:id="rId79"/>
    <p:sldId id="327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8743" autoAdjust="0"/>
  </p:normalViewPr>
  <p:slideViewPr>
    <p:cSldViewPr snapToGrid="0">
      <p:cViewPr varScale="1">
        <p:scale>
          <a:sx n="63" d="100"/>
          <a:sy n="6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D900-159D-432B-B660-1031745BE24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1562-8E1D-4F45-9942-D9E3D018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computing, a hyperlink, or simply a link, is a digital reference to data that the user can follow or be guided to by clicking or tapping. A hyperlink points to a whole document or to a specific element within a document. Hypertext is text with hyperlinks. The text that is linked from is known as anchor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engines use the headings to index the structure and content of your web pages.</a:t>
            </a:r>
          </a:p>
          <a:p>
            <a:r>
              <a:rPr lang="en-US" dirty="0"/>
              <a:t>Each HTML heading has a default size. However, you can specify the size for any heading with the style attribute, using the CSS font-size property: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Users often skim a page by its headings. It is important to use headings to show the document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 </a:t>
            </a:r>
            <a:r>
              <a:rPr lang="en-US" dirty="0"/>
              <a:t>&lt;strong&gt;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defines text with strong importance. The content inside is typically displayed in bold.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 </a:t>
            </a: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defines emphasized text. The content inside is typically displayed in italic.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text between the &lt;audio&gt; and &lt;/audio&gt; tags will only be displayed in browsers that do not support the &lt;audio&gt;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21562-8E1D-4F45-9942-D9E3D018631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gency FB" panose="020B0503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F3144-5DDD-4A83-A8CA-23EADDE88E8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1C4169-F35C-4000-A022-3C06A63363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6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0BE4-D19F-45FC-8B58-1A40FC869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Fundamentals of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86B9-1417-4E32-9A9F-BA5DF3D5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 – hypertext markup language (html)</a:t>
            </a:r>
          </a:p>
        </p:txBody>
      </p:sp>
    </p:spTree>
    <p:extLst>
      <p:ext uri="{BB962C8B-B14F-4D97-AF65-F5344CB8AC3E}">
        <p14:creationId xmlns:p14="http://schemas.microsoft.com/office/powerpoint/2010/main" val="2972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Some of HTML Editors which used for web development are the following…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NotePad(PC)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TextEdit(Mac)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NotePad+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Sublime(Platform independent)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Atom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Visual Code Studio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 … etc</a:t>
            </a:r>
          </a:p>
        </p:txBody>
      </p:sp>
    </p:spTree>
    <p:extLst>
      <p:ext uri="{BB962C8B-B14F-4D97-AF65-F5344CB8AC3E}">
        <p14:creationId xmlns:p14="http://schemas.microsoft.com/office/powerpoint/2010/main" val="41451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HTML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An HTML element is set off from other text in a document by "tags", which consist of the element name surrounded by "&lt;" and "&gt;".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HTML element is everything from the start tag to the end tag:</a:t>
            </a:r>
          </a:p>
          <a:p>
            <a:pPr marL="0" indent="0">
              <a:buNone/>
            </a:pPr>
            <a:r>
              <a:rPr lang="en-US" sz="3200" dirty="0"/>
              <a:t>               &lt;</a:t>
            </a:r>
            <a:r>
              <a:rPr lang="en-US" sz="3200" b="1" dirty="0">
                <a:solidFill>
                  <a:srgbClr val="FF0000"/>
                </a:solidFill>
              </a:rPr>
              <a:t>tagname</a:t>
            </a:r>
            <a:r>
              <a:rPr lang="en-US" sz="3200" dirty="0"/>
              <a:t>&gt; Content goes here... &lt;/</a:t>
            </a:r>
            <a:r>
              <a:rPr lang="en-US" sz="3200" b="1" dirty="0">
                <a:solidFill>
                  <a:srgbClr val="FF0000"/>
                </a:solidFill>
              </a:rPr>
              <a:t>tagname</a:t>
            </a:r>
            <a:r>
              <a:rPr lang="en-US" sz="3200" dirty="0"/>
              <a:t>&gt;</a:t>
            </a:r>
          </a:p>
          <a:p>
            <a:pPr marL="0" indent="0">
              <a:buNone/>
            </a:pPr>
            <a:r>
              <a:rPr lang="en-US" sz="3200" dirty="0"/>
              <a:t>		or  &lt;</a:t>
            </a:r>
            <a:r>
              <a:rPr lang="en-US" sz="3200" b="1" dirty="0">
                <a:solidFill>
                  <a:srgbClr val="FF0000"/>
                </a:solidFill>
              </a:rPr>
              <a:t>tagname </a:t>
            </a:r>
            <a:r>
              <a:rPr lang="en-US" sz="3200" dirty="0"/>
              <a:t>/&gt;                =</a:t>
            </a:r>
            <a:r>
              <a:rPr lang="en-US" sz="3200" dirty="0">
                <a:sym typeface="Wingdings" panose="05000000000000000000" pitchFamily="2" charset="2"/>
              </a:rPr>
              <a:t> for empty elements without end tag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HTML markup includes special "elements" such as &lt;head&gt;, &lt;title&gt;, &lt;body&gt;, &lt;header&gt;, &lt;footer&gt;, &lt;article&gt;, &lt;section&gt;, &lt;p&gt;, &lt;div&gt;, &lt;span&gt;, &lt;img&gt;, &lt;aside&gt;, &lt;audio&gt;, &lt;canvas&gt;, &lt;datalist&gt;, &lt;details&gt;, &lt;embed&gt;, &lt;nav&gt;, &lt;search&gt;, &lt;output&gt;, &lt;progress&gt;, &lt;video&gt;, &lt;ul&gt;, &lt;ol&gt;, &lt;li&gt; and many others.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2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9840B-EA5B-4AF6-B2AB-D869443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57301"/>
          </a:xfrm>
        </p:spPr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5219BB-5196-4551-BB0E-F20333A1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48840"/>
            <a:ext cx="3200400" cy="35915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The following example contains Six HTML elements (&lt;html&gt;, &lt;head&gt; ,&lt;title&gt;, &lt;body&gt;, &lt;h1&gt; and &lt;p&gt;)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F67720-8A8A-4759-A175-977189E2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 dirty="0"/>
              <a:t>The Result in Browser Window Looks Like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70E312D4-A202-4F6A-9E59-730DBC61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88769"/>
            <a:ext cx="6492240" cy="3166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272B0-182C-4223-B6FE-47BB1F72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0" y="4050806"/>
            <a:ext cx="3762900" cy="25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14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The name of an element inside a tag is case-insensitive. That is, it can be written in uppercase, lowercase, or a mixture.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For example, the &lt;</a:t>
            </a:r>
            <a:r>
              <a:rPr lang="en-US" sz="2800" b="1" dirty="0"/>
              <a:t>title</a:t>
            </a:r>
            <a:r>
              <a:rPr lang="en-US" sz="2800" dirty="0"/>
              <a:t>&gt; tag can be written as &lt;</a:t>
            </a:r>
            <a:r>
              <a:rPr lang="en-US" sz="2800" b="1" dirty="0"/>
              <a:t>Title</a:t>
            </a:r>
            <a:r>
              <a:rPr lang="en-US" sz="2800" dirty="0"/>
              <a:t>&gt;, &lt;</a:t>
            </a:r>
            <a:r>
              <a:rPr lang="en-US" sz="2800" b="1" dirty="0"/>
              <a:t>TITLE</a:t>
            </a:r>
            <a:r>
              <a:rPr lang="en-US" sz="2800" dirty="0"/>
              <a:t>&gt;, or in any other way.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However, the convention and recommended practice is to write tags in lowercase.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HTML elements can be nested (this means that elements can contain other elements).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All HTML documents consist of nested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60200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Attribute?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Elements in HTML have attributes; these are additional values that configure the elements or adjust their behavior in various ways to meet the criteria the users want.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HTML elements can have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Attributes provide additional information about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Attributes are always specified in the start tag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Attributes usually come in name/value pairs like: name="value"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3002F-45C2-49C3-B924-6A8EB3C7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7" y="5212081"/>
            <a:ext cx="10850873" cy="96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50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HTML headings are titles or subtitles that you want to display on a webpage.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HTML headings are defined with the &lt;h1&gt; to &lt;h6&gt; tags.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F1D04-8C69-42AE-AA64-3F1F9137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3161992"/>
            <a:ext cx="5943599" cy="3010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2DFC-A75A-46E1-AB6C-8DA39607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76" y="3107805"/>
            <a:ext cx="3999044" cy="3118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27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paragraph always starts on a new line, and is usually a block of text.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&lt;p&gt; element defines a paragraph.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paragraph always starts on a new line, and browsers automatically add some white space (a margin) before and after a paragraph.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01DFB-09A4-465B-B689-A543228D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90" y="3857414"/>
            <a:ext cx="8739635" cy="1628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98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Horizontal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 err="1"/>
              <a:t>hr</a:t>
            </a:r>
            <a:r>
              <a:rPr lang="en-US" sz="2400" dirty="0"/>
              <a:t>&gt; tag defines a thematic break in an HTML page, and is most often displayed as a horizontal rule.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 err="1"/>
              <a:t>hr</a:t>
            </a:r>
            <a:r>
              <a:rPr lang="en-US" sz="2400" dirty="0"/>
              <a:t>&gt; element is used to separate content (or define a change) in an HTML page: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dirty="0" err="1"/>
              <a:t>hr</a:t>
            </a:r>
            <a:r>
              <a:rPr lang="en-US" sz="2400" dirty="0"/>
              <a:t>&gt; tag is an empty tag, which means that it has no end tag.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73B0A-9432-4607-8F62-88C644CA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51" y="3788833"/>
            <a:ext cx="6882109" cy="2366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88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Line Breaks &lt;</a:t>
            </a:r>
            <a:r>
              <a:rPr lang="en-US" dirty="0" err="1"/>
              <a:t>br</a:t>
            </a:r>
            <a:r>
              <a:rPr lang="en-US" dirty="0"/>
              <a:t>&gt; or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</a:t>
            </a:r>
            <a:r>
              <a:rPr lang="en-US" sz="2400" dirty="0" err="1"/>
              <a:t>br</a:t>
            </a:r>
            <a:r>
              <a:rPr lang="en-US" sz="2400" dirty="0"/>
              <a:t>&gt; element defines a line break.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 &lt;</a:t>
            </a:r>
            <a:r>
              <a:rPr lang="en-US" sz="2400" dirty="0" err="1"/>
              <a:t>br</a:t>
            </a:r>
            <a:r>
              <a:rPr lang="en-US" sz="2400" dirty="0"/>
              <a:t>&gt; if you want a line break (a new line) without starting a new paragraph: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285DE-1D78-4E3C-8112-0E52AE9C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77" y="3153268"/>
            <a:ext cx="7083383" cy="2715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56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HTML style attribute is used to add styles to an element, such as color, font, size, and more.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Setting the style of an HTML element, can be done with the style attribute.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HTML style attribute has the following syntax: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C93AB-3CE7-4CC4-9CF4-090B8370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46" y="4118828"/>
            <a:ext cx="7197433" cy="2064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C0BE9-A03D-49A6-8576-DF45CCFE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" y="3909060"/>
            <a:ext cx="10869854" cy="23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00E2-8A78-4E79-ACD4-4C8F2591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9B65-4555-4080-BF3C-D31EBE5AC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HyperText Markup Language (HTML)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HyperText?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Markup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HTML Element?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Attributes?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Headings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Paragraphs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675A-D5C4-408A-A4ED-9E21A95BF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Styles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Quotations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colors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Favicon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Page Title</a:t>
            </a:r>
          </a:p>
        </p:txBody>
      </p:sp>
    </p:spTree>
    <p:extLst>
      <p:ext uri="{BB962C8B-B14F-4D97-AF65-F5344CB8AC3E}">
        <p14:creationId xmlns:p14="http://schemas.microsoft.com/office/powerpoint/2010/main" val="39193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 Attribute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Some property value examples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FF211-C75C-48C8-943E-D3199B07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71827"/>
              </p:ext>
            </p:extLst>
          </p:nvPr>
        </p:nvGraphicFramePr>
        <p:xfrm>
          <a:off x="1127760" y="2382354"/>
          <a:ext cx="9997440" cy="44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231504384"/>
                    </a:ext>
                  </a:extLst>
                </a:gridCol>
                <a:gridCol w="5775960">
                  <a:extLst>
                    <a:ext uri="{9D8B030D-6E8A-4147-A177-3AD203B41FA5}">
                      <a16:colId xmlns:a16="http://schemas.microsoft.com/office/drawing/2014/main" val="3712712827"/>
                    </a:ext>
                  </a:extLst>
                </a:gridCol>
              </a:tblGrid>
              <a:tr h="571924">
                <a:tc>
                  <a:txBody>
                    <a:bodyPr/>
                    <a:lstStyle/>
                    <a:p>
                      <a:r>
                        <a:rPr lang="en-US" sz="2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Possible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1629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r>
                        <a:rPr lang="en-US" sz="2800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valid HTML color(red, green, blue,….)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43518"/>
                  </a:ext>
                </a:extLst>
              </a:tr>
              <a:tr h="397803">
                <a:tc>
                  <a:txBody>
                    <a:bodyPr/>
                    <a:lstStyle/>
                    <a:p>
                      <a:r>
                        <a:rPr lang="en-US" sz="2800" dirty="0"/>
                        <a:t>color (used for text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Any valid HTML color(red, green, blue,….)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00990"/>
                  </a:ext>
                </a:extLst>
              </a:tr>
              <a:tr h="425519">
                <a:tc>
                  <a:txBody>
                    <a:bodyPr/>
                    <a:lstStyle/>
                    <a:p>
                      <a:r>
                        <a:rPr lang="en-US" sz="2800" dirty="0"/>
                        <a:t>font-family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Arial, </a:t>
                      </a:r>
                      <a:r>
                        <a:rPr lang="en-US" sz="2800" dirty="0" err="1"/>
                        <a:t>verdana</a:t>
                      </a:r>
                      <a:r>
                        <a:rPr lang="en-US" sz="2800" dirty="0"/>
                        <a:t>,  courier, ….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11400"/>
                  </a:ext>
                </a:extLst>
              </a:tr>
              <a:tr h="496439">
                <a:tc>
                  <a:txBody>
                    <a:bodyPr/>
                    <a:lstStyle/>
                    <a:p>
                      <a:r>
                        <a:rPr lang="en-US" sz="2800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 can give in px, </a:t>
                      </a:r>
                      <a:r>
                        <a:rPr lang="en-US" sz="2800" dirty="0" err="1"/>
                        <a:t>em</a:t>
                      </a:r>
                      <a:r>
                        <a:rPr lang="en-US" sz="2800" dirty="0"/>
                        <a:t>, rem or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text-align (horizontal text alignment)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Center, left, right , justify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1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12227-F01B-4B42-A366-F1623074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737360"/>
            <a:ext cx="5944908" cy="42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Quotation and Citation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C06AA-BC6A-4C42-9C65-881E3640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909146"/>
            <a:ext cx="7068536" cy="29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comments are not displayed in the browser, but they can help document your HTML source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Comment Tag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7649B-6A49-45BA-BA9E-9FE380EB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3" y="3429000"/>
            <a:ext cx="1094849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HTML colors are specified with predefined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/>
              <a:t>Predefined color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/>
              <a:t>RGB or RGBA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/>
              <a:t>HEX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/>
              <a:t>HSL or HSLA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660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 HTML, a color can be specified by using a color name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HTML supports 140 standard color name, such 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FB2DB-68B5-480F-B034-91001CCA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30" y="2842801"/>
            <a:ext cx="5868219" cy="3428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F41B2-5C47-49A2-9A4C-80095903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64" y="4724400"/>
            <a:ext cx="7056706" cy="154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9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RGB and RGBA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 RGB  or RGBA color value represents RED, GREEN, BLUE and Alpha light 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 RGBA color value is an extension of RGB with an Alpha channel (opacity).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alpha parameter is a number between 0.0 (fully transparent) and 1.0 (not transparent at all):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HTML, a color can be specified as an RGB value, using this formula:</a:t>
            </a:r>
          </a:p>
          <a:p>
            <a:pPr marL="0" indent="0">
              <a:buNone/>
            </a:pPr>
            <a:r>
              <a:rPr lang="en-US" sz="2800" dirty="0"/>
              <a:t>                             </a:t>
            </a:r>
            <a:r>
              <a:rPr lang="en-US" sz="2800" dirty="0" err="1"/>
              <a:t>rgb</a:t>
            </a:r>
            <a:r>
              <a:rPr lang="en-US" sz="2800" dirty="0"/>
              <a:t>(red, green, blue)  or  </a:t>
            </a:r>
            <a:r>
              <a:rPr lang="en-US" sz="2800" dirty="0" err="1"/>
              <a:t>rgba</a:t>
            </a:r>
            <a:r>
              <a:rPr lang="en-US" sz="2800" dirty="0"/>
              <a:t>(red, green, blue, alpha)</a:t>
            </a: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Each parameter (red, green, and blue) defines the intensity of the color with a value between 0 and 255.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means that there are 256 x 256 x 256 = 16777216 possible colors!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A0121-EC1A-4A81-99F6-35E53D5A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2681"/>
            <a:ext cx="10662642" cy="3476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8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HEX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460" y="1928502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 hexadecimal color is specified with: #RRGGBB, where the RR (red), GG (green) and BB (blue) hexadecimal integers specify the components of the color.</a:t>
            </a:r>
          </a:p>
          <a:p>
            <a:r>
              <a:rPr lang="en-US" sz="2400" dirty="0"/>
              <a:t>In HTML, a color can be specified using a hexadecimal value in the form:</a:t>
            </a:r>
          </a:p>
          <a:p>
            <a:r>
              <a:rPr lang="en-US" sz="2400" dirty="0"/>
              <a:t>                    #</a:t>
            </a:r>
            <a:r>
              <a:rPr lang="en-US" sz="2400" dirty="0" err="1"/>
              <a:t>rrggbb</a:t>
            </a: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dirty="0" err="1"/>
              <a:t>rr</a:t>
            </a:r>
            <a:r>
              <a:rPr lang="en-US" sz="2400" dirty="0"/>
              <a:t> (red), gg (green) and bb (blue) are hexadecimal values between 00 and ff (same as decimal 0-255).</a:t>
            </a:r>
          </a:p>
          <a:p>
            <a:r>
              <a:rPr lang="en-US" sz="2400" dirty="0"/>
              <a:t>For example, #ff0000 is displayed as red, because red is set to its highest value (ff), and the other two (green and blue) are set to 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32964-3FE9-473F-826D-22458AFA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108960"/>
            <a:ext cx="10713720" cy="3223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7168E2-5466-40F3-BA73-DD7241F9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2119644"/>
            <a:ext cx="1151127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HSL and HSLA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HSL stands for hue, saturation, and lightness.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HSLA color values are an extension of HSL with an Alpha channel (opacity).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HTML, a color can be specified using hue, saturation, and lightness (HSL) in the form:</a:t>
            </a:r>
          </a:p>
          <a:p>
            <a:pPr marL="0" indent="0">
              <a:buNone/>
            </a:pPr>
            <a:r>
              <a:rPr lang="en-US" sz="2800" dirty="0"/>
              <a:t>                              </a:t>
            </a:r>
            <a:r>
              <a:rPr lang="en-US" sz="2800" b="1" dirty="0" err="1"/>
              <a:t>hsl</a:t>
            </a:r>
            <a:r>
              <a:rPr lang="en-US" sz="2800" dirty="0"/>
              <a:t>(</a:t>
            </a:r>
            <a:r>
              <a:rPr lang="en-US" sz="2800" b="1" dirty="0"/>
              <a:t>hue</a:t>
            </a:r>
            <a:r>
              <a:rPr lang="en-US" sz="2800" dirty="0"/>
              <a:t>, </a:t>
            </a:r>
            <a:r>
              <a:rPr lang="en-US" sz="2800" b="1" dirty="0"/>
              <a:t>saturation</a:t>
            </a:r>
            <a:r>
              <a:rPr lang="en-US" sz="2800" dirty="0"/>
              <a:t>, </a:t>
            </a:r>
            <a:r>
              <a:rPr lang="en-US" sz="2800" b="1" dirty="0"/>
              <a:t>lightness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Hue</a:t>
            </a:r>
            <a:r>
              <a:rPr lang="en-US" sz="2800" dirty="0"/>
              <a:t> is a degree on the color wheel from 0 to 360. 0 is red, 120 is green, and 240 is blue.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Saturation</a:t>
            </a:r>
            <a:r>
              <a:rPr lang="en-US" sz="2800" dirty="0"/>
              <a:t> is a percentage value. 0% means a shade of gray, and 100% is the full 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Lightness</a:t>
            </a:r>
            <a:r>
              <a:rPr lang="en-US" sz="2800" dirty="0"/>
              <a:t> is also a percentage value. 0% is black, and 100% is white.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256BF-0C45-45A8-BC4D-EBF76E3C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8880"/>
            <a:ext cx="10058400" cy="3755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7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3DF27-865B-4CF4-B720-6B3E3D5A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HSL Color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F98E2D-899E-45FF-8375-D75AF56E6B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Saturation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Saturation can be described as the intensity of a 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100% is pure color, no shades of gray.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50% is 50% gray, but you can still see the color.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0% is completely gray; you can no longer see the color.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49573-3321-4262-9B95-4CEA22C40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Lightness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lightness of a color can be described as how much light you want to give the color, where 0% means no light (black), 50% means 50% light (neither dark nor light), and 100% means full lightness (white).</a:t>
            </a:r>
          </a:p>
        </p:txBody>
      </p:sp>
    </p:spTree>
    <p:extLst>
      <p:ext uri="{BB962C8B-B14F-4D97-AF65-F5344CB8AC3E}">
        <p14:creationId xmlns:p14="http://schemas.microsoft.com/office/powerpoint/2010/main" val="53216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DD7E-33BD-4BCA-BD67-66BDCEF5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3A1-DB3D-4D98-8116-230AEB619E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Block &amp; Inline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</a:t>
            </a:r>
            <a:r>
              <a:rPr lang="en-US" dirty="0" err="1"/>
              <a:t>Computercode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Semantics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ED6A-DDFA-4739-8D7C-5D0434EB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Symbols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Emojis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Form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Form Elements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links are hyperlinks.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You can click on a link and jump to another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you move the mouse over a link, the mouse arrow will turn into a little hand.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800" b="1" dirty="0"/>
              <a:t>HTML Links - Syntax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&lt;a&gt; tag defines a hyperlink. It has the following syntax:</a:t>
            </a:r>
          </a:p>
          <a:p>
            <a:pPr marL="0" indent="0">
              <a:buNone/>
            </a:pPr>
            <a:r>
              <a:rPr lang="en-US" sz="2400" dirty="0"/>
              <a:t>                                   &lt;a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 err="1"/>
              <a:t>url</a:t>
            </a:r>
            <a:r>
              <a:rPr lang="en-US" sz="2400" dirty="0"/>
              <a:t>"&gt;link text&lt;/a&gt;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most important attribute of the &lt;a&gt; element is the </a:t>
            </a:r>
            <a:r>
              <a:rPr lang="en-US" sz="2400" dirty="0" err="1"/>
              <a:t>href</a:t>
            </a:r>
            <a:r>
              <a:rPr lang="en-US" sz="2400" dirty="0"/>
              <a:t> attribute, which indicates the link's destination.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link text is the part that will be visible to the reader.</a:t>
            </a:r>
          </a:p>
        </p:txBody>
      </p:sp>
    </p:spTree>
    <p:extLst>
      <p:ext uri="{BB962C8B-B14F-4D97-AF65-F5344CB8AC3E}">
        <p14:creationId xmlns:p14="http://schemas.microsoft.com/office/powerpoint/2010/main" val="903290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B465-7B53-4F39-95AE-E5CA3138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Links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50A3-0EF9-4BED-B23F-5B577399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By default, links will appear as follows in all browsers: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An unvisited link is underlined and blue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 visited link is underlined and purple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An active link is underlined and 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000" dirty="0"/>
              <a:t>Example </a:t>
            </a:r>
          </a:p>
          <a:p>
            <a:pPr marL="0" indent="0">
              <a:buNone/>
            </a:pPr>
            <a:endParaRPr lang="pt-BR" sz="3000" dirty="0"/>
          </a:p>
          <a:p>
            <a:pPr marL="201168" lvl="1" indent="0">
              <a:buNone/>
            </a:pPr>
            <a:r>
              <a:rPr lang="pt-BR" sz="4400" dirty="0"/>
              <a:t>&lt;a href="https://www.w3.org/"&gt;W3C&lt;/a&gt;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863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5E0E-CB61-46EF-9171-1C5D492D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attributes 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00B45-BC4F-4647-85A5-6AF4E84F7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464322"/>
              </p:ext>
            </p:extLst>
          </p:nvPr>
        </p:nvGraphicFramePr>
        <p:xfrm>
          <a:off x="1096963" y="1846263"/>
          <a:ext cx="100584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04502715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8288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href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Html links you want to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9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_self, _blank , _parent, _top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8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Extra information about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3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1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36AA-EDE6-48A0-8C89-7E7434B9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Create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DCDF-99F1-476E-A191-21B19F96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391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links can be used to create bookmarks, so that readers can jump to specific parts of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Bookmarks can be useful if a web page is very long.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create a bookmark - first create the bookmark, then add a link to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the link is clicked, the page will scroll down or up to the location with the bookmark.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FBD-AEFE-461A-BCA7-EB82AA5A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19" y="3989792"/>
            <a:ext cx="7286882" cy="126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032C1-0F2F-4721-808F-B37EA840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19" y="5024866"/>
            <a:ext cx="7286882" cy="126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72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60E-89F2-4E0E-A646-2D826764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F42D-2213-46B7-A1D2-29CDCFCB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Images can improve the design and the appearance of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</a:t>
            </a:r>
            <a:r>
              <a:rPr lang="en-US" sz="2400" b="1" dirty="0" err="1"/>
              <a:t>img</a:t>
            </a:r>
            <a:r>
              <a:rPr lang="en-US" sz="2400" dirty="0"/>
              <a:t>&gt; tag is used to embed an image in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Images are not technically inserted into a web page; images are linked to web pages. The &lt;</a:t>
            </a:r>
            <a:r>
              <a:rPr lang="en-US" sz="2400" dirty="0" err="1"/>
              <a:t>img</a:t>
            </a:r>
            <a:r>
              <a:rPr lang="en-US" sz="2400" dirty="0"/>
              <a:t>&gt; tag creates a holding space for the referenced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 err="1"/>
              <a:t>img</a:t>
            </a:r>
            <a:r>
              <a:rPr lang="en-US" sz="2400" dirty="0"/>
              <a:t>&gt; tag has two required attributes: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 err="1"/>
              <a:t>src</a:t>
            </a:r>
            <a:r>
              <a:rPr lang="en-US" sz="2400" dirty="0"/>
              <a:t> - Specifies the path to the image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/>
              <a:t>alt</a:t>
            </a:r>
            <a:r>
              <a:rPr lang="en-US" sz="2400" dirty="0"/>
              <a:t> - Specifies an alternate text for the image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599C9-991E-45ED-BA61-8D9440BB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4958167"/>
            <a:ext cx="6057900" cy="13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96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C7B4-9000-4060-8560-662FF26D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&lt;picture&gt;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D8A3-AE54-4D8E-845A-711ECEA7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&lt;picture&gt; element allows you to display different pictures for different devices or screen sizes.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&lt;picture&gt; element gives web developers more flexibility in specifying image resources.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&lt;picture&gt; element contains one or more &lt;source&gt; elements, each referring to different images through the </a:t>
            </a:r>
            <a:r>
              <a:rPr lang="en-US" sz="2400" dirty="0" err="1"/>
              <a:t>srcset</a:t>
            </a:r>
            <a:r>
              <a:rPr lang="en-US" sz="2400" dirty="0"/>
              <a:t> attribute.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way the browser can choose the image that best fits the current view and/or device.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Each &lt;source&gt; element has a media attribute that defines when the image is the most suitable.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56503-2EAE-47F5-A8F8-81806D51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06" y="3857414"/>
            <a:ext cx="8292834" cy="2383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5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86F2-488A-40F5-B71A-4C8E46A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F08A-AD3C-48EA-9F72-A1AF7B78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 favicon is a small image displayed next to the page title in the browser tab.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Tip: A favicon is a small image, so it should be a simple image with high contrast.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66A29-553F-43B6-B623-48994AF8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3117944"/>
            <a:ext cx="9205095" cy="285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40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title</a:t>
            </a:r>
            <a:r>
              <a:rPr lang="en-US" sz="2400" dirty="0"/>
              <a:t>&gt; element adds a title to your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title should describe the content and the meaning of the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page title is very important for search engine optimization (SEO).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title</a:t>
            </a:r>
            <a:r>
              <a:rPr lang="en-US" sz="2400" dirty="0"/>
              <a:t>&gt; element: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defines a title in the browser toolbar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provides a title for the page when it is added to favorites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displays a title for the page in search engine-results</a:t>
            </a:r>
          </a:p>
        </p:txBody>
      </p:sp>
    </p:spTree>
    <p:extLst>
      <p:ext uri="{BB962C8B-B14F-4D97-AF65-F5344CB8AC3E}">
        <p14:creationId xmlns:p14="http://schemas.microsoft.com/office/powerpoint/2010/main" val="386372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tables allow web developers to arrange data into rows and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Each table cell is defined by a &lt;td&gt; and a &lt;/td&gt;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Note: A table cell can contain all sorts of HTML elements: text, images, lists, links, other tables,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Each table row starts with a &lt;tr&gt; and ends with a &lt;/tr&gt;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Sometimes you want your cells to be table header cells. In those cases use the &lt;</a:t>
            </a:r>
            <a:r>
              <a:rPr lang="en-US" sz="2400" dirty="0" err="1"/>
              <a:t>th</a:t>
            </a:r>
            <a:r>
              <a:rPr lang="en-US" sz="2400" dirty="0"/>
              <a:t>&gt; tag instead of the &lt;td&gt; tag: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C0485-1840-4B07-943A-957F4D8C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14" y="1845734"/>
            <a:ext cx="6329725" cy="4349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18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66729-FA8C-4BD6-91EC-DD8F75A2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308" y="2052003"/>
            <a:ext cx="475858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7A7-881E-40EC-9278-80E28F5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830A-13B1-4320-A32F-8BB07E40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189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Input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Input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Input Form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SVG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Video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Audio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Web Storage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2B53-27AB-41B5-845D-FA230C1FD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A1DF-7803-4404-B991-6882B10A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4BA5-B2F3-48C0-BE6A-7A9AB80C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HTML lists allow web developers to group a set of related items in lists.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21BD-AFC4-4349-9DA7-C527C349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0" y="2777068"/>
            <a:ext cx="9252819" cy="2755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447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unordered list starts with the &lt;ul&gt; tag. Each list item starts with the &lt;li&gt;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list items will be marked with bullets (small black circles) by default: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BE515-12E0-45F3-BBDC-00D8C0F0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27" y="3276308"/>
            <a:ext cx="7735855" cy="2592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2EDEA-2016-4E54-B4BF-6C79A023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3" y="3167934"/>
            <a:ext cx="8239697" cy="30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ordered list starts with the &lt;</a:t>
            </a:r>
            <a:r>
              <a:rPr lang="en-US" sz="2400" dirty="0" err="1"/>
              <a:t>ol</a:t>
            </a:r>
            <a:r>
              <a:rPr lang="en-US" sz="2400" dirty="0"/>
              <a:t>&gt; tag. Each list item starts with the &lt;li&gt; tag.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list items will be marked with numbers by default: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A9E4F-77C6-4717-9C13-BCAD6359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18" y="3166754"/>
            <a:ext cx="9060865" cy="250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83DAA-7D22-4B11-A0A1-721BE09D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02" y="3020721"/>
            <a:ext cx="10139778" cy="29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Description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also supports description lists.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description list is a list of terms, with a description of each term.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&lt;dl&gt; tag defines the description list, the &lt;dt&gt; tag defines the term (name), and the &lt;dd&gt; tag describes each term: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2EA23-F096-4ECB-88D3-70496A39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08" y="3674534"/>
            <a:ext cx="5540951" cy="2549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911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Block and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Every HTML element has a default display value, depending on what type of element it 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There are two display values: </a:t>
            </a:r>
            <a:r>
              <a:rPr lang="en-US" sz="2400" b="1" dirty="0"/>
              <a:t>block</a:t>
            </a:r>
            <a:r>
              <a:rPr lang="en-US" sz="2400" dirty="0"/>
              <a:t> and </a:t>
            </a:r>
            <a:r>
              <a:rPr lang="en-US" sz="2400" b="1" dirty="0"/>
              <a:t>inline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093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block-level element always starts on a new line, and the browsers automatically add some space (a margin) before and after the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block-level element always takes up the full width available (stretches out to the left and right as far as it can).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Two commonly used block elements are: &lt;p&gt; and &lt;div&gt;.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&lt;p&gt; element defines a paragraph in an HTML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&lt;div&gt; element defines a division or a section in an HTML document.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E0AF4-F675-4FD6-A50F-B5CCA9B1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119360" cy="445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5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inline element does not start on a new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inline element only takes up as much width as necessary.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90F3-C642-45CF-8B9F-EC8E6B5F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8" y="3039774"/>
            <a:ext cx="5955692" cy="3224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9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E22C-10C3-4B48-B19E-AC3AD17F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C287-A80E-42B0-AB17-60BAB474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&lt;div&gt; element is often used as a container for other HTML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&lt;div&gt; element has no required attributes, but style, class and id are common.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used together with CSS, the &lt;div&gt; element can be used to style blocks of content: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F7EA9-A9ED-498A-894A-A4BF48A6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42" y="3857414"/>
            <a:ext cx="8176638" cy="2389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59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&lt;span&gt;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&lt;span&gt; element is an inline container used to mark up a part of a text, or a part of a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&lt;span&gt; element has no required attributes, but style, class and id are common.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used together with CSS, the &lt;span&gt; element can be used to style parts of the text: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F4E1F-F0A5-404D-AB9B-AF5F18FD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857414"/>
            <a:ext cx="9661887" cy="2120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329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HTML iframe is used to display a web page within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&lt;iframe&gt; tag specifies an inline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inline frame is used to embed another document within the current HTML document.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It is a good practice to always include a title attribute for the &lt;iframe&gt;. This is used by screen readers to read out what the content of the iframe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679E-4374-42D4-98ED-4857DBC9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12818"/>
            <a:ext cx="9513957" cy="20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3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0CA7ED-1EC6-4F42-A076-C402764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HyperText Markup Language(HTML)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5F690-8C52-4D44-AD72-CB6792BB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25552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</a:t>
            </a:r>
            <a:r>
              <a:rPr lang="en-US" sz="3200" b="1" dirty="0"/>
              <a:t>HyperText Markup Language</a:t>
            </a:r>
            <a:r>
              <a:rPr lang="en-US" sz="3200" dirty="0"/>
              <a:t> or </a:t>
            </a:r>
            <a:r>
              <a:rPr lang="en-US" sz="3200" b="1" dirty="0"/>
              <a:t>HTML</a:t>
            </a:r>
            <a:r>
              <a:rPr lang="en-US" sz="3200" dirty="0"/>
              <a:t> is the standard markup language for documents designed to be displayed in a web browser.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It defines the meaning and structure of web content.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HTML consists of a series of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It is often assisted by technologies such as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/>
              <a:t>Cascading Style Sheets (CSS) and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3200" dirty="0"/>
              <a:t>scripting languages such as JavaScript.</a:t>
            </a:r>
          </a:p>
        </p:txBody>
      </p:sp>
      <p:pic>
        <p:nvPicPr>
          <p:cNvPr id="1026" name="Picture 2" descr="How HTML, CSS and JavaScript are Used for Web Development?">
            <a:extLst>
              <a:ext uri="{FF2B5EF4-FFF2-40B4-BE49-F238E27FC236}">
                <a16:creationId xmlns:a16="http://schemas.microsoft.com/office/drawing/2014/main" id="{804BAEF1-870B-479C-A449-907B6413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5" y="2834640"/>
            <a:ext cx="5274945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- Set 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 the height and width attributes to specify the size of the iframe.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height and width are specified in pixels by default: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Or you can add the style attribute and use the CSS height and width properties: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F85D5-D757-46FC-B234-9C735645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59" y="3024130"/>
            <a:ext cx="8899861" cy="1273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A2B5C-B465-4779-A8BD-D121E69A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59" y="4979353"/>
            <a:ext cx="8850353" cy="1273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089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file path describes the location of a file in a web site's folder 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E72D1-E442-492A-AF8E-5DEED502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9" y="2452423"/>
            <a:ext cx="6593611" cy="3781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532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6A9B-D696-474D-9950-971F183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609E-539D-4BA4-9B22-5DF6484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file path describes the location of a file in a web site's folder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File paths are used when linking to external files, like: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Web pages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Images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Style sheets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err="1"/>
              <a:t>JavaScripts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07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File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813CA4-2A51-4BBE-BFC7-8A27E7F8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7261"/>
            <a:ext cx="8981215" cy="3732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2A00C-3986-46E0-9F6B-3F793A41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57261"/>
            <a:ext cx="9166860" cy="3732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The Head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&lt;head&gt; element is a container for the following elements: &lt;title&gt;, &lt;style&gt;, &lt;meta&gt;, &lt;link&gt;, &lt;script&gt;, and &lt;base&gt;.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08C3C-F991-4460-A965-4E3109DF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40" y="2287194"/>
            <a:ext cx="62802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3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&lt;meta&gt;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&lt;meta&gt; element is typically used to specify the character set, page description, keywords, author of the document, and viewport settings.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metadata will not be displayed on the page, but is used by browsers (how to display content or reload page), by search engines (keywords), and other web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8002C-3C74-44D3-9D23-254AAC5D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37361"/>
            <a:ext cx="9235440" cy="4389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7F0A8-2392-4C81-9738-0BDCBBCE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7359"/>
            <a:ext cx="8458200" cy="4425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Computer Code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contains several elements for defining user input and computer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7D2B-B351-48B5-AD76-EC9DED54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64" y="2528762"/>
            <a:ext cx="6450556" cy="3585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056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Semantic elements = elements with a meaning.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semantic element clearly describes its meaning to both the browser and the developer.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Examples of non-semantic elements: &lt;div&gt; and &lt;span&gt; - Tells nothing about its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Examples of semantic elements: &lt;form&gt;, &lt;table&gt;, and &lt;article&gt; - Clearly defines its content.</a:t>
            </a:r>
          </a:p>
        </p:txBody>
      </p:sp>
    </p:spTree>
    <p:extLst>
      <p:ext uri="{BB962C8B-B14F-4D97-AF65-F5344CB8AC3E}">
        <p14:creationId xmlns:p14="http://schemas.microsoft.com/office/powerpoint/2010/main" val="1979934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web sites contain HTML code like: &lt;div id="nav"&gt; &lt;div class="header"&gt; &lt;div id="footer"&gt; to indicate navigation, header, and footer.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HTML there are some semantic elements that can be used to define different parts of a web page: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7C414-82BF-4790-979E-763954C7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4" y="3090990"/>
            <a:ext cx="5365766" cy="3104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928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Reserved characters in HTML must be replaced with character entities.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Some characters are reserved in HTML.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If you use the less than (&lt;) or greater than (&gt;) signs in your text, the browser might mix them with tags.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Character entities are used to display reserved characters in 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B4513-84AB-4F18-9DE3-8C7D1246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275320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8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CC4C-E91F-4C25-B4D3-C4812EC9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Analogy …. Microsoft Word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A6B2B-27F0-40D2-9F58-30E3B2BAE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14" y="1996757"/>
            <a:ext cx="9383571" cy="4022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EB41B-9FC1-4F2C-8AF0-F6F2D158BC7F}"/>
              </a:ext>
            </a:extLst>
          </p:cNvPr>
          <p:cNvCxnSpPr>
            <a:cxnSpLocks/>
          </p:cNvCxnSpPr>
          <p:nvPr/>
        </p:nvCxnSpPr>
        <p:spPr>
          <a:xfrm flipH="1" flipV="1">
            <a:off x="2822597" y="3093722"/>
            <a:ext cx="1036320" cy="118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EAF3C-557A-43B9-A8F3-B516993458B6}"/>
              </a:ext>
            </a:extLst>
          </p:cNvPr>
          <p:cNvCxnSpPr>
            <a:cxnSpLocks/>
          </p:cNvCxnSpPr>
          <p:nvPr/>
        </p:nvCxnSpPr>
        <p:spPr>
          <a:xfrm flipH="1" flipV="1">
            <a:off x="4392515" y="3116425"/>
            <a:ext cx="1036320" cy="118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F56B5-D69B-41B4-80AA-200B2C1C71A6}"/>
              </a:ext>
            </a:extLst>
          </p:cNvPr>
          <p:cNvCxnSpPr>
            <a:cxnSpLocks/>
          </p:cNvCxnSpPr>
          <p:nvPr/>
        </p:nvCxnSpPr>
        <p:spPr>
          <a:xfrm flipH="1" flipV="1">
            <a:off x="4759140" y="3116425"/>
            <a:ext cx="1036320" cy="1188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Symbols that are not present on your keyboard can also be added by using entities.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entities were described in the previous chapter.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mathematical, technical, and currency symbols, are not present on a normal keyboard.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add such symbols to an HTML page, you can use the entity name or the entity number (a decimal or a hexadecimal reference) for the symbol.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FE9D-5029-48EB-9059-81F4B15A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5"/>
            <a:ext cx="7840980" cy="439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2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Emojis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Emojis are characters from the UTF-8 character set: 😄 😍 💗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Emojis look like images, or icons, but they are 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They are letters (characters) from the UTF-8 (Unicode) character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Many UTF-8 characters cannot be typed on a keyboard, but they can always be displayed using numbers (called entity numbers):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A is 65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B is 66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C is 67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C9D9E-B7C2-44D1-BD36-CAE99D9B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737361"/>
            <a:ext cx="8511540" cy="4411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Emojis are also characters from the UTF-8 alphabet: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😄 is 128516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😍 is 128525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💗 is 128151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54827-0F03-40C1-99CB-C459B9A6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7314553" cy="4469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7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HTML form is used to collect user input. The user input is most often sent to a server for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&lt;form&gt; element is used to create an HTML form for user input: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C6FC3-A688-4B5B-8A4A-1B6DF640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3217334"/>
            <a:ext cx="8260688" cy="2760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72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&lt;input&gt;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&lt;input&gt; element is the most used form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&lt;input&gt; element can be displayed in many ways, depending on the type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DC135-360A-43E4-AEFA-0CB35487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94" y="2934985"/>
            <a:ext cx="7144146" cy="339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165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&lt;label&gt;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label</a:t>
            </a:r>
            <a:r>
              <a:rPr lang="en-US" sz="2400" dirty="0"/>
              <a:t>&gt; tag defines a label for many form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label</a:t>
            </a:r>
            <a:r>
              <a:rPr lang="en-US" sz="2400" dirty="0"/>
              <a:t>&gt; element is useful for screen-reader users, because the screen-reader will read out loud the label when the user focuses on the input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label</a:t>
            </a:r>
            <a:r>
              <a:rPr lang="en-US" sz="2400" dirty="0"/>
              <a:t>&gt; element also helps users who have difficulty clicking on very small regions (such as radio buttons or checkboxes) - because when the user clicks the text within the &lt;label&gt; element, it toggles the radio button/checkbox.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dirty="0"/>
              <a:t>for</a:t>
            </a:r>
            <a:r>
              <a:rPr lang="en-US" sz="2400" dirty="0"/>
              <a:t> attribute of the &lt;</a:t>
            </a:r>
            <a:r>
              <a:rPr lang="en-US" sz="2400" b="1" dirty="0"/>
              <a:t>label</a:t>
            </a:r>
            <a:r>
              <a:rPr lang="en-US" sz="2400" dirty="0"/>
              <a:t>&gt; tag should be equal to the </a:t>
            </a:r>
            <a:r>
              <a:rPr lang="en-US" sz="2400" b="1" dirty="0"/>
              <a:t>id</a:t>
            </a:r>
            <a:r>
              <a:rPr lang="en-US" sz="2400" dirty="0"/>
              <a:t> attribute of the &lt;input&gt; element to bind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5901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&lt;input type="radio"&gt; defines a radio button.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Radio buttons let a user select ONE of a limited number of choices.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E649E-7836-457D-A623-6B548A6A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6" y="2905896"/>
            <a:ext cx="7354634" cy="326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865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&lt;input type="checkbox"&gt; defines a checkbox.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Checkboxes let a user select ZERO or MORE options of a limited number of choices.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CD3A9-383B-49A6-ACD6-C9E0A642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5" y="2871439"/>
            <a:ext cx="8788155" cy="31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1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&lt;input type="submit"&gt; defines a button for submitting the form data to a form-handler.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form-handler is typically a file on the server with a script for processing input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form-handler is specified in the form's action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DF22E-26FC-4965-99B7-9090E32F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99" y="3383280"/>
            <a:ext cx="9219487" cy="2948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136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Attributes - The Action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action attribute defines the action to be performed when the form is submitted.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Usually, the form data is sent to a file on the server when the user clicks on the submit button.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the example below, the form data is sent to a file called "</a:t>
            </a:r>
            <a:r>
              <a:rPr lang="en-US" sz="2400" dirty="0" err="1"/>
              <a:t>action_page.php</a:t>
            </a:r>
            <a:r>
              <a:rPr lang="en-US" sz="2400" dirty="0"/>
              <a:t>". This file contains a server-side script that handles the form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1038-3A52-42B8-ADBD-9C965E77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03" y="3687006"/>
            <a:ext cx="8243694" cy="2599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0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BA83-6BBC-4475-8423-327277A7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Hypertext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46B0-D268-4DAA-A2E5-558EE98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Hypertext</a:t>
            </a:r>
            <a:r>
              <a:rPr lang="en-US" sz="2800" dirty="0"/>
              <a:t> is text displayed on a computer display or other electronic devices with references (hyperlinks) to other text that the reader can immediately access.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Hypertext</a:t>
            </a:r>
            <a:r>
              <a:rPr lang="en-US" sz="2800" dirty="0"/>
              <a:t> documents are interconnected by hyperlinks, which are typically activated by a mouse click, keypress set, or screen touch.</a:t>
            </a:r>
          </a:p>
        </p:txBody>
      </p:sp>
    </p:spTree>
    <p:extLst>
      <p:ext uri="{BB962C8B-B14F-4D97-AF65-F5344CB8AC3E}">
        <p14:creationId xmlns:p14="http://schemas.microsoft.com/office/powerpoint/2010/main" val="2946083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Attributes - The Method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method attribute specifies the HTTP method to be used when submitting the form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form-data can be sent as URL variables (with method="get") or as HTTP Post transaction (with method="post").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default HTTP method when submitting form data is GET.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EAE43-98C2-4B02-86B7-3617B5AD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3" y="3677799"/>
            <a:ext cx="8543091" cy="943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92C7C-B492-45C1-A870-DA6ECFD4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9" y="5192485"/>
            <a:ext cx="8753329" cy="870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Difference between GET and POST Request in HTTP and REST APIs | Java67">
            <a:extLst>
              <a:ext uri="{FF2B5EF4-FFF2-40B4-BE49-F238E27FC236}">
                <a16:creationId xmlns:a16="http://schemas.microsoft.com/office/drawing/2014/main" id="{3278C782-E32E-4688-B4CB-0AC08C4E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43" y="2206281"/>
            <a:ext cx="8114021" cy="41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Method Attribute –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Appends the form data to the URL, in name/value pairs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NEVER use GET to send sensitive data! (the submitted form data is visible in the URL!)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length of a URL is limited (2048 characters)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Useful for form submissions where a user wants to bookmark the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GET is good for non-secure data, like query strings in Google</a:t>
            </a:r>
          </a:p>
        </p:txBody>
      </p:sp>
    </p:spTree>
    <p:extLst>
      <p:ext uri="{BB962C8B-B14F-4D97-AF65-F5344CB8AC3E}">
        <p14:creationId xmlns:p14="http://schemas.microsoft.com/office/powerpoint/2010/main" val="3828172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Method Attribute – POST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Appends the form data inside the body of the HTTP request (the submitted form data is not shown in the URL)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POST has no size limitations, and can be used to send large amounts of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Form submissions with POST cannot be bookmarked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15069-21F1-4C64-A3DC-69C86CA6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845734"/>
            <a:ext cx="4762500" cy="4417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select</a:t>
            </a:r>
            <a:r>
              <a:rPr lang="en-US" sz="2400" dirty="0"/>
              <a:t>&gt; element defines a drop-down list: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&lt;option&gt; element defines an option that can be selected.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By default, the first item in the drop-down list is selected.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define a pre-selected option, add the selected attribute to the option: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07A1D-E17D-4AE7-A120-79FBBD3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378379"/>
            <a:ext cx="9344114" cy="3386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2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 - Visible Values: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Use the size attribute to specify the number of visible values: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CF81C-0126-4744-93F1-C3AAA47F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47814"/>
            <a:ext cx="8186506" cy="3321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 - Allow Multiple Selections: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 the multiple attribute to allow the user to select more than one value: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DF49A-2D2F-4C84-AB07-BC73A028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97" y="2557340"/>
            <a:ext cx="9392350" cy="3311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218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&lt;textarea&gt;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textarea</a:t>
            </a:r>
            <a:r>
              <a:rPr lang="en-US" sz="2400" dirty="0"/>
              <a:t>&gt; element defines a multi-line input field (a text area):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dirty="0"/>
              <a:t>rows</a:t>
            </a:r>
            <a:r>
              <a:rPr lang="en-US" sz="2400" dirty="0"/>
              <a:t> attribute specifies the visible number of lines in a text area.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dirty="0"/>
              <a:t>cols</a:t>
            </a:r>
            <a:r>
              <a:rPr lang="en-US" sz="2400" dirty="0"/>
              <a:t> attribute specifies the visible width of a text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99208-A29C-4C3D-98FA-B342C35B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18" y="3633720"/>
            <a:ext cx="9116904" cy="169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855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&lt;button&gt;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&lt;</a:t>
            </a:r>
            <a:r>
              <a:rPr lang="en-US" sz="2800" b="1" dirty="0"/>
              <a:t>button</a:t>
            </a:r>
            <a:r>
              <a:rPr lang="en-US" sz="2800" dirty="0"/>
              <a:t>&gt; element defines a clickable button: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BA91-12FA-4795-8529-344C0921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5" y="2600209"/>
            <a:ext cx="945493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01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fieldset</a:t>
            </a:r>
            <a:r>
              <a:rPr lang="en-US" dirty="0"/>
              <a:t>&gt; and &lt;legend&gt;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 err="1"/>
              <a:t>fieldset</a:t>
            </a:r>
            <a:r>
              <a:rPr lang="en-US" sz="2400" dirty="0"/>
              <a:t>&gt; element is used to group related data in a 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/>
              <a:t>legend</a:t>
            </a:r>
            <a:r>
              <a:rPr lang="en-US" sz="2400" dirty="0"/>
              <a:t>&gt; element defines a caption for the &lt;</a:t>
            </a:r>
            <a:r>
              <a:rPr lang="en-US" sz="2400" b="1" dirty="0" err="1"/>
              <a:t>fieldset</a:t>
            </a:r>
            <a:r>
              <a:rPr lang="en-US" sz="2400" dirty="0"/>
              <a:t>&gt; element.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C4E6C-C28E-4144-A146-5C6AE423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983062"/>
            <a:ext cx="7178040" cy="319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9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&lt;</a:t>
            </a:r>
            <a:r>
              <a:rPr lang="en-US" sz="2400" b="1" dirty="0" err="1"/>
              <a:t>datalist</a:t>
            </a:r>
            <a:r>
              <a:rPr lang="en-US" sz="2400" dirty="0"/>
              <a:t>&gt; element specifies a list of pre-defined options for an &lt;input&gt;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Users will see a drop-down list of the pre-defined options as they input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list attribute of the &lt;</a:t>
            </a:r>
            <a:r>
              <a:rPr lang="en-US" sz="2400" b="1" dirty="0"/>
              <a:t>input</a:t>
            </a:r>
            <a:r>
              <a:rPr lang="en-US" sz="2400" dirty="0"/>
              <a:t>&gt; element, must refer to the </a:t>
            </a:r>
            <a:r>
              <a:rPr lang="en-US" sz="2400" b="1" dirty="0"/>
              <a:t>id</a:t>
            </a:r>
            <a:r>
              <a:rPr lang="en-US" sz="2400" dirty="0"/>
              <a:t> attribute of the &lt;</a:t>
            </a:r>
            <a:r>
              <a:rPr lang="en-US" sz="2400" b="1" dirty="0" err="1"/>
              <a:t>datalist</a:t>
            </a:r>
            <a:r>
              <a:rPr lang="en-US" sz="2400" dirty="0"/>
              <a:t>&gt; element.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C91CE-EC53-4269-B89B-833D2EED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13" y="3429000"/>
            <a:ext cx="5702947" cy="2903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05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264-C3D7-4437-9D51-EFD58883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Markup Language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1CA-990D-4EA6-B23F-EBB2E60A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A markup language is a text-encoding system consisting of a set of symbols inserted in a text document to control its structure, formatting, or the relationship between its parts.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Markup is often used to control the display of the document or to enrich its content to facilitate automated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Some of Markup Languages </a:t>
            </a:r>
            <a:r>
              <a:rPr lang="en-US" sz="4500" dirty="0"/>
              <a:t>are</a:t>
            </a:r>
            <a:r>
              <a:rPr lang="en-US" sz="2400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err="1"/>
              <a:t>Troff</a:t>
            </a:r>
            <a:endParaRPr lang="en-US" sz="3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err="1"/>
              <a:t>TeX</a:t>
            </a:r>
            <a:endParaRPr lang="en-US" sz="3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/>
              <a:t>LaTeX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err="1"/>
              <a:t>Scrib</a:t>
            </a:r>
            <a:endParaRPr lang="en-US" sz="3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/>
              <a:t>XML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/>
              <a:t>HTML – widely used and have pre defined presentation semantics</a:t>
            </a:r>
            <a:endParaRPr lang="en-US" sz="2200" dirty="0"/>
          </a:p>
        </p:txBody>
      </p:sp>
      <p:pic>
        <p:nvPicPr>
          <p:cNvPr id="2050" name="Picture 2" descr="ICC Conference - Peer Review Upload">
            <a:extLst>
              <a:ext uri="{FF2B5EF4-FFF2-40B4-BE49-F238E27FC236}">
                <a16:creationId xmlns:a16="http://schemas.microsoft.com/office/drawing/2014/main" id="{A8D1ED87-5E40-47F6-8671-DD493D5B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0" y="3505625"/>
            <a:ext cx="3333750" cy="27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812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Input - The size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input </a:t>
            </a:r>
            <a:r>
              <a:rPr lang="en-US" sz="2400" b="1" dirty="0"/>
              <a:t>size</a:t>
            </a:r>
            <a:r>
              <a:rPr lang="en-US" sz="2400" dirty="0"/>
              <a:t> attribute specifies the visible width, in characters, of an input field.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default value for </a:t>
            </a:r>
            <a:r>
              <a:rPr lang="en-US" sz="2400" b="1" dirty="0"/>
              <a:t>size</a:t>
            </a:r>
            <a:r>
              <a:rPr lang="en-US" sz="2400" dirty="0"/>
              <a:t> is 20.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Note: The size attribute works with the following input types: text, search, </a:t>
            </a:r>
            <a:r>
              <a:rPr lang="en-US" sz="2400" dirty="0" err="1"/>
              <a:t>tel</a:t>
            </a:r>
            <a:r>
              <a:rPr lang="en-US" sz="2400" dirty="0"/>
              <a:t>, </a:t>
            </a:r>
            <a:r>
              <a:rPr lang="en-US" sz="2400" dirty="0" err="1"/>
              <a:t>url</a:t>
            </a:r>
            <a:r>
              <a:rPr lang="en-US" sz="2400" dirty="0"/>
              <a:t>, email, and password.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8BF6A-C0AC-4BB1-A541-630E21AD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10" y="3429000"/>
            <a:ext cx="8863542" cy="2548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2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SVG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SVG</a:t>
            </a:r>
            <a:r>
              <a:rPr lang="en-US" sz="2400" dirty="0"/>
              <a:t> defines vector-based graphics in XML 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SVG stands for </a:t>
            </a:r>
            <a:r>
              <a:rPr lang="en-US" sz="2400" b="1" dirty="0"/>
              <a:t>Scalable Vector 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SVG is used to define graphics for the 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SVG is a W3C recommendation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800" b="1" dirty="0"/>
              <a:t>The HTML &lt;</a:t>
            </a:r>
            <a:r>
              <a:rPr lang="en-US" sz="2800" b="1" dirty="0" err="1"/>
              <a:t>svg</a:t>
            </a:r>
            <a:r>
              <a:rPr lang="en-US" sz="2800" b="1" dirty="0"/>
              <a:t>&gt; Element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HTML &lt;</a:t>
            </a:r>
            <a:r>
              <a:rPr lang="en-US" sz="2400" dirty="0" err="1"/>
              <a:t>svg</a:t>
            </a:r>
            <a:r>
              <a:rPr lang="en-US" sz="2400" dirty="0"/>
              <a:t>&gt; element is a container for SVG graphics.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SVG has several methods for drawing paths, boxes, circles, text, and graphic images.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650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Circle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6E96B7-E44A-43A8-A75B-66D7CFACC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3100"/>
            <a:ext cx="9215214" cy="4251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0F9D9-D1B3-480E-830F-289B4B16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4483513"/>
            <a:ext cx="1701256" cy="15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74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Multimedia on the web is </a:t>
            </a:r>
            <a:r>
              <a:rPr lang="en-US" sz="2400" b="1" dirty="0"/>
              <a:t>sound</a:t>
            </a:r>
            <a:r>
              <a:rPr lang="en-US" sz="2400" dirty="0"/>
              <a:t>, </a:t>
            </a:r>
            <a:r>
              <a:rPr lang="en-US" sz="2400" b="1" dirty="0"/>
              <a:t>music</a:t>
            </a:r>
            <a:r>
              <a:rPr lang="en-US" sz="2400" dirty="0"/>
              <a:t>, </a:t>
            </a:r>
            <a:r>
              <a:rPr lang="en-US" sz="2400" b="1" dirty="0"/>
              <a:t>videos</a:t>
            </a:r>
            <a:r>
              <a:rPr lang="en-US" sz="2400" dirty="0"/>
              <a:t>, </a:t>
            </a:r>
            <a:r>
              <a:rPr lang="en-US" sz="2400" b="1" dirty="0"/>
              <a:t>movies</a:t>
            </a:r>
            <a:r>
              <a:rPr lang="en-US" sz="2400" dirty="0"/>
              <a:t>, and </a:t>
            </a:r>
            <a:r>
              <a:rPr lang="en-US" sz="2400" b="1" dirty="0"/>
              <a:t>animations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Multimedia comes in many different formats. It can be almost anything you can hear or see, like </a:t>
            </a:r>
            <a:r>
              <a:rPr lang="en-US" sz="2400" b="1" dirty="0"/>
              <a:t>images</a:t>
            </a:r>
            <a:r>
              <a:rPr lang="en-US" sz="2400" dirty="0"/>
              <a:t>, </a:t>
            </a:r>
            <a:r>
              <a:rPr lang="en-US" sz="2400" b="1" dirty="0"/>
              <a:t>music</a:t>
            </a:r>
            <a:r>
              <a:rPr lang="en-US" sz="2400" dirty="0"/>
              <a:t>, </a:t>
            </a:r>
            <a:r>
              <a:rPr lang="en-US" sz="2400" b="1" dirty="0"/>
              <a:t>sound</a:t>
            </a:r>
            <a:r>
              <a:rPr lang="en-US" sz="2400" dirty="0"/>
              <a:t>, </a:t>
            </a:r>
            <a:r>
              <a:rPr lang="en-US" sz="2400" b="1" dirty="0"/>
              <a:t>videos</a:t>
            </a:r>
            <a:r>
              <a:rPr lang="en-US" sz="2400" dirty="0"/>
              <a:t>, </a:t>
            </a:r>
            <a:r>
              <a:rPr lang="en-US" sz="2400" b="1" dirty="0"/>
              <a:t>records</a:t>
            </a:r>
            <a:r>
              <a:rPr lang="en-US" sz="2400" dirty="0"/>
              <a:t>, </a:t>
            </a:r>
            <a:r>
              <a:rPr lang="en-US" sz="2400" b="1" dirty="0"/>
              <a:t>films</a:t>
            </a:r>
            <a:r>
              <a:rPr lang="en-US" sz="2400" dirty="0"/>
              <a:t>, </a:t>
            </a:r>
            <a:r>
              <a:rPr lang="en-US" sz="2400" b="1" dirty="0"/>
              <a:t>animations</a:t>
            </a:r>
            <a:r>
              <a:rPr lang="en-US" sz="2400" dirty="0"/>
              <a:t>, and more.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Web pages often contain multimedia elements of different types and formats.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Note: Only </a:t>
            </a:r>
            <a:r>
              <a:rPr lang="en-US" sz="2400" b="1" dirty="0"/>
              <a:t>MP3</a:t>
            </a:r>
            <a:r>
              <a:rPr lang="en-US" sz="2400" dirty="0"/>
              <a:t>, </a:t>
            </a:r>
            <a:r>
              <a:rPr lang="en-US" sz="2400" b="1" dirty="0"/>
              <a:t>WAV</a:t>
            </a:r>
            <a:r>
              <a:rPr lang="en-US" sz="2400" dirty="0"/>
              <a:t>, and </a:t>
            </a:r>
            <a:r>
              <a:rPr lang="en-US" sz="2400" b="1" dirty="0" err="1"/>
              <a:t>Ogg</a:t>
            </a:r>
            <a:r>
              <a:rPr lang="en-US" sz="2400" dirty="0"/>
              <a:t> audio are supported by the HTML standard.</a:t>
            </a:r>
          </a:p>
        </p:txBody>
      </p:sp>
    </p:spTree>
    <p:extLst>
      <p:ext uri="{BB962C8B-B14F-4D97-AF65-F5344CB8AC3E}">
        <p14:creationId xmlns:p14="http://schemas.microsoft.com/office/powerpoint/2010/main" val="21194419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HTML &lt;video&gt; element is used to show a video on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</a:t>
            </a:r>
            <a:r>
              <a:rPr lang="en-US" sz="2800" b="1" dirty="0"/>
              <a:t>controls</a:t>
            </a:r>
            <a:r>
              <a:rPr lang="en-US" sz="2800" dirty="0"/>
              <a:t> attribute adds video controls, like play, pause, and volume.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22DBE-625D-4A0B-8952-BA4951C4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04058"/>
            <a:ext cx="8641080" cy="2565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72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&lt;video&gt; Autoplay &amp; 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Add muted after </a:t>
            </a:r>
            <a:r>
              <a:rPr lang="en-US" sz="2800" dirty="0" err="1"/>
              <a:t>autoplay</a:t>
            </a:r>
            <a:r>
              <a:rPr lang="en-US" sz="2800" dirty="0"/>
              <a:t> to let your video start playing automatically (but muted):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DF574-580A-4CEA-A28B-7FDB4440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28" y="2542781"/>
            <a:ext cx="8580707" cy="2326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863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HTML &lt;audio&gt; element is used to play an audio file on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To play an audio file in HTML, use the &lt;audio&gt;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controls attribute adds audio controls, like play, pause, and volume.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EF1E4-85DE-45DF-A6C1-89E1F011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62" y="3857414"/>
            <a:ext cx="9454075" cy="238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3751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BE15-8038-4BD3-91FC-A69F4A08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&lt;audio&gt; Autoplay &amp; 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start an audio file automatically, use the </a:t>
            </a:r>
            <a:r>
              <a:rPr lang="en-US" sz="2400" dirty="0" err="1"/>
              <a:t>autoplay</a:t>
            </a:r>
            <a:r>
              <a:rPr lang="en-US" sz="2400" dirty="0"/>
              <a:t> attribute: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Add muted after </a:t>
            </a:r>
            <a:r>
              <a:rPr lang="en-US" sz="2400" dirty="0" err="1"/>
              <a:t>autoplay</a:t>
            </a:r>
            <a:r>
              <a:rPr lang="en-US" sz="2400" dirty="0"/>
              <a:t> to let your audio file start playing automatically (but muted):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C40AC-46FA-4285-BF55-D3CA4761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61" y="3157228"/>
            <a:ext cx="9330478" cy="2512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0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F4D6-B30F-4D00-A8EC-01167191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566928" lvl="3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dirty="0"/>
          </a:p>
          <a:p>
            <a:pPr marL="566928" lvl="3" indent="0" algn="ctr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792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112-D3C6-4FB6-BDDC-B1B287DA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75DB-B7D3-4C5C-BEF3-5D01EF20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HTML uses "markup" to annotate text, images, and other content for display in a Web browser.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E. g. Wiki HTML Definition uses , Italics, bold, quotation, to annotate the web page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1BF32-303C-451B-979B-DF84636A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83" y="3429000"/>
            <a:ext cx="8090997" cy="2886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810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2667</TotalTime>
  <Words>4802</Words>
  <Application>Microsoft Office PowerPoint</Application>
  <PresentationFormat>Widescreen</PresentationFormat>
  <Paragraphs>442</Paragraphs>
  <Slides>88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Agency FB</vt:lpstr>
      <vt:lpstr>Arial</vt:lpstr>
      <vt:lpstr>Calibri</vt:lpstr>
      <vt:lpstr>Calibri Light</vt:lpstr>
      <vt:lpstr>Wingdings</vt:lpstr>
      <vt:lpstr>Retrospect</vt:lpstr>
      <vt:lpstr>Fundamentals of Internet Programming</vt:lpstr>
      <vt:lpstr>Contents</vt:lpstr>
      <vt:lpstr>Contents…</vt:lpstr>
      <vt:lpstr>Contents ….</vt:lpstr>
      <vt:lpstr>Introduction to HyperText Markup Language(HTML)</vt:lpstr>
      <vt:lpstr>Markup Analogy …. Microsoft Word</vt:lpstr>
      <vt:lpstr>What is Hypertext ?</vt:lpstr>
      <vt:lpstr>What is Markup Language ?</vt:lpstr>
      <vt:lpstr>Markup Language …</vt:lpstr>
      <vt:lpstr>HTML Editors</vt:lpstr>
      <vt:lpstr>What are HTML Elements?</vt:lpstr>
      <vt:lpstr>HTML Elements</vt:lpstr>
      <vt:lpstr>PowerPoint Presentation</vt:lpstr>
      <vt:lpstr>What is HTML Attribute?</vt:lpstr>
      <vt:lpstr>HTML Headings</vt:lpstr>
      <vt:lpstr>HTML Paragraphs</vt:lpstr>
      <vt:lpstr>HTML Horizontal Rules</vt:lpstr>
      <vt:lpstr>HTML Line Breaks &lt;br&gt; or &lt;br /&gt;</vt:lpstr>
      <vt:lpstr>HTML Style Attribute</vt:lpstr>
      <vt:lpstr>HTML Style Attribute ….</vt:lpstr>
      <vt:lpstr>HTML Text Formatting</vt:lpstr>
      <vt:lpstr>HTML Quotation and Citation Elements</vt:lpstr>
      <vt:lpstr>HTML Comments</vt:lpstr>
      <vt:lpstr>HTML Colors </vt:lpstr>
      <vt:lpstr>HTML Color …</vt:lpstr>
      <vt:lpstr>HTML RGB and RGBA Colors</vt:lpstr>
      <vt:lpstr>HTML HEX Colors</vt:lpstr>
      <vt:lpstr>HTML HSL and HSLA Colors</vt:lpstr>
      <vt:lpstr>HTML HSL Color …</vt:lpstr>
      <vt:lpstr>HTML Links</vt:lpstr>
      <vt:lpstr>HTML Links …</vt:lpstr>
      <vt:lpstr>HTML Links attributes …</vt:lpstr>
      <vt:lpstr>HTML Links - Create Bookmarks</vt:lpstr>
      <vt:lpstr>HTML Images</vt:lpstr>
      <vt:lpstr>HTML &lt;picture&gt; Element</vt:lpstr>
      <vt:lpstr>HTML Favicon</vt:lpstr>
      <vt:lpstr>HTML Page Title</vt:lpstr>
      <vt:lpstr>HTML Tables</vt:lpstr>
      <vt:lpstr>HTML Table …</vt:lpstr>
      <vt:lpstr>HTML Lists</vt:lpstr>
      <vt:lpstr>Unordered HTML List</vt:lpstr>
      <vt:lpstr>Ordered HTML List</vt:lpstr>
      <vt:lpstr>HTML Description Lists</vt:lpstr>
      <vt:lpstr>HTML Block and Inline Elements</vt:lpstr>
      <vt:lpstr>Block-level Elements</vt:lpstr>
      <vt:lpstr>Inline Elements</vt:lpstr>
      <vt:lpstr>The &lt;div&gt; Element</vt:lpstr>
      <vt:lpstr>The &lt;span&gt; Element</vt:lpstr>
      <vt:lpstr>HTML Iframes</vt:lpstr>
      <vt:lpstr>Iframe - Set Height and Width</vt:lpstr>
      <vt:lpstr>HTML File Paths</vt:lpstr>
      <vt:lpstr>HTML File Paths</vt:lpstr>
      <vt:lpstr>Absolute vs Relative File Path</vt:lpstr>
      <vt:lpstr>HTML - The Head Element</vt:lpstr>
      <vt:lpstr>The HTML &lt;meta&gt; Element</vt:lpstr>
      <vt:lpstr>HTML Computer Code Elements</vt:lpstr>
      <vt:lpstr>HTML Semantic Elements</vt:lpstr>
      <vt:lpstr>Semantic Elements in HTML</vt:lpstr>
      <vt:lpstr>HTML Entities</vt:lpstr>
      <vt:lpstr>HTML Symbols</vt:lpstr>
      <vt:lpstr>Using Emojis in HTML</vt:lpstr>
      <vt:lpstr>Emoji Characters</vt:lpstr>
      <vt:lpstr>HTML Forms</vt:lpstr>
      <vt:lpstr>The &lt;input&gt; Element</vt:lpstr>
      <vt:lpstr>The &lt;label&gt; Element</vt:lpstr>
      <vt:lpstr>Radio Buttons</vt:lpstr>
      <vt:lpstr>Checkboxes</vt:lpstr>
      <vt:lpstr>The Submit Button</vt:lpstr>
      <vt:lpstr>HTML Form Attributes - The Action Attribute</vt:lpstr>
      <vt:lpstr>HTML Form Attributes - The Method Attribute</vt:lpstr>
      <vt:lpstr>HTML Method Attribute – GET </vt:lpstr>
      <vt:lpstr>HTML Method Attribute – POST </vt:lpstr>
      <vt:lpstr>The &lt;select&gt; Element</vt:lpstr>
      <vt:lpstr>The &lt;select&gt; Element - Visible Values:</vt:lpstr>
      <vt:lpstr>The &lt;select&gt; Element - Allow Multiple Selections:</vt:lpstr>
      <vt:lpstr>The &lt;textarea&gt; Element</vt:lpstr>
      <vt:lpstr>The &lt;button&gt; Element</vt:lpstr>
      <vt:lpstr>The &lt;fieldset&gt; and &lt;legend&gt; Elements</vt:lpstr>
      <vt:lpstr>The &lt;datalist&gt; Element</vt:lpstr>
      <vt:lpstr>HTML Form Input - The size Attribute</vt:lpstr>
      <vt:lpstr>HTML SVG Graphics</vt:lpstr>
      <vt:lpstr>SVG Circle</vt:lpstr>
      <vt:lpstr>HTML Multimedia</vt:lpstr>
      <vt:lpstr>HTML Video</vt:lpstr>
      <vt:lpstr>HTML &lt;video&gt; Autoplay &amp; Muted</vt:lpstr>
      <vt:lpstr>HTML Audio</vt:lpstr>
      <vt:lpstr>HTML &lt;audio&gt; Autoplay &amp; Muted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NABIYOT</dc:creator>
  <cp:lastModifiedBy>NABIYOT</cp:lastModifiedBy>
  <cp:revision>74</cp:revision>
  <dcterms:created xsi:type="dcterms:W3CDTF">2023-09-20T11:28:15Z</dcterms:created>
  <dcterms:modified xsi:type="dcterms:W3CDTF">2023-11-17T01:21:06Z</dcterms:modified>
</cp:coreProperties>
</file>