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5"/>
  </p:notesMasterIdLst>
  <p:sldIdLst>
    <p:sldId id="256" r:id="rId2"/>
    <p:sldId id="257" r:id="rId3"/>
    <p:sldId id="258" r:id="rId4"/>
    <p:sldId id="259" r:id="rId5"/>
    <p:sldId id="343" r:id="rId6"/>
    <p:sldId id="344" r:id="rId7"/>
    <p:sldId id="345" r:id="rId8"/>
    <p:sldId id="346" r:id="rId9"/>
    <p:sldId id="347" r:id="rId10"/>
    <p:sldId id="348" r:id="rId11"/>
    <p:sldId id="349" r:id="rId12"/>
    <p:sldId id="350" r:id="rId13"/>
    <p:sldId id="351" r:id="rId14"/>
    <p:sldId id="352" r:id="rId15"/>
    <p:sldId id="378"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2" r:id="rId54"/>
    <p:sldId id="393" r:id="rId55"/>
    <p:sldId id="394" r:id="rId56"/>
    <p:sldId id="395" r:id="rId57"/>
    <p:sldId id="396" r:id="rId58"/>
    <p:sldId id="397" r:id="rId59"/>
    <p:sldId id="398" r:id="rId60"/>
    <p:sldId id="399" r:id="rId61"/>
    <p:sldId id="400" r:id="rId62"/>
    <p:sldId id="401" r:id="rId63"/>
    <p:sldId id="402" r:id="rId64"/>
    <p:sldId id="403" r:id="rId65"/>
    <p:sldId id="405" r:id="rId66"/>
    <p:sldId id="406" r:id="rId67"/>
    <p:sldId id="407" r:id="rId68"/>
    <p:sldId id="408" r:id="rId69"/>
    <p:sldId id="409" r:id="rId70"/>
    <p:sldId id="410" r:id="rId71"/>
    <p:sldId id="411" r:id="rId72"/>
    <p:sldId id="412" r:id="rId73"/>
    <p:sldId id="413" r:id="rId74"/>
    <p:sldId id="414" r:id="rId75"/>
    <p:sldId id="415" r:id="rId76"/>
    <p:sldId id="416" r:id="rId77"/>
    <p:sldId id="417" r:id="rId78"/>
    <p:sldId id="418" r:id="rId79"/>
    <p:sldId id="419" r:id="rId80"/>
    <p:sldId id="420" r:id="rId81"/>
    <p:sldId id="421" r:id="rId82"/>
    <p:sldId id="422" r:id="rId83"/>
    <p:sldId id="423" r:id="rId84"/>
    <p:sldId id="404" r:id="rId85"/>
    <p:sldId id="424" r:id="rId86"/>
    <p:sldId id="425" r:id="rId87"/>
    <p:sldId id="426" r:id="rId88"/>
    <p:sldId id="427" r:id="rId89"/>
    <p:sldId id="428" r:id="rId90"/>
    <p:sldId id="429" r:id="rId91"/>
    <p:sldId id="430" r:id="rId92"/>
    <p:sldId id="431" r:id="rId93"/>
    <p:sldId id="432" r:id="rId94"/>
    <p:sldId id="433" r:id="rId95"/>
    <p:sldId id="434" r:id="rId96"/>
    <p:sldId id="435" r:id="rId97"/>
    <p:sldId id="436" r:id="rId98"/>
    <p:sldId id="437" r:id="rId99"/>
    <p:sldId id="438" r:id="rId100"/>
    <p:sldId id="439" r:id="rId101"/>
    <p:sldId id="440" r:id="rId102"/>
    <p:sldId id="441" r:id="rId103"/>
    <p:sldId id="442" r:id="rId104"/>
    <p:sldId id="443" r:id="rId105"/>
    <p:sldId id="444" r:id="rId106"/>
    <p:sldId id="445" r:id="rId107"/>
    <p:sldId id="446" r:id="rId108"/>
    <p:sldId id="447" r:id="rId109"/>
    <p:sldId id="448" r:id="rId110"/>
    <p:sldId id="449" r:id="rId111"/>
    <p:sldId id="450" r:id="rId112"/>
    <p:sldId id="451" r:id="rId113"/>
    <p:sldId id="452" r:id="rId114"/>
    <p:sldId id="453" r:id="rId115"/>
    <p:sldId id="454" r:id="rId116"/>
    <p:sldId id="455" r:id="rId117"/>
    <p:sldId id="456" r:id="rId118"/>
    <p:sldId id="457" r:id="rId119"/>
    <p:sldId id="458" r:id="rId120"/>
    <p:sldId id="459" r:id="rId121"/>
    <p:sldId id="460" r:id="rId122"/>
    <p:sldId id="461" r:id="rId123"/>
    <p:sldId id="462" r:id="rId124"/>
    <p:sldId id="463" r:id="rId125"/>
    <p:sldId id="464" r:id="rId126"/>
    <p:sldId id="465" r:id="rId127"/>
    <p:sldId id="466" r:id="rId128"/>
    <p:sldId id="467" r:id="rId129"/>
    <p:sldId id="468" r:id="rId130"/>
    <p:sldId id="469" r:id="rId131"/>
    <p:sldId id="470" r:id="rId132"/>
    <p:sldId id="471" r:id="rId133"/>
    <p:sldId id="472" r:id="rId134"/>
    <p:sldId id="473" r:id="rId135"/>
    <p:sldId id="474" r:id="rId136"/>
    <p:sldId id="475" r:id="rId137"/>
    <p:sldId id="476" r:id="rId138"/>
    <p:sldId id="477" r:id="rId139"/>
    <p:sldId id="478" r:id="rId140"/>
    <p:sldId id="479" r:id="rId141"/>
    <p:sldId id="480" r:id="rId142"/>
    <p:sldId id="481" r:id="rId143"/>
    <p:sldId id="482" r:id="rId144"/>
    <p:sldId id="483" r:id="rId145"/>
    <p:sldId id="377" r:id="rId146"/>
    <p:sldId id="484" r:id="rId147"/>
    <p:sldId id="485" r:id="rId148"/>
    <p:sldId id="486" r:id="rId149"/>
    <p:sldId id="487" r:id="rId150"/>
    <p:sldId id="488" r:id="rId151"/>
    <p:sldId id="489" r:id="rId152"/>
    <p:sldId id="490" r:id="rId153"/>
    <p:sldId id="491" r:id="rId154"/>
    <p:sldId id="492" r:id="rId155"/>
    <p:sldId id="493" r:id="rId156"/>
    <p:sldId id="494" r:id="rId157"/>
    <p:sldId id="495" r:id="rId158"/>
    <p:sldId id="496" r:id="rId159"/>
    <p:sldId id="497" r:id="rId160"/>
    <p:sldId id="498" r:id="rId161"/>
    <p:sldId id="499" r:id="rId162"/>
    <p:sldId id="500" r:id="rId163"/>
    <p:sldId id="501" r:id="rId164"/>
    <p:sldId id="502" r:id="rId165"/>
    <p:sldId id="503" r:id="rId166"/>
    <p:sldId id="504" r:id="rId167"/>
    <p:sldId id="505" r:id="rId168"/>
    <p:sldId id="506" r:id="rId169"/>
    <p:sldId id="507" r:id="rId170"/>
    <p:sldId id="508" r:id="rId171"/>
    <p:sldId id="509" r:id="rId172"/>
    <p:sldId id="510" r:id="rId173"/>
    <p:sldId id="511" r:id="rId174"/>
    <p:sldId id="512" r:id="rId175"/>
    <p:sldId id="513" r:id="rId176"/>
    <p:sldId id="514" r:id="rId177"/>
    <p:sldId id="517" r:id="rId178"/>
    <p:sldId id="518" r:id="rId179"/>
    <p:sldId id="519" r:id="rId180"/>
    <p:sldId id="520" r:id="rId181"/>
    <p:sldId id="521" r:id="rId182"/>
    <p:sldId id="522" r:id="rId183"/>
    <p:sldId id="523" r:id="rId184"/>
    <p:sldId id="524" r:id="rId185"/>
    <p:sldId id="525" r:id="rId186"/>
    <p:sldId id="526" r:id="rId187"/>
    <p:sldId id="527" r:id="rId188"/>
    <p:sldId id="528" r:id="rId189"/>
    <p:sldId id="529" r:id="rId190"/>
    <p:sldId id="530" r:id="rId191"/>
    <p:sldId id="531" r:id="rId192"/>
    <p:sldId id="533" r:id="rId193"/>
    <p:sldId id="534" r:id="rId194"/>
    <p:sldId id="535" r:id="rId195"/>
    <p:sldId id="536" r:id="rId196"/>
    <p:sldId id="537" r:id="rId197"/>
    <p:sldId id="538" r:id="rId198"/>
    <p:sldId id="539" r:id="rId199"/>
    <p:sldId id="540" r:id="rId200"/>
    <p:sldId id="541" r:id="rId201"/>
    <p:sldId id="542" r:id="rId202"/>
    <p:sldId id="543" r:id="rId203"/>
    <p:sldId id="544" r:id="rId204"/>
    <p:sldId id="545" r:id="rId205"/>
    <p:sldId id="546" r:id="rId206"/>
    <p:sldId id="547" r:id="rId207"/>
    <p:sldId id="548" r:id="rId208"/>
    <p:sldId id="312" r:id="rId209"/>
    <p:sldId id="549" r:id="rId210"/>
    <p:sldId id="314" r:id="rId211"/>
    <p:sldId id="550" r:id="rId212"/>
    <p:sldId id="551" r:id="rId213"/>
    <p:sldId id="552" r:id="rId214"/>
    <p:sldId id="553" r:id="rId215"/>
    <p:sldId id="554" r:id="rId216"/>
    <p:sldId id="555" r:id="rId217"/>
    <p:sldId id="556" r:id="rId218"/>
    <p:sldId id="557" r:id="rId219"/>
    <p:sldId id="558" r:id="rId220"/>
    <p:sldId id="559" r:id="rId221"/>
    <p:sldId id="560" r:id="rId222"/>
    <p:sldId id="561" r:id="rId223"/>
    <p:sldId id="562" r:id="rId224"/>
    <p:sldId id="563" r:id="rId225"/>
    <p:sldId id="564" r:id="rId226"/>
    <p:sldId id="565" r:id="rId227"/>
    <p:sldId id="566" r:id="rId228"/>
    <p:sldId id="567" r:id="rId229"/>
    <p:sldId id="568" r:id="rId230"/>
    <p:sldId id="569" r:id="rId231"/>
    <p:sldId id="570" r:id="rId232"/>
    <p:sldId id="571" r:id="rId233"/>
    <p:sldId id="572" r:id="rId234"/>
    <p:sldId id="573" r:id="rId235"/>
    <p:sldId id="574" r:id="rId236"/>
    <p:sldId id="575" r:id="rId237"/>
    <p:sldId id="576" r:id="rId238"/>
    <p:sldId id="577" r:id="rId239"/>
    <p:sldId id="578" r:id="rId240"/>
    <p:sldId id="579" r:id="rId241"/>
    <p:sldId id="532" r:id="rId242"/>
    <p:sldId id="515" r:id="rId243"/>
    <p:sldId id="516" r:id="rId2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88743" autoAdjust="0"/>
  </p:normalViewPr>
  <p:slideViewPr>
    <p:cSldViewPr snapToGrid="0">
      <p:cViewPr varScale="1">
        <p:scale>
          <a:sx n="42" d="100"/>
          <a:sy n="42" d="100"/>
        </p:scale>
        <p:origin x="72"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AD900-159D-432B-B660-1031745BE248}"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21562-8E1D-4F45-9942-D9E3D0186318}" type="slidenum">
              <a:rPr lang="en-US" smtClean="0"/>
              <a:t>‹#›</a:t>
            </a:fld>
            <a:endParaRPr lang="en-US"/>
          </a:p>
        </p:txBody>
      </p:sp>
    </p:spTree>
    <p:extLst>
      <p:ext uri="{BB962C8B-B14F-4D97-AF65-F5344CB8AC3E}">
        <p14:creationId xmlns:p14="http://schemas.microsoft.com/office/powerpoint/2010/main" val="361570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Tip:</a:t>
            </a:r>
            <a:r>
              <a:rPr lang="en-US" sz="1200" b="0" i="0" kern="1200" dirty="0">
                <a:solidFill>
                  <a:schemeClr val="tx1"/>
                </a:solidFill>
                <a:effectLst/>
                <a:latin typeface="+mn-lt"/>
                <a:ea typeface="+mn-ea"/>
                <a:cs typeface="+mn-cs"/>
              </a:rPr>
              <a:t> The word </a:t>
            </a:r>
            <a:r>
              <a:rPr lang="en-US" sz="1200" b="1" i="0" kern="1200" dirty="0">
                <a:solidFill>
                  <a:schemeClr val="tx1"/>
                </a:solidFill>
                <a:effectLst/>
                <a:latin typeface="+mn-lt"/>
                <a:ea typeface="+mn-ea"/>
                <a:cs typeface="+mn-cs"/>
              </a:rPr>
              <a:t>cascading</a:t>
            </a:r>
            <a:r>
              <a:rPr lang="en-US" sz="1200" b="0" i="0" kern="1200" dirty="0">
                <a:solidFill>
                  <a:schemeClr val="tx1"/>
                </a:solidFill>
                <a:effectLst/>
                <a:latin typeface="+mn-lt"/>
                <a:ea typeface="+mn-ea"/>
                <a:cs typeface="+mn-cs"/>
              </a:rPr>
              <a:t> means that a style applied to a parent element will also apply to all children elements within the parent. So, if you set the color of the body text to "blue", all headings, paragraphs, and other text elements within the body will also get the same color (unless you specify something else)!</a:t>
            </a:r>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6</a:t>
            </a:fld>
            <a:endParaRPr lang="en-US"/>
          </a:p>
        </p:txBody>
      </p:sp>
    </p:spTree>
    <p:extLst>
      <p:ext uri="{BB962C8B-B14F-4D97-AF65-F5344CB8AC3E}">
        <p14:creationId xmlns:p14="http://schemas.microsoft.com/office/powerpoint/2010/main" val="387303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High contrast is very important for people with vision problems. So, always ensure that the contrast between the text color and the background color (or background image) is good!</a:t>
            </a:r>
          </a:p>
        </p:txBody>
      </p:sp>
      <p:sp>
        <p:nvSpPr>
          <p:cNvPr id="4" name="Slide Number Placeholder 3"/>
          <p:cNvSpPr>
            <a:spLocks noGrp="1"/>
          </p:cNvSpPr>
          <p:nvPr>
            <p:ph type="sldNum" sz="quarter" idx="5"/>
          </p:nvPr>
        </p:nvSpPr>
        <p:spPr/>
        <p:txBody>
          <a:bodyPr/>
          <a:lstStyle/>
          <a:p>
            <a:fld id="{C1F21562-8E1D-4F45-9942-D9E3D0186318}" type="slidenum">
              <a:rPr lang="en-US" smtClean="0"/>
              <a:t>50</a:t>
            </a:fld>
            <a:endParaRPr lang="en-US"/>
          </a:p>
        </p:txBody>
      </p:sp>
    </p:spTree>
    <p:extLst>
      <p:ext uri="{BB962C8B-B14F-4D97-AF65-F5344CB8AC3E}">
        <p14:creationId xmlns:p14="http://schemas.microsoft.com/office/powerpoint/2010/main" val="351404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It is not recommended to underline text that is not a link, as this often confuses the reader.</a:t>
            </a:r>
          </a:p>
        </p:txBody>
      </p:sp>
      <p:sp>
        <p:nvSpPr>
          <p:cNvPr id="4" name="Slide Number Placeholder 3"/>
          <p:cNvSpPr>
            <a:spLocks noGrp="1"/>
          </p:cNvSpPr>
          <p:nvPr>
            <p:ph type="sldNum" sz="quarter" idx="5"/>
          </p:nvPr>
        </p:nvSpPr>
        <p:spPr/>
        <p:txBody>
          <a:bodyPr/>
          <a:lstStyle/>
          <a:p>
            <a:fld id="{C1F21562-8E1D-4F45-9942-D9E3D0186318}" type="slidenum">
              <a:rPr lang="en-US" smtClean="0"/>
              <a:t>57</a:t>
            </a:fld>
            <a:endParaRPr lang="en-US"/>
          </a:p>
        </p:txBody>
      </p:sp>
    </p:spTree>
    <p:extLst>
      <p:ext uri="{BB962C8B-B14F-4D97-AF65-F5344CB8AC3E}">
        <p14:creationId xmlns:p14="http://schemas.microsoft.com/office/powerpoint/2010/main" val="111756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links in HTML are underlined by default. Sometimes you see that links are styled with no underline. The text-decoration: none; is used to remove the underline from links, like this:</a:t>
            </a:r>
          </a:p>
        </p:txBody>
      </p:sp>
      <p:sp>
        <p:nvSpPr>
          <p:cNvPr id="4" name="Slide Number Placeholder 3"/>
          <p:cNvSpPr>
            <a:spLocks noGrp="1"/>
          </p:cNvSpPr>
          <p:nvPr>
            <p:ph type="sldNum" sz="quarter" idx="5"/>
          </p:nvPr>
        </p:nvSpPr>
        <p:spPr/>
        <p:txBody>
          <a:bodyPr/>
          <a:lstStyle/>
          <a:p>
            <a:fld id="{C1F21562-8E1D-4F45-9942-D9E3D0186318}" type="slidenum">
              <a:rPr lang="en-US" smtClean="0"/>
              <a:t>58</a:t>
            </a:fld>
            <a:endParaRPr lang="en-US"/>
          </a:p>
        </p:txBody>
      </p:sp>
    </p:spTree>
    <p:extLst>
      <p:ext uri="{BB962C8B-B14F-4D97-AF65-F5344CB8AC3E}">
        <p14:creationId xmlns:p14="http://schemas.microsoft.com/office/powerpoint/2010/main" val="2940860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font-family</a:t>
            </a:r>
            <a:r>
              <a:rPr lang="en-US" sz="1200" b="0" i="0" kern="1200" dirty="0">
                <a:solidFill>
                  <a:schemeClr val="tx1"/>
                </a:solidFill>
                <a:effectLst/>
                <a:latin typeface="+mn-lt"/>
                <a:ea typeface="+mn-ea"/>
                <a:cs typeface="+mn-cs"/>
              </a:rPr>
              <a:t> property should hold several font names as a "fallback" system, to ensure maximum compatibility between browsers/operating systems. Start with the font you want, and end with a generic family (to let the browser pick a similar font in the generic family, if no other fonts are available). The font names should be separated with comma.</a:t>
            </a:r>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66</a:t>
            </a:fld>
            <a:endParaRPr lang="en-US"/>
          </a:p>
        </p:txBody>
      </p:sp>
    </p:spTree>
    <p:extLst>
      <p:ext uri="{BB962C8B-B14F-4D97-AF65-F5344CB8AC3E}">
        <p14:creationId xmlns:p14="http://schemas.microsoft.com/office/powerpoint/2010/main" val="178815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However, you should not use font size adjustments to make paragraphs look like headings, or headings look like paragraphs.</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If you do not specify a font size, the default size for normal text, like paragraphs, is 16px (16px=1em).</a:t>
            </a:r>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70</a:t>
            </a:fld>
            <a:endParaRPr lang="en-US"/>
          </a:p>
        </p:txBody>
      </p:sp>
    </p:spTree>
    <p:extLst>
      <p:ext uri="{BB962C8B-B14F-4D97-AF65-F5344CB8AC3E}">
        <p14:creationId xmlns:p14="http://schemas.microsoft.com/office/powerpoint/2010/main" val="3716855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example above, the text size in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the same as the previous example in pixels. However, with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size, it is possible to adjust the text size in all browsers.</a:t>
            </a:r>
          </a:p>
          <a:p>
            <a:r>
              <a:rPr lang="en-US" sz="1200" b="0" i="0" kern="1200" dirty="0">
                <a:solidFill>
                  <a:schemeClr val="tx1"/>
                </a:solidFill>
                <a:effectLst/>
                <a:latin typeface="+mn-lt"/>
                <a:ea typeface="+mn-ea"/>
                <a:cs typeface="+mn-cs"/>
              </a:rPr>
              <a:t>Unfortunately, there is still a problem with older versions of Internet Explorer. The text becomes larger than it should when made larger, and smaller than it should when made smaller.</a:t>
            </a:r>
          </a:p>
          <a:p>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71</a:t>
            </a:fld>
            <a:endParaRPr lang="en-US"/>
          </a:p>
        </p:txBody>
      </p:sp>
    </p:spTree>
    <p:extLst>
      <p:ext uri="{BB962C8B-B14F-4D97-AF65-F5344CB8AC3E}">
        <p14:creationId xmlns:p14="http://schemas.microsoft.com/office/powerpoint/2010/main" val="255249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setting the style for several link states, there are some order rules:</a:t>
            </a:r>
          </a:p>
          <a:p>
            <a:endParaRPr lang="en-US" dirty="0"/>
          </a:p>
          <a:p>
            <a:r>
              <a:rPr lang="en-US" dirty="0"/>
              <a:t>a:hover MUST come after a:link and a:visited</a:t>
            </a:r>
          </a:p>
          <a:p>
            <a:r>
              <a:rPr lang="en-US" dirty="0"/>
              <a:t>a:active MUST come after a:hover</a:t>
            </a:r>
          </a:p>
        </p:txBody>
      </p:sp>
      <p:sp>
        <p:nvSpPr>
          <p:cNvPr id="4" name="Slide Number Placeholder 3"/>
          <p:cNvSpPr>
            <a:spLocks noGrp="1"/>
          </p:cNvSpPr>
          <p:nvPr>
            <p:ph type="sldNum" sz="quarter" idx="5"/>
          </p:nvPr>
        </p:nvSpPr>
        <p:spPr/>
        <p:txBody>
          <a:bodyPr/>
          <a:lstStyle/>
          <a:p>
            <a:fld id="{C1F21562-8E1D-4F45-9942-D9E3D0186318}" type="slidenum">
              <a:rPr lang="en-US" smtClean="0"/>
              <a:t>77</a:t>
            </a:fld>
            <a:endParaRPr lang="en-US"/>
          </a:p>
        </p:txBody>
      </p:sp>
    </p:spTree>
    <p:extLst>
      <p:ext uri="{BB962C8B-B14F-4D97-AF65-F5344CB8AC3E}">
        <p14:creationId xmlns:p14="http://schemas.microsoft.com/office/powerpoint/2010/main" val="73735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Setting the display property of an element only changes how the element is displayed, NOT what kind of element it is. So, an inline element with display: block; is not allowed to have other block elements inside it.</a:t>
            </a:r>
          </a:p>
        </p:txBody>
      </p:sp>
      <p:sp>
        <p:nvSpPr>
          <p:cNvPr id="4" name="Slide Number Placeholder 3"/>
          <p:cNvSpPr>
            <a:spLocks noGrp="1"/>
          </p:cNvSpPr>
          <p:nvPr>
            <p:ph type="sldNum" sz="quarter" idx="5"/>
          </p:nvPr>
        </p:nvSpPr>
        <p:spPr/>
        <p:txBody>
          <a:bodyPr/>
          <a:lstStyle/>
          <a:p>
            <a:fld id="{C1F21562-8E1D-4F45-9942-D9E3D0186318}" type="slidenum">
              <a:rPr lang="en-US" smtClean="0"/>
              <a:t>96</a:t>
            </a:fld>
            <a:endParaRPr lang="en-US"/>
          </a:p>
        </p:txBody>
      </p:sp>
    </p:spTree>
    <p:extLst>
      <p:ext uri="{BB962C8B-B14F-4D97-AF65-F5344CB8AC3E}">
        <p14:creationId xmlns:p14="http://schemas.microsoft.com/office/powerpoint/2010/main" val="38037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Elements are then positioned using the top, bottom, left, and right properties. However, these properties will not work unless the </a:t>
            </a:r>
            <a:r>
              <a:rPr lang="en-US" dirty="0"/>
              <a:t>position</a:t>
            </a:r>
            <a:r>
              <a:rPr lang="en-US" sz="1200" b="0" i="0" kern="1200" dirty="0">
                <a:solidFill>
                  <a:schemeClr val="tx1"/>
                </a:solidFill>
                <a:effectLst/>
                <a:latin typeface="+mn-lt"/>
                <a:ea typeface="+mn-ea"/>
                <a:cs typeface="+mn-cs"/>
              </a:rPr>
              <a:t> property is set first. They also work differently depending on the position value.</a:t>
            </a:r>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100</a:t>
            </a:fld>
            <a:endParaRPr lang="en-US"/>
          </a:p>
        </p:txBody>
      </p:sp>
    </p:spTree>
    <p:extLst>
      <p:ext uri="{BB962C8B-B14F-4D97-AF65-F5344CB8AC3E}">
        <p14:creationId xmlns:p14="http://schemas.microsoft.com/office/powerpoint/2010/main" val="2046707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Internet Explorer does not support sticky positioning. Safari requires a -</a:t>
            </a:r>
            <a:r>
              <a:rPr lang="en-US" dirty="0" err="1"/>
              <a:t>webkit</a:t>
            </a:r>
            <a:r>
              <a:rPr lang="en-US" dirty="0"/>
              <a:t>- prefix (see example below). You must also specify at least one of top, right, bottom or left for sticky positioning to work.</a:t>
            </a:r>
          </a:p>
        </p:txBody>
      </p:sp>
      <p:sp>
        <p:nvSpPr>
          <p:cNvPr id="4" name="Slide Number Placeholder 3"/>
          <p:cNvSpPr>
            <a:spLocks noGrp="1"/>
          </p:cNvSpPr>
          <p:nvPr>
            <p:ph type="sldNum" sz="quarter" idx="5"/>
          </p:nvPr>
        </p:nvSpPr>
        <p:spPr/>
        <p:txBody>
          <a:bodyPr/>
          <a:lstStyle/>
          <a:p>
            <a:fld id="{C1F21562-8E1D-4F45-9942-D9E3D0186318}" type="slidenum">
              <a:rPr lang="en-US" smtClean="0"/>
              <a:t>105</a:t>
            </a:fld>
            <a:endParaRPr lang="en-US"/>
          </a:p>
        </p:txBody>
      </p:sp>
    </p:spTree>
    <p:extLst>
      <p:ext uri="{BB962C8B-B14F-4D97-AF65-F5344CB8AC3E}">
        <p14:creationId xmlns:p14="http://schemas.microsoft.com/office/powerpoint/2010/main" val="2662472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 id name cannot start with a number!</a:t>
            </a:r>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10</a:t>
            </a:fld>
            <a:endParaRPr lang="en-US"/>
          </a:p>
        </p:txBody>
      </p:sp>
    </p:spTree>
    <p:extLst>
      <p:ext uri="{BB962C8B-B14F-4D97-AF65-F5344CB8AC3E}">
        <p14:creationId xmlns:p14="http://schemas.microsoft.com/office/powerpoint/2010/main" val="172149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z-index only works on positioned elements (position: absolute, position: relative, position: fixed, or position: sticky) and flex items (elements that are direct children of display: flex elements).</a:t>
            </a:r>
          </a:p>
        </p:txBody>
      </p:sp>
      <p:sp>
        <p:nvSpPr>
          <p:cNvPr id="4" name="Slide Number Placeholder 3"/>
          <p:cNvSpPr>
            <a:spLocks noGrp="1"/>
          </p:cNvSpPr>
          <p:nvPr>
            <p:ph type="sldNum" sz="quarter" idx="5"/>
          </p:nvPr>
        </p:nvSpPr>
        <p:spPr/>
        <p:txBody>
          <a:bodyPr/>
          <a:lstStyle/>
          <a:p>
            <a:fld id="{C1F21562-8E1D-4F45-9942-D9E3D0186318}" type="slidenum">
              <a:rPr lang="en-US" smtClean="0"/>
              <a:t>106</a:t>
            </a:fld>
            <a:endParaRPr lang="en-US"/>
          </a:p>
        </p:txBody>
      </p:sp>
    </p:spTree>
    <p:extLst>
      <p:ext uri="{BB962C8B-B14F-4D97-AF65-F5344CB8AC3E}">
        <p14:creationId xmlns:p14="http://schemas.microsoft.com/office/powerpoint/2010/main" val="3450556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overflow property only works for block elements with a specified height.</a:t>
            </a:r>
          </a:p>
        </p:txBody>
      </p:sp>
      <p:sp>
        <p:nvSpPr>
          <p:cNvPr id="4" name="Slide Number Placeholder 3"/>
          <p:cNvSpPr>
            <a:spLocks noGrp="1"/>
          </p:cNvSpPr>
          <p:nvPr>
            <p:ph type="sldNum" sz="quarter" idx="5"/>
          </p:nvPr>
        </p:nvSpPr>
        <p:spPr/>
        <p:txBody>
          <a:bodyPr/>
          <a:lstStyle/>
          <a:p>
            <a:fld id="{C1F21562-8E1D-4F45-9942-D9E3D0186318}" type="slidenum">
              <a:rPr lang="en-US" smtClean="0"/>
              <a:t>108</a:t>
            </a:fld>
            <a:endParaRPr lang="en-US"/>
          </a:p>
        </p:txBody>
      </p:sp>
    </p:spTree>
    <p:extLst>
      <p:ext uri="{BB962C8B-B14F-4D97-AF65-F5344CB8AC3E}">
        <p14:creationId xmlns:p14="http://schemas.microsoft.com/office/powerpoint/2010/main" val="50915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its simplest use, the float property can be used to wrap text around images.</a:t>
            </a:r>
          </a:p>
        </p:txBody>
      </p:sp>
      <p:sp>
        <p:nvSpPr>
          <p:cNvPr id="4" name="Slide Number Placeholder 3"/>
          <p:cNvSpPr>
            <a:spLocks noGrp="1"/>
          </p:cNvSpPr>
          <p:nvPr>
            <p:ph type="sldNum" sz="quarter" idx="5"/>
          </p:nvPr>
        </p:nvSpPr>
        <p:spPr/>
        <p:txBody>
          <a:bodyPr/>
          <a:lstStyle/>
          <a:p>
            <a:fld id="{C1F21562-8E1D-4F45-9942-D9E3D0186318}" type="slidenum">
              <a:rPr lang="en-US" smtClean="0"/>
              <a:t>116</a:t>
            </a:fld>
            <a:endParaRPr lang="en-US"/>
          </a:p>
        </p:txBody>
      </p:sp>
    </p:spTree>
    <p:extLst>
      <p:ext uri="{BB962C8B-B14F-4D97-AF65-F5344CB8AC3E}">
        <p14:creationId xmlns:p14="http://schemas.microsoft.com/office/powerpoint/2010/main" val="2045587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clearing floats, you should match the clear to the float: If an element is floated to the left, then you should clear to the left. Your floated element will continue to float, but the cleared element will appear below it on the web page.</a:t>
            </a:r>
          </a:p>
        </p:txBody>
      </p:sp>
      <p:sp>
        <p:nvSpPr>
          <p:cNvPr id="4" name="Slide Number Placeholder 3"/>
          <p:cNvSpPr>
            <a:spLocks noGrp="1"/>
          </p:cNvSpPr>
          <p:nvPr>
            <p:ph type="sldNum" sz="quarter" idx="5"/>
          </p:nvPr>
        </p:nvSpPr>
        <p:spPr/>
        <p:txBody>
          <a:bodyPr/>
          <a:lstStyle/>
          <a:p>
            <a:fld id="{C1F21562-8E1D-4F45-9942-D9E3D0186318}" type="slidenum">
              <a:rPr lang="en-US" smtClean="0"/>
              <a:t>120</a:t>
            </a:fld>
            <a:endParaRPr lang="en-US"/>
          </a:p>
        </p:txBody>
      </p:sp>
    </p:spTree>
    <p:extLst>
      <p:ext uri="{BB962C8B-B14F-4D97-AF65-F5344CB8AC3E}">
        <p14:creationId xmlns:p14="http://schemas.microsoft.com/office/powerpoint/2010/main" val="2127541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overflow: auto </a:t>
            </a:r>
            <a:r>
              <a:rPr lang="en-US" dirty="0" err="1"/>
              <a:t>clearfix</a:t>
            </a:r>
            <a:r>
              <a:rPr lang="en-US" dirty="0"/>
              <a:t> works well as long as you are able to keep control of your margins and padding (else you might see scrollbars). The new, modern </a:t>
            </a:r>
            <a:r>
              <a:rPr lang="en-US" dirty="0" err="1"/>
              <a:t>clearfix</a:t>
            </a:r>
            <a:r>
              <a:rPr lang="en-US" dirty="0"/>
              <a:t> hack however, is safer to use, and the following code is used for most webpages:</a:t>
            </a:r>
          </a:p>
        </p:txBody>
      </p:sp>
      <p:sp>
        <p:nvSpPr>
          <p:cNvPr id="4" name="Slide Number Placeholder 3"/>
          <p:cNvSpPr>
            <a:spLocks noGrp="1"/>
          </p:cNvSpPr>
          <p:nvPr>
            <p:ph type="sldNum" sz="quarter" idx="5"/>
          </p:nvPr>
        </p:nvSpPr>
        <p:spPr/>
        <p:txBody>
          <a:bodyPr/>
          <a:lstStyle/>
          <a:p>
            <a:fld id="{C1F21562-8E1D-4F45-9942-D9E3D0186318}" type="slidenum">
              <a:rPr lang="en-US" smtClean="0"/>
              <a:t>121</a:t>
            </a:fld>
            <a:endParaRPr lang="en-US"/>
          </a:p>
        </p:txBody>
      </p:sp>
    </p:spTree>
    <p:extLst>
      <p:ext uri="{BB962C8B-B14F-4D97-AF65-F5344CB8AC3E}">
        <p14:creationId xmlns:p14="http://schemas.microsoft.com/office/powerpoint/2010/main" val="1831538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::first-line pseudo-element can only be applied to block-level elements.</a:t>
            </a:r>
          </a:p>
        </p:txBody>
      </p:sp>
      <p:sp>
        <p:nvSpPr>
          <p:cNvPr id="4" name="Slide Number Placeholder 3"/>
          <p:cNvSpPr>
            <a:spLocks noGrp="1"/>
          </p:cNvSpPr>
          <p:nvPr>
            <p:ph type="sldNum" sz="quarter" idx="5"/>
          </p:nvPr>
        </p:nvSpPr>
        <p:spPr/>
        <p:txBody>
          <a:bodyPr/>
          <a:lstStyle/>
          <a:p>
            <a:fld id="{C1F21562-8E1D-4F45-9942-D9E3D0186318}" type="slidenum">
              <a:rPr lang="en-US" smtClean="0"/>
              <a:t>135</a:t>
            </a:fld>
            <a:endParaRPr lang="en-US"/>
          </a:p>
        </p:txBody>
      </p:sp>
    </p:spTree>
    <p:extLst>
      <p:ext uri="{BB962C8B-B14F-4D97-AF65-F5344CB8AC3E}">
        <p14:creationId xmlns:p14="http://schemas.microsoft.com/office/powerpoint/2010/main" val="2094326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::first-letter pseudo-element can only be applied to block-level elements.</a:t>
            </a:r>
          </a:p>
        </p:txBody>
      </p:sp>
      <p:sp>
        <p:nvSpPr>
          <p:cNvPr id="4" name="Slide Number Placeholder 3"/>
          <p:cNvSpPr>
            <a:spLocks noGrp="1"/>
          </p:cNvSpPr>
          <p:nvPr>
            <p:ph type="sldNum" sz="quarter" idx="5"/>
          </p:nvPr>
        </p:nvSpPr>
        <p:spPr/>
        <p:txBody>
          <a:bodyPr/>
          <a:lstStyle/>
          <a:p>
            <a:fld id="{C1F21562-8E1D-4F45-9942-D9E3D0186318}" type="slidenum">
              <a:rPr lang="en-US" smtClean="0"/>
              <a:t>136</a:t>
            </a:fld>
            <a:endParaRPr lang="en-US"/>
          </a:p>
        </p:txBody>
      </p:sp>
    </p:spTree>
    <p:extLst>
      <p:ext uri="{BB962C8B-B14F-4D97-AF65-F5344CB8AC3E}">
        <p14:creationId xmlns:p14="http://schemas.microsoft.com/office/powerpoint/2010/main" val="3851573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above will match elements with title="flower", title="summer flower", and title="flower new", but not title="my-flower" or title="flowers".</a:t>
            </a:r>
          </a:p>
        </p:txBody>
      </p:sp>
      <p:sp>
        <p:nvSpPr>
          <p:cNvPr id="4" name="Slide Number Placeholder 3"/>
          <p:cNvSpPr>
            <a:spLocks noGrp="1"/>
          </p:cNvSpPr>
          <p:nvPr>
            <p:ph type="sldNum" sz="quarter" idx="5"/>
          </p:nvPr>
        </p:nvSpPr>
        <p:spPr/>
        <p:txBody>
          <a:bodyPr/>
          <a:lstStyle/>
          <a:p>
            <a:fld id="{C1F21562-8E1D-4F45-9942-D9E3D0186318}" type="slidenum">
              <a:rPr lang="en-US" smtClean="0"/>
              <a:t>147</a:t>
            </a:fld>
            <a:endParaRPr lang="en-US"/>
          </a:p>
        </p:txBody>
      </p:sp>
    </p:spTree>
    <p:extLst>
      <p:ext uri="{BB962C8B-B14F-4D97-AF65-F5344CB8AC3E}">
        <p14:creationId xmlns:p14="http://schemas.microsoft.com/office/powerpoint/2010/main" val="1482136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 whitespace cannot appear between the number and the unit. However, if the value is 0, the unit can be omitted.</a:t>
            </a:r>
          </a:p>
          <a:p>
            <a:endParaRPr lang="en-US" dirty="0"/>
          </a:p>
          <a:p>
            <a:r>
              <a:rPr lang="en-US" dirty="0"/>
              <a:t>For some CSS properties, negative lengths are allowed.</a:t>
            </a:r>
          </a:p>
        </p:txBody>
      </p:sp>
      <p:sp>
        <p:nvSpPr>
          <p:cNvPr id="4" name="Slide Number Placeholder 3"/>
          <p:cNvSpPr>
            <a:spLocks noGrp="1"/>
          </p:cNvSpPr>
          <p:nvPr>
            <p:ph type="sldNum" sz="quarter" idx="5"/>
          </p:nvPr>
        </p:nvSpPr>
        <p:spPr/>
        <p:txBody>
          <a:bodyPr/>
          <a:lstStyle/>
          <a:p>
            <a:fld id="{C1F21562-8E1D-4F45-9942-D9E3D0186318}" type="slidenum">
              <a:rPr lang="en-US" smtClean="0"/>
              <a:t>152</a:t>
            </a:fld>
            <a:endParaRPr lang="en-US"/>
          </a:p>
        </p:txBody>
      </p:sp>
    </p:spTree>
    <p:extLst>
      <p:ext uri="{BB962C8B-B14F-4D97-AF65-F5344CB8AC3E}">
        <p14:creationId xmlns:p14="http://schemas.microsoft.com/office/powerpoint/2010/main" val="1017409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Pixels (px) are relative to the viewing device. For low-dpi devices, 1px is one device pixel (dot) of the display. For printers and high resolution screens 1px implies multiple device pixels.</a:t>
            </a:r>
          </a:p>
        </p:txBody>
      </p:sp>
      <p:sp>
        <p:nvSpPr>
          <p:cNvPr id="4" name="Slide Number Placeholder 3"/>
          <p:cNvSpPr>
            <a:spLocks noGrp="1"/>
          </p:cNvSpPr>
          <p:nvPr>
            <p:ph type="sldNum" sz="quarter" idx="5"/>
          </p:nvPr>
        </p:nvSpPr>
        <p:spPr/>
        <p:txBody>
          <a:bodyPr/>
          <a:lstStyle/>
          <a:p>
            <a:fld id="{C1F21562-8E1D-4F45-9942-D9E3D0186318}" type="slidenum">
              <a:rPr lang="en-US" smtClean="0"/>
              <a:t>153</a:t>
            </a:fld>
            <a:endParaRPr lang="en-US"/>
          </a:p>
        </p:txBody>
      </p:sp>
    </p:spTree>
    <p:extLst>
      <p:ext uri="{BB962C8B-B14F-4D97-AF65-F5344CB8AC3E}">
        <p14:creationId xmlns:p14="http://schemas.microsoft.com/office/powerpoint/2010/main" val="245606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Do not add a space between the property value (20) and the unit (px):</a:t>
            </a:r>
            <a:br>
              <a:rPr lang="en-US" dirty="0"/>
            </a:br>
            <a:r>
              <a:rPr lang="en-US" sz="1200" b="0" i="0" kern="1200" dirty="0">
                <a:solidFill>
                  <a:schemeClr val="tx1"/>
                </a:solidFill>
                <a:effectLst/>
                <a:latin typeface="+mn-lt"/>
                <a:ea typeface="+mn-ea"/>
                <a:cs typeface="+mn-cs"/>
              </a:rPr>
              <a:t>Incorrect (space): </a:t>
            </a:r>
            <a:r>
              <a:rPr lang="en-US" dirty="0"/>
              <a:t>margin-left: 20 px;</a:t>
            </a:r>
            <a:br>
              <a:rPr lang="en-US" dirty="0"/>
            </a:br>
            <a:r>
              <a:rPr lang="en-US" sz="1200" b="0" i="0" kern="1200" dirty="0">
                <a:solidFill>
                  <a:schemeClr val="tx1"/>
                </a:solidFill>
                <a:effectLst/>
                <a:latin typeface="+mn-lt"/>
                <a:ea typeface="+mn-ea"/>
                <a:cs typeface="+mn-cs"/>
              </a:rPr>
              <a:t>Correct (no space): </a:t>
            </a:r>
            <a:r>
              <a:rPr lang="en-US" dirty="0"/>
              <a:t>margin-left: 20px;</a:t>
            </a:r>
          </a:p>
        </p:txBody>
      </p:sp>
      <p:sp>
        <p:nvSpPr>
          <p:cNvPr id="4" name="Slide Number Placeholder 3"/>
          <p:cNvSpPr>
            <a:spLocks noGrp="1"/>
          </p:cNvSpPr>
          <p:nvPr>
            <p:ph type="sldNum" sz="quarter" idx="5"/>
          </p:nvPr>
        </p:nvSpPr>
        <p:spPr/>
        <p:txBody>
          <a:bodyPr/>
          <a:lstStyle/>
          <a:p>
            <a:fld id="{C1F21562-8E1D-4F45-9942-D9E3D0186318}" type="slidenum">
              <a:rPr lang="en-US" smtClean="0"/>
              <a:t>17</a:t>
            </a:fld>
            <a:endParaRPr lang="en-US"/>
          </a:p>
        </p:txBody>
      </p:sp>
    </p:spTree>
    <p:extLst>
      <p:ext uri="{BB962C8B-B14F-4D97-AF65-F5344CB8AC3E}">
        <p14:creationId xmlns:p14="http://schemas.microsoft.com/office/powerpoint/2010/main" val="1454425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The </a:t>
            </a:r>
            <a:r>
              <a:rPr lang="en-US" dirty="0" err="1"/>
              <a:t>em</a:t>
            </a:r>
            <a:r>
              <a:rPr lang="en-US" dirty="0"/>
              <a:t> and rem units are practical in creating perfectly scalable layout!</a:t>
            </a:r>
          </a:p>
          <a:p>
            <a:r>
              <a:rPr lang="en-US" dirty="0"/>
              <a:t>* Viewport = the browser window size. If the viewport is 50cm wide, 1vw = 0.5cm.</a:t>
            </a:r>
          </a:p>
        </p:txBody>
      </p:sp>
      <p:sp>
        <p:nvSpPr>
          <p:cNvPr id="4" name="Slide Number Placeholder 3"/>
          <p:cNvSpPr>
            <a:spLocks noGrp="1"/>
          </p:cNvSpPr>
          <p:nvPr>
            <p:ph type="sldNum" sz="quarter" idx="5"/>
          </p:nvPr>
        </p:nvSpPr>
        <p:spPr/>
        <p:txBody>
          <a:bodyPr/>
          <a:lstStyle/>
          <a:p>
            <a:fld id="{C1F21562-8E1D-4F45-9942-D9E3D0186318}" type="slidenum">
              <a:rPr lang="en-US" smtClean="0"/>
              <a:t>154</a:t>
            </a:fld>
            <a:endParaRPr lang="en-US"/>
          </a:p>
        </p:txBody>
      </p:sp>
    </p:spTree>
    <p:extLst>
      <p:ext uri="{BB962C8B-B14F-4D97-AF65-F5344CB8AC3E}">
        <p14:creationId xmlns:p14="http://schemas.microsoft.com/office/powerpoint/2010/main" val="7738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when the cursor </a:t>
            </a:r>
            <a:r>
              <a:rPr lang="en-US" dirty="0" err="1"/>
              <a:t>mouses</a:t>
            </a:r>
            <a:r>
              <a:rPr lang="en-US" dirty="0"/>
              <a:t> out of the element, it will gradually change back to its original style.</a:t>
            </a:r>
          </a:p>
        </p:txBody>
      </p:sp>
      <p:sp>
        <p:nvSpPr>
          <p:cNvPr id="4" name="Slide Number Placeholder 3"/>
          <p:cNvSpPr>
            <a:spLocks noGrp="1"/>
          </p:cNvSpPr>
          <p:nvPr>
            <p:ph type="sldNum" sz="quarter" idx="5"/>
          </p:nvPr>
        </p:nvSpPr>
        <p:spPr/>
        <p:txBody>
          <a:bodyPr/>
          <a:lstStyle/>
          <a:p>
            <a:fld id="{C1F21562-8E1D-4F45-9942-D9E3D0186318}" type="slidenum">
              <a:rPr lang="en-US" smtClean="0"/>
              <a:t>187</a:t>
            </a:fld>
            <a:endParaRPr lang="en-US"/>
          </a:p>
        </p:txBody>
      </p:sp>
    </p:spTree>
    <p:extLst>
      <p:ext uri="{BB962C8B-B14F-4D97-AF65-F5344CB8AC3E}">
        <p14:creationId xmlns:p14="http://schemas.microsoft.com/office/powerpoint/2010/main" val="954020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190</a:t>
            </a:fld>
            <a:endParaRPr lang="en-US"/>
          </a:p>
        </p:txBody>
      </p:sp>
    </p:spTree>
    <p:extLst>
      <p:ext uri="{BB962C8B-B14F-4D97-AF65-F5344CB8AC3E}">
        <p14:creationId xmlns:p14="http://schemas.microsoft.com/office/powerpoint/2010/main" val="3556408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variable name must begin with two dashes (--) and it is case sensitive!</a:t>
            </a:r>
          </a:p>
        </p:txBody>
      </p:sp>
      <p:sp>
        <p:nvSpPr>
          <p:cNvPr id="4" name="Slide Number Placeholder 3"/>
          <p:cNvSpPr>
            <a:spLocks noGrp="1"/>
          </p:cNvSpPr>
          <p:nvPr>
            <p:ph type="sldNum" sz="quarter" idx="5"/>
          </p:nvPr>
        </p:nvSpPr>
        <p:spPr/>
        <p:txBody>
          <a:bodyPr/>
          <a:lstStyle/>
          <a:p>
            <a:fld id="{C1F21562-8E1D-4F45-9942-D9E3D0186318}" type="slidenum">
              <a:rPr lang="en-US" smtClean="0"/>
              <a:t>198</a:t>
            </a:fld>
            <a:endParaRPr lang="en-US"/>
          </a:p>
        </p:txBody>
      </p:sp>
    </p:spTree>
    <p:extLst>
      <p:ext uri="{BB962C8B-B14F-4D97-AF65-F5344CB8AC3E}">
        <p14:creationId xmlns:p14="http://schemas.microsoft.com/office/powerpoint/2010/main" val="357913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var() are:</a:t>
            </a:r>
          </a:p>
          <a:p>
            <a:endParaRPr lang="en-US" dirty="0"/>
          </a:p>
          <a:p>
            <a:r>
              <a:rPr lang="en-US" dirty="0"/>
              <a:t>makes the code easier to read (more understandable)</a:t>
            </a:r>
          </a:p>
          <a:p>
            <a:r>
              <a:rPr lang="en-US" dirty="0"/>
              <a:t>makes it much easier to change the color values</a:t>
            </a:r>
          </a:p>
        </p:txBody>
      </p:sp>
      <p:sp>
        <p:nvSpPr>
          <p:cNvPr id="4" name="Slide Number Placeholder 3"/>
          <p:cNvSpPr>
            <a:spLocks noGrp="1"/>
          </p:cNvSpPr>
          <p:nvPr>
            <p:ph type="sldNum" sz="quarter" idx="5"/>
          </p:nvPr>
        </p:nvSpPr>
        <p:spPr/>
        <p:txBody>
          <a:bodyPr/>
          <a:lstStyle/>
          <a:p>
            <a:fld id="{C1F21562-8E1D-4F45-9942-D9E3D0186318}" type="slidenum">
              <a:rPr lang="en-US" smtClean="0"/>
              <a:t>199</a:t>
            </a:fld>
            <a:endParaRPr lang="en-US"/>
          </a:p>
        </p:txBody>
      </p:sp>
    </p:spTree>
    <p:extLst>
      <p:ext uri="{BB962C8B-B14F-4D97-AF65-F5344CB8AC3E}">
        <p14:creationId xmlns:p14="http://schemas.microsoft.com/office/powerpoint/2010/main" val="1025537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201</a:t>
            </a:fld>
            <a:endParaRPr lang="en-US"/>
          </a:p>
        </p:txBody>
      </p:sp>
    </p:spTree>
    <p:extLst>
      <p:ext uri="{BB962C8B-B14F-4D97-AF65-F5344CB8AC3E}">
        <p14:creationId xmlns:p14="http://schemas.microsoft.com/office/powerpoint/2010/main" val="2495349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example changes the background-color to </a:t>
            </a:r>
            <a:r>
              <a:rPr lang="en-US" dirty="0" err="1"/>
              <a:t>lightgreen</a:t>
            </a:r>
            <a:r>
              <a:rPr lang="en-US" dirty="0"/>
              <a:t> if the viewport is 480 pixels wide or wider (if the viewport is less than 480 pixels, the background-color will be pink):</a:t>
            </a:r>
          </a:p>
        </p:txBody>
      </p:sp>
      <p:sp>
        <p:nvSpPr>
          <p:cNvPr id="4" name="Slide Number Placeholder 3"/>
          <p:cNvSpPr>
            <a:spLocks noGrp="1"/>
          </p:cNvSpPr>
          <p:nvPr>
            <p:ph type="sldNum" sz="quarter" idx="5"/>
          </p:nvPr>
        </p:nvSpPr>
        <p:spPr/>
        <p:txBody>
          <a:bodyPr/>
          <a:lstStyle/>
          <a:p>
            <a:fld id="{C1F21562-8E1D-4F45-9942-D9E3D0186318}" type="slidenum">
              <a:rPr lang="en-US" smtClean="0"/>
              <a:t>203</a:t>
            </a:fld>
            <a:endParaRPr lang="en-US"/>
          </a:p>
        </p:txBody>
      </p:sp>
    </p:spTree>
    <p:extLst>
      <p:ext uri="{BB962C8B-B14F-4D97-AF65-F5344CB8AC3E}">
        <p14:creationId xmlns:p14="http://schemas.microsoft.com/office/powerpoint/2010/main" val="92698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a:t>
            </a:r>
            <a:r>
              <a:rPr lang="en-US" dirty="0"/>
              <a:t>justify-content</a:t>
            </a:r>
            <a:r>
              <a:rPr lang="en-US" b="0" i="0" dirty="0">
                <a:solidFill>
                  <a:srgbClr val="000000"/>
                </a:solidFill>
                <a:effectLst/>
                <a:latin typeface="Verdana" panose="020B0604030504040204" pitchFamily="34" charset="0"/>
              </a:rPr>
              <a:t> property is used to align the flex items.</a:t>
            </a:r>
          </a:p>
          <a:p>
            <a:r>
              <a:rPr lang="en-US" b="0" i="0" dirty="0">
                <a:solidFill>
                  <a:srgbClr val="000000"/>
                </a:solidFill>
                <a:effectLst/>
                <a:latin typeface="Verdana" panose="020B0604030504040204" pitchFamily="34" charset="0"/>
              </a:rPr>
              <a:t>The </a:t>
            </a:r>
            <a:r>
              <a:rPr lang="en-US" dirty="0"/>
              <a:t>align-items</a:t>
            </a:r>
            <a:r>
              <a:rPr lang="en-US" b="0" i="0" dirty="0">
                <a:solidFill>
                  <a:srgbClr val="000000"/>
                </a:solidFill>
                <a:effectLst/>
                <a:latin typeface="Verdana" panose="020B0604030504040204" pitchFamily="34" charset="0"/>
              </a:rPr>
              <a:t> property is used to align the flex items vertically.</a:t>
            </a:r>
          </a:p>
          <a:p>
            <a:r>
              <a:rPr lang="en-US" b="0" i="0" dirty="0">
                <a:solidFill>
                  <a:srgbClr val="000000"/>
                </a:solidFill>
                <a:effectLst/>
                <a:latin typeface="Verdana" panose="020B0604030504040204" pitchFamily="34" charset="0"/>
              </a:rPr>
              <a:t>The </a:t>
            </a:r>
            <a:r>
              <a:rPr lang="en-US" b="0" i="1" dirty="0">
                <a:solidFill>
                  <a:srgbClr val="000000"/>
                </a:solidFill>
                <a:effectLst/>
                <a:latin typeface="Verdana" panose="020B0604030504040204" pitchFamily="34" charset="0"/>
              </a:rPr>
              <a:t>baseline</a:t>
            </a:r>
            <a:r>
              <a:rPr lang="en-US" b="0" i="0" dirty="0">
                <a:solidFill>
                  <a:srgbClr val="000000"/>
                </a:solidFill>
                <a:effectLst/>
                <a:latin typeface="Verdana" panose="020B0604030504040204" pitchFamily="34" charset="0"/>
              </a:rPr>
              <a:t> value aligns the flex items such as their text-baselines aligns</a:t>
            </a:r>
          </a:p>
          <a:p>
            <a:r>
              <a:rPr lang="en-US" b="0" i="0" dirty="0">
                <a:solidFill>
                  <a:srgbClr val="000000"/>
                </a:solidFill>
                <a:effectLst/>
                <a:latin typeface="Verdana" panose="020B0604030504040204" pitchFamily="34" charset="0"/>
              </a:rPr>
              <a:t>The </a:t>
            </a:r>
            <a:r>
              <a:rPr lang="en-US" dirty="0"/>
              <a:t>align-content</a:t>
            </a:r>
            <a:r>
              <a:rPr lang="en-US" b="0" i="0" dirty="0">
                <a:solidFill>
                  <a:srgbClr val="000000"/>
                </a:solidFill>
                <a:effectLst/>
                <a:latin typeface="Verdana" panose="020B0604030504040204" pitchFamily="34" charset="0"/>
              </a:rPr>
              <a:t> property is used to align the flex lines.</a:t>
            </a:r>
            <a:endParaRPr lang="en-US" dirty="0"/>
          </a:p>
        </p:txBody>
      </p:sp>
      <p:sp>
        <p:nvSpPr>
          <p:cNvPr id="4" name="Slide Number Placeholder 3"/>
          <p:cNvSpPr>
            <a:spLocks noGrp="1"/>
          </p:cNvSpPr>
          <p:nvPr>
            <p:ph type="sldNum" sz="quarter" idx="5"/>
          </p:nvPr>
        </p:nvSpPr>
        <p:spPr/>
        <p:txBody>
          <a:bodyPr/>
          <a:lstStyle/>
          <a:p>
            <a:fld id="{E3BC5DE2-A335-4F51-AF36-50CF9E81CEDE}" type="slidenum">
              <a:rPr lang="en-US" smtClean="0"/>
              <a:t>208</a:t>
            </a:fld>
            <a:endParaRPr lang="en-US"/>
          </a:p>
        </p:txBody>
      </p:sp>
    </p:spTree>
    <p:extLst>
      <p:ext uri="{BB962C8B-B14F-4D97-AF65-F5344CB8AC3E}">
        <p14:creationId xmlns:p14="http://schemas.microsoft.com/office/powerpoint/2010/main" val="2303562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a:t>
            </a:r>
            <a:r>
              <a:rPr lang="en-US" dirty="0"/>
              <a:t>flex-shrink</a:t>
            </a:r>
            <a:r>
              <a:rPr lang="en-US" b="0" i="0" dirty="0">
                <a:solidFill>
                  <a:srgbClr val="000000"/>
                </a:solidFill>
                <a:effectLst/>
                <a:latin typeface="Verdana" panose="020B0604030504040204" pitchFamily="34" charset="0"/>
              </a:rPr>
              <a:t> property specifies how much a flex item will shrink relative to the rest of the flex items. The value must be a number, default value is 1.</a:t>
            </a:r>
          </a:p>
          <a:p>
            <a:r>
              <a:rPr lang="en-US" b="0" i="0" dirty="0">
                <a:solidFill>
                  <a:srgbClr val="000000"/>
                </a:solidFill>
                <a:effectLst/>
                <a:latin typeface="Verdana" panose="020B0604030504040204" pitchFamily="34" charset="0"/>
              </a:rPr>
              <a:t>The </a:t>
            </a:r>
            <a:r>
              <a:rPr lang="en-US" dirty="0"/>
              <a:t>flex-basis</a:t>
            </a:r>
            <a:r>
              <a:rPr lang="en-US" b="0" i="0" dirty="0">
                <a:solidFill>
                  <a:srgbClr val="000000"/>
                </a:solidFill>
                <a:effectLst/>
                <a:latin typeface="Verdana" panose="020B0604030504040204" pitchFamily="34" charset="0"/>
              </a:rPr>
              <a:t> property specifies the initial length of a flex item.</a:t>
            </a:r>
            <a:endParaRPr lang="en-US" dirty="0"/>
          </a:p>
        </p:txBody>
      </p:sp>
      <p:sp>
        <p:nvSpPr>
          <p:cNvPr id="4" name="Slide Number Placeholder 3"/>
          <p:cNvSpPr>
            <a:spLocks noGrp="1"/>
          </p:cNvSpPr>
          <p:nvPr>
            <p:ph type="sldNum" sz="quarter" idx="5"/>
          </p:nvPr>
        </p:nvSpPr>
        <p:spPr/>
        <p:txBody>
          <a:bodyPr/>
          <a:lstStyle/>
          <a:p>
            <a:fld id="{E3BC5DE2-A335-4F51-AF36-50CF9E81CEDE}" type="slidenum">
              <a:rPr lang="en-US" smtClean="0"/>
              <a:t>210</a:t>
            </a:fld>
            <a:endParaRPr lang="en-US"/>
          </a:p>
        </p:txBody>
      </p:sp>
    </p:spTree>
    <p:extLst>
      <p:ext uri="{BB962C8B-B14F-4D97-AF65-F5344CB8AC3E}">
        <p14:creationId xmlns:p14="http://schemas.microsoft.com/office/powerpoint/2010/main" val="230996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direct children of the grid container automatically become grid items.</a:t>
            </a:r>
          </a:p>
        </p:txBody>
      </p:sp>
      <p:sp>
        <p:nvSpPr>
          <p:cNvPr id="4" name="Slide Number Placeholder 3"/>
          <p:cNvSpPr>
            <a:spLocks noGrp="1"/>
          </p:cNvSpPr>
          <p:nvPr>
            <p:ph type="sldNum" sz="quarter" idx="5"/>
          </p:nvPr>
        </p:nvSpPr>
        <p:spPr/>
        <p:txBody>
          <a:bodyPr/>
          <a:lstStyle/>
          <a:p>
            <a:fld id="{C1F21562-8E1D-4F45-9942-D9E3D0186318}" type="slidenum">
              <a:rPr lang="en-US" smtClean="0"/>
              <a:t>213</a:t>
            </a:fld>
            <a:endParaRPr lang="en-US"/>
          </a:p>
        </p:txBody>
      </p:sp>
    </p:spTree>
    <p:extLst>
      <p:ext uri="{BB962C8B-B14F-4D97-AF65-F5344CB8AC3E}">
        <p14:creationId xmlns:p14="http://schemas.microsoft.com/office/powerpoint/2010/main" val="337445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When using the opacity property to add transparency to the background of an element, all of its child elements inherit the same transparency. This can make the text inside a fully transparent element hard to read.</a:t>
            </a:r>
          </a:p>
        </p:txBody>
      </p:sp>
      <p:sp>
        <p:nvSpPr>
          <p:cNvPr id="4" name="Slide Number Placeholder 3"/>
          <p:cNvSpPr>
            <a:spLocks noGrp="1"/>
          </p:cNvSpPr>
          <p:nvPr>
            <p:ph type="sldNum" sz="quarter" idx="5"/>
          </p:nvPr>
        </p:nvSpPr>
        <p:spPr/>
        <p:txBody>
          <a:bodyPr/>
          <a:lstStyle/>
          <a:p>
            <a:fld id="{C1F21562-8E1D-4F45-9942-D9E3D0186318}" type="slidenum">
              <a:rPr lang="en-US" smtClean="0"/>
              <a:t>22</a:t>
            </a:fld>
            <a:endParaRPr lang="en-US"/>
          </a:p>
        </p:txBody>
      </p:sp>
    </p:spTree>
    <p:extLst>
      <p:ext uri="{BB962C8B-B14F-4D97-AF65-F5344CB8AC3E}">
        <p14:creationId xmlns:p14="http://schemas.microsoft.com/office/powerpoint/2010/main" val="1032094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gap property is a shorthand property for the row-gap and the column-gap properties:</a:t>
            </a:r>
          </a:p>
          <a:p>
            <a:r>
              <a:rPr lang="en-US" dirty="0"/>
              <a:t>The gap property can also be used to set both the row gap and the column gap in one value:</a:t>
            </a:r>
          </a:p>
          <a:p>
            <a:endParaRPr lang="en-US" dirty="0"/>
          </a:p>
          <a:p>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216</a:t>
            </a:fld>
            <a:endParaRPr lang="en-US"/>
          </a:p>
        </p:txBody>
      </p:sp>
    </p:spTree>
    <p:extLst>
      <p:ext uri="{BB962C8B-B14F-4D97-AF65-F5344CB8AC3E}">
        <p14:creationId xmlns:p14="http://schemas.microsoft.com/office/powerpoint/2010/main" val="1271818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line numbers when placing a grid item in a grid container:</a:t>
            </a:r>
          </a:p>
        </p:txBody>
      </p:sp>
      <p:sp>
        <p:nvSpPr>
          <p:cNvPr id="4" name="Slide Number Placeholder 3"/>
          <p:cNvSpPr>
            <a:spLocks noGrp="1"/>
          </p:cNvSpPr>
          <p:nvPr>
            <p:ph type="sldNum" sz="quarter" idx="5"/>
          </p:nvPr>
        </p:nvSpPr>
        <p:spPr/>
        <p:txBody>
          <a:bodyPr/>
          <a:lstStyle/>
          <a:p>
            <a:fld id="{C1F21562-8E1D-4F45-9942-D9E3D0186318}" type="slidenum">
              <a:rPr lang="en-US" smtClean="0"/>
              <a:t>217</a:t>
            </a:fld>
            <a:endParaRPr lang="en-US"/>
          </a:p>
        </p:txBody>
      </p:sp>
    </p:spTree>
    <p:extLst>
      <p:ext uri="{BB962C8B-B14F-4D97-AF65-F5344CB8AC3E}">
        <p14:creationId xmlns:p14="http://schemas.microsoft.com/office/powerpoint/2010/main" val="755633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If you have more than 4 items in a 4 columns grid, the grid will automatically add a new row to put the items in.</a:t>
            </a:r>
          </a:p>
        </p:txBody>
      </p:sp>
      <p:sp>
        <p:nvSpPr>
          <p:cNvPr id="4" name="Slide Number Placeholder 3"/>
          <p:cNvSpPr>
            <a:spLocks noGrp="1"/>
          </p:cNvSpPr>
          <p:nvPr>
            <p:ph type="sldNum" sz="quarter" idx="5"/>
          </p:nvPr>
        </p:nvSpPr>
        <p:spPr/>
        <p:txBody>
          <a:bodyPr/>
          <a:lstStyle/>
          <a:p>
            <a:fld id="{C1F21562-8E1D-4F45-9942-D9E3D0186318}" type="slidenum">
              <a:rPr lang="en-US" smtClean="0"/>
              <a:t>219</a:t>
            </a:fld>
            <a:endParaRPr lang="en-US"/>
          </a:p>
        </p:txBody>
      </p:sp>
    </p:spTree>
    <p:extLst>
      <p:ext uri="{BB962C8B-B14F-4D97-AF65-F5344CB8AC3E}">
        <p14:creationId xmlns:p14="http://schemas.microsoft.com/office/powerpoint/2010/main" val="1489508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grid's total width has to be less than the container's width for the justify-content property to have any effect.</a:t>
            </a:r>
          </a:p>
        </p:txBody>
      </p:sp>
      <p:sp>
        <p:nvSpPr>
          <p:cNvPr id="4" name="Slide Number Placeholder 3"/>
          <p:cNvSpPr>
            <a:spLocks noGrp="1"/>
          </p:cNvSpPr>
          <p:nvPr>
            <p:ph type="sldNum" sz="quarter" idx="5"/>
          </p:nvPr>
        </p:nvSpPr>
        <p:spPr/>
        <p:txBody>
          <a:bodyPr/>
          <a:lstStyle/>
          <a:p>
            <a:fld id="{C1F21562-8E1D-4F45-9942-D9E3D0186318}" type="slidenum">
              <a:rPr lang="en-US" smtClean="0"/>
              <a:t>223</a:t>
            </a:fld>
            <a:endParaRPr lang="en-US"/>
          </a:p>
        </p:txBody>
      </p:sp>
    </p:spTree>
    <p:extLst>
      <p:ext uri="{BB962C8B-B14F-4D97-AF65-F5344CB8AC3E}">
        <p14:creationId xmlns:p14="http://schemas.microsoft.com/office/powerpoint/2010/main" val="3794339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grid's total height has to be less than the container's height for the align-content property to have any effect.</a:t>
            </a:r>
          </a:p>
        </p:txBody>
      </p:sp>
      <p:sp>
        <p:nvSpPr>
          <p:cNvPr id="4" name="Slide Number Placeholder 3"/>
          <p:cNvSpPr>
            <a:spLocks noGrp="1"/>
          </p:cNvSpPr>
          <p:nvPr>
            <p:ph type="sldNum" sz="quarter" idx="5"/>
          </p:nvPr>
        </p:nvSpPr>
        <p:spPr/>
        <p:txBody>
          <a:bodyPr/>
          <a:lstStyle/>
          <a:p>
            <a:fld id="{C1F21562-8E1D-4F45-9942-D9E3D0186318}" type="slidenum">
              <a:rPr lang="en-US" smtClean="0"/>
              <a:t>224</a:t>
            </a:fld>
            <a:endParaRPr lang="en-US"/>
          </a:p>
        </p:txBody>
      </p:sp>
    </p:spTree>
    <p:extLst>
      <p:ext uri="{BB962C8B-B14F-4D97-AF65-F5344CB8AC3E}">
        <p14:creationId xmlns:p14="http://schemas.microsoft.com/office/powerpoint/2010/main" val="37518781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grid-row property is a shorthand property for the grid-row-start and the grid-row-end properties.</a:t>
            </a:r>
          </a:p>
        </p:txBody>
      </p:sp>
      <p:sp>
        <p:nvSpPr>
          <p:cNvPr id="4" name="Slide Number Placeholder 3"/>
          <p:cNvSpPr>
            <a:spLocks noGrp="1"/>
          </p:cNvSpPr>
          <p:nvPr>
            <p:ph type="sldNum" sz="quarter" idx="5"/>
          </p:nvPr>
        </p:nvSpPr>
        <p:spPr/>
        <p:txBody>
          <a:bodyPr/>
          <a:lstStyle/>
          <a:p>
            <a:fld id="{C1F21562-8E1D-4F45-9942-D9E3D0186318}" type="slidenum">
              <a:rPr lang="en-US" smtClean="0"/>
              <a:t>228</a:t>
            </a:fld>
            <a:endParaRPr lang="en-US"/>
          </a:p>
        </p:txBody>
      </p:sp>
    </p:spTree>
    <p:extLst>
      <p:ext uri="{BB962C8B-B14F-4D97-AF65-F5344CB8AC3E}">
        <p14:creationId xmlns:p14="http://schemas.microsoft.com/office/powerpoint/2010/main" val="412202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When using a background image, use an image that does not disturb the text.</a:t>
            </a:r>
          </a:p>
        </p:txBody>
      </p:sp>
      <p:sp>
        <p:nvSpPr>
          <p:cNvPr id="4" name="Slide Number Placeholder 3"/>
          <p:cNvSpPr>
            <a:spLocks noGrp="1"/>
          </p:cNvSpPr>
          <p:nvPr>
            <p:ph type="sldNum" sz="quarter" idx="5"/>
          </p:nvPr>
        </p:nvSpPr>
        <p:spPr/>
        <p:txBody>
          <a:bodyPr/>
          <a:lstStyle/>
          <a:p>
            <a:fld id="{C1F21562-8E1D-4F45-9942-D9E3D0186318}" type="slidenum">
              <a:rPr lang="en-US" smtClean="0"/>
              <a:t>23</a:t>
            </a:fld>
            <a:endParaRPr lang="en-US"/>
          </a:p>
        </p:txBody>
      </p:sp>
    </p:spTree>
    <p:extLst>
      <p:ext uri="{BB962C8B-B14F-4D97-AF65-F5344CB8AC3E}">
        <p14:creationId xmlns:p14="http://schemas.microsoft.com/office/powerpoint/2010/main" val="247523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does not matter if one of the property values is missing, as long as the other ones are in this order. Note that we do not use the background-attachment property in the examples above, as it does not have a value.</a:t>
            </a:r>
            <a:endParaRPr lang="en-US" dirty="0"/>
          </a:p>
        </p:txBody>
      </p:sp>
      <p:sp>
        <p:nvSpPr>
          <p:cNvPr id="4" name="Slide Number Placeholder 3"/>
          <p:cNvSpPr>
            <a:spLocks noGrp="1"/>
          </p:cNvSpPr>
          <p:nvPr>
            <p:ph type="sldNum" sz="quarter" idx="5"/>
          </p:nvPr>
        </p:nvSpPr>
        <p:spPr/>
        <p:txBody>
          <a:bodyPr/>
          <a:lstStyle/>
          <a:p>
            <a:fld id="{C1F21562-8E1D-4F45-9942-D9E3D0186318}" type="slidenum">
              <a:rPr lang="en-US" smtClean="0"/>
              <a:t>27</a:t>
            </a:fld>
            <a:endParaRPr lang="en-US"/>
          </a:p>
        </p:txBody>
      </p:sp>
    </p:spTree>
    <p:extLst>
      <p:ext uri="{BB962C8B-B14F-4D97-AF65-F5344CB8AC3E}">
        <p14:creationId xmlns:p14="http://schemas.microsoft.com/office/powerpoint/2010/main" val="4241166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None of the OTHER CSS border properties (which you will learn more about in the next chapters) will have ANY effect unless the border-style property is set!</a:t>
            </a:r>
          </a:p>
        </p:txBody>
      </p:sp>
      <p:sp>
        <p:nvSpPr>
          <p:cNvPr id="4" name="Slide Number Placeholder 3"/>
          <p:cNvSpPr>
            <a:spLocks noGrp="1"/>
          </p:cNvSpPr>
          <p:nvPr>
            <p:ph type="sldNum" sz="quarter" idx="5"/>
          </p:nvPr>
        </p:nvSpPr>
        <p:spPr/>
        <p:txBody>
          <a:bodyPr/>
          <a:lstStyle/>
          <a:p>
            <a:fld id="{C1F21562-8E1D-4F45-9942-D9E3D0186318}" type="slidenum">
              <a:rPr lang="en-US" smtClean="0"/>
              <a:t>30</a:t>
            </a:fld>
            <a:endParaRPr lang="en-US"/>
          </a:p>
        </p:txBody>
      </p:sp>
    </p:spTree>
    <p:extLst>
      <p:ext uri="{BB962C8B-B14F-4D97-AF65-F5344CB8AC3E}">
        <p14:creationId xmlns:p14="http://schemas.microsoft.com/office/powerpoint/2010/main" val="92007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the &lt;div&gt; above occurs when the browser window is smaller than the width of the element (500px). The browser then adds a horizontal scrollbar to the page.</a:t>
            </a:r>
          </a:p>
          <a:p>
            <a:endParaRPr lang="en-US" dirty="0"/>
          </a:p>
          <a:p>
            <a:r>
              <a:rPr lang="en-US" dirty="0"/>
              <a:t>Using max-width instead, in this situation, will improve the browser's handling of small windows.</a:t>
            </a:r>
          </a:p>
          <a:p>
            <a:endParaRPr lang="en-US" dirty="0"/>
          </a:p>
          <a:p>
            <a:r>
              <a:rPr lang="en-US" dirty="0"/>
              <a:t>Tip: Drag the browser window to smaller than 500px wide, to see the difference between the two </a:t>
            </a:r>
            <a:r>
              <a:rPr lang="en-US" dirty="0" err="1"/>
              <a:t>divs</a:t>
            </a:r>
            <a:r>
              <a:rPr lang="en-US" dirty="0"/>
              <a:t>!</a:t>
            </a:r>
          </a:p>
        </p:txBody>
      </p:sp>
      <p:sp>
        <p:nvSpPr>
          <p:cNvPr id="4" name="Slide Number Placeholder 3"/>
          <p:cNvSpPr>
            <a:spLocks noGrp="1"/>
          </p:cNvSpPr>
          <p:nvPr>
            <p:ph type="sldNum" sz="quarter" idx="5"/>
          </p:nvPr>
        </p:nvSpPr>
        <p:spPr/>
        <p:txBody>
          <a:bodyPr/>
          <a:lstStyle/>
          <a:p>
            <a:fld id="{C1F21562-8E1D-4F45-9942-D9E3D0186318}" type="slidenum">
              <a:rPr lang="en-US" smtClean="0"/>
              <a:t>47</a:t>
            </a:fld>
            <a:endParaRPr lang="en-US"/>
          </a:p>
        </p:txBody>
      </p:sp>
    </p:spTree>
    <p:extLst>
      <p:ext uri="{BB962C8B-B14F-4D97-AF65-F5344CB8AC3E}">
        <p14:creationId xmlns:p14="http://schemas.microsoft.com/office/powerpoint/2010/main" val="360653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total width of an element should be calculated like this:</a:t>
            </a:r>
          </a:p>
          <a:p>
            <a:endParaRPr lang="en-US" dirty="0"/>
          </a:p>
          <a:p>
            <a:r>
              <a:rPr lang="en-US" dirty="0"/>
              <a:t>Total element width = width + left padding + right padding + left border + right border + left margin + right margin</a:t>
            </a:r>
          </a:p>
          <a:p>
            <a:endParaRPr lang="en-US" dirty="0"/>
          </a:p>
          <a:p>
            <a:r>
              <a:rPr lang="en-US" dirty="0"/>
              <a:t>The total height of an element should be calculated like this:</a:t>
            </a:r>
          </a:p>
          <a:p>
            <a:endParaRPr lang="en-US" dirty="0"/>
          </a:p>
          <a:p>
            <a:r>
              <a:rPr lang="en-US" dirty="0"/>
              <a:t>Total element height = height + top padding + bottom padding + top border + bottom border + top margin + bottom margin</a:t>
            </a:r>
          </a:p>
        </p:txBody>
      </p:sp>
      <p:sp>
        <p:nvSpPr>
          <p:cNvPr id="4" name="Slide Number Placeholder 3"/>
          <p:cNvSpPr>
            <a:spLocks noGrp="1"/>
          </p:cNvSpPr>
          <p:nvPr>
            <p:ph type="sldNum" sz="quarter" idx="5"/>
          </p:nvPr>
        </p:nvSpPr>
        <p:spPr/>
        <p:txBody>
          <a:bodyPr/>
          <a:lstStyle/>
          <a:p>
            <a:fld id="{C1F21562-8E1D-4F45-9942-D9E3D0186318}" type="slidenum">
              <a:rPr lang="en-US" smtClean="0"/>
              <a:t>49</a:t>
            </a:fld>
            <a:endParaRPr lang="en-US"/>
          </a:p>
        </p:txBody>
      </p:sp>
    </p:spTree>
    <p:extLst>
      <p:ext uri="{BB962C8B-B14F-4D97-AF65-F5344CB8AC3E}">
        <p14:creationId xmlns:p14="http://schemas.microsoft.com/office/powerpoint/2010/main" val="253578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Agency FB" panose="020B0503020202020204" pitchFamily="34" charset="0"/>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Agency FB" panose="020B050302020202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A77F3144-5DDD-4A83-A8CA-23EADDE88E8D}" type="datetimeFigureOut">
              <a:rPr lang="en-US" smtClean="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C4169-F35C-4000-A022-3C06A63363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55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gency FB" panose="020B0503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77F3144-5DDD-4A83-A8CA-23EADDE88E8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C4169-F35C-4000-A022-3C06A633633D}" type="slidenum">
              <a:rPr lang="en-US" smtClean="0"/>
              <a:t>‹#›</a:t>
            </a:fld>
            <a:endParaRPr lang="en-US"/>
          </a:p>
        </p:txBody>
      </p:sp>
    </p:spTree>
    <p:extLst>
      <p:ext uri="{BB962C8B-B14F-4D97-AF65-F5344CB8AC3E}">
        <p14:creationId xmlns:p14="http://schemas.microsoft.com/office/powerpoint/2010/main" val="160132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lvl1pPr>
              <a:defRPr>
                <a:latin typeface="Agency FB" panose="020B0503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77F3144-5DDD-4A83-A8CA-23EADDE88E8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C4169-F35C-4000-A022-3C06A633633D}" type="slidenum">
              <a:rPr lang="en-US" smtClean="0"/>
              <a:t>‹#›</a:t>
            </a:fld>
            <a:endParaRPr lang="en-US"/>
          </a:p>
        </p:txBody>
      </p:sp>
    </p:spTree>
    <p:extLst>
      <p:ext uri="{BB962C8B-B14F-4D97-AF65-F5344CB8AC3E}">
        <p14:creationId xmlns:p14="http://schemas.microsoft.com/office/powerpoint/2010/main" val="339614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Agency FB" panose="020B0503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77F3144-5DDD-4A83-A8CA-23EADDE88E8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C4169-F35C-4000-A022-3C06A633633D}" type="slidenum">
              <a:rPr lang="en-US" smtClean="0"/>
              <a:t>‹#›</a:t>
            </a:fld>
            <a:endParaRPr lang="en-US"/>
          </a:p>
        </p:txBody>
      </p:sp>
    </p:spTree>
    <p:extLst>
      <p:ext uri="{BB962C8B-B14F-4D97-AF65-F5344CB8AC3E}">
        <p14:creationId xmlns:p14="http://schemas.microsoft.com/office/powerpoint/2010/main" val="305810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latin typeface="Agency FB" panose="020B0503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Agency FB" panose="020B0503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A77F3144-5DDD-4A83-A8CA-23EADDE88E8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C4169-F35C-4000-A022-3C06A63363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0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a:latin typeface="Agency FB" panose="020B05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77F3144-5DDD-4A83-A8CA-23EADDE88E8D}"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C4169-F35C-4000-A022-3C06A633633D}" type="slidenum">
              <a:rPr lang="en-US" smtClean="0"/>
              <a:t>‹#›</a:t>
            </a:fld>
            <a:endParaRPr lang="en-US"/>
          </a:p>
        </p:txBody>
      </p:sp>
    </p:spTree>
    <p:extLst>
      <p:ext uri="{BB962C8B-B14F-4D97-AF65-F5344CB8AC3E}">
        <p14:creationId xmlns:p14="http://schemas.microsoft.com/office/powerpoint/2010/main" val="3177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a:latin typeface="Agency FB" panose="020B0503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latin typeface="Agency FB"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097280" y="2582334"/>
            <a:ext cx="4937760" cy="337820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latin typeface="Agency FB"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77F3144-5DDD-4A83-A8CA-23EADDE88E8D}"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C4169-F35C-4000-A022-3C06A633633D}" type="slidenum">
              <a:rPr lang="en-US" smtClean="0"/>
              <a:t>‹#›</a:t>
            </a:fld>
            <a:endParaRPr lang="en-US"/>
          </a:p>
        </p:txBody>
      </p:sp>
    </p:spTree>
    <p:extLst>
      <p:ext uri="{BB962C8B-B14F-4D97-AF65-F5344CB8AC3E}">
        <p14:creationId xmlns:p14="http://schemas.microsoft.com/office/powerpoint/2010/main" val="60963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gency FB" panose="020B0503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A77F3144-5DDD-4A83-A8CA-23EADDE88E8D}"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C4169-F35C-4000-A022-3C06A633633D}" type="slidenum">
              <a:rPr lang="en-US" smtClean="0"/>
              <a:t>‹#›</a:t>
            </a:fld>
            <a:endParaRPr lang="en-US"/>
          </a:p>
        </p:txBody>
      </p:sp>
    </p:spTree>
    <p:extLst>
      <p:ext uri="{BB962C8B-B14F-4D97-AF65-F5344CB8AC3E}">
        <p14:creationId xmlns:p14="http://schemas.microsoft.com/office/powerpoint/2010/main" val="44870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7F3144-5DDD-4A83-A8CA-23EADDE88E8D}" type="datetimeFigureOut">
              <a:rPr lang="en-US" smtClean="0"/>
              <a:t>9/26/2023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C1C4169-F35C-4000-A022-3C06A633633D}" type="slidenum">
              <a:rPr lang="en-US" smtClean="0"/>
              <a:t>‹#›</a:t>
            </a:fld>
            <a:endParaRPr lang="en-US"/>
          </a:p>
        </p:txBody>
      </p:sp>
    </p:spTree>
    <p:extLst>
      <p:ext uri="{BB962C8B-B14F-4D97-AF65-F5344CB8AC3E}">
        <p14:creationId xmlns:p14="http://schemas.microsoft.com/office/powerpoint/2010/main" val="299668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latin typeface="Agency FB" panose="020B0503020202020204" pitchFamily="34" charset="0"/>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latin typeface="Agency FB" panose="020B05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7F3144-5DDD-4A83-A8CA-23EADDE88E8D}" type="datetimeFigureOut">
              <a:rPr lang="en-US" smtClean="0"/>
              <a:t>9/26/2023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1C4169-F35C-4000-A022-3C06A633633D}" type="slidenum">
              <a:rPr lang="en-US" smtClean="0"/>
              <a:t>‹#›</a:t>
            </a:fld>
            <a:endParaRPr lang="en-US"/>
          </a:p>
        </p:txBody>
      </p:sp>
    </p:spTree>
    <p:extLst>
      <p:ext uri="{BB962C8B-B14F-4D97-AF65-F5344CB8AC3E}">
        <p14:creationId xmlns:p14="http://schemas.microsoft.com/office/powerpoint/2010/main" val="62943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latin typeface="Agency FB" panose="020B050302020202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latin typeface="Agency FB"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latin typeface="Agency FB" panose="020B05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A77F3144-5DDD-4A83-A8CA-23EADDE88E8D}"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C4169-F35C-4000-A022-3C06A633633D}" type="slidenum">
              <a:rPr lang="en-US" smtClean="0"/>
              <a:t>‹#›</a:t>
            </a:fld>
            <a:endParaRPr lang="en-US"/>
          </a:p>
        </p:txBody>
      </p:sp>
    </p:spTree>
    <p:extLst>
      <p:ext uri="{BB962C8B-B14F-4D97-AF65-F5344CB8AC3E}">
        <p14:creationId xmlns:p14="http://schemas.microsoft.com/office/powerpoint/2010/main" val="182958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7F3144-5DDD-4A83-A8CA-23EADDE88E8D}" type="datetimeFigureOut">
              <a:rPr lang="en-US" smtClean="0"/>
              <a:t>9/26/2023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1C4169-F35C-4000-A022-3C06A633633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06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12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0.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1.png"/></Relationships>
</file>

<file path=ppt/slides/_rels/slide188.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4.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95.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03.png"/></Relationships>
</file>

<file path=ppt/slides/_rels/slide211.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8.png"/></Relationships>
</file>

<file path=ppt/slides/_rels/slide214.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13.png"/><Relationship Id="rId4" Type="http://schemas.openxmlformats.org/officeDocument/2006/relationships/image" Target="../media/image212.png"/></Relationships>
</file>

<file path=ppt/slides/_rels/slide217.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224.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image" Target="../media/image226.png"/><Relationship Id="rId2" Type="http://schemas.openxmlformats.org/officeDocument/2006/relationships/image" Target="../media/image225.png"/><Relationship Id="rId1" Type="http://schemas.openxmlformats.org/officeDocument/2006/relationships/slideLayout" Target="../slideLayouts/slideLayout2.xml"/><Relationship Id="rId4" Type="http://schemas.openxmlformats.org/officeDocument/2006/relationships/image" Target="../media/image227.png"/></Relationships>
</file>

<file path=ppt/slides/_rels/slide228.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232.png"/><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0BE4-D19F-45FC-8B58-1A40FC869E39}"/>
              </a:ext>
            </a:extLst>
          </p:cNvPr>
          <p:cNvSpPr>
            <a:spLocks noGrp="1"/>
          </p:cNvSpPr>
          <p:nvPr>
            <p:ph type="ctrTitle"/>
          </p:nvPr>
        </p:nvSpPr>
        <p:spPr/>
        <p:txBody>
          <a:bodyPr/>
          <a:lstStyle/>
          <a:p>
            <a:pPr algn="ctr"/>
            <a:r>
              <a:rPr lang="en-US" dirty="0"/>
              <a:t>Fundamentals of Internet Programming</a:t>
            </a:r>
          </a:p>
        </p:txBody>
      </p:sp>
      <p:sp>
        <p:nvSpPr>
          <p:cNvPr id="3" name="Subtitle 2">
            <a:extLst>
              <a:ext uri="{FF2B5EF4-FFF2-40B4-BE49-F238E27FC236}">
                <a16:creationId xmlns:a16="http://schemas.microsoft.com/office/drawing/2014/main" id="{6DA086B9-1417-4E32-9A9F-BA5DF3D57914}"/>
              </a:ext>
            </a:extLst>
          </p:cNvPr>
          <p:cNvSpPr>
            <a:spLocks noGrp="1"/>
          </p:cNvSpPr>
          <p:nvPr>
            <p:ph type="subTitle" idx="1"/>
          </p:nvPr>
        </p:nvSpPr>
        <p:spPr/>
        <p:txBody>
          <a:bodyPr/>
          <a:lstStyle/>
          <a:p>
            <a:r>
              <a:rPr lang="en-US" dirty="0"/>
              <a:t>Chapter 2 – hypertext markup language (html)</a:t>
            </a:r>
          </a:p>
        </p:txBody>
      </p:sp>
    </p:spTree>
    <p:extLst>
      <p:ext uri="{BB962C8B-B14F-4D97-AF65-F5344CB8AC3E}">
        <p14:creationId xmlns:p14="http://schemas.microsoft.com/office/powerpoint/2010/main" val="2972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5B7D-2B89-4DFA-BC5B-A85E731D7F7F}"/>
              </a:ext>
            </a:extLst>
          </p:cNvPr>
          <p:cNvSpPr>
            <a:spLocks noGrp="1"/>
          </p:cNvSpPr>
          <p:nvPr>
            <p:ph type="title"/>
          </p:nvPr>
        </p:nvSpPr>
        <p:spPr/>
        <p:txBody>
          <a:bodyPr/>
          <a:lstStyle/>
          <a:p>
            <a:r>
              <a:rPr lang="en-US" dirty="0"/>
              <a:t>The CSS id Selector</a:t>
            </a:r>
          </a:p>
        </p:txBody>
      </p:sp>
      <p:sp>
        <p:nvSpPr>
          <p:cNvPr id="3" name="Content Placeholder 2">
            <a:extLst>
              <a:ext uri="{FF2B5EF4-FFF2-40B4-BE49-F238E27FC236}">
                <a16:creationId xmlns:a16="http://schemas.microsoft.com/office/drawing/2014/main" id="{3CF36189-8A91-4F59-9759-D1C3F47ACB26}"/>
              </a:ext>
            </a:extLst>
          </p:cNvPr>
          <p:cNvSpPr>
            <a:spLocks noGrp="1"/>
          </p:cNvSpPr>
          <p:nvPr>
            <p:ph idx="1"/>
          </p:nvPr>
        </p:nvSpPr>
        <p:spPr/>
        <p:txBody>
          <a:bodyPr>
            <a:normAutofit/>
          </a:bodyPr>
          <a:lstStyle/>
          <a:p>
            <a:pPr>
              <a:buFont typeface="Wingdings" panose="05000000000000000000" pitchFamily="2" charset="2"/>
              <a:buChar char="q"/>
            </a:pPr>
            <a:r>
              <a:rPr lang="en-US" sz="2400" dirty="0"/>
              <a:t>The id selector uses the id attribute of an HTML element to select a specific element.</a:t>
            </a:r>
          </a:p>
          <a:p>
            <a:pPr>
              <a:buFont typeface="Wingdings" panose="05000000000000000000" pitchFamily="2" charset="2"/>
              <a:buChar char="q"/>
            </a:pPr>
            <a:r>
              <a:rPr lang="en-US" sz="2400" dirty="0"/>
              <a:t>The id of an element is unique within a page, so the id selector is used to select one unique element!</a:t>
            </a:r>
          </a:p>
          <a:p>
            <a:pPr>
              <a:buFont typeface="Wingdings" panose="05000000000000000000" pitchFamily="2" charset="2"/>
              <a:buChar char="q"/>
            </a:pPr>
            <a:r>
              <a:rPr lang="en-US" sz="2400" dirty="0"/>
              <a:t>To select an element with a specific id, write a hash (#) character, followed by the id of the element.</a:t>
            </a:r>
          </a:p>
        </p:txBody>
      </p:sp>
      <p:pic>
        <p:nvPicPr>
          <p:cNvPr id="4" name="Picture 3">
            <a:extLst>
              <a:ext uri="{FF2B5EF4-FFF2-40B4-BE49-F238E27FC236}">
                <a16:creationId xmlns:a16="http://schemas.microsoft.com/office/drawing/2014/main" id="{626452C6-8381-4764-A9A7-52D09AF854F8}"/>
              </a:ext>
            </a:extLst>
          </p:cNvPr>
          <p:cNvPicPr>
            <a:picLocks noChangeAspect="1"/>
          </p:cNvPicPr>
          <p:nvPr/>
        </p:nvPicPr>
        <p:blipFill>
          <a:blip r:embed="rId3"/>
          <a:stretch>
            <a:fillRect/>
          </a:stretch>
        </p:blipFill>
        <p:spPr>
          <a:xfrm>
            <a:off x="1644671" y="3429000"/>
            <a:ext cx="9292374" cy="2171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597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Layout - The position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Autofit/>
          </a:bodyPr>
          <a:lstStyle/>
          <a:p>
            <a:pPr>
              <a:buFont typeface="Wingdings" panose="05000000000000000000" pitchFamily="2" charset="2"/>
              <a:buChar char="q"/>
            </a:pPr>
            <a:r>
              <a:rPr lang="en-US" sz="2400" dirty="0"/>
              <a:t>The position property specifies the type of positioning method used for an element (static, relative, fixed, absolute or sticky).</a:t>
            </a:r>
          </a:p>
          <a:p>
            <a:pPr>
              <a:buFont typeface="Wingdings" panose="05000000000000000000" pitchFamily="2" charset="2"/>
              <a:buChar char="q"/>
            </a:pPr>
            <a:r>
              <a:rPr lang="en-US" sz="2400" dirty="0"/>
              <a:t>The position property specifies the type of positioning method used for an element.</a:t>
            </a:r>
          </a:p>
          <a:p>
            <a:pPr>
              <a:buFont typeface="Wingdings" panose="05000000000000000000" pitchFamily="2" charset="2"/>
              <a:buChar char="q"/>
            </a:pPr>
            <a:r>
              <a:rPr lang="en-US" sz="2400" dirty="0"/>
              <a:t>There are five different position values:</a:t>
            </a:r>
          </a:p>
          <a:p>
            <a:pPr lvl="2">
              <a:buFont typeface="Wingdings" panose="05000000000000000000" pitchFamily="2" charset="2"/>
              <a:buChar char="q"/>
            </a:pPr>
            <a:r>
              <a:rPr lang="en-US" sz="2000" dirty="0"/>
              <a:t>static</a:t>
            </a:r>
          </a:p>
          <a:p>
            <a:pPr lvl="2">
              <a:buFont typeface="Wingdings" panose="05000000000000000000" pitchFamily="2" charset="2"/>
              <a:buChar char="q"/>
            </a:pPr>
            <a:r>
              <a:rPr lang="en-US" sz="2000" dirty="0"/>
              <a:t>relative</a:t>
            </a:r>
          </a:p>
          <a:p>
            <a:pPr lvl="2">
              <a:buFont typeface="Wingdings" panose="05000000000000000000" pitchFamily="2" charset="2"/>
              <a:buChar char="q"/>
            </a:pPr>
            <a:r>
              <a:rPr lang="en-US" sz="2000" dirty="0"/>
              <a:t>fixed</a:t>
            </a:r>
          </a:p>
          <a:p>
            <a:pPr lvl="2">
              <a:buFont typeface="Wingdings" panose="05000000000000000000" pitchFamily="2" charset="2"/>
              <a:buChar char="q"/>
            </a:pPr>
            <a:r>
              <a:rPr lang="en-US" sz="2000" dirty="0"/>
              <a:t>absolute</a:t>
            </a:r>
          </a:p>
          <a:p>
            <a:pPr lvl="2">
              <a:buFont typeface="Wingdings" panose="05000000000000000000" pitchFamily="2" charset="2"/>
              <a:buChar char="q"/>
            </a:pPr>
            <a:r>
              <a:rPr lang="en-US" sz="2000" dirty="0"/>
              <a:t>Sticky</a:t>
            </a:r>
          </a:p>
          <a:p>
            <a:pPr>
              <a:buFont typeface="Wingdings" panose="05000000000000000000" pitchFamily="2" charset="2"/>
              <a:buChar char="q"/>
            </a:pPr>
            <a:r>
              <a:rPr lang="en-US" sz="2400" dirty="0">
                <a:solidFill>
                  <a:schemeClr val="tx1"/>
                </a:solidFill>
              </a:rPr>
              <a:t>Elements are then positioned using the top, bottom, left, and right properties. </a:t>
            </a:r>
            <a:endParaRPr lang="en-US" sz="2400" dirty="0"/>
          </a:p>
          <a:p>
            <a:endParaRPr lang="en-US" sz="2400" dirty="0"/>
          </a:p>
        </p:txBody>
      </p:sp>
    </p:spTree>
    <p:extLst>
      <p:ext uri="{BB962C8B-B14F-4D97-AF65-F5344CB8AC3E}">
        <p14:creationId xmlns:p14="http://schemas.microsoft.com/office/powerpoint/2010/main" val="3122083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position: static;</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HTML elements are positioned static by default.</a:t>
            </a:r>
          </a:p>
          <a:p>
            <a:pPr>
              <a:buFont typeface="Wingdings" panose="05000000000000000000" pitchFamily="2" charset="2"/>
              <a:buChar char="q"/>
            </a:pPr>
            <a:r>
              <a:rPr lang="en-US" sz="2400" dirty="0"/>
              <a:t>Static positioned elements are not affected by the top, bottom, left, and right properties.</a:t>
            </a:r>
          </a:p>
          <a:p>
            <a:pPr>
              <a:buFont typeface="Wingdings" panose="05000000000000000000" pitchFamily="2" charset="2"/>
              <a:buChar char="q"/>
            </a:pPr>
            <a:r>
              <a:rPr lang="en-US" sz="2400" dirty="0"/>
              <a:t>An element with position: static; is not positioned in any special way; it is always positioned according to the normal flow of the page:</a:t>
            </a:r>
          </a:p>
        </p:txBody>
      </p:sp>
      <p:pic>
        <p:nvPicPr>
          <p:cNvPr id="4" name="Picture 3">
            <a:extLst>
              <a:ext uri="{FF2B5EF4-FFF2-40B4-BE49-F238E27FC236}">
                <a16:creationId xmlns:a16="http://schemas.microsoft.com/office/drawing/2014/main" id="{537787B3-D2E3-46F4-A706-BDC648771AD9}"/>
              </a:ext>
            </a:extLst>
          </p:cNvPr>
          <p:cNvPicPr>
            <a:picLocks noChangeAspect="1"/>
          </p:cNvPicPr>
          <p:nvPr/>
        </p:nvPicPr>
        <p:blipFill>
          <a:blip r:embed="rId2"/>
          <a:stretch>
            <a:fillRect/>
          </a:stretch>
        </p:blipFill>
        <p:spPr>
          <a:xfrm>
            <a:off x="1943747" y="3971714"/>
            <a:ext cx="7686900" cy="1674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0957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position: relative;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An element with position: relative; is positioned relative to its normal position.</a:t>
            </a:r>
          </a:p>
          <a:p>
            <a:pPr>
              <a:buFont typeface="Wingdings" panose="05000000000000000000" pitchFamily="2" charset="2"/>
              <a:buChar char="q"/>
            </a:pPr>
            <a:r>
              <a:rPr lang="en-US" sz="2400" dirty="0"/>
              <a:t>Setting the top, right, bottom, and left properties of a relatively-positioned element will cause it to be adjusted away from its normal position. Other content will not be adjusted to fit into any gap left by the element.</a:t>
            </a:r>
          </a:p>
        </p:txBody>
      </p:sp>
      <p:pic>
        <p:nvPicPr>
          <p:cNvPr id="4" name="Picture 3">
            <a:extLst>
              <a:ext uri="{FF2B5EF4-FFF2-40B4-BE49-F238E27FC236}">
                <a16:creationId xmlns:a16="http://schemas.microsoft.com/office/drawing/2014/main" id="{70C33C61-DAF9-4E51-92B5-915E3B596B3C}"/>
              </a:ext>
            </a:extLst>
          </p:cNvPr>
          <p:cNvPicPr>
            <a:picLocks noChangeAspect="1"/>
          </p:cNvPicPr>
          <p:nvPr/>
        </p:nvPicPr>
        <p:blipFill>
          <a:blip r:embed="rId2"/>
          <a:stretch>
            <a:fillRect/>
          </a:stretch>
        </p:blipFill>
        <p:spPr>
          <a:xfrm>
            <a:off x="1763686" y="3857413"/>
            <a:ext cx="8066113" cy="2016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147027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position: fixed;</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An element with position: fixed; is positioned relative to the viewport, which means it always stays in the same place even if the page is scrolled. The top, right, bottom, and left properties are used to position the element.</a:t>
            </a:r>
          </a:p>
          <a:p>
            <a:pPr>
              <a:buFont typeface="Wingdings" panose="05000000000000000000" pitchFamily="2" charset="2"/>
              <a:buChar char="q"/>
            </a:pPr>
            <a:r>
              <a:rPr lang="en-US" sz="2400" dirty="0"/>
              <a:t>A fixed element does not leave a gap in the page where it would normally have been located.</a:t>
            </a:r>
          </a:p>
        </p:txBody>
      </p:sp>
      <p:pic>
        <p:nvPicPr>
          <p:cNvPr id="4" name="Picture 3">
            <a:extLst>
              <a:ext uri="{FF2B5EF4-FFF2-40B4-BE49-F238E27FC236}">
                <a16:creationId xmlns:a16="http://schemas.microsoft.com/office/drawing/2014/main" id="{303332FA-E2EC-494B-967D-5C4D52621BEA}"/>
              </a:ext>
            </a:extLst>
          </p:cNvPr>
          <p:cNvPicPr>
            <a:picLocks noChangeAspect="1"/>
          </p:cNvPicPr>
          <p:nvPr/>
        </p:nvPicPr>
        <p:blipFill>
          <a:blip r:embed="rId2"/>
          <a:stretch>
            <a:fillRect/>
          </a:stretch>
        </p:blipFill>
        <p:spPr>
          <a:xfrm>
            <a:off x="1792000" y="3629865"/>
            <a:ext cx="6506180" cy="24165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996164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position: absolute;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An element with position: absolute; is positioned relative to the nearest positioned ancestor (instead of positioned relative to the viewport, like fixed).</a:t>
            </a:r>
          </a:p>
          <a:p>
            <a:pPr>
              <a:buFont typeface="Wingdings" panose="05000000000000000000" pitchFamily="2" charset="2"/>
              <a:buChar char="q"/>
            </a:pPr>
            <a:r>
              <a:rPr lang="en-US" sz="2400" dirty="0"/>
              <a:t>However; if an absolute positioned element has no positioned ancestors, it uses the document body, and moves along with page scrolling.</a:t>
            </a:r>
          </a:p>
          <a:p>
            <a:pPr>
              <a:buFont typeface="Wingdings" panose="05000000000000000000" pitchFamily="2" charset="2"/>
              <a:buChar char="q"/>
            </a:pPr>
            <a:r>
              <a:rPr lang="en-US" sz="2400" dirty="0"/>
              <a:t>Note: Absolute positioned elements are removed from the normal flow, and can overlap elements.</a:t>
            </a:r>
          </a:p>
        </p:txBody>
      </p:sp>
      <p:pic>
        <p:nvPicPr>
          <p:cNvPr id="4" name="Picture 3">
            <a:extLst>
              <a:ext uri="{FF2B5EF4-FFF2-40B4-BE49-F238E27FC236}">
                <a16:creationId xmlns:a16="http://schemas.microsoft.com/office/drawing/2014/main" id="{3A4AC42B-3E50-4CA5-95DA-EE810E404B4F}"/>
              </a:ext>
            </a:extLst>
          </p:cNvPr>
          <p:cNvPicPr>
            <a:picLocks noChangeAspect="1"/>
          </p:cNvPicPr>
          <p:nvPr/>
        </p:nvPicPr>
        <p:blipFill>
          <a:blip r:embed="rId2"/>
          <a:stretch>
            <a:fillRect/>
          </a:stretch>
        </p:blipFill>
        <p:spPr>
          <a:xfrm>
            <a:off x="1334736" y="1845734"/>
            <a:ext cx="6963444" cy="4436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336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position: sticky;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An element with position: sticky; is positioned based on the user's scroll position.</a:t>
            </a:r>
          </a:p>
          <a:p>
            <a:pPr>
              <a:buFont typeface="Wingdings" panose="05000000000000000000" pitchFamily="2" charset="2"/>
              <a:buChar char="q"/>
            </a:pPr>
            <a:r>
              <a:rPr lang="en-US" sz="2400" dirty="0"/>
              <a:t>A sticky element toggles between relative and fixed, depending on the scroll position. It is positioned relative until a given offset position is met in the viewport - then it "sticks" in place (like </a:t>
            </a:r>
            <a:r>
              <a:rPr lang="en-US" sz="2400" dirty="0" err="1"/>
              <a:t>position:fixed</a:t>
            </a:r>
            <a:r>
              <a:rPr lang="en-US" sz="2400" dirty="0"/>
              <a:t>).</a:t>
            </a:r>
          </a:p>
          <a:p>
            <a:pPr>
              <a:buFont typeface="Wingdings" panose="05000000000000000000" pitchFamily="2" charset="2"/>
              <a:buChar char="q"/>
            </a:pPr>
            <a:r>
              <a:rPr lang="en-US" sz="2400" dirty="0"/>
              <a:t>In this example, the sticky element sticks to the top of the page (top: 0), when you reach its scroll position.</a:t>
            </a:r>
          </a:p>
        </p:txBody>
      </p:sp>
      <p:pic>
        <p:nvPicPr>
          <p:cNvPr id="4" name="Picture 3">
            <a:extLst>
              <a:ext uri="{FF2B5EF4-FFF2-40B4-BE49-F238E27FC236}">
                <a16:creationId xmlns:a16="http://schemas.microsoft.com/office/drawing/2014/main" id="{7D2D7499-BE17-47B8-8090-7B80A77DDD61}"/>
              </a:ext>
            </a:extLst>
          </p:cNvPr>
          <p:cNvPicPr>
            <a:picLocks noChangeAspect="1"/>
          </p:cNvPicPr>
          <p:nvPr/>
        </p:nvPicPr>
        <p:blipFill>
          <a:blip r:embed="rId3"/>
          <a:stretch>
            <a:fillRect/>
          </a:stretch>
        </p:blipFill>
        <p:spPr>
          <a:xfrm>
            <a:off x="1268052" y="2237938"/>
            <a:ext cx="10019706" cy="3339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076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Layout - The z-index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z-index property specifies the stack order of an element.</a:t>
            </a:r>
          </a:p>
          <a:p>
            <a:pPr>
              <a:buFont typeface="Wingdings" panose="05000000000000000000" pitchFamily="2" charset="2"/>
              <a:buChar char="q"/>
            </a:pPr>
            <a:r>
              <a:rPr lang="en-US" sz="2400" dirty="0"/>
              <a:t>When elements are positioned, they can overlap other elements.</a:t>
            </a:r>
          </a:p>
          <a:p>
            <a:pPr>
              <a:buFont typeface="Wingdings" panose="05000000000000000000" pitchFamily="2" charset="2"/>
              <a:buChar char="q"/>
            </a:pPr>
            <a:r>
              <a:rPr lang="en-US" sz="2400" dirty="0"/>
              <a:t>The z-index property specifies the stack order of an element (which element should be placed in front of, or behind, the others).</a:t>
            </a:r>
          </a:p>
          <a:p>
            <a:pPr>
              <a:buFont typeface="Wingdings" panose="05000000000000000000" pitchFamily="2" charset="2"/>
              <a:buChar char="q"/>
            </a:pPr>
            <a:r>
              <a:rPr lang="en-US" sz="2400" dirty="0"/>
              <a:t>An element can have a positive or negative stack order:</a:t>
            </a:r>
          </a:p>
        </p:txBody>
      </p:sp>
      <p:pic>
        <p:nvPicPr>
          <p:cNvPr id="4" name="Picture 3">
            <a:extLst>
              <a:ext uri="{FF2B5EF4-FFF2-40B4-BE49-F238E27FC236}">
                <a16:creationId xmlns:a16="http://schemas.microsoft.com/office/drawing/2014/main" id="{08967869-7602-45C1-92C7-FE09A3CAB322}"/>
              </a:ext>
            </a:extLst>
          </p:cNvPr>
          <p:cNvPicPr>
            <a:picLocks noChangeAspect="1"/>
          </p:cNvPicPr>
          <p:nvPr/>
        </p:nvPicPr>
        <p:blipFill>
          <a:blip r:embed="rId3"/>
          <a:stretch>
            <a:fillRect/>
          </a:stretch>
        </p:blipFill>
        <p:spPr>
          <a:xfrm>
            <a:off x="1569114" y="3053617"/>
            <a:ext cx="8260686" cy="26448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532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Without z-index</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If two positioned elements overlap each other without a z-index specified, the element defined last in the HTML code will be shown on top.</a:t>
            </a:r>
          </a:p>
        </p:txBody>
      </p:sp>
    </p:spTree>
    <p:extLst>
      <p:ext uri="{BB962C8B-B14F-4D97-AF65-F5344CB8AC3E}">
        <p14:creationId xmlns:p14="http://schemas.microsoft.com/office/powerpoint/2010/main" val="12068285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Layout - Overflow</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overflow property controls what happens to content that is too big to fit into an area.</a:t>
            </a:r>
          </a:p>
          <a:p>
            <a:pPr>
              <a:buFont typeface="Wingdings" panose="05000000000000000000" pitchFamily="2" charset="2"/>
              <a:buChar char="q"/>
            </a:pPr>
            <a:r>
              <a:rPr lang="en-US" sz="2400" dirty="0"/>
              <a:t>The overflow property specifies whether to clip the content or to add scrollbars when the content of an element is too big to fit in the specified area.</a:t>
            </a:r>
          </a:p>
          <a:p>
            <a:pPr>
              <a:buFont typeface="Wingdings" panose="05000000000000000000" pitchFamily="2" charset="2"/>
              <a:buChar char="q"/>
            </a:pPr>
            <a:r>
              <a:rPr lang="en-US" sz="2400" dirty="0"/>
              <a:t>The overflow property has the following values:</a:t>
            </a:r>
          </a:p>
          <a:p>
            <a:pPr lvl="2">
              <a:buFont typeface="Wingdings" panose="05000000000000000000" pitchFamily="2" charset="2"/>
              <a:buChar char="q"/>
            </a:pPr>
            <a:r>
              <a:rPr lang="en-US" sz="2400" dirty="0"/>
              <a:t>visible - Default. The overflow is not clipped. The content renders outside the element's box</a:t>
            </a:r>
          </a:p>
          <a:p>
            <a:pPr lvl="2">
              <a:buFont typeface="Wingdings" panose="05000000000000000000" pitchFamily="2" charset="2"/>
              <a:buChar char="q"/>
            </a:pPr>
            <a:r>
              <a:rPr lang="en-US" sz="2400" dirty="0"/>
              <a:t>hidden - The overflow is clipped, and the rest of the content will be invisible</a:t>
            </a:r>
          </a:p>
          <a:p>
            <a:pPr lvl="2">
              <a:buFont typeface="Wingdings" panose="05000000000000000000" pitchFamily="2" charset="2"/>
              <a:buChar char="q"/>
            </a:pPr>
            <a:r>
              <a:rPr lang="en-US" sz="2400" dirty="0"/>
              <a:t>scroll - The overflow is clipped, and a scrollbar is added to see the rest of the content</a:t>
            </a:r>
          </a:p>
          <a:p>
            <a:pPr lvl="2">
              <a:buFont typeface="Wingdings" panose="05000000000000000000" pitchFamily="2" charset="2"/>
              <a:buChar char="q"/>
            </a:pPr>
            <a:r>
              <a:rPr lang="en-US" sz="2400" dirty="0"/>
              <a:t>auto - Similar to scroll, but it adds scrollbars only when necessary</a:t>
            </a:r>
          </a:p>
        </p:txBody>
      </p:sp>
    </p:spTree>
    <p:extLst>
      <p:ext uri="{BB962C8B-B14F-4D97-AF65-F5344CB8AC3E}">
        <p14:creationId xmlns:p14="http://schemas.microsoft.com/office/powerpoint/2010/main" val="19882222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overflow: visible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By default, the overflow is visible, meaning that it is not clipped and it renders outside the element's box:</a:t>
            </a:r>
          </a:p>
        </p:txBody>
      </p:sp>
      <p:pic>
        <p:nvPicPr>
          <p:cNvPr id="4" name="Picture 3">
            <a:extLst>
              <a:ext uri="{FF2B5EF4-FFF2-40B4-BE49-F238E27FC236}">
                <a16:creationId xmlns:a16="http://schemas.microsoft.com/office/drawing/2014/main" id="{E12C2BEA-7F02-4320-A052-2EDED5121D67}"/>
              </a:ext>
            </a:extLst>
          </p:cNvPr>
          <p:cNvPicPr>
            <a:picLocks noChangeAspect="1"/>
          </p:cNvPicPr>
          <p:nvPr/>
        </p:nvPicPr>
        <p:blipFill>
          <a:blip r:embed="rId2"/>
          <a:stretch>
            <a:fillRect/>
          </a:stretch>
        </p:blipFill>
        <p:spPr>
          <a:xfrm>
            <a:off x="1618976" y="2485623"/>
            <a:ext cx="8462284" cy="2957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895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B70C-ACD8-407C-A427-7C4E6E361983}"/>
              </a:ext>
            </a:extLst>
          </p:cNvPr>
          <p:cNvSpPr>
            <a:spLocks noGrp="1"/>
          </p:cNvSpPr>
          <p:nvPr>
            <p:ph type="title"/>
          </p:nvPr>
        </p:nvSpPr>
        <p:spPr/>
        <p:txBody>
          <a:bodyPr/>
          <a:lstStyle/>
          <a:p>
            <a:r>
              <a:rPr lang="en-US" dirty="0"/>
              <a:t>The CSS class Selector</a:t>
            </a:r>
          </a:p>
        </p:txBody>
      </p:sp>
      <p:sp>
        <p:nvSpPr>
          <p:cNvPr id="3" name="Content Placeholder 2">
            <a:extLst>
              <a:ext uri="{FF2B5EF4-FFF2-40B4-BE49-F238E27FC236}">
                <a16:creationId xmlns:a16="http://schemas.microsoft.com/office/drawing/2014/main" id="{E8518C08-3667-468E-B317-C26A24EFEBBE}"/>
              </a:ext>
            </a:extLst>
          </p:cNvPr>
          <p:cNvSpPr>
            <a:spLocks noGrp="1"/>
          </p:cNvSpPr>
          <p:nvPr>
            <p:ph idx="1"/>
          </p:nvPr>
        </p:nvSpPr>
        <p:spPr/>
        <p:txBody>
          <a:bodyPr>
            <a:normAutofit/>
          </a:bodyPr>
          <a:lstStyle/>
          <a:p>
            <a:pPr>
              <a:buFont typeface="Wingdings" panose="05000000000000000000" pitchFamily="2" charset="2"/>
              <a:buChar char="q"/>
            </a:pPr>
            <a:r>
              <a:rPr lang="en-US" sz="2400" dirty="0"/>
              <a:t>The class selector selects HTML elements with a specific class attribute.</a:t>
            </a:r>
          </a:p>
          <a:p>
            <a:pPr>
              <a:buFont typeface="Wingdings" panose="05000000000000000000" pitchFamily="2" charset="2"/>
              <a:buChar char="q"/>
            </a:pPr>
            <a:r>
              <a:rPr lang="en-US" sz="2400" dirty="0"/>
              <a:t>To select elements with a specific class, write a period (.) character, followed by the class name.</a:t>
            </a:r>
          </a:p>
        </p:txBody>
      </p:sp>
      <p:pic>
        <p:nvPicPr>
          <p:cNvPr id="4" name="Picture 3">
            <a:extLst>
              <a:ext uri="{FF2B5EF4-FFF2-40B4-BE49-F238E27FC236}">
                <a16:creationId xmlns:a16="http://schemas.microsoft.com/office/drawing/2014/main" id="{E2D53B67-13F0-41C8-A8D9-CA0986FD9A2E}"/>
              </a:ext>
            </a:extLst>
          </p:cNvPr>
          <p:cNvPicPr>
            <a:picLocks noChangeAspect="1"/>
          </p:cNvPicPr>
          <p:nvPr/>
        </p:nvPicPr>
        <p:blipFill>
          <a:blip r:embed="rId2"/>
          <a:stretch>
            <a:fillRect/>
          </a:stretch>
        </p:blipFill>
        <p:spPr>
          <a:xfrm>
            <a:off x="1475730" y="3362044"/>
            <a:ext cx="9160604" cy="1964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63837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overflow: hidden</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With the hidden value, the overflow is clipped, and the rest of the content is hidden:</a:t>
            </a:r>
          </a:p>
        </p:txBody>
      </p:sp>
      <p:pic>
        <p:nvPicPr>
          <p:cNvPr id="4" name="Picture 3">
            <a:extLst>
              <a:ext uri="{FF2B5EF4-FFF2-40B4-BE49-F238E27FC236}">
                <a16:creationId xmlns:a16="http://schemas.microsoft.com/office/drawing/2014/main" id="{D17B7DCD-641D-46DF-81FF-A38B4D0CB621}"/>
              </a:ext>
            </a:extLst>
          </p:cNvPr>
          <p:cNvPicPr>
            <a:picLocks noChangeAspect="1"/>
          </p:cNvPicPr>
          <p:nvPr/>
        </p:nvPicPr>
        <p:blipFill>
          <a:blip r:embed="rId2"/>
          <a:stretch>
            <a:fillRect/>
          </a:stretch>
        </p:blipFill>
        <p:spPr>
          <a:xfrm>
            <a:off x="1485900" y="2625777"/>
            <a:ext cx="9829800" cy="2463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30484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overflow: scroll</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Setting the value to scroll, the overflow is clipped and a scrollbar is added to scroll inside the box. Note that this will add a scrollbar both horizontally and vertically (even if you do not need it):</a:t>
            </a:r>
          </a:p>
        </p:txBody>
      </p:sp>
      <p:pic>
        <p:nvPicPr>
          <p:cNvPr id="4" name="Picture 3">
            <a:extLst>
              <a:ext uri="{FF2B5EF4-FFF2-40B4-BE49-F238E27FC236}">
                <a16:creationId xmlns:a16="http://schemas.microsoft.com/office/drawing/2014/main" id="{C18F84BD-B08C-4874-B44F-BF4755DFB132}"/>
              </a:ext>
            </a:extLst>
          </p:cNvPr>
          <p:cNvPicPr>
            <a:picLocks noChangeAspect="1"/>
          </p:cNvPicPr>
          <p:nvPr/>
        </p:nvPicPr>
        <p:blipFill>
          <a:blip r:embed="rId2"/>
          <a:stretch>
            <a:fillRect/>
          </a:stretch>
        </p:blipFill>
        <p:spPr>
          <a:xfrm>
            <a:off x="1566581" y="3043183"/>
            <a:ext cx="8819478" cy="1688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26558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overflow: auto</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auto value is similar to scroll, but it adds scrollbars only when necessary:</a:t>
            </a:r>
          </a:p>
        </p:txBody>
      </p:sp>
      <p:pic>
        <p:nvPicPr>
          <p:cNvPr id="4" name="Picture 3">
            <a:extLst>
              <a:ext uri="{FF2B5EF4-FFF2-40B4-BE49-F238E27FC236}">
                <a16:creationId xmlns:a16="http://schemas.microsoft.com/office/drawing/2014/main" id="{00735A2F-BB77-478C-9D02-D3324CB6C0DF}"/>
              </a:ext>
            </a:extLst>
          </p:cNvPr>
          <p:cNvPicPr>
            <a:picLocks noChangeAspect="1"/>
          </p:cNvPicPr>
          <p:nvPr/>
        </p:nvPicPr>
        <p:blipFill>
          <a:blip r:embed="rId2"/>
          <a:stretch>
            <a:fillRect/>
          </a:stretch>
        </p:blipFill>
        <p:spPr>
          <a:xfrm>
            <a:off x="1620919" y="2647841"/>
            <a:ext cx="8405425" cy="1947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1923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overflow-x and overflow-y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dirty="0"/>
              <a:t>The overflow-x and overflow-y properties specifies whether to change the overflow of content just horizontally or vertically (or both):</a:t>
            </a:r>
          </a:p>
          <a:p>
            <a:pPr lvl="1">
              <a:buFont typeface="Wingdings" panose="05000000000000000000" pitchFamily="2" charset="2"/>
              <a:buChar char="q"/>
            </a:pPr>
            <a:r>
              <a:rPr lang="en-US" sz="2000" dirty="0"/>
              <a:t>overflow-x specifies what to do with the left/right edges of the content.</a:t>
            </a:r>
          </a:p>
          <a:p>
            <a:pPr lvl="1">
              <a:buFont typeface="Wingdings" panose="05000000000000000000" pitchFamily="2" charset="2"/>
              <a:buChar char="q"/>
            </a:pPr>
            <a:r>
              <a:rPr lang="en-US" sz="2000" dirty="0"/>
              <a:t>overflow-y specifies what to do with the top/bottom edges of the content</a:t>
            </a:r>
          </a:p>
        </p:txBody>
      </p:sp>
      <p:pic>
        <p:nvPicPr>
          <p:cNvPr id="4" name="Picture 3">
            <a:extLst>
              <a:ext uri="{FF2B5EF4-FFF2-40B4-BE49-F238E27FC236}">
                <a16:creationId xmlns:a16="http://schemas.microsoft.com/office/drawing/2014/main" id="{C5A30F70-CF7A-4FCD-B2D7-4DAE332B90F2}"/>
              </a:ext>
            </a:extLst>
          </p:cNvPr>
          <p:cNvPicPr>
            <a:picLocks noChangeAspect="1"/>
          </p:cNvPicPr>
          <p:nvPr/>
        </p:nvPicPr>
        <p:blipFill>
          <a:blip r:embed="rId2"/>
          <a:stretch>
            <a:fillRect/>
          </a:stretch>
        </p:blipFill>
        <p:spPr>
          <a:xfrm>
            <a:off x="1570380" y="3716590"/>
            <a:ext cx="9585300" cy="1792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20596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All CSS Overflow Properties</a:t>
            </a:r>
          </a:p>
        </p:txBody>
      </p:sp>
      <p:pic>
        <p:nvPicPr>
          <p:cNvPr id="4" name="Content Placeholder 3">
            <a:extLst>
              <a:ext uri="{FF2B5EF4-FFF2-40B4-BE49-F238E27FC236}">
                <a16:creationId xmlns:a16="http://schemas.microsoft.com/office/drawing/2014/main" id="{4F6E93D7-8009-4371-8D28-5AD98C7F9A68}"/>
              </a:ext>
            </a:extLst>
          </p:cNvPr>
          <p:cNvPicPr>
            <a:picLocks noGrp="1" noChangeAspect="1"/>
          </p:cNvPicPr>
          <p:nvPr>
            <p:ph idx="1"/>
          </p:nvPr>
        </p:nvPicPr>
        <p:blipFill>
          <a:blip r:embed="rId2"/>
          <a:stretch>
            <a:fillRect/>
          </a:stretch>
        </p:blipFill>
        <p:spPr>
          <a:xfrm>
            <a:off x="1577340" y="2034540"/>
            <a:ext cx="8572500" cy="4127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13263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overflow-wrap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lstStyle/>
          <a:p>
            <a:r>
              <a:rPr lang="en-US" dirty="0"/>
              <a:t>The overflow-wrap property specifies whether or not the browser can break lines with long words, if they overflow the container.</a:t>
            </a:r>
          </a:p>
          <a:p>
            <a:endParaRPr lang="en-US" dirty="0"/>
          </a:p>
        </p:txBody>
      </p:sp>
      <p:pic>
        <p:nvPicPr>
          <p:cNvPr id="4" name="Picture 3">
            <a:extLst>
              <a:ext uri="{FF2B5EF4-FFF2-40B4-BE49-F238E27FC236}">
                <a16:creationId xmlns:a16="http://schemas.microsoft.com/office/drawing/2014/main" id="{F5BE09C2-3D27-4803-B067-699F12F6F1B2}"/>
              </a:ext>
            </a:extLst>
          </p:cNvPr>
          <p:cNvPicPr>
            <a:picLocks noChangeAspect="1"/>
          </p:cNvPicPr>
          <p:nvPr/>
        </p:nvPicPr>
        <p:blipFill>
          <a:blip r:embed="rId2"/>
          <a:stretch>
            <a:fillRect/>
          </a:stretch>
        </p:blipFill>
        <p:spPr>
          <a:xfrm>
            <a:off x="1499817" y="2676149"/>
            <a:ext cx="6975754" cy="15529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A257CB0-2575-4566-8A94-616FDED9102B}"/>
              </a:ext>
            </a:extLst>
          </p:cNvPr>
          <p:cNvPicPr>
            <a:picLocks noChangeAspect="1"/>
          </p:cNvPicPr>
          <p:nvPr/>
        </p:nvPicPr>
        <p:blipFill>
          <a:blip r:embed="rId3"/>
          <a:stretch>
            <a:fillRect/>
          </a:stretch>
        </p:blipFill>
        <p:spPr>
          <a:xfrm>
            <a:off x="1325880" y="2423161"/>
            <a:ext cx="7552228" cy="3701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589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Layout - float and clear</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lnSpcReduction="10000"/>
          </a:bodyPr>
          <a:lstStyle/>
          <a:p>
            <a:pPr>
              <a:buFont typeface="Wingdings" panose="05000000000000000000" pitchFamily="2" charset="2"/>
              <a:buChar char="q"/>
            </a:pPr>
            <a:r>
              <a:rPr lang="en-US" sz="2400" dirty="0"/>
              <a:t>The CSS float property specifies how an element should float.</a:t>
            </a:r>
          </a:p>
          <a:p>
            <a:pPr>
              <a:buFont typeface="Wingdings" panose="05000000000000000000" pitchFamily="2" charset="2"/>
              <a:buChar char="q"/>
            </a:pPr>
            <a:r>
              <a:rPr lang="en-US" sz="2400" dirty="0"/>
              <a:t>The clear property specifies what should happen with the element that is next to a floating element.</a:t>
            </a:r>
          </a:p>
          <a:p>
            <a:pPr>
              <a:buFont typeface="Wingdings" panose="05000000000000000000" pitchFamily="2" charset="2"/>
              <a:buChar char="q"/>
            </a:pPr>
            <a:r>
              <a:rPr lang="en-US" sz="2400" dirty="0"/>
              <a:t>The float property is used for positioning and formatting content e.g. let an image float left to the text in a container.</a:t>
            </a:r>
          </a:p>
          <a:p>
            <a:pPr>
              <a:buFont typeface="Wingdings" panose="05000000000000000000" pitchFamily="2" charset="2"/>
              <a:buChar char="q"/>
            </a:pPr>
            <a:r>
              <a:rPr lang="en-US" sz="2400" dirty="0"/>
              <a:t>The float property can have one of the following values:</a:t>
            </a:r>
          </a:p>
          <a:p>
            <a:pPr lvl="2">
              <a:buFont typeface="Wingdings" panose="05000000000000000000" pitchFamily="2" charset="2"/>
              <a:buChar char="q"/>
            </a:pPr>
            <a:r>
              <a:rPr lang="en-US" sz="2400" dirty="0"/>
              <a:t>left - The element floats to the left of its container</a:t>
            </a:r>
          </a:p>
          <a:p>
            <a:pPr lvl="2">
              <a:buFont typeface="Wingdings" panose="05000000000000000000" pitchFamily="2" charset="2"/>
              <a:buChar char="q"/>
            </a:pPr>
            <a:r>
              <a:rPr lang="en-US" sz="2400" dirty="0"/>
              <a:t>right - The element floats to the right of its container</a:t>
            </a:r>
          </a:p>
          <a:p>
            <a:pPr lvl="2">
              <a:buFont typeface="Wingdings" panose="05000000000000000000" pitchFamily="2" charset="2"/>
              <a:buChar char="q"/>
            </a:pPr>
            <a:r>
              <a:rPr lang="en-US" sz="2400" dirty="0"/>
              <a:t>none - The element does not float (will be displayed just where it occurs in the text). This is default</a:t>
            </a:r>
          </a:p>
          <a:p>
            <a:pPr lvl="2">
              <a:buFont typeface="Wingdings" panose="05000000000000000000" pitchFamily="2" charset="2"/>
              <a:buChar char="q"/>
            </a:pPr>
            <a:r>
              <a:rPr lang="en-US" sz="2400" dirty="0"/>
              <a:t>inherit - The element inherits the float value of its parent</a:t>
            </a:r>
          </a:p>
        </p:txBody>
      </p:sp>
    </p:spTree>
    <p:extLst>
      <p:ext uri="{BB962C8B-B14F-4D97-AF65-F5344CB8AC3E}">
        <p14:creationId xmlns:p14="http://schemas.microsoft.com/office/powerpoint/2010/main" val="33865097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float: right;</a:t>
            </a:r>
          </a:p>
        </p:txBody>
      </p:sp>
      <p:pic>
        <p:nvPicPr>
          <p:cNvPr id="4" name="Content Placeholder 3">
            <a:extLst>
              <a:ext uri="{FF2B5EF4-FFF2-40B4-BE49-F238E27FC236}">
                <a16:creationId xmlns:a16="http://schemas.microsoft.com/office/drawing/2014/main" id="{3C2DC12B-3E47-446A-8A96-DC425A640746}"/>
              </a:ext>
            </a:extLst>
          </p:cNvPr>
          <p:cNvPicPr>
            <a:picLocks noGrp="1" noChangeAspect="1"/>
          </p:cNvPicPr>
          <p:nvPr>
            <p:ph idx="1"/>
          </p:nvPr>
        </p:nvPicPr>
        <p:blipFill>
          <a:blip r:embed="rId2"/>
          <a:stretch>
            <a:fillRect/>
          </a:stretch>
        </p:blipFill>
        <p:spPr>
          <a:xfrm>
            <a:off x="1623060" y="2465043"/>
            <a:ext cx="8945880" cy="243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EC2A2190-A8C6-492A-BFE3-ED1A65276C2F}"/>
              </a:ext>
            </a:extLst>
          </p:cNvPr>
          <p:cNvPicPr>
            <a:picLocks noChangeAspect="1"/>
          </p:cNvPicPr>
          <p:nvPr/>
        </p:nvPicPr>
        <p:blipFill>
          <a:blip r:embed="rId3"/>
          <a:stretch>
            <a:fillRect/>
          </a:stretch>
        </p:blipFill>
        <p:spPr>
          <a:xfrm>
            <a:off x="1440180" y="1920240"/>
            <a:ext cx="9372600" cy="4108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49087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float: left;</a:t>
            </a:r>
          </a:p>
        </p:txBody>
      </p:sp>
      <p:pic>
        <p:nvPicPr>
          <p:cNvPr id="4" name="Content Placeholder 3">
            <a:extLst>
              <a:ext uri="{FF2B5EF4-FFF2-40B4-BE49-F238E27FC236}">
                <a16:creationId xmlns:a16="http://schemas.microsoft.com/office/drawing/2014/main" id="{8A01E611-8367-46EE-A804-ED735264587B}"/>
              </a:ext>
            </a:extLst>
          </p:cNvPr>
          <p:cNvPicPr>
            <a:picLocks noGrp="1" noChangeAspect="1"/>
          </p:cNvPicPr>
          <p:nvPr>
            <p:ph idx="1"/>
          </p:nvPr>
        </p:nvPicPr>
        <p:blipFill>
          <a:blip r:embed="rId2"/>
          <a:stretch>
            <a:fillRect/>
          </a:stretch>
        </p:blipFill>
        <p:spPr>
          <a:xfrm>
            <a:off x="1420523" y="2237369"/>
            <a:ext cx="7809010" cy="1450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3E4814F-7FB7-4681-B3B3-015B104B68FA}"/>
              </a:ext>
            </a:extLst>
          </p:cNvPr>
          <p:cNvPicPr>
            <a:picLocks noChangeAspect="1"/>
          </p:cNvPicPr>
          <p:nvPr/>
        </p:nvPicPr>
        <p:blipFill>
          <a:blip r:embed="rId3"/>
          <a:stretch>
            <a:fillRect/>
          </a:stretch>
        </p:blipFill>
        <p:spPr>
          <a:xfrm>
            <a:off x="1097280" y="2033392"/>
            <a:ext cx="8641080" cy="4083608"/>
          </a:xfrm>
          <a:prstGeom prst="rect">
            <a:avLst/>
          </a:prstGeom>
        </p:spPr>
      </p:pic>
    </p:spTree>
    <p:extLst>
      <p:ext uri="{BB962C8B-B14F-4D97-AF65-F5344CB8AC3E}">
        <p14:creationId xmlns:p14="http://schemas.microsoft.com/office/powerpoint/2010/main" val="250201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No float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In the following example the image will be displayed just where it occurs in the text (float: none;):</a:t>
            </a:r>
          </a:p>
        </p:txBody>
      </p:sp>
      <p:pic>
        <p:nvPicPr>
          <p:cNvPr id="4" name="Picture 3">
            <a:extLst>
              <a:ext uri="{FF2B5EF4-FFF2-40B4-BE49-F238E27FC236}">
                <a16:creationId xmlns:a16="http://schemas.microsoft.com/office/drawing/2014/main" id="{5CDA77F5-3B10-464D-BF03-A83CF9DD5D62}"/>
              </a:ext>
            </a:extLst>
          </p:cNvPr>
          <p:cNvPicPr>
            <a:picLocks noChangeAspect="1"/>
          </p:cNvPicPr>
          <p:nvPr/>
        </p:nvPicPr>
        <p:blipFill>
          <a:blip r:embed="rId2"/>
          <a:stretch>
            <a:fillRect/>
          </a:stretch>
        </p:blipFill>
        <p:spPr>
          <a:xfrm>
            <a:off x="1366529" y="2644034"/>
            <a:ext cx="10058400" cy="1927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517D14EC-8B98-4CD2-B095-D52C46BB498E}"/>
              </a:ext>
            </a:extLst>
          </p:cNvPr>
          <p:cNvPicPr>
            <a:picLocks noChangeAspect="1"/>
          </p:cNvPicPr>
          <p:nvPr/>
        </p:nvPicPr>
        <p:blipFill>
          <a:blip r:embed="rId3"/>
          <a:stretch>
            <a:fillRect/>
          </a:stretch>
        </p:blipFill>
        <p:spPr>
          <a:xfrm>
            <a:off x="1097280" y="2462221"/>
            <a:ext cx="10515600" cy="3743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694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CSS Universal Selector</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The universal selector (*) selects all HTML elements on the page.</a:t>
            </a:r>
          </a:p>
          <a:p>
            <a:pPr>
              <a:buFont typeface="Wingdings" panose="05000000000000000000" pitchFamily="2" charset="2"/>
              <a:buChar char="q"/>
            </a:pPr>
            <a:endParaRPr lang="en-US" sz="2800" dirty="0"/>
          </a:p>
        </p:txBody>
      </p:sp>
      <p:pic>
        <p:nvPicPr>
          <p:cNvPr id="5" name="Picture 4">
            <a:extLst>
              <a:ext uri="{FF2B5EF4-FFF2-40B4-BE49-F238E27FC236}">
                <a16:creationId xmlns:a16="http://schemas.microsoft.com/office/drawing/2014/main" id="{B9E8B9D7-5F8E-4C1D-8560-71B291519594}"/>
              </a:ext>
            </a:extLst>
          </p:cNvPr>
          <p:cNvPicPr>
            <a:picLocks noChangeAspect="1"/>
          </p:cNvPicPr>
          <p:nvPr/>
        </p:nvPicPr>
        <p:blipFill>
          <a:blip r:embed="rId2"/>
          <a:stretch>
            <a:fillRect/>
          </a:stretch>
        </p:blipFill>
        <p:spPr>
          <a:xfrm>
            <a:off x="1692565" y="2924104"/>
            <a:ext cx="8806869" cy="2196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836591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Layout - clear and </a:t>
            </a:r>
            <a:r>
              <a:rPr lang="en-US" dirty="0" err="1"/>
              <a:t>clearfix</a:t>
            </a:r>
            <a:endParaRPr lang="en-US" dirty="0"/>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clear property specifies what should happen with the element that is next to a floating element.</a:t>
            </a:r>
          </a:p>
          <a:p>
            <a:pPr>
              <a:buFont typeface="Wingdings" panose="05000000000000000000" pitchFamily="2" charset="2"/>
              <a:buChar char="q"/>
            </a:pPr>
            <a:r>
              <a:rPr lang="en-US" sz="2400" dirty="0"/>
              <a:t>The clear property can have one of the following values:</a:t>
            </a:r>
          </a:p>
          <a:p>
            <a:pPr marL="761238" lvl="2" indent="-285750">
              <a:buFont typeface="Wingdings" panose="05000000000000000000" pitchFamily="2" charset="2"/>
              <a:buChar char="q"/>
            </a:pPr>
            <a:r>
              <a:rPr lang="en-US" sz="2400" b="1" dirty="0"/>
              <a:t>none</a:t>
            </a:r>
            <a:r>
              <a:rPr lang="en-US" sz="2400" dirty="0"/>
              <a:t> - The element is not pushed below left or right floated elements. This is default</a:t>
            </a:r>
          </a:p>
          <a:p>
            <a:pPr marL="761238" lvl="2" indent="-285750">
              <a:buFont typeface="Wingdings" panose="05000000000000000000" pitchFamily="2" charset="2"/>
              <a:buChar char="q"/>
            </a:pPr>
            <a:r>
              <a:rPr lang="en-US" sz="2400" b="1" dirty="0"/>
              <a:t>left</a:t>
            </a:r>
            <a:r>
              <a:rPr lang="en-US" sz="2400" dirty="0"/>
              <a:t> - The element is pushed below left floated elements</a:t>
            </a:r>
          </a:p>
          <a:p>
            <a:pPr marL="761238" lvl="2" indent="-285750">
              <a:buFont typeface="Wingdings" panose="05000000000000000000" pitchFamily="2" charset="2"/>
              <a:buChar char="q"/>
            </a:pPr>
            <a:r>
              <a:rPr lang="en-US" sz="2400" b="1" dirty="0"/>
              <a:t>right</a:t>
            </a:r>
            <a:r>
              <a:rPr lang="en-US" sz="2400" dirty="0"/>
              <a:t> - The element is pushed below right floated elements</a:t>
            </a:r>
          </a:p>
          <a:p>
            <a:pPr marL="761238" lvl="2" indent="-285750">
              <a:buFont typeface="Wingdings" panose="05000000000000000000" pitchFamily="2" charset="2"/>
              <a:buChar char="q"/>
            </a:pPr>
            <a:r>
              <a:rPr lang="en-US" sz="2400" b="1" dirty="0"/>
              <a:t>both</a:t>
            </a:r>
            <a:r>
              <a:rPr lang="en-US" sz="2400" dirty="0"/>
              <a:t> - The element is pushed below both left and right floated elements</a:t>
            </a:r>
          </a:p>
          <a:p>
            <a:pPr marL="761238" lvl="2" indent="-285750">
              <a:buFont typeface="Wingdings" panose="05000000000000000000" pitchFamily="2" charset="2"/>
              <a:buChar char="q"/>
            </a:pPr>
            <a:r>
              <a:rPr lang="en-US" sz="2400" b="1" dirty="0"/>
              <a:t>inherit</a:t>
            </a:r>
            <a:r>
              <a:rPr lang="en-US" sz="2400" dirty="0"/>
              <a:t> - The element inherits the clear value from its parent</a:t>
            </a:r>
          </a:p>
        </p:txBody>
      </p:sp>
      <p:pic>
        <p:nvPicPr>
          <p:cNvPr id="4" name="Picture 3">
            <a:extLst>
              <a:ext uri="{FF2B5EF4-FFF2-40B4-BE49-F238E27FC236}">
                <a16:creationId xmlns:a16="http://schemas.microsoft.com/office/drawing/2014/main" id="{FEF7AEF6-3902-40B5-96D1-ED6690F66EEE}"/>
              </a:ext>
            </a:extLst>
          </p:cNvPr>
          <p:cNvPicPr>
            <a:picLocks noChangeAspect="1"/>
          </p:cNvPicPr>
          <p:nvPr/>
        </p:nvPicPr>
        <p:blipFill>
          <a:blip r:embed="rId3"/>
          <a:stretch>
            <a:fillRect/>
          </a:stretch>
        </p:blipFill>
        <p:spPr>
          <a:xfrm>
            <a:off x="1097280" y="3110556"/>
            <a:ext cx="10119360" cy="2877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00072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a:t>
            </a:r>
            <a:r>
              <a:rPr lang="en-US" dirty="0" err="1"/>
              <a:t>clearfix</a:t>
            </a:r>
            <a:r>
              <a:rPr lang="en-US" dirty="0"/>
              <a:t> Hack</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v"/>
            </a:pPr>
            <a:r>
              <a:rPr lang="en-US" sz="2800" dirty="0"/>
              <a:t>If a floated element is taller than the containing element, it will "overflow" outside of its container. We can then add a </a:t>
            </a:r>
            <a:r>
              <a:rPr lang="en-US" sz="2800" dirty="0" err="1"/>
              <a:t>clearfix</a:t>
            </a:r>
            <a:r>
              <a:rPr lang="en-US" sz="2800" dirty="0"/>
              <a:t> hack to solve this problem:</a:t>
            </a:r>
          </a:p>
          <a:p>
            <a:pPr>
              <a:buFont typeface="Wingdings" panose="05000000000000000000" pitchFamily="2" charset="2"/>
              <a:buChar char="v"/>
            </a:pPr>
            <a:endParaRPr lang="en-US" sz="2800" dirty="0"/>
          </a:p>
          <a:p>
            <a:pPr>
              <a:buFont typeface="Wingdings" panose="05000000000000000000" pitchFamily="2" charset="2"/>
              <a:buChar char="v"/>
            </a:pPr>
            <a:endParaRPr lang="en-US" sz="2800" dirty="0"/>
          </a:p>
        </p:txBody>
      </p:sp>
      <p:pic>
        <p:nvPicPr>
          <p:cNvPr id="4" name="Picture 3">
            <a:extLst>
              <a:ext uri="{FF2B5EF4-FFF2-40B4-BE49-F238E27FC236}">
                <a16:creationId xmlns:a16="http://schemas.microsoft.com/office/drawing/2014/main" id="{550E7B42-9500-4CAC-98F0-E974BCC0E0DC}"/>
              </a:ext>
            </a:extLst>
          </p:cNvPr>
          <p:cNvPicPr>
            <a:picLocks noChangeAspect="1"/>
          </p:cNvPicPr>
          <p:nvPr/>
        </p:nvPicPr>
        <p:blipFill>
          <a:blip r:embed="rId3"/>
          <a:stretch>
            <a:fillRect/>
          </a:stretch>
        </p:blipFill>
        <p:spPr>
          <a:xfrm>
            <a:off x="1539914" y="3443018"/>
            <a:ext cx="8189674" cy="1700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06011FBD-8751-425C-9DF9-8FCC5BAC3CB5}"/>
              </a:ext>
            </a:extLst>
          </p:cNvPr>
          <p:cNvPicPr>
            <a:picLocks noChangeAspect="1"/>
          </p:cNvPicPr>
          <p:nvPr/>
        </p:nvPicPr>
        <p:blipFill>
          <a:blip r:embed="rId4"/>
          <a:stretch>
            <a:fillRect/>
          </a:stretch>
        </p:blipFill>
        <p:spPr>
          <a:xfrm>
            <a:off x="1259747" y="2805583"/>
            <a:ext cx="9004393" cy="2758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671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new, modern </a:t>
            </a:r>
            <a:r>
              <a:rPr lang="en-US" dirty="0" err="1"/>
              <a:t>clearfix</a:t>
            </a:r>
            <a:r>
              <a:rPr lang="en-US" dirty="0"/>
              <a:t> hack </a:t>
            </a:r>
          </a:p>
        </p:txBody>
      </p:sp>
      <p:pic>
        <p:nvPicPr>
          <p:cNvPr id="4" name="Content Placeholder 3">
            <a:extLst>
              <a:ext uri="{FF2B5EF4-FFF2-40B4-BE49-F238E27FC236}">
                <a16:creationId xmlns:a16="http://schemas.microsoft.com/office/drawing/2014/main" id="{DAB9FE80-2879-4BF5-9810-88892942CCA9}"/>
              </a:ext>
            </a:extLst>
          </p:cNvPr>
          <p:cNvPicPr>
            <a:picLocks noGrp="1" noChangeAspect="1"/>
          </p:cNvPicPr>
          <p:nvPr>
            <p:ph idx="1"/>
          </p:nvPr>
        </p:nvPicPr>
        <p:blipFill>
          <a:blip r:embed="rId2"/>
          <a:stretch>
            <a:fillRect/>
          </a:stretch>
        </p:blipFill>
        <p:spPr>
          <a:xfrm>
            <a:off x="939463" y="2151612"/>
            <a:ext cx="10575589" cy="2554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909303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Layout - display: inline-block</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Compared to display: inline, the major difference is that display: inline-block allows to set a width and height on the element.</a:t>
            </a:r>
          </a:p>
          <a:p>
            <a:pPr>
              <a:buFont typeface="Wingdings" panose="05000000000000000000" pitchFamily="2" charset="2"/>
              <a:buChar char="q"/>
            </a:pPr>
            <a:r>
              <a:rPr lang="en-US" sz="2400" dirty="0"/>
              <a:t>Also, with display: inline-block, the top and bottom margins/paddings are respected, but with display: inline they are not.</a:t>
            </a:r>
          </a:p>
          <a:p>
            <a:pPr>
              <a:buFont typeface="Wingdings" panose="05000000000000000000" pitchFamily="2" charset="2"/>
              <a:buChar char="q"/>
            </a:pPr>
            <a:r>
              <a:rPr lang="en-US" sz="2400" dirty="0"/>
              <a:t>Compared to display: block, the major difference is that display: inline-block does not add a line-break after the element, so the element can sit next to other elements.</a:t>
            </a:r>
          </a:p>
        </p:txBody>
      </p:sp>
    </p:spTree>
    <p:extLst>
      <p:ext uri="{BB962C8B-B14F-4D97-AF65-F5344CB8AC3E}">
        <p14:creationId xmlns:p14="http://schemas.microsoft.com/office/powerpoint/2010/main" val="1296093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Combinators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 combinator is something that explains the relationship between the selectors.</a:t>
            </a:r>
          </a:p>
          <a:p>
            <a:pPr>
              <a:buFont typeface="Wingdings" panose="05000000000000000000" pitchFamily="2" charset="2"/>
              <a:buChar char="q"/>
            </a:pPr>
            <a:r>
              <a:rPr lang="en-US" sz="2400" dirty="0"/>
              <a:t>A CSS selector can contain more than one simple selector. Between the simple selectors, we can include a combinator.</a:t>
            </a:r>
          </a:p>
          <a:p>
            <a:pPr>
              <a:buFont typeface="Wingdings" panose="05000000000000000000" pitchFamily="2" charset="2"/>
              <a:buChar char="q"/>
            </a:pPr>
            <a:r>
              <a:rPr lang="en-US" sz="2400" dirty="0"/>
              <a:t>There are four different combinators in CSS:</a:t>
            </a:r>
          </a:p>
          <a:p>
            <a:pPr lvl="2">
              <a:buFont typeface="Wingdings" panose="05000000000000000000" pitchFamily="2" charset="2"/>
              <a:buChar char="q"/>
            </a:pPr>
            <a:r>
              <a:rPr lang="en-US" sz="2400" dirty="0"/>
              <a:t>descendant selector (space)</a:t>
            </a:r>
          </a:p>
          <a:p>
            <a:pPr lvl="2">
              <a:buFont typeface="Wingdings" panose="05000000000000000000" pitchFamily="2" charset="2"/>
              <a:buChar char="q"/>
            </a:pPr>
            <a:r>
              <a:rPr lang="en-US" sz="2400" dirty="0"/>
              <a:t>child selector (&gt;)</a:t>
            </a:r>
          </a:p>
          <a:p>
            <a:pPr lvl="2">
              <a:buFont typeface="Wingdings" panose="05000000000000000000" pitchFamily="2" charset="2"/>
              <a:buChar char="q"/>
            </a:pPr>
            <a:r>
              <a:rPr lang="en-US" sz="2400" dirty="0"/>
              <a:t>adjacent sibling selector (+)</a:t>
            </a:r>
          </a:p>
          <a:p>
            <a:pPr lvl="2">
              <a:buFont typeface="Wingdings" panose="05000000000000000000" pitchFamily="2" charset="2"/>
              <a:buChar char="q"/>
            </a:pPr>
            <a:r>
              <a:rPr lang="en-US" sz="2400" dirty="0"/>
              <a:t>general sibling selector (~)</a:t>
            </a:r>
          </a:p>
        </p:txBody>
      </p:sp>
    </p:spTree>
    <p:extLst>
      <p:ext uri="{BB962C8B-B14F-4D97-AF65-F5344CB8AC3E}">
        <p14:creationId xmlns:p14="http://schemas.microsoft.com/office/powerpoint/2010/main" val="7811448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Descendant Selector</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descendant selector matches all elements that are descendants of a specified element.</a:t>
            </a:r>
          </a:p>
          <a:p>
            <a:pPr>
              <a:buFont typeface="Wingdings" panose="05000000000000000000" pitchFamily="2" charset="2"/>
              <a:buChar char="q"/>
            </a:pPr>
            <a:r>
              <a:rPr lang="en-US" sz="2400" dirty="0"/>
              <a:t>The following example selects all &lt;p&gt; elements inside &lt;div&gt; elements: </a:t>
            </a:r>
          </a:p>
        </p:txBody>
      </p:sp>
      <p:pic>
        <p:nvPicPr>
          <p:cNvPr id="4" name="Picture 3">
            <a:extLst>
              <a:ext uri="{FF2B5EF4-FFF2-40B4-BE49-F238E27FC236}">
                <a16:creationId xmlns:a16="http://schemas.microsoft.com/office/drawing/2014/main" id="{840D3921-1A2C-4270-9B0E-6F9DCA95DF46}"/>
              </a:ext>
            </a:extLst>
          </p:cNvPr>
          <p:cNvPicPr>
            <a:picLocks noChangeAspect="1"/>
          </p:cNvPicPr>
          <p:nvPr/>
        </p:nvPicPr>
        <p:blipFill>
          <a:blip r:embed="rId2"/>
          <a:stretch>
            <a:fillRect/>
          </a:stretch>
        </p:blipFill>
        <p:spPr>
          <a:xfrm>
            <a:off x="1371599" y="3263214"/>
            <a:ext cx="9977713" cy="1857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9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Child Selector (&gt;)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lstStyle/>
          <a:p>
            <a:pPr>
              <a:buFont typeface="Wingdings" panose="05000000000000000000" pitchFamily="2" charset="2"/>
              <a:buChar char="q"/>
            </a:pPr>
            <a:r>
              <a:rPr lang="en-US" dirty="0"/>
              <a:t>The child selector selects all elements that are the children of a specified element.</a:t>
            </a:r>
          </a:p>
          <a:p>
            <a:pPr>
              <a:buFont typeface="Wingdings" panose="05000000000000000000" pitchFamily="2" charset="2"/>
              <a:buChar char="q"/>
            </a:pPr>
            <a:r>
              <a:rPr lang="en-US" dirty="0"/>
              <a:t>The following example selects all &lt;p&gt; elements that are children of a &lt;div&gt; element:</a:t>
            </a:r>
          </a:p>
        </p:txBody>
      </p:sp>
      <p:pic>
        <p:nvPicPr>
          <p:cNvPr id="4" name="Picture 3">
            <a:extLst>
              <a:ext uri="{FF2B5EF4-FFF2-40B4-BE49-F238E27FC236}">
                <a16:creationId xmlns:a16="http://schemas.microsoft.com/office/drawing/2014/main" id="{61E677C2-7781-4280-ADF2-5A077A5BD94F}"/>
              </a:ext>
            </a:extLst>
          </p:cNvPr>
          <p:cNvPicPr>
            <a:picLocks noChangeAspect="1"/>
          </p:cNvPicPr>
          <p:nvPr/>
        </p:nvPicPr>
        <p:blipFill>
          <a:blip r:embed="rId2"/>
          <a:stretch>
            <a:fillRect/>
          </a:stretch>
        </p:blipFill>
        <p:spPr>
          <a:xfrm>
            <a:off x="2046688" y="3038420"/>
            <a:ext cx="8521511" cy="1990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79409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Adjacent Sibling Selector (+)</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2400" dirty="0"/>
              <a:t>The adjacent sibling selector is used to select an element that is directly after another specific element.</a:t>
            </a:r>
          </a:p>
          <a:p>
            <a:pPr>
              <a:buFont typeface="Wingdings" panose="05000000000000000000" pitchFamily="2" charset="2"/>
              <a:buChar char="q"/>
            </a:pPr>
            <a:r>
              <a:rPr lang="en-US" sz="2400" dirty="0"/>
              <a:t>Sibling elements must have the same parent element, and "adjacent" means "immediately following".</a:t>
            </a:r>
          </a:p>
        </p:txBody>
      </p:sp>
      <p:pic>
        <p:nvPicPr>
          <p:cNvPr id="4" name="Picture 3">
            <a:extLst>
              <a:ext uri="{FF2B5EF4-FFF2-40B4-BE49-F238E27FC236}">
                <a16:creationId xmlns:a16="http://schemas.microsoft.com/office/drawing/2014/main" id="{B894DE3B-7ABA-4778-B88B-2E94C5519625}"/>
              </a:ext>
            </a:extLst>
          </p:cNvPr>
          <p:cNvPicPr>
            <a:picLocks noChangeAspect="1"/>
          </p:cNvPicPr>
          <p:nvPr/>
        </p:nvPicPr>
        <p:blipFill>
          <a:blip r:embed="rId2"/>
          <a:stretch>
            <a:fillRect/>
          </a:stretch>
        </p:blipFill>
        <p:spPr>
          <a:xfrm>
            <a:off x="2134948" y="3451860"/>
            <a:ext cx="7350822" cy="1508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67375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General Sibling Selector (~)</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general sibling selector selects all elements that are next siblings of a specified element.</a:t>
            </a:r>
          </a:p>
          <a:p>
            <a:pPr>
              <a:buFont typeface="Wingdings" panose="05000000000000000000" pitchFamily="2" charset="2"/>
              <a:buChar char="q"/>
            </a:pPr>
            <a:r>
              <a:rPr lang="en-US" sz="2400" dirty="0"/>
              <a:t>The following example selects all &lt;p&gt; elements that are next siblings of &lt;div&gt; elements: </a:t>
            </a:r>
          </a:p>
        </p:txBody>
      </p:sp>
      <p:pic>
        <p:nvPicPr>
          <p:cNvPr id="4" name="Picture 3">
            <a:extLst>
              <a:ext uri="{FF2B5EF4-FFF2-40B4-BE49-F238E27FC236}">
                <a16:creationId xmlns:a16="http://schemas.microsoft.com/office/drawing/2014/main" id="{B0998788-A592-4D98-A480-41923ECAB13D}"/>
              </a:ext>
            </a:extLst>
          </p:cNvPr>
          <p:cNvPicPr>
            <a:picLocks noChangeAspect="1"/>
          </p:cNvPicPr>
          <p:nvPr/>
        </p:nvPicPr>
        <p:blipFill>
          <a:blip r:embed="rId2"/>
          <a:stretch>
            <a:fillRect/>
          </a:stretch>
        </p:blipFill>
        <p:spPr>
          <a:xfrm>
            <a:off x="1910469" y="3066729"/>
            <a:ext cx="8238838" cy="18481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81641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Pseudo-classes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 pseudo-class is used to define a special state of an element.</a:t>
            </a:r>
          </a:p>
          <a:p>
            <a:pPr>
              <a:buFont typeface="Wingdings" panose="05000000000000000000" pitchFamily="2" charset="2"/>
              <a:buChar char="q"/>
            </a:pPr>
            <a:r>
              <a:rPr lang="en-US" sz="2400" dirty="0"/>
              <a:t>For example, it can be used to:</a:t>
            </a:r>
          </a:p>
          <a:p>
            <a:pPr lvl="2">
              <a:buFont typeface="Wingdings" panose="05000000000000000000" pitchFamily="2" charset="2"/>
              <a:buChar char="q"/>
            </a:pPr>
            <a:r>
              <a:rPr lang="en-US" sz="2400" dirty="0"/>
              <a:t>Style an element when a user </a:t>
            </a:r>
            <a:r>
              <a:rPr lang="en-US" sz="2400" dirty="0" err="1"/>
              <a:t>mouses</a:t>
            </a:r>
            <a:r>
              <a:rPr lang="en-US" sz="2400" dirty="0"/>
              <a:t> over it</a:t>
            </a:r>
          </a:p>
          <a:p>
            <a:pPr lvl="2">
              <a:buFont typeface="Wingdings" panose="05000000000000000000" pitchFamily="2" charset="2"/>
              <a:buChar char="q"/>
            </a:pPr>
            <a:r>
              <a:rPr lang="en-US" sz="2400" dirty="0"/>
              <a:t>Style visited and unvisited links differently</a:t>
            </a:r>
          </a:p>
          <a:p>
            <a:pPr lvl="2">
              <a:buFont typeface="Wingdings" panose="05000000000000000000" pitchFamily="2" charset="2"/>
              <a:buChar char="q"/>
            </a:pPr>
            <a:r>
              <a:rPr lang="en-US" sz="2400" dirty="0"/>
              <a:t>Style an element when it gets focus</a:t>
            </a:r>
          </a:p>
        </p:txBody>
      </p:sp>
      <p:pic>
        <p:nvPicPr>
          <p:cNvPr id="4" name="Picture 3">
            <a:extLst>
              <a:ext uri="{FF2B5EF4-FFF2-40B4-BE49-F238E27FC236}">
                <a16:creationId xmlns:a16="http://schemas.microsoft.com/office/drawing/2014/main" id="{0DBB6B92-2952-4638-A178-F48ACA73C3B0}"/>
              </a:ext>
            </a:extLst>
          </p:cNvPr>
          <p:cNvPicPr>
            <a:picLocks noChangeAspect="1"/>
          </p:cNvPicPr>
          <p:nvPr/>
        </p:nvPicPr>
        <p:blipFill>
          <a:blip r:embed="rId2"/>
          <a:stretch>
            <a:fillRect/>
          </a:stretch>
        </p:blipFill>
        <p:spPr>
          <a:xfrm>
            <a:off x="1097280" y="1935514"/>
            <a:ext cx="7680960" cy="4213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076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CSS Grouping Selector</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The grouping selector selects all the HTML elements with the same style definitions.</a:t>
            </a:r>
          </a:p>
          <a:p>
            <a:pPr>
              <a:buFont typeface="Wingdings" panose="05000000000000000000" pitchFamily="2" charset="2"/>
              <a:buChar char="q"/>
            </a:pPr>
            <a:r>
              <a:rPr lang="en-US" sz="2800" dirty="0"/>
              <a:t>To group selectors, separate each selector with a comma.</a:t>
            </a:r>
          </a:p>
          <a:p>
            <a:pPr>
              <a:buFont typeface="Wingdings" panose="05000000000000000000" pitchFamily="2" charset="2"/>
              <a:buChar char="q"/>
            </a:pPr>
            <a:endParaRPr lang="en-US" sz="2800" dirty="0"/>
          </a:p>
        </p:txBody>
      </p:sp>
      <p:pic>
        <p:nvPicPr>
          <p:cNvPr id="4" name="Picture 3">
            <a:extLst>
              <a:ext uri="{FF2B5EF4-FFF2-40B4-BE49-F238E27FC236}">
                <a16:creationId xmlns:a16="http://schemas.microsoft.com/office/drawing/2014/main" id="{E7EF2384-DC64-4FD7-B6B8-4C2BEF784057}"/>
              </a:ext>
            </a:extLst>
          </p:cNvPr>
          <p:cNvPicPr>
            <a:picLocks noChangeAspect="1"/>
          </p:cNvPicPr>
          <p:nvPr/>
        </p:nvPicPr>
        <p:blipFill>
          <a:blip r:embed="rId2"/>
          <a:stretch>
            <a:fillRect/>
          </a:stretch>
        </p:blipFill>
        <p:spPr>
          <a:xfrm>
            <a:off x="2106411" y="3628001"/>
            <a:ext cx="7979177" cy="18126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300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Anchor Pseudo-classes</a:t>
            </a:r>
          </a:p>
        </p:txBody>
      </p:sp>
      <p:pic>
        <p:nvPicPr>
          <p:cNvPr id="4" name="Content Placeholder 3">
            <a:extLst>
              <a:ext uri="{FF2B5EF4-FFF2-40B4-BE49-F238E27FC236}">
                <a16:creationId xmlns:a16="http://schemas.microsoft.com/office/drawing/2014/main" id="{50DE2B5C-D1CD-4624-9AD7-9518A356AC27}"/>
              </a:ext>
            </a:extLst>
          </p:cNvPr>
          <p:cNvPicPr>
            <a:picLocks noGrp="1" noChangeAspect="1"/>
          </p:cNvPicPr>
          <p:nvPr>
            <p:ph idx="1"/>
          </p:nvPr>
        </p:nvPicPr>
        <p:blipFill>
          <a:blip r:embed="rId2"/>
          <a:stretch>
            <a:fillRect/>
          </a:stretch>
        </p:blipFill>
        <p:spPr>
          <a:xfrm>
            <a:off x="1578184" y="2006283"/>
            <a:ext cx="4517816" cy="4143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83357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Pseudo-classes and HTML Classes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Pseudo-classes can be combined with HTML classes:</a:t>
            </a:r>
          </a:p>
          <a:p>
            <a:pPr>
              <a:buFont typeface="Wingdings" panose="05000000000000000000" pitchFamily="2" charset="2"/>
              <a:buChar char="q"/>
            </a:pPr>
            <a:r>
              <a:rPr lang="en-US" sz="2400" dirty="0"/>
              <a:t>When you hover over the link in the example, it will change color:</a:t>
            </a:r>
          </a:p>
        </p:txBody>
      </p:sp>
      <p:pic>
        <p:nvPicPr>
          <p:cNvPr id="4" name="Picture 3">
            <a:extLst>
              <a:ext uri="{FF2B5EF4-FFF2-40B4-BE49-F238E27FC236}">
                <a16:creationId xmlns:a16="http://schemas.microsoft.com/office/drawing/2014/main" id="{A3DBE091-B6E2-4E56-B25D-5E206CE72617}"/>
              </a:ext>
            </a:extLst>
          </p:cNvPr>
          <p:cNvPicPr>
            <a:picLocks noChangeAspect="1"/>
          </p:cNvPicPr>
          <p:nvPr/>
        </p:nvPicPr>
        <p:blipFill>
          <a:blip r:embed="rId2"/>
          <a:stretch>
            <a:fillRect/>
          </a:stretch>
        </p:blipFill>
        <p:spPr>
          <a:xfrm>
            <a:off x="1659916" y="2846614"/>
            <a:ext cx="7666963" cy="1561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23F3CD41-89D2-45DF-8175-811DF0D39D1F}"/>
              </a:ext>
            </a:extLst>
          </p:cNvPr>
          <p:cNvPicPr>
            <a:picLocks noChangeAspect="1"/>
          </p:cNvPicPr>
          <p:nvPr/>
        </p:nvPicPr>
        <p:blipFill>
          <a:blip r:embed="rId3"/>
          <a:stretch>
            <a:fillRect/>
          </a:stretch>
        </p:blipFill>
        <p:spPr>
          <a:xfrm>
            <a:off x="1819936" y="4649480"/>
            <a:ext cx="6226784" cy="1327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01211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:first-child Pseudo-class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:first-child pseudo-class matches a specified element that is the first child of another element.</a:t>
            </a:r>
          </a:p>
          <a:p>
            <a:pPr>
              <a:buFont typeface="Wingdings" panose="05000000000000000000" pitchFamily="2" charset="2"/>
              <a:buChar char="q"/>
            </a:pPr>
            <a:r>
              <a:rPr lang="en-US" sz="3200" b="1" dirty="0"/>
              <a:t>Match the first &lt;p&gt; element</a:t>
            </a:r>
          </a:p>
          <a:p>
            <a:pPr>
              <a:buFont typeface="Wingdings" panose="05000000000000000000" pitchFamily="2" charset="2"/>
              <a:buChar char="q"/>
            </a:pPr>
            <a:r>
              <a:rPr lang="en-US" sz="2400" dirty="0"/>
              <a:t>In the following example, the selector matches any &lt;p&gt; element that is the first child of any element:</a:t>
            </a:r>
          </a:p>
        </p:txBody>
      </p:sp>
      <p:pic>
        <p:nvPicPr>
          <p:cNvPr id="4" name="Picture 3">
            <a:extLst>
              <a:ext uri="{FF2B5EF4-FFF2-40B4-BE49-F238E27FC236}">
                <a16:creationId xmlns:a16="http://schemas.microsoft.com/office/drawing/2014/main" id="{B3CD90F0-43CD-451C-A1E4-0686369F9CDF}"/>
              </a:ext>
            </a:extLst>
          </p:cNvPr>
          <p:cNvPicPr>
            <a:picLocks noChangeAspect="1"/>
          </p:cNvPicPr>
          <p:nvPr/>
        </p:nvPicPr>
        <p:blipFill>
          <a:blip r:embed="rId2"/>
          <a:stretch>
            <a:fillRect/>
          </a:stretch>
        </p:blipFill>
        <p:spPr>
          <a:xfrm>
            <a:off x="2007628" y="3962857"/>
            <a:ext cx="7227812" cy="1906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029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174B061-C8AB-4F43-8BC2-F21BFDE85651}"/>
              </a:ext>
            </a:extLst>
          </p:cNvPr>
          <p:cNvPicPr>
            <a:picLocks noGrp="1" noChangeAspect="1"/>
          </p:cNvPicPr>
          <p:nvPr>
            <p:ph idx="1"/>
          </p:nvPr>
        </p:nvPicPr>
        <p:blipFill>
          <a:blip r:embed="rId2"/>
          <a:stretch>
            <a:fillRect/>
          </a:stretch>
        </p:blipFill>
        <p:spPr>
          <a:xfrm>
            <a:off x="1421367" y="1908356"/>
            <a:ext cx="7631193" cy="43570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D6902A8-4E5E-457F-8BA1-B4975E8E4C2D}"/>
              </a:ext>
            </a:extLst>
          </p:cNvPr>
          <p:cNvPicPr>
            <a:picLocks noChangeAspect="1"/>
          </p:cNvPicPr>
          <p:nvPr/>
        </p:nvPicPr>
        <p:blipFill>
          <a:blip r:embed="rId3"/>
          <a:stretch>
            <a:fillRect/>
          </a:stretch>
        </p:blipFill>
        <p:spPr>
          <a:xfrm>
            <a:off x="1421366" y="1931216"/>
            <a:ext cx="7905513" cy="4435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408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Pseudo-elements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A CSS pseudo-element is used to style specified parts of an element.</a:t>
            </a:r>
          </a:p>
          <a:p>
            <a:pPr>
              <a:buFont typeface="Wingdings" panose="05000000000000000000" pitchFamily="2" charset="2"/>
              <a:buChar char="q"/>
            </a:pPr>
            <a:r>
              <a:rPr lang="en-US" sz="2800" dirty="0"/>
              <a:t>For example, it can be used to:</a:t>
            </a:r>
          </a:p>
          <a:p>
            <a:pPr>
              <a:buFont typeface="Wingdings" panose="05000000000000000000" pitchFamily="2" charset="2"/>
              <a:buChar char="q"/>
            </a:pPr>
            <a:r>
              <a:rPr lang="en-US" sz="2800" dirty="0"/>
              <a:t>Style the first letter, or line, of an element</a:t>
            </a:r>
          </a:p>
          <a:p>
            <a:pPr>
              <a:buFont typeface="Wingdings" panose="05000000000000000000" pitchFamily="2" charset="2"/>
              <a:buChar char="q"/>
            </a:pPr>
            <a:r>
              <a:rPr lang="en-US" sz="2800" dirty="0"/>
              <a:t>Insert content before, or after, the content of an element</a:t>
            </a:r>
          </a:p>
        </p:txBody>
      </p:sp>
      <p:pic>
        <p:nvPicPr>
          <p:cNvPr id="4" name="Picture 3">
            <a:extLst>
              <a:ext uri="{FF2B5EF4-FFF2-40B4-BE49-F238E27FC236}">
                <a16:creationId xmlns:a16="http://schemas.microsoft.com/office/drawing/2014/main" id="{7DD04328-8060-4604-993D-922BAAFC1120}"/>
              </a:ext>
            </a:extLst>
          </p:cNvPr>
          <p:cNvPicPr>
            <a:picLocks noChangeAspect="1"/>
          </p:cNvPicPr>
          <p:nvPr/>
        </p:nvPicPr>
        <p:blipFill>
          <a:blip r:embed="rId2"/>
          <a:stretch>
            <a:fillRect/>
          </a:stretch>
        </p:blipFill>
        <p:spPr>
          <a:xfrm>
            <a:off x="2502837" y="2791572"/>
            <a:ext cx="7121223" cy="3218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862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::first-line Pseudo-element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::first-line pseudo-element is used to add a special style to the first line of a text.</a:t>
            </a:r>
          </a:p>
          <a:p>
            <a:pPr>
              <a:buFont typeface="Wingdings" panose="05000000000000000000" pitchFamily="2" charset="2"/>
              <a:buChar char="q"/>
            </a:pPr>
            <a:r>
              <a:rPr lang="en-US" sz="2400" dirty="0"/>
              <a:t>The following example formats the first line of the text in all &lt;p&gt; elements:</a:t>
            </a:r>
          </a:p>
        </p:txBody>
      </p:sp>
      <p:pic>
        <p:nvPicPr>
          <p:cNvPr id="4" name="Picture 3">
            <a:extLst>
              <a:ext uri="{FF2B5EF4-FFF2-40B4-BE49-F238E27FC236}">
                <a16:creationId xmlns:a16="http://schemas.microsoft.com/office/drawing/2014/main" id="{B11D5E01-3400-4AC6-84E8-69E40A9EBCFA}"/>
              </a:ext>
            </a:extLst>
          </p:cNvPr>
          <p:cNvPicPr>
            <a:picLocks noChangeAspect="1"/>
          </p:cNvPicPr>
          <p:nvPr/>
        </p:nvPicPr>
        <p:blipFill>
          <a:blip r:embed="rId3"/>
          <a:stretch>
            <a:fillRect/>
          </a:stretch>
        </p:blipFill>
        <p:spPr>
          <a:xfrm>
            <a:off x="1611345" y="3074598"/>
            <a:ext cx="7669815" cy="1935374"/>
          </a:xfrm>
          <a:prstGeom prst="rect">
            <a:avLst/>
          </a:prstGeom>
        </p:spPr>
      </p:pic>
    </p:spTree>
    <p:extLst>
      <p:ext uri="{BB962C8B-B14F-4D97-AF65-F5344CB8AC3E}">
        <p14:creationId xmlns:p14="http://schemas.microsoft.com/office/powerpoint/2010/main" val="39949481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::first-letter Pseudo-element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2400" dirty="0"/>
              <a:t>The ::first-letter pseudo-element is used to add a special style to the first letter of a text.</a:t>
            </a:r>
          </a:p>
          <a:p>
            <a:pPr>
              <a:buFont typeface="Wingdings" panose="05000000000000000000" pitchFamily="2" charset="2"/>
              <a:buChar char="q"/>
            </a:pPr>
            <a:r>
              <a:rPr lang="en-US" sz="2400" dirty="0"/>
              <a:t>The following example formats the first letter of the text in all &lt;p&gt; elements: </a:t>
            </a:r>
          </a:p>
        </p:txBody>
      </p:sp>
      <p:pic>
        <p:nvPicPr>
          <p:cNvPr id="4" name="Picture 3">
            <a:extLst>
              <a:ext uri="{FF2B5EF4-FFF2-40B4-BE49-F238E27FC236}">
                <a16:creationId xmlns:a16="http://schemas.microsoft.com/office/drawing/2014/main" id="{77618236-BD5C-425F-BA7B-B5AF6B5787F5}"/>
              </a:ext>
            </a:extLst>
          </p:cNvPr>
          <p:cNvPicPr>
            <a:picLocks noChangeAspect="1"/>
          </p:cNvPicPr>
          <p:nvPr/>
        </p:nvPicPr>
        <p:blipFill>
          <a:blip r:embed="rId3"/>
          <a:stretch>
            <a:fillRect/>
          </a:stretch>
        </p:blipFill>
        <p:spPr>
          <a:xfrm>
            <a:off x="2475947" y="3429000"/>
            <a:ext cx="8054049" cy="2013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459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 The ::before Pseudo-element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::before pseudo-element can be used to insert some content before the content of an element.</a:t>
            </a:r>
          </a:p>
          <a:p>
            <a:pPr>
              <a:buFont typeface="Wingdings" panose="05000000000000000000" pitchFamily="2" charset="2"/>
              <a:buChar char="q"/>
            </a:pPr>
            <a:r>
              <a:rPr lang="en-US" sz="2400" dirty="0"/>
              <a:t>The following example inserts an image before the content of each &lt;h1&gt; element:</a:t>
            </a:r>
          </a:p>
        </p:txBody>
      </p:sp>
      <p:pic>
        <p:nvPicPr>
          <p:cNvPr id="4" name="Picture 3">
            <a:extLst>
              <a:ext uri="{FF2B5EF4-FFF2-40B4-BE49-F238E27FC236}">
                <a16:creationId xmlns:a16="http://schemas.microsoft.com/office/drawing/2014/main" id="{0C959762-ABC4-4B8E-A217-7DCFC039A317}"/>
              </a:ext>
            </a:extLst>
          </p:cNvPr>
          <p:cNvPicPr>
            <a:picLocks noChangeAspect="1"/>
          </p:cNvPicPr>
          <p:nvPr/>
        </p:nvPicPr>
        <p:blipFill>
          <a:blip r:embed="rId2"/>
          <a:stretch>
            <a:fillRect/>
          </a:stretch>
        </p:blipFill>
        <p:spPr>
          <a:xfrm>
            <a:off x="2069533" y="3429000"/>
            <a:ext cx="8985638" cy="1988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67058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 The ::after Pseudo-element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::after pseudo-element can be used to insert some content after the content of an element.</a:t>
            </a:r>
          </a:p>
          <a:p>
            <a:pPr>
              <a:buFont typeface="Wingdings" panose="05000000000000000000" pitchFamily="2" charset="2"/>
              <a:buChar char="q"/>
            </a:pPr>
            <a:r>
              <a:rPr lang="en-US" sz="2400" dirty="0"/>
              <a:t>The following example inserts an image after the content of each &lt;h1&gt; element:</a:t>
            </a:r>
          </a:p>
        </p:txBody>
      </p:sp>
      <p:pic>
        <p:nvPicPr>
          <p:cNvPr id="4" name="Picture 3">
            <a:extLst>
              <a:ext uri="{FF2B5EF4-FFF2-40B4-BE49-F238E27FC236}">
                <a16:creationId xmlns:a16="http://schemas.microsoft.com/office/drawing/2014/main" id="{10A7C48A-F82E-48D5-8CD0-989F7C1435A6}"/>
              </a:ext>
            </a:extLst>
          </p:cNvPr>
          <p:cNvPicPr>
            <a:picLocks noChangeAspect="1"/>
          </p:cNvPicPr>
          <p:nvPr/>
        </p:nvPicPr>
        <p:blipFill>
          <a:blip r:embed="rId2"/>
          <a:stretch>
            <a:fillRect/>
          </a:stretch>
        </p:blipFill>
        <p:spPr>
          <a:xfrm>
            <a:off x="1036321" y="3115572"/>
            <a:ext cx="10058400" cy="2005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08749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 The ::marker Pseudo-element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::marker pseudo-element selects the markers of list items.</a:t>
            </a:r>
          </a:p>
          <a:p>
            <a:pPr>
              <a:buFont typeface="Wingdings" panose="05000000000000000000" pitchFamily="2" charset="2"/>
              <a:buChar char="q"/>
            </a:pPr>
            <a:r>
              <a:rPr lang="en-US" sz="2400" dirty="0"/>
              <a:t>The following example styles the markers of list items:</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2B9C1E08-BD1B-4CD7-A213-D016A07EB036}"/>
              </a:ext>
            </a:extLst>
          </p:cNvPr>
          <p:cNvPicPr>
            <a:picLocks noChangeAspect="1"/>
          </p:cNvPicPr>
          <p:nvPr/>
        </p:nvPicPr>
        <p:blipFill>
          <a:blip r:embed="rId2"/>
          <a:stretch>
            <a:fillRect/>
          </a:stretch>
        </p:blipFill>
        <p:spPr>
          <a:xfrm>
            <a:off x="1869560" y="3385860"/>
            <a:ext cx="6725800" cy="2241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03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USING CSS – HOW TO INCLUDE CSS INSIDE HTML </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There are three ways of inserting a style sheet:</a:t>
            </a:r>
          </a:p>
          <a:p>
            <a:pPr lvl="2">
              <a:buFont typeface="Wingdings" panose="05000000000000000000" pitchFamily="2" charset="2"/>
              <a:buChar char="q"/>
            </a:pPr>
            <a:r>
              <a:rPr lang="en-US" sz="2400" dirty="0"/>
              <a:t>Inline CSS</a:t>
            </a:r>
          </a:p>
          <a:p>
            <a:pPr lvl="2">
              <a:buFont typeface="Wingdings" panose="05000000000000000000" pitchFamily="2" charset="2"/>
              <a:buChar char="q"/>
            </a:pPr>
            <a:r>
              <a:rPr lang="en-US" sz="2400" dirty="0"/>
              <a:t>Internal CSS</a:t>
            </a:r>
          </a:p>
          <a:p>
            <a:pPr lvl="2">
              <a:buFont typeface="Wingdings" panose="05000000000000000000" pitchFamily="2" charset="2"/>
              <a:buChar char="q"/>
            </a:pPr>
            <a:r>
              <a:rPr lang="en-US" sz="2400" dirty="0"/>
              <a:t>External CSS</a:t>
            </a:r>
          </a:p>
          <a:p>
            <a:pPr>
              <a:buFont typeface="Wingdings" panose="05000000000000000000" pitchFamily="2" charset="2"/>
              <a:buChar char="q"/>
            </a:pPr>
            <a:endParaRPr lang="en-US" sz="3000" dirty="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6432856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 The ::selection Pseudo-element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::selection pseudo-element matches the portion of an element that is selected by a user.</a:t>
            </a:r>
          </a:p>
          <a:p>
            <a:pPr>
              <a:buFont typeface="Wingdings" panose="05000000000000000000" pitchFamily="2" charset="2"/>
              <a:buChar char="q"/>
            </a:pPr>
            <a:r>
              <a:rPr lang="en-US" sz="2400" dirty="0"/>
              <a:t>The following CSS properties can be applied to ::selection: color, background, cursor, and outline.</a:t>
            </a:r>
          </a:p>
        </p:txBody>
      </p:sp>
      <p:pic>
        <p:nvPicPr>
          <p:cNvPr id="4" name="Picture 3">
            <a:extLst>
              <a:ext uri="{FF2B5EF4-FFF2-40B4-BE49-F238E27FC236}">
                <a16:creationId xmlns:a16="http://schemas.microsoft.com/office/drawing/2014/main" id="{6A2B39D0-28C7-478E-B195-39B43E947B36}"/>
              </a:ext>
            </a:extLst>
          </p:cNvPr>
          <p:cNvPicPr>
            <a:picLocks noChangeAspect="1"/>
          </p:cNvPicPr>
          <p:nvPr/>
        </p:nvPicPr>
        <p:blipFill>
          <a:blip r:embed="rId2"/>
          <a:stretch>
            <a:fillRect/>
          </a:stretch>
        </p:blipFill>
        <p:spPr>
          <a:xfrm>
            <a:off x="1654214" y="3385860"/>
            <a:ext cx="9470666" cy="2237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7014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All CSS Pseudo Elements</a:t>
            </a:r>
          </a:p>
        </p:txBody>
      </p:sp>
      <p:pic>
        <p:nvPicPr>
          <p:cNvPr id="4" name="Content Placeholder 3">
            <a:extLst>
              <a:ext uri="{FF2B5EF4-FFF2-40B4-BE49-F238E27FC236}">
                <a16:creationId xmlns:a16="http://schemas.microsoft.com/office/drawing/2014/main" id="{EA731DEF-260D-4BFF-9A5C-E6ED3731EEC6}"/>
              </a:ext>
            </a:extLst>
          </p:cNvPr>
          <p:cNvPicPr>
            <a:picLocks noGrp="1" noChangeAspect="1"/>
          </p:cNvPicPr>
          <p:nvPr>
            <p:ph idx="1"/>
          </p:nvPr>
        </p:nvPicPr>
        <p:blipFill>
          <a:blip r:embed="rId2"/>
          <a:stretch>
            <a:fillRect/>
          </a:stretch>
        </p:blipFill>
        <p:spPr>
          <a:xfrm>
            <a:off x="1714500" y="1965961"/>
            <a:ext cx="8366760" cy="4091940"/>
          </a:xfrm>
          <a:prstGeom prst="rect">
            <a:avLst/>
          </a:prstGeom>
        </p:spPr>
      </p:pic>
    </p:spTree>
    <p:extLst>
      <p:ext uri="{BB962C8B-B14F-4D97-AF65-F5344CB8AC3E}">
        <p14:creationId xmlns:p14="http://schemas.microsoft.com/office/powerpoint/2010/main" val="413978585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455618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0251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532762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Attribute Selectors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It is possible to style HTML elements that have specific attributes or attribute values.</a:t>
            </a:r>
          </a:p>
          <a:p>
            <a:pPr>
              <a:buFont typeface="Wingdings" panose="05000000000000000000" pitchFamily="2" charset="2"/>
              <a:buChar char="q"/>
            </a:pPr>
            <a:r>
              <a:rPr lang="en-US" sz="2400" dirty="0"/>
              <a:t>The [attribute] selector is used to select elements with a specified attribute.</a:t>
            </a:r>
          </a:p>
          <a:p>
            <a:pPr>
              <a:buFont typeface="Wingdings" panose="05000000000000000000" pitchFamily="2" charset="2"/>
              <a:buChar char="q"/>
            </a:pPr>
            <a:r>
              <a:rPr lang="en-US" sz="2400" dirty="0"/>
              <a:t>The following example selects all &lt;a&gt; elements with a target attribute:</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2EC82361-0217-4D76-A5C8-C6860100A979}"/>
              </a:ext>
            </a:extLst>
          </p:cNvPr>
          <p:cNvPicPr>
            <a:picLocks noChangeAspect="1"/>
          </p:cNvPicPr>
          <p:nvPr/>
        </p:nvPicPr>
        <p:blipFill>
          <a:blip r:embed="rId2"/>
          <a:stretch>
            <a:fillRect/>
          </a:stretch>
        </p:blipFill>
        <p:spPr>
          <a:xfrm>
            <a:off x="2073388" y="3650227"/>
            <a:ext cx="6316232" cy="1913387"/>
          </a:xfrm>
          <a:prstGeom prst="rect">
            <a:avLst/>
          </a:prstGeom>
        </p:spPr>
      </p:pic>
    </p:spTree>
    <p:extLst>
      <p:ext uri="{BB962C8B-B14F-4D97-AF65-F5344CB8AC3E}">
        <p14:creationId xmlns:p14="http://schemas.microsoft.com/office/powerpoint/2010/main" val="144522954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[attribute="value"] Selector</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[attribute="value"] selector is used to select elements with a specified attribute and value.</a:t>
            </a:r>
          </a:p>
          <a:p>
            <a:pPr>
              <a:buFont typeface="Wingdings" panose="05000000000000000000" pitchFamily="2" charset="2"/>
              <a:buChar char="q"/>
            </a:pPr>
            <a:r>
              <a:rPr lang="en-US" sz="2400" dirty="0"/>
              <a:t>The following example selects all &lt;a&gt; elements with a target="_blank" attribute:</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A410CE3E-B6E1-492E-9086-E35B183DEE1E}"/>
              </a:ext>
            </a:extLst>
          </p:cNvPr>
          <p:cNvPicPr>
            <a:picLocks noChangeAspect="1"/>
          </p:cNvPicPr>
          <p:nvPr/>
        </p:nvPicPr>
        <p:blipFill>
          <a:blip r:embed="rId2"/>
          <a:stretch>
            <a:fillRect/>
          </a:stretch>
        </p:blipFill>
        <p:spPr>
          <a:xfrm>
            <a:off x="1861459" y="3138584"/>
            <a:ext cx="7031081" cy="1604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149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[attribute~="value"] Selector</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[attribute~="value"] selector is used to select elements with an attribute value containing a specified word.</a:t>
            </a:r>
          </a:p>
          <a:p>
            <a:pPr>
              <a:buFont typeface="Wingdings" panose="05000000000000000000" pitchFamily="2" charset="2"/>
              <a:buChar char="q"/>
            </a:pPr>
            <a:r>
              <a:rPr lang="en-US" sz="2400" dirty="0"/>
              <a:t>The following example selects all elements with a title attribute that contains a space-separated list of words, one of which is "flower":</a:t>
            </a:r>
          </a:p>
        </p:txBody>
      </p:sp>
      <p:pic>
        <p:nvPicPr>
          <p:cNvPr id="4" name="Picture 3">
            <a:extLst>
              <a:ext uri="{FF2B5EF4-FFF2-40B4-BE49-F238E27FC236}">
                <a16:creationId xmlns:a16="http://schemas.microsoft.com/office/drawing/2014/main" id="{34B8BCC4-2B2C-4A37-997D-B607A486B881}"/>
              </a:ext>
            </a:extLst>
          </p:cNvPr>
          <p:cNvPicPr>
            <a:picLocks noChangeAspect="1"/>
          </p:cNvPicPr>
          <p:nvPr/>
        </p:nvPicPr>
        <p:blipFill>
          <a:blip r:embed="rId3"/>
          <a:stretch>
            <a:fillRect/>
          </a:stretch>
        </p:blipFill>
        <p:spPr>
          <a:xfrm>
            <a:off x="2208620" y="3680461"/>
            <a:ext cx="6957837" cy="19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245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[attribute|="value"] Selector</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[attribute|="value"] selector is used to select elements with the specified attribute, whose value can be exactly the specified value, or the specified value followed by a hyphen (-).</a:t>
            </a:r>
          </a:p>
          <a:p>
            <a:pPr>
              <a:buFont typeface="Wingdings" panose="05000000000000000000" pitchFamily="2" charset="2"/>
              <a:buChar char="q"/>
            </a:pPr>
            <a:r>
              <a:rPr lang="en-US" sz="2400" dirty="0"/>
              <a:t>Note: The value has to be a whole word, either alone, like class="top", or followed by a hyphen( - ), like class="top-text".</a:t>
            </a:r>
          </a:p>
        </p:txBody>
      </p:sp>
      <p:pic>
        <p:nvPicPr>
          <p:cNvPr id="4" name="Picture 3">
            <a:extLst>
              <a:ext uri="{FF2B5EF4-FFF2-40B4-BE49-F238E27FC236}">
                <a16:creationId xmlns:a16="http://schemas.microsoft.com/office/drawing/2014/main" id="{901BC2C2-6E0A-43A1-947B-E7E8484A10E4}"/>
              </a:ext>
            </a:extLst>
          </p:cNvPr>
          <p:cNvPicPr>
            <a:picLocks noChangeAspect="1"/>
          </p:cNvPicPr>
          <p:nvPr/>
        </p:nvPicPr>
        <p:blipFill>
          <a:blip r:embed="rId2"/>
          <a:stretch>
            <a:fillRect/>
          </a:stretch>
        </p:blipFill>
        <p:spPr>
          <a:xfrm>
            <a:off x="1984736" y="3707019"/>
            <a:ext cx="7296424" cy="15584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545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[attribute^="value"] Selector</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[attribute^="value"] selector is used to select elements with the specified attribute, whose value starts with the specified value.</a:t>
            </a:r>
          </a:p>
          <a:p>
            <a:pPr>
              <a:buFont typeface="Wingdings" panose="05000000000000000000" pitchFamily="2" charset="2"/>
              <a:buChar char="q"/>
            </a:pPr>
            <a:r>
              <a:rPr lang="en-US" sz="2400" dirty="0"/>
              <a:t>The following example selects all elements with a class attribute value that starts with "top":</a:t>
            </a:r>
          </a:p>
          <a:p>
            <a:pPr>
              <a:buFont typeface="Wingdings" panose="05000000000000000000" pitchFamily="2" charset="2"/>
              <a:buChar char="q"/>
            </a:pPr>
            <a:r>
              <a:rPr lang="en-US" sz="2400" dirty="0"/>
              <a:t>Note: The value does not have to be a whole word!</a:t>
            </a:r>
          </a:p>
        </p:txBody>
      </p:sp>
      <p:pic>
        <p:nvPicPr>
          <p:cNvPr id="4" name="Picture 3">
            <a:extLst>
              <a:ext uri="{FF2B5EF4-FFF2-40B4-BE49-F238E27FC236}">
                <a16:creationId xmlns:a16="http://schemas.microsoft.com/office/drawing/2014/main" id="{DE3E4CC5-D3F6-42B2-92C7-67B5ACB2753A}"/>
              </a:ext>
            </a:extLst>
          </p:cNvPr>
          <p:cNvPicPr>
            <a:picLocks noChangeAspect="1"/>
          </p:cNvPicPr>
          <p:nvPr/>
        </p:nvPicPr>
        <p:blipFill>
          <a:blip r:embed="rId2"/>
          <a:stretch>
            <a:fillRect/>
          </a:stretch>
        </p:blipFill>
        <p:spPr>
          <a:xfrm>
            <a:off x="1709492" y="4069080"/>
            <a:ext cx="6400892" cy="1457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98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1142-A0BC-43DD-AF36-D96D1783021D}"/>
              </a:ext>
            </a:extLst>
          </p:cNvPr>
          <p:cNvSpPr>
            <a:spLocks noGrp="1"/>
          </p:cNvSpPr>
          <p:nvPr>
            <p:ph type="title"/>
          </p:nvPr>
        </p:nvSpPr>
        <p:spPr/>
        <p:txBody>
          <a:bodyPr/>
          <a:lstStyle/>
          <a:p>
            <a:r>
              <a:rPr lang="en-US" dirty="0"/>
              <a:t>Inline CSS</a:t>
            </a:r>
          </a:p>
        </p:txBody>
      </p:sp>
      <p:sp>
        <p:nvSpPr>
          <p:cNvPr id="3" name="Content Placeholder 2">
            <a:extLst>
              <a:ext uri="{FF2B5EF4-FFF2-40B4-BE49-F238E27FC236}">
                <a16:creationId xmlns:a16="http://schemas.microsoft.com/office/drawing/2014/main" id="{48550EFA-24D5-4589-AACE-4BC2F54C9F56}"/>
              </a:ext>
            </a:extLst>
          </p:cNvPr>
          <p:cNvSpPr>
            <a:spLocks noGrp="1"/>
          </p:cNvSpPr>
          <p:nvPr>
            <p:ph idx="1"/>
          </p:nvPr>
        </p:nvSpPr>
        <p:spPr/>
        <p:txBody>
          <a:bodyPr>
            <a:normAutofit/>
          </a:bodyPr>
          <a:lstStyle/>
          <a:p>
            <a:pPr>
              <a:buFont typeface="Wingdings" panose="05000000000000000000" pitchFamily="2" charset="2"/>
              <a:buChar char="q"/>
            </a:pPr>
            <a:r>
              <a:rPr lang="en-US" sz="2400" dirty="0"/>
              <a:t>An inline style may be used to apply a unique style for a single element.</a:t>
            </a:r>
          </a:p>
          <a:p>
            <a:pPr>
              <a:buFont typeface="Wingdings" panose="05000000000000000000" pitchFamily="2" charset="2"/>
              <a:buChar char="q"/>
            </a:pPr>
            <a:r>
              <a:rPr lang="en-US" sz="2400" dirty="0"/>
              <a:t>To use inline styles, add the </a:t>
            </a:r>
            <a:r>
              <a:rPr lang="en-US" sz="2400" b="1" dirty="0">
                <a:solidFill>
                  <a:srgbClr val="FF0000"/>
                </a:solidFill>
              </a:rPr>
              <a:t>style</a:t>
            </a:r>
            <a:r>
              <a:rPr lang="en-US" sz="2400" dirty="0"/>
              <a:t> attribute to the relevant element. The style attribute can contain any CSS property.</a:t>
            </a:r>
          </a:p>
        </p:txBody>
      </p:sp>
      <p:pic>
        <p:nvPicPr>
          <p:cNvPr id="4" name="Picture 3">
            <a:extLst>
              <a:ext uri="{FF2B5EF4-FFF2-40B4-BE49-F238E27FC236}">
                <a16:creationId xmlns:a16="http://schemas.microsoft.com/office/drawing/2014/main" id="{8C1E6755-C6B0-4C4C-BF46-5C2278D1A136}"/>
              </a:ext>
            </a:extLst>
          </p:cNvPr>
          <p:cNvPicPr>
            <a:picLocks noChangeAspect="1"/>
          </p:cNvPicPr>
          <p:nvPr/>
        </p:nvPicPr>
        <p:blipFill>
          <a:blip r:embed="rId2"/>
          <a:stretch>
            <a:fillRect/>
          </a:stretch>
        </p:blipFill>
        <p:spPr>
          <a:xfrm>
            <a:off x="2054160" y="3182159"/>
            <a:ext cx="7475825" cy="2795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033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[attribute$="value"] Selector</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[attribute$="value"] selector is used to select elements whose attribute value ends with a specified value.</a:t>
            </a:r>
          </a:p>
          <a:p>
            <a:pPr>
              <a:buFont typeface="Wingdings" panose="05000000000000000000" pitchFamily="2" charset="2"/>
              <a:buChar char="q"/>
            </a:pPr>
            <a:r>
              <a:rPr lang="en-US" sz="2400" dirty="0"/>
              <a:t>The following example selects all elements with a class attribute value that ends with "test":</a:t>
            </a:r>
          </a:p>
          <a:p>
            <a:pPr>
              <a:buFont typeface="Wingdings" panose="05000000000000000000" pitchFamily="2" charset="2"/>
              <a:buChar char="q"/>
            </a:pPr>
            <a:r>
              <a:rPr lang="en-US" sz="2400" dirty="0"/>
              <a:t>Note: The value does not have to be a whole word! </a:t>
            </a:r>
          </a:p>
        </p:txBody>
      </p:sp>
      <p:pic>
        <p:nvPicPr>
          <p:cNvPr id="4" name="Picture 3">
            <a:extLst>
              <a:ext uri="{FF2B5EF4-FFF2-40B4-BE49-F238E27FC236}">
                <a16:creationId xmlns:a16="http://schemas.microsoft.com/office/drawing/2014/main" id="{2C436843-2119-47F6-BB72-FC37A4B04CB1}"/>
              </a:ext>
            </a:extLst>
          </p:cNvPr>
          <p:cNvPicPr>
            <a:picLocks noChangeAspect="1"/>
          </p:cNvPicPr>
          <p:nvPr/>
        </p:nvPicPr>
        <p:blipFill>
          <a:blip r:embed="rId2"/>
          <a:stretch>
            <a:fillRect/>
          </a:stretch>
        </p:blipFill>
        <p:spPr>
          <a:xfrm>
            <a:off x="2350576" y="3757181"/>
            <a:ext cx="6130484" cy="1763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67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[attribute*="value"] Selector</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[attribute*="value"] selector is used to select elements whose attribute value contains a specified value.</a:t>
            </a:r>
          </a:p>
          <a:p>
            <a:pPr>
              <a:buFont typeface="Wingdings" panose="05000000000000000000" pitchFamily="2" charset="2"/>
              <a:buChar char="q"/>
            </a:pPr>
            <a:r>
              <a:rPr lang="en-US" sz="2400" dirty="0"/>
              <a:t>The following example selects all elements with a class attribute value that contains "</a:t>
            </a:r>
            <a:r>
              <a:rPr lang="en-US" sz="2400" dirty="0" err="1"/>
              <a:t>te</a:t>
            </a:r>
            <a:r>
              <a:rPr lang="en-US" sz="2400" dirty="0"/>
              <a:t>":</a:t>
            </a:r>
          </a:p>
          <a:p>
            <a:pPr>
              <a:buFont typeface="Wingdings" panose="05000000000000000000" pitchFamily="2" charset="2"/>
              <a:buChar char="q"/>
            </a:pPr>
            <a:r>
              <a:rPr lang="en-US" sz="2400" dirty="0"/>
              <a:t>Note: The value does not have to be a whole word! </a:t>
            </a:r>
          </a:p>
        </p:txBody>
      </p:sp>
      <p:pic>
        <p:nvPicPr>
          <p:cNvPr id="4" name="Picture 3">
            <a:extLst>
              <a:ext uri="{FF2B5EF4-FFF2-40B4-BE49-F238E27FC236}">
                <a16:creationId xmlns:a16="http://schemas.microsoft.com/office/drawing/2014/main" id="{CEE1A437-E412-495C-9368-9A64DB2CD246}"/>
              </a:ext>
            </a:extLst>
          </p:cNvPr>
          <p:cNvPicPr>
            <a:picLocks noChangeAspect="1"/>
          </p:cNvPicPr>
          <p:nvPr/>
        </p:nvPicPr>
        <p:blipFill>
          <a:blip r:embed="rId2"/>
          <a:stretch>
            <a:fillRect/>
          </a:stretch>
        </p:blipFill>
        <p:spPr>
          <a:xfrm>
            <a:off x="1577340" y="3857414"/>
            <a:ext cx="6914602" cy="18748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1707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2400" dirty="0"/>
              <a:t>CSS has several different units for expressing a length.</a:t>
            </a:r>
          </a:p>
          <a:p>
            <a:pPr>
              <a:buFont typeface="Wingdings" panose="05000000000000000000" pitchFamily="2" charset="2"/>
              <a:buChar char="q"/>
            </a:pPr>
            <a:r>
              <a:rPr lang="en-US" sz="2400" dirty="0"/>
              <a:t>Many CSS properties take "length" values, such as width, margin, padding, font-size, etc.</a:t>
            </a:r>
          </a:p>
          <a:p>
            <a:pPr>
              <a:buFont typeface="Wingdings" panose="05000000000000000000" pitchFamily="2" charset="2"/>
              <a:buChar char="q"/>
            </a:pPr>
            <a:r>
              <a:rPr lang="en-US" sz="2400" dirty="0"/>
              <a:t>Length is a number followed by a length unit, such as 10px, 2em, etc.</a:t>
            </a:r>
          </a:p>
        </p:txBody>
      </p:sp>
      <p:pic>
        <p:nvPicPr>
          <p:cNvPr id="4" name="Picture 3">
            <a:extLst>
              <a:ext uri="{FF2B5EF4-FFF2-40B4-BE49-F238E27FC236}">
                <a16:creationId xmlns:a16="http://schemas.microsoft.com/office/drawing/2014/main" id="{A2CABFC1-70AE-4454-A110-8CB58AB60B48}"/>
              </a:ext>
            </a:extLst>
          </p:cNvPr>
          <p:cNvPicPr>
            <a:picLocks noChangeAspect="1"/>
          </p:cNvPicPr>
          <p:nvPr/>
        </p:nvPicPr>
        <p:blipFill>
          <a:blip r:embed="rId3"/>
          <a:stretch>
            <a:fillRect/>
          </a:stretch>
        </p:blipFill>
        <p:spPr>
          <a:xfrm>
            <a:off x="1852243" y="3429000"/>
            <a:ext cx="6676819" cy="2667101"/>
          </a:xfrm>
          <a:prstGeom prst="rect">
            <a:avLst/>
          </a:prstGeom>
        </p:spPr>
      </p:pic>
    </p:spTree>
    <p:extLst>
      <p:ext uri="{BB962C8B-B14F-4D97-AF65-F5344CB8AC3E}">
        <p14:creationId xmlns:p14="http://schemas.microsoft.com/office/powerpoint/2010/main" val="35211270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Units - Absolute Lengths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absolute length units are fixed and a length expressed in any of these will appear as exactly that size.</a:t>
            </a:r>
          </a:p>
          <a:p>
            <a:pPr>
              <a:buFont typeface="Wingdings" panose="05000000000000000000" pitchFamily="2" charset="2"/>
              <a:buChar char="q"/>
            </a:pPr>
            <a:r>
              <a:rPr lang="en-US" sz="2400" dirty="0"/>
              <a:t>Absolute length units are not recommended for use on screen, because screen sizes vary so much. However, they can be used if the output medium is known, such as for print layout.</a:t>
            </a:r>
          </a:p>
        </p:txBody>
      </p:sp>
      <p:pic>
        <p:nvPicPr>
          <p:cNvPr id="4" name="Picture 3">
            <a:extLst>
              <a:ext uri="{FF2B5EF4-FFF2-40B4-BE49-F238E27FC236}">
                <a16:creationId xmlns:a16="http://schemas.microsoft.com/office/drawing/2014/main" id="{DDA404CC-556C-4DD1-9676-206F58AB20FE}"/>
              </a:ext>
            </a:extLst>
          </p:cNvPr>
          <p:cNvPicPr>
            <a:picLocks noChangeAspect="1"/>
          </p:cNvPicPr>
          <p:nvPr/>
        </p:nvPicPr>
        <p:blipFill>
          <a:blip r:embed="rId3"/>
          <a:stretch>
            <a:fillRect/>
          </a:stretch>
        </p:blipFill>
        <p:spPr>
          <a:xfrm>
            <a:off x="1097280" y="1845734"/>
            <a:ext cx="7704479" cy="4419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397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Units - Absolute Lengths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Relative length units specify a length relative to another length property. Relative length units scale better between different rendering mediums.</a:t>
            </a:r>
          </a:p>
        </p:txBody>
      </p:sp>
      <p:pic>
        <p:nvPicPr>
          <p:cNvPr id="4" name="Picture 3">
            <a:extLst>
              <a:ext uri="{FF2B5EF4-FFF2-40B4-BE49-F238E27FC236}">
                <a16:creationId xmlns:a16="http://schemas.microsoft.com/office/drawing/2014/main" id="{456ED0D7-1092-448C-8534-041CA4807D79}"/>
              </a:ext>
            </a:extLst>
          </p:cNvPr>
          <p:cNvPicPr>
            <a:picLocks noChangeAspect="1"/>
          </p:cNvPicPr>
          <p:nvPr/>
        </p:nvPicPr>
        <p:blipFill>
          <a:blip r:embed="rId3"/>
          <a:stretch>
            <a:fillRect/>
          </a:stretch>
        </p:blipFill>
        <p:spPr>
          <a:xfrm>
            <a:off x="1326479" y="1845734"/>
            <a:ext cx="6811681" cy="447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837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Specificity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If there are two or more CSS rules that point to the same element, the selector with the highest specificity value will "win", and its style declaration will be applied to that HTML element.</a:t>
            </a:r>
          </a:p>
          <a:p>
            <a:pPr>
              <a:buFont typeface="Wingdings" panose="05000000000000000000" pitchFamily="2" charset="2"/>
              <a:buChar char="q"/>
            </a:pPr>
            <a:r>
              <a:rPr lang="en-US" sz="2400" dirty="0"/>
              <a:t>Think of specificity as a score/rank that determines which style declaration is ultimately applied to an element.</a:t>
            </a:r>
          </a:p>
        </p:txBody>
      </p:sp>
      <p:pic>
        <p:nvPicPr>
          <p:cNvPr id="4" name="Picture 3">
            <a:extLst>
              <a:ext uri="{FF2B5EF4-FFF2-40B4-BE49-F238E27FC236}">
                <a16:creationId xmlns:a16="http://schemas.microsoft.com/office/drawing/2014/main" id="{0F065181-DC0B-4D3B-9ECC-B324C25F6D9E}"/>
              </a:ext>
            </a:extLst>
          </p:cNvPr>
          <p:cNvPicPr>
            <a:picLocks noChangeAspect="1"/>
          </p:cNvPicPr>
          <p:nvPr/>
        </p:nvPicPr>
        <p:blipFill>
          <a:blip r:embed="rId2"/>
          <a:stretch>
            <a:fillRect/>
          </a:stretch>
        </p:blipFill>
        <p:spPr>
          <a:xfrm>
            <a:off x="1878878" y="1845733"/>
            <a:ext cx="7287982" cy="4531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26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Specificity</a:t>
            </a:r>
          </a:p>
        </p:txBody>
      </p:sp>
      <p:pic>
        <p:nvPicPr>
          <p:cNvPr id="4" name="Content Placeholder 3">
            <a:extLst>
              <a:ext uri="{FF2B5EF4-FFF2-40B4-BE49-F238E27FC236}">
                <a16:creationId xmlns:a16="http://schemas.microsoft.com/office/drawing/2014/main" id="{73295BE9-9AE2-4689-ADF8-D5F27CF843C7}"/>
              </a:ext>
            </a:extLst>
          </p:cNvPr>
          <p:cNvPicPr>
            <a:picLocks noGrp="1" noChangeAspect="1"/>
          </p:cNvPicPr>
          <p:nvPr>
            <p:ph idx="1"/>
          </p:nvPr>
        </p:nvPicPr>
        <p:blipFill>
          <a:blip r:embed="rId2"/>
          <a:stretch>
            <a:fillRect/>
          </a:stretch>
        </p:blipFill>
        <p:spPr>
          <a:xfrm>
            <a:off x="1903322" y="2016175"/>
            <a:ext cx="6371997" cy="4168305"/>
          </a:xfrm>
          <a:prstGeom prst="rect">
            <a:avLst/>
          </a:prstGeom>
        </p:spPr>
      </p:pic>
    </p:spTree>
    <p:extLst>
      <p:ext uri="{BB962C8B-B14F-4D97-AF65-F5344CB8AC3E}">
        <p14:creationId xmlns:p14="http://schemas.microsoft.com/office/powerpoint/2010/main" val="205955360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Specificity</a:t>
            </a:r>
          </a:p>
        </p:txBody>
      </p:sp>
      <p:pic>
        <p:nvPicPr>
          <p:cNvPr id="4" name="Content Placeholder 3">
            <a:extLst>
              <a:ext uri="{FF2B5EF4-FFF2-40B4-BE49-F238E27FC236}">
                <a16:creationId xmlns:a16="http://schemas.microsoft.com/office/drawing/2014/main" id="{211E2D44-4849-414C-93CA-80094EF6C585}"/>
              </a:ext>
            </a:extLst>
          </p:cNvPr>
          <p:cNvPicPr>
            <a:picLocks noGrp="1" noChangeAspect="1"/>
          </p:cNvPicPr>
          <p:nvPr>
            <p:ph idx="1"/>
          </p:nvPr>
        </p:nvPicPr>
        <p:blipFill>
          <a:blip r:embed="rId2"/>
          <a:stretch>
            <a:fillRect/>
          </a:stretch>
        </p:blipFill>
        <p:spPr>
          <a:xfrm>
            <a:off x="1707109" y="1994271"/>
            <a:ext cx="6293891" cy="4079183"/>
          </a:xfrm>
          <a:prstGeom prst="rect">
            <a:avLst/>
          </a:prstGeom>
        </p:spPr>
      </p:pic>
    </p:spTree>
    <p:extLst>
      <p:ext uri="{BB962C8B-B14F-4D97-AF65-F5344CB8AC3E}">
        <p14:creationId xmlns:p14="http://schemas.microsoft.com/office/powerpoint/2010/main" val="7285415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Specificity Hierarchy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Every CSS selector has its place in the specificity hierarchy.</a:t>
            </a:r>
          </a:p>
          <a:p>
            <a:pPr>
              <a:buFont typeface="Wingdings" panose="05000000000000000000" pitchFamily="2" charset="2"/>
              <a:buChar char="q"/>
            </a:pPr>
            <a:r>
              <a:rPr lang="en-US" sz="2400" dirty="0"/>
              <a:t>There are four categories which define the specificity level of a selector:</a:t>
            </a:r>
          </a:p>
          <a:p>
            <a:pPr lvl="2">
              <a:buFont typeface="Wingdings" panose="05000000000000000000" pitchFamily="2" charset="2"/>
              <a:buChar char="q"/>
            </a:pPr>
            <a:r>
              <a:rPr lang="en-US" sz="2400" dirty="0"/>
              <a:t>Inline styles - Example: &lt;h1 style="color: pink;"&gt;</a:t>
            </a:r>
          </a:p>
          <a:p>
            <a:pPr lvl="2">
              <a:buFont typeface="Wingdings" panose="05000000000000000000" pitchFamily="2" charset="2"/>
              <a:buChar char="q"/>
            </a:pPr>
            <a:r>
              <a:rPr lang="en-US" sz="2400" dirty="0"/>
              <a:t>IDs - Example: #navbar</a:t>
            </a:r>
          </a:p>
          <a:p>
            <a:pPr lvl="2">
              <a:buFont typeface="Wingdings" panose="05000000000000000000" pitchFamily="2" charset="2"/>
              <a:buChar char="q"/>
            </a:pPr>
            <a:r>
              <a:rPr lang="en-US" sz="2400" dirty="0"/>
              <a:t>Classes, pseudo-classes, attribute selectors - Example: .test, :hover, [</a:t>
            </a:r>
            <a:r>
              <a:rPr lang="en-US" sz="2400" dirty="0" err="1"/>
              <a:t>href</a:t>
            </a:r>
            <a:r>
              <a:rPr lang="en-US" sz="2400" dirty="0"/>
              <a:t>]</a:t>
            </a:r>
          </a:p>
          <a:p>
            <a:pPr lvl="2">
              <a:buFont typeface="Wingdings" panose="05000000000000000000" pitchFamily="2" charset="2"/>
              <a:buChar char="q"/>
            </a:pPr>
            <a:r>
              <a:rPr lang="en-US" sz="2400" dirty="0"/>
              <a:t>Elements and pseudo-elements - Example: h1, ::before</a:t>
            </a:r>
          </a:p>
        </p:txBody>
      </p:sp>
    </p:spTree>
    <p:extLst>
      <p:ext uri="{BB962C8B-B14F-4D97-AF65-F5344CB8AC3E}">
        <p14:creationId xmlns:p14="http://schemas.microsoft.com/office/powerpoint/2010/main" val="412473550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The !important Rule</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!important rule in CSS is used to add more importance to a property/value than normal.</a:t>
            </a:r>
          </a:p>
          <a:p>
            <a:pPr>
              <a:buFont typeface="Wingdings" panose="05000000000000000000" pitchFamily="2" charset="2"/>
              <a:buChar char="q"/>
            </a:pPr>
            <a:r>
              <a:rPr lang="en-US" sz="2400" dirty="0"/>
              <a:t>In fact, if you use the !important rule, it will override ALL previous styling rules for that specific property on that element!</a:t>
            </a:r>
          </a:p>
        </p:txBody>
      </p:sp>
      <p:pic>
        <p:nvPicPr>
          <p:cNvPr id="4" name="Picture 3">
            <a:extLst>
              <a:ext uri="{FF2B5EF4-FFF2-40B4-BE49-F238E27FC236}">
                <a16:creationId xmlns:a16="http://schemas.microsoft.com/office/drawing/2014/main" id="{A4BF07AD-B046-4F7A-A4C1-9A3B7882D14F}"/>
              </a:ext>
            </a:extLst>
          </p:cNvPr>
          <p:cNvPicPr>
            <a:picLocks noChangeAspect="1"/>
          </p:cNvPicPr>
          <p:nvPr/>
        </p:nvPicPr>
        <p:blipFill>
          <a:blip r:embed="rId2"/>
          <a:stretch>
            <a:fillRect/>
          </a:stretch>
        </p:blipFill>
        <p:spPr>
          <a:xfrm>
            <a:off x="1577339" y="1845734"/>
            <a:ext cx="7680961" cy="4295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823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Internal CSS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An internal style sheet may be used if one single HTML page has a unique style.</a:t>
            </a:r>
          </a:p>
          <a:p>
            <a:pPr>
              <a:buFont typeface="Wingdings" panose="05000000000000000000" pitchFamily="2" charset="2"/>
              <a:buChar char="q"/>
            </a:pPr>
            <a:r>
              <a:rPr lang="en-US" sz="2400" dirty="0"/>
              <a:t>The internal style is defined inside the &lt;style&gt; element, inside the head section.</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B4CC4A13-0759-492E-883E-A640B9557B4A}"/>
              </a:ext>
            </a:extLst>
          </p:cNvPr>
          <p:cNvPicPr>
            <a:picLocks noChangeAspect="1"/>
          </p:cNvPicPr>
          <p:nvPr/>
        </p:nvPicPr>
        <p:blipFill>
          <a:blip r:embed="rId2"/>
          <a:stretch>
            <a:fillRect/>
          </a:stretch>
        </p:blipFill>
        <p:spPr>
          <a:xfrm>
            <a:off x="2658094" y="1737360"/>
            <a:ext cx="6028706" cy="4582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290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Important About !important</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only way to override an !important rule is to include another !important rule on a declaration with the same (or higher) specificity in the source code - and here the problem starts! </a:t>
            </a:r>
          </a:p>
          <a:p>
            <a:pPr>
              <a:buFont typeface="Wingdings" panose="05000000000000000000" pitchFamily="2" charset="2"/>
              <a:buChar char="q"/>
            </a:pPr>
            <a:r>
              <a:rPr lang="en-US" sz="2400" dirty="0"/>
              <a:t>This makes the CSS code confusing and the debugging will be hard, especially if you have a large style sheet!</a:t>
            </a:r>
          </a:p>
        </p:txBody>
      </p:sp>
      <p:pic>
        <p:nvPicPr>
          <p:cNvPr id="4" name="Picture 3">
            <a:extLst>
              <a:ext uri="{FF2B5EF4-FFF2-40B4-BE49-F238E27FC236}">
                <a16:creationId xmlns:a16="http://schemas.microsoft.com/office/drawing/2014/main" id="{9A249F49-FF10-487F-9C17-95E15B77B880}"/>
              </a:ext>
            </a:extLst>
          </p:cNvPr>
          <p:cNvPicPr>
            <a:picLocks noChangeAspect="1"/>
          </p:cNvPicPr>
          <p:nvPr/>
        </p:nvPicPr>
        <p:blipFill>
          <a:blip r:embed="rId2"/>
          <a:stretch>
            <a:fillRect/>
          </a:stretch>
        </p:blipFill>
        <p:spPr>
          <a:xfrm>
            <a:off x="1609418" y="1845734"/>
            <a:ext cx="7534582" cy="4175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9751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Math Functions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math functions allow mathematical expressions to be used as property values. Here, we will explain the calc(), max() and min() functions.</a:t>
            </a:r>
          </a:p>
          <a:p>
            <a:pPr>
              <a:buFont typeface="Wingdings" panose="05000000000000000000" pitchFamily="2" charset="2"/>
              <a:buChar char="q"/>
            </a:pPr>
            <a:r>
              <a:rPr lang="en-US" sz="2800" b="1" dirty="0"/>
              <a:t>The calc() Function</a:t>
            </a:r>
          </a:p>
          <a:p>
            <a:pPr>
              <a:buFont typeface="Wingdings" panose="05000000000000000000" pitchFamily="2" charset="2"/>
              <a:buChar char="q"/>
            </a:pPr>
            <a:r>
              <a:rPr lang="en-US" sz="2400" dirty="0"/>
              <a:t>The calc() function performs a calculation to be used as the property value.</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4E658569-DC9B-4611-A8C2-D622500C06F2}"/>
              </a:ext>
            </a:extLst>
          </p:cNvPr>
          <p:cNvPicPr>
            <a:picLocks noChangeAspect="1"/>
          </p:cNvPicPr>
          <p:nvPr/>
        </p:nvPicPr>
        <p:blipFill>
          <a:blip r:embed="rId2"/>
          <a:stretch>
            <a:fillRect/>
          </a:stretch>
        </p:blipFill>
        <p:spPr>
          <a:xfrm>
            <a:off x="1833159" y="3857414"/>
            <a:ext cx="5782482" cy="2314898"/>
          </a:xfrm>
          <a:prstGeom prst="rect">
            <a:avLst/>
          </a:prstGeom>
        </p:spPr>
      </p:pic>
    </p:spTree>
    <p:extLst>
      <p:ext uri="{BB962C8B-B14F-4D97-AF65-F5344CB8AC3E}">
        <p14:creationId xmlns:p14="http://schemas.microsoft.com/office/powerpoint/2010/main" val="122743541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calc() Function</a:t>
            </a:r>
          </a:p>
        </p:txBody>
      </p:sp>
      <p:pic>
        <p:nvPicPr>
          <p:cNvPr id="4" name="Content Placeholder 3">
            <a:extLst>
              <a:ext uri="{FF2B5EF4-FFF2-40B4-BE49-F238E27FC236}">
                <a16:creationId xmlns:a16="http://schemas.microsoft.com/office/drawing/2014/main" id="{78865114-E607-4BD0-A81A-4A17AE4CEE59}"/>
              </a:ext>
            </a:extLst>
          </p:cNvPr>
          <p:cNvPicPr>
            <a:picLocks noGrp="1" noChangeAspect="1"/>
          </p:cNvPicPr>
          <p:nvPr>
            <p:ph idx="1"/>
          </p:nvPr>
        </p:nvPicPr>
        <p:blipFill>
          <a:blip r:embed="rId2"/>
          <a:stretch>
            <a:fillRect/>
          </a:stretch>
        </p:blipFill>
        <p:spPr>
          <a:xfrm>
            <a:off x="1097280" y="2034412"/>
            <a:ext cx="8252460" cy="3552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672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max() Function</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max() function uses the largest value, from a comma-separated list of values, as the property value.</a:t>
            </a:r>
          </a:p>
        </p:txBody>
      </p:sp>
      <p:pic>
        <p:nvPicPr>
          <p:cNvPr id="4" name="Picture 3">
            <a:extLst>
              <a:ext uri="{FF2B5EF4-FFF2-40B4-BE49-F238E27FC236}">
                <a16:creationId xmlns:a16="http://schemas.microsoft.com/office/drawing/2014/main" id="{85EB8163-B897-4DA1-BBBD-236999F03D32}"/>
              </a:ext>
            </a:extLst>
          </p:cNvPr>
          <p:cNvPicPr>
            <a:picLocks noChangeAspect="1"/>
          </p:cNvPicPr>
          <p:nvPr/>
        </p:nvPicPr>
        <p:blipFill>
          <a:blip r:embed="rId2"/>
          <a:stretch>
            <a:fillRect/>
          </a:stretch>
        </p:blipFill>
        <p:spPr>
          <a:xfrm>
            <a:off x="2134829" y="2400810"/>
            <a:ext cx="7922342" cy="2913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6582D5BD-A9FA-4364-9F3A-D8DEC6E7D6B1}"/>
              </a:ext>
            </a:extLst>
          </p:cNvPr>
          <p:cNvPicPr>
            <a:picLocks noChangeAspect="1"/>
          </p:cNvPicPr>
          <p:nvPr/>
        </p:nvPicPr>
        <p:blipFill>
          <a:blip r:embed="rId3"/>
          <a:stretch>
            <a:fillRect/>
          </a:stretch>
        </p:blipFill>
        <p:spPr>
          <a:xfrm>
            <a:off x="1462636" y="2559332"/>
            <a:ext cx="9190124" cy="3159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590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min() Function</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min() function uses the smallest value, from a comma-separated list of values, as the property value.</a:t>
            </a:r>
          </a:p>
        </p:txBody>
      </p:sp>
      <p:pic>
        <p:nvPicPr>
          <p:cNvPr id="4" name="Picture 3">
            <a:extLst>
              <a:ext uri="{FF2B5EF4-FFF2-40B4-BE49-F238E27FC236}">
                <a16:creationId xmlns:a16="http://schemas.microsoft.com/office/drawing/2014/main" id="{BF2937F7-A24E-4DA5-8D28-A61B142C7B2C}"/>
              </a:ext>
            </a:extLst>
          </p:cNvPr>
          <p:cNvPicPr>
            <a:picLocks noChangeAspect="1"/>
          </p:cNvPicPr>
          <p:nvPr/>
        </p:nvPicPr>
        <p:blipFill>
          <a:blip r:embed="rId2"/>
          <a:stretch>
            <a:fillRect/>
          </a:stretch>
        </p:blipFill>
        <p:spPr>
          <a:xfrm>
            <a:off x="1833158" y="2376196"/>
            <a:ext cx="8179521" cy="2856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41335EFE-3F55-42F0-AC79-513934C345A7}"/>
              </a:ext>
            </a:extLst>
          </p:cNvPr>
          <p:cNvPicPr>
            <a:picLocks noChangeAspect="1"/>
          </p:cNvPicPr>
          <p:nvPr/>
        </p:nvPicPr>
        <p:blipFill>
          <a:blip r:embed="rId3"/>
          <a:stretch>
            <a:fillRect/>
          </a:stretch>
        </p:blipFill>
        <p:spPr>
          <a:xfrm>
            <a:off x="1833158" y="2376196"/>
            <a:ext cx="9467772" cy="3155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725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Rounded Corners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With the CSS border-radius property, you can give any element "rounded corners".</a:t>
            </a:r>
          </a:p>
          <a:p>
            <a:pPr>
              <a:buFont typeface="Wingdings" panose="05000000000000000000" pitchFamily="2" charset="2"/>
              <a:buChar char="q"/>
            </a:pPr>
            <a:r>
              <a:rPr lang="en-US" sz="2400" dirty="0"/>
              <a:t>The CSS border-radius property defines the radius of an element's corners.</a:t>
            </a:r>
          </a:p>
          <a:p>
            <a:pPr>
              <a:buFont typeface="Wingdings" panose="05000000000000000000" pitchFamily="2" charset="2"/>
              <a:buChar char="q"/>
            </a:pPr>
            <a:r>
              <a:rPr lang="en-US" sz="2400" dirty="0"/>
              <a:t>Tip: The border-radius property is actually a shorthand property for the </a:t>
            </a:r>
          </a:p>
          <a:p>
            <a:pPr lvl="2">
              <a:buFont typeface="Wingdings" panose="05000000000000000000" pitchFamily="2" charset="2"/>
              <a:buChar char="q"/>
            </a:pPr>
            <a:r>
              <a:rPr lang="en-US" sz="2400" dirty="0"/>
              <a:t>border-top-left-radius, </a:t>
            </a:r>
          </a:p>
          <a:p>
            <a:pPr lvl="2">
              <a:buFont typeface="Wingdings" panose="05000000000000000000" pitchFamily="2" charset="2"/>
              <a:buChar char="q"/>
            </a:pPr>
            <a:r>
              <a:rPr lang="en-US" sz="2400" dirty="0"/>
              <a:t>border-top-right-radius, </a:t>
            </a:r>
          </a:p>
          <a:p>
            <a:pPr lvl="2">
              <a:buFont typeface="Wingdings" panose="05000000000000000000" pitchFamily="2" charset="2"/>
              <a:buChar char="q"/>
            </a:pPr>
            <a:r>
              <a:rPr lang="en-US" sz="2400" dirty="0"/>
              <a:t>border-bottom-right-radius and </a:t>
            </a:r>
          </a:p>
          <a:p>
            <a:pPr lvl="2">
              <a:buFont typeface="Wingdings" panose="05000000000000000000" pitchFamily="2" charset="2"/>
              <a:buChar char="q"/>
            </a:pPr>
            <a:r>
              <a:rPr lang="en-US" sz="2400" dirty="0"/>
              <a:t>border-bottom-left-radius </a:t>
            </a:r>
          </a:p>
        </p:txBody>
      </p:sp>
    </p:spTree>
    <p:extLst>
      <p:ext uri="{BB962C8B-B14F-4D97-AF65-F5344CB8AC3E}">
        <p14:creationId xmlns:p14="http://schemas.microsoft.com/office/powerpoint/2010/main" val="14990713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Rounded Corners Properties</a:t>
            </a:r>
          </a:p>
        </p:txBody>
      </p:sp>
      <p:pic>
        <p:nvPicPr>
          <p:cNvPr id="4" name="Content Placeholder 3">
            <a:extLst>
              <a:ext uri="{FF2B5EF4-FFF2-40B4-BE49-F238E27FC236}">
                <a16:creationId xmlns:a16="http://schemas.microsoft.com/office/drawing/2014/main" id="{ECD8FE50-C816-44E5-B4D4-BF23DCAEAA4C}"/>
              </a:ext>
            </a:extLst>
          </p:cNvPr>
          <p:cNvPicPr>
            <a:picLocks noGrp="1" noChangeAspect="1"/>
          </p:cNvPicPr>
          <p:nvPr>
            <p:ph idx="1"/>
          </p:nvPr>
        </p:nvPicPr>
        <p:blipFill>
          <a:blip r:embed="rId2"/>
          <a:stretch>
            <a:fillRect/>
          </a:stretch>
        </p:blipFill>
        <p:spPr>
          <a:xfrm>
            <a:off x="1097280" y="1941032"/>
            <a:ext cx="9809254" cy="2859567"/>
          </a:xfrm>
          <a:prstGeom prst="rect">
            <a:avLst/>
          </a:prstGeom>
        </p:spPr>
      </p:pic>
    </p:spTree>
    <p:extLst>
      <p:ext uri="{BB962C8B-B14F-4D97-AF65-F5344CB8AC3E}">
        <p14:creationId xmlns:p14="http://schemas.microsoft.com/office/powerpoint/2010/main" val="9017913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Gradients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CSS gradients let you display smooth transitions between two or more specified colors.</a:t>
            </a:r>
          </a:p>
          <a:p>
            <a:pPr lvl="2">
              <a:buFont typeface="Wingdings" panose="05000000000000000000" pitchFamily="2" charset="2"/>
              <a:buChar char="q"/>
            </a:pPr>
            <a:r>
              <a:rPr lang="en-US" sz="2400" b="1" dirty="0"/>
              <a:t>Linear Gradients (goes down/up/left/right/diagonally)</a:t>
            </a:r>
            <a:endParaRPr lang="en-US" sz="2400" dirty="0"/>
          </a:p>
          <a:p>
            <a:pPr lvl="2">
              <a:buFont typeface="Wingdings" panose="05000000000000000000" pitchFamily="2" charset="2"/>
              <a:buChar char="q"/>
            </a:pPr>
            <a:r>
              <a:rPr lang="en-US" sz="2400" b="1" dirty="0"/>
              <a:t>Radial Gradients (defined by their center)</a:t>
            </a:r>
            <a:endParaRPr lang="en-US" sz="2400" dirty="0"/>
          </a:p>
          <a:p>
            <a:pPr lvl="2">
              <a:buFont typeface="Wingdings" panose="05000000000000000000" pitchFamily="2" charset="2"/>
              <a:buChar char="q"/>
            </a:pPr>
            <a:r>
              <a:rPr lang="en-US" sz="2400" b="1" dirty="0"/>
              <a:t>Conic Gradients (rotated around a center point)</a:t>
            </a:r>
            <a:endParaRPr lang="en-US" sz="2400" dirty="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05777089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Linear Gradients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To create a linear gradient you must define at least two color stops. </a:t>
            </a:r>
          </a:p>
          <a:p>
            <a:pPr>
              <a:buFont typeface="Wingdings" panose="05000000000000000000" pitchFamily="2" charset="2"/>
              <a:buChar char="q"/>
            </a:pPr>
            <a:r>
              <a:rPr lang="en-US" sz="2400" dirty="0"/>
              <a:t>Color stops are the colors you want to render smooth transitions among. </a:t>
            </a:r>
          </a:p>
          <a:p>
            <a:pPr>
              <a:buFont typeface="Wingdings" panose="05000000000000000000" pitchFamily="2" charset="2"/>
              <a:buChar char="q"/>
            </a:pPr>
            <a:r>
              <a:rPr lang="en-US" sz="2400" dirty="0"/>
              <a:t>You can also set a starting point and a direction (or an angle) along with the gradient effect.</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681E59E4-132C-443F-BD6E-CFD849BDAF16}"/>
              </a:ext>
            </a:extLst>
          </p:cNvPr>
          <p:cNvPicPr>
            <a:picLocks noChangeAspect="1"/>
          </p:cNvPicPr>
          <p:nvPr/>
        </p:nvPicPr>
        <p:blipFill>
          <a:blip r:embed="rId2"/>
          <a:stretch>
            <a:fillRect/>
          </a:stretch>
        </p:blipFill>
        <p:spPr>
          <a:xfrm>
            <a:off x="1538760" y="3634740"/>
            <a:ext cx="8417187" cy="1702202"/>
          </a:xfrm>
          <a:prstGeom prst="rect">
            <a:avLst/>
          </a:prstGeom>
        </p:spPr>
      </p:pic>
    </p:spTree>
    <p:extLst>
      <p:ext uri="{BB962C8B-B14F-4D97-AF65-F5344CB8AC3E}">
        <p14:creationId xmlns:p14="http://schemas.microsoft.com/office/powerpoint/2010/main" val="331266930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Direction - Top to Bottom (this is default)</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following example shows a linear gradient that starts at the top. It starts red, transitioning to yellow</a:t>
            </a:r>
          </a:p>
        </p:txBody>
      </p:sp>
      <p:pic>
        <p:nvPicPr>
          <p:cNvPr id="4" name="Picture 3">
            <a:extLst>
              <a:ext uri="{FF2B5EF4-FFF2-40B4-BE49-F238E27FC236}">
                <a16:creationId xmlns:a16="http://schemas.microsoft.com/office/drawing/2014/main" id="{0F4DE8AE-5E68-45C6-B9C3-5261A095511E}"/>
              </a:ext>
            </a:extLst>
          </p:cNvPr>
          <p:cNvPicPr>
            <a:picLocks noChangeAspect="1"/>
          </p:cNvPicPr>
          <p:nvPr/>
        </p:nvPicPr>
        <p:blipFill>
          <a:blip r:embed="rId2"/>
          <a:stretch>
            <a:fillRect/>
          </a:stretch>
        </p:blipFill>
        <p:spPr>
          <a:xfrm>
            <a:off x="1719015" y="2703621"/>
            <a:ext cx="8814929" cy="1450757"/>
          </a:xfrm>
          <a:prstGeom prst="rect">
            <a:avLst/>
          </a:prstGeom>
        </p:spPr>
      </p:pic>
    </p:spTree>
    <p:extLst>
      <p:ext uri="{BB962C8B-B14F-4D97-AF65-F5344CB8AC3E}">
        <p14:creationId xmlns:p14="http://schemas.microsoft.com/office/powerpoint/2010/main" val="96996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External CSS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2400" dirty="0"/>
              <a:t>With an external style sheet, you can change the look of an entire website by changing just one file!</a:t>
            </a:r>
          </a:p>
          <a:p>
            <a:pPr>
              <a:buFont typeface="Wingdings" panose="05000000000000000000" pitchFamily="2" charset="2"/>
              <a:buChar char="q"/>
            </a:pPr>
            <a:r>
              <a:rPr lang="en-US" sz="2400" dirty="0"/>
              <a:t>Each HTML page must include a reference to the external style sheet file inside the &lt;link&gt; element, inside the head section.</a:t>
            </a:r>
          </a:p>
          <a:p>
            <a:pPr>
              <a:buFont typeface="Wingdings" panose="05000000000000000000" pitchFamily="2" charset="2"/>
              <a:buChar char="q"/>
            </a:pPr>
            <a:r>
              <a:rPr lang="en-US" sz="2400" dirty="0"/>
              <a:t>An external style sheet can be written in any text editor, and must be saved with a .</a:t>
            </a:r>
            <a:r>
              <a:rPr lang="en-US" sz="2400" dirty="0" err="1"/>
              <a:t>css</a:t>
            </a:r>
            <a:r>
              <a:rPr lang="en-US" sz="2400" dirty="0"/>
              <a:t> extension.</a:t>
            </a:r>
          </a:p>
        </p:txBody>
      </p:sp>
      <p:pic>
        <p:nvPicPr>
          <p:cNvPr id="4" name="Picture 3">
            <a:extLst>
              <a:ext uri="{FF2B5EF4-FFF2-40B4-BE49-F238E27FC236}">
                <a16:creationId xmlns:a16="http://schemas.microsoft.com/office/drawing/2014/main" id="{843E0769-7DA6-4A27-B5A2-7DA4F36E7B41}"/>
              </a:ext>
            </a:extLst>
          </p:cNvPr>
          <p:cNvPicPr>
            <a:picLocks noChangeAspect="1"/>
          </p:cNvPicPr>
          <p:nvPr/>
        </p:nvPicPr>
        <p:blipFill>
          <a:blip r:embed="rId3"/>
          <a:stretch>
            <a:fillRect/>
          </a:stretch>
        </p:blipFill>
        <p:spPr>
          <a:xfrm>
            <a:off x="1097280" y="1845734"/>
            <a:ext cx="6834785" cy="4023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9C2F4854-0949-4BB9-9ADA-23629D2F13C9}"/>
              </a:ext>
            </a:extLst>
          </p:cNvPr>
          <p:cNvPicPr>
            <a:picLocks noChangeAspect="1"/>
          </p:cNvPicPr>
          <p:nvPr/>
        </p:nvPicPr>
        <p:blipFill>
          <a:blip r:embed="rId4"/>
          <a:stretch>
            <a:fillRect/>
          </a:stretch>
        </p:blipFill>
        <p:spPr>
          <a:xfrm>
            <a:off x="1097280" y="1845734"/>
            <a:ext cx="7292340" cy="4361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3799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Direction - Left to Right</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following example shows a linear gradient that starts from the left. It starts red, transitioning to yellow:</a:t>
            </a:r>
          </a:p>
        </p:txBody>
      </p:sp>
      <p:pic>
        <p:nvPicPr>
          <p:cNvPr id="4" name="Picture 3">
            <a:extLst>
              <a:ext uri="{FF2B5EF4-FFF2-40B4-BE49-F238E27FC236}">
                <a16:creationId xmlns:a16="http://schemas.microsoft.com/office/drawing/2014/main" id="{029332F7-5AF5-42FA-A59D-DE4D5558E081}"/>
              </a:ext>
            </a:extLst>
          </p:cNvPr>
          <p:cNvPicPr>
            <a:picLocks noChangeAspect="1"/>
          </p:cNvPicPr>
          <p:nvPr/>
        </p:nvPicPr>
        <p:blipFill>
          <a:blip r:embed="rId2"/>
          <a:stretch>
            <a:fillRect/>
          </a:stretch>
        </p:blipFill>
        <p:spPr>
          <a:xfrm>
            <a:off x="1097280" y="3075243"/>
            <a:ext cx="10085007" cy="1564341"/>
          </a:xfrm>
          <a:prstGeom prst="rect">
            <a:avLst/>
          </a:prstGeom>
        </p:spPr>
      </p:pic>
      <p:pic>
        <p:nvPicPr>
          <p:cNvPr id="5" name="Picture 4">
            <a:extLst>
              <a:ext uri="{FF2B5EF4-FFF2-40B4-BE49-F238E27FC236}">
                <a16:creationId xmlns:a16="http://schemas.microsoft.com/office/drawing/2014/main" id="{5BC5F101-53CE-493E-BDCB-50108C5CD4D2}"/>
              </a:ext>
            </a:extLst>
          </p:cNvPr>
          <p:cNvPicPr>
            <a:picLocks noChangeAspect="1"/>
          </p:cNvPicPr>
          <p:nvPr/>
        </p:nvPicPr>
        <p:blipFill>
          <a:blip r:embed="rId3"/>
          <a:stretch>
            <a:fillRect/>
          </a:stretch>
        </p:blipFill>
        <p:spPr>
          <a:xfrm>
            <a:off x="2030328" y="4753884"/>
            <a:ext cx="5753903" cy="1505160"/>
          </a:xfrm>
          <a:prstGeom prst="rect">
            <a:avLst/>
          </a:prstGeom>
        </p:spPr>
      </p:pic>
    </p:spTree>
    <p:extLst>
      <p:ext uri="{BB962C8B-B14F-4D97-AF65-F5344CB8AC3E}">
        <p14:creationId xmlns:p14="http://schemas.microsoft.com/office/powerpoint/2010/main" val="18400476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Direction - Diagonal</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You can make a gradient diagonally by specifying both the horizontal and vertical starting positions.</a:t>
            </a:r>
          </a:p>
          <a:p>
            <a:pPr>
              <a:buFont typeface="Wingdings" panose="05000000000000000000" pitchFamily="2" charset="2"/>
              <a:buChar char="q"/>
            </a:pPr>
            <a:r>
              <a:rPr lang="en-US" sz="2400" dirty="0"/>
              <a:t>The following example shows a linear gradient that starts at top left (and goes to bottom right). It starts red, transitioning to yellow:</a:t>
            </a:r>
          </a:p>
        </p:txBody>
      </p:sp>
      <p:pic>
        <p:nvPicPr>
          <p:cNvPr id="4" name="Picture 3">
            <a:extLst>
              <a:ext uri="{FF2B5EF4-FFF2-40B4-BE49-F238E27FC236}">
                <a16:creationId xmlns:a16="http://schemas.microsoft.com/office/drawing/2014/main" id="{6564C245-B6FF-432C-BEE3-35A3C75109FE}"/>
              </a:ext>
            </a:extLst>
          </p:cNvPr>
          <p:cNvPicPr>
            <a:picLocks noChangeAspect="1"/>
          </p:cNvPicPr>
          <p:nvPr/>
        </p:nvPicPr>
        <p:blipFill>
          <a:blip r:embed="rId2"/>
          <a:stretch>
            <a:fillRect/>
          </a:stretch>
        </p:blipFill>
        <p:spPr>
          <a:xfrm>
            <a:off x="1482644" y="3743114"/>
            <a:ext cx="9797766" cy="1537546"/>
          </a:xfrm>
          <a:prstGeom prst="rect">
            <a:avLst/>
          </a:prstGeom>
        </p:spPr>
      </p:pic>
    </p:spTree>
    <p:extLst>
      <p:ext uri="{BB962C8B-B14F-4D97-AF65-F5344CB8AC3E}">
        <p14:creationId xmlns:p14="http://schemas.microsoft.com/office/powerpoint/2010/main" val="30181235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Radial Gradients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A radial gradient is defined by its center.</a:t>
            </a:r>
          </a:p>
          <a:p>
            <a:pPr>
              <a:buFont typeface="Wingdings" panose="05000000000000000000" pitchFamily="2" charset="2"/>
              <a:buChar char="q"/>
            </a:pPr>
            <a:r>
              <a:rPr lang="en-US" sz="2400" dirty="0"/>
              <a:t>To create a radial gradient you must also define at least two color stops.</a:t>
            </a:r>
          </a:p>
          <a:p>
            <a:pPr>
              <a:buFont typeface="Wingdings" panose="05000000000000000000" pitchFamily="2" charset="2"/>
              <a:buChar char="q"/>
            </a:pPr>
            <a:r>
              <a:rPr lang="en-US" sz="2400" dirty="0"/>
              <a:t>By default, shape is ellipse, size is farthest-corner, and position is center.</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96605518-D1BF-4B3C-9299-326636F85928}"/>
              </a:ext>
            </a:extLst>
          </p:cNvPr>
          <p:cNvPicPr>
            <a:picLocks noChangeAspect="1"/>
          </p:cNvPicPr>
          <p:nvPr/>
        </p:nvPicPr>
        <p:blipFill>
          <a:blip r:embed="rId2"/>
          <a:stretch>
            <a:fillRect/>
          </a:stretch>
        </p:blipFill>
        <p:spPr>
          <a:xfrm>
            <a:off x="1375002" y="3784198"/>
            <a:ext cx="8973857" cy="1862222"/>
          </a:xfrm>
          <a:prstGeom prst="rect">
            <a:avLst/>
          </a:prstGeom>
        </p:spPr>
      </p:pic>
    </p:spTree>
    <p:extLst>
      <p:ext uri="{BB962C8B-B14F-4D97-AF65-F5344CB8AC3E}">
        <p14:creationId xmlns:p14="http://schemas.microsoft.com/office/powerpoint/2010/main" val="278260948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Radial Gradient - Evenly Spaced Color Stops (this is default)</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following example shows a radial gradient with evenly spaced color stops:</a:t>
            </a:r>
          </a:p>
        </p:txBody>
      </p:sp>
      <p:pic>
        <p:nvPicPr>
          <p:cNvPr id="4" name="Picture 3">
            <a:extLst>
              <a:ext uri="{FF2B5EF4-FFF2-40B4-BE49-F238E27FC236}">
                <a16:creationId xmlns:a16="http://schemas.microsoft.com/office/drawing/2014/main" id="{07A4FC28-44AA-47C5-BB6C-4A4CF987DC1E}"/>
              </a:ext>
            </a:extLst>
          </p:cNvPr>
          <p:cNvPicPr>
            <a:picLocks noChangeAspect="1"/>
          </p:cNvPicPr>
          <p:nvPr/>
        </p:nvPicPr>
        <p:blipFill>
          <a:blip r:embed="rId2"/>
          <a:stretch>
            <a:fillRect/>
          </a:stretch>
        </p:blipFill>
        <p:spPr>
          <a:xfrm>
            <a:off x="1097280" y="2658249"/>
            <a:ext cx="10170557" cy="1541501"/>
          </a:xfrm>
          <a:prstGeom prst="rect">
            <a:avLst/>
          </a:prstGeom>
        </p:spPr>
      </p:pic>
      <p:pic>
        <p:nvPicPr>
          <p:cNvPr id="5" name="Picture 4">
            <a:extLst>
              <a:ext uri="{FF2B5EF4-FFF2-40B4-BE49-F238E27FC236}">
                <a16:creationId xmlns:a16="http://schemas.microsoft.com/office/drawing/2014/main" id="{AB9F33C8-6B56-4639-85AE-DFB972D732E0}"/>
              </a:ext>
            </a:extLst>
          </p:cNvPr>
          <p:cNvPicPr>
            <a:picLocks noChangeAspect="1"/>
          </p:cNvPicPr>
          <p:nvPr/>
        </p:nvPicPr>
        <p:blipFill>
          <a:blip r:embed="rId3"/>
          <a:stretch>
            <a:fillRect/>
          </a:stretch>
        </p:blipFill>
        <p:spPr>
          <a:xfrm>
            <a:off x="3008545" y="4522492"/>
            <a:ext cx="5763429" cy="1524213"/>
          </a:xfrm>
          <a:prstGeom prst="rect">
            <a:avLst/>
          </a:prstGeom>
        </p:spPr>
      </p:pic>
    </p:spTree>
    <p:extLst>
      <p:ext uri="{BB962C8B-B14F-4D97-AF65-F5344CB8AC3E}">
        <p14:creationId xmlns:p14="http://schemas.microsoft.com/office/powerpoint/2010/main" val="9926084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b="1" dirty="0"/>
              <a:t>Radial Gradient - Differently Spaced Color Stops</a:t>
            </a:r>
            <a:endParaRPr lang="en-US" dirty="0"/>
          </a:p>
        </p:txBody>
      </p:sp>
      <p:pic>
        <p:nvPicPr>
          <p:cNvPr id="4" name="Content Placeholder 3">
            <a:extLst>
              <a:ext uri="{FF2B5EF4-FFF2-40B4-BE49-F238E27FC236}">
                <a16:creationId xmlns:a16="http://schemas.microsoft.com/office/drawing/2014/main" id="{6F406D56-3501-4510-AF3D-28D04CF48C8B}"/>
              </a:ext>
            </a:extLst>
          </p:cNvPr>
          <p:cNvPicPr>
            <a:picLocks noGrp="1" noChangeAspect="1"/>
          </p:cNvPicPr>
          <p:nvPr>
            <p:ph idx="1"/>
          </p:nvPr>
        </p:nvPicPr>
        <p:blipFill>
          <a:blip r:embed="rId2"/>
          <a:stretch>
            <a:fillRect/>
          </a:stretch>
        </p:blipFill>
        <p:spPr>
          <a:xfrm>
            <a:off x="2692956" y="1986479"/>
            <a:ext cx="7342583" cy="4053204"/>
          </a:xfrm>
          <a:prstGeom prst="rect">
            <a:avLst/>
          </a:prstGeom>
        </p:spPr>
      </p:pic>
    </p:spTree>
    <p:extLst>
      <p:ext uri="{BB962C8B-B14F-4D97-AF65-F5344CB8AC3E}">
        <p14:creationId xmlns:p14="http://schemas.microsoft.com/office/powerpoint/2010/main" val="299584311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Set Shape</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shape parameter defines the shape. It can take the value circle or ellipse. The default value is ellipse.</a:t>
            </a:r>
          </a:p>
          <a:p>
            <a:pPr>
              <a:buFont typeface="Wingdings" panose="05000000000000000000" pitchFamily="2" charset="2"/>
              <a:buChar char="q"/>
            </a:pPr>
            <a:r>
              <a:rPr lang="en-US" sz="2400" dirty="0"/>
              <a:t>The following example shows a radial gradient with the shape of a circle:</a:t>
            </a:r>
          </a:p>
        </p:txBody>
      </p:sp>
      <p:pic>
        <p:nvPicPr>
          <p:cNvPr id="4" name="Picture 3">
            <a:extLst>
              <a:ext uri="{FF2B5EF4-FFF2-40B4-BE49-F238E27FC236}">
                <a16:creationId xmlns:a16="http://schemas.microsoft.com/office/drawing/2014/main" id="{C28A9224-4729-4BB8-B14F-3D009EBE4B87}"/>
              </a:ext>
            </a:extLst>
          </p:cNvPr>
          <p:cNvPicPr>
            <a:picLocks noChangeAspect="1"/>
          </p:cNvPicPr>
          <p:nvPr/>
        </p:nvPicPr>
        <p:blipFill>
          <a:blip r:embed="rId2"/>
          <a:stretch>
            <a:fillRect/>
          </a:stretch>
        </p:blipFill>
        <p:spPr>
          <a:xfrm>
            <a:off x="1587417" y="3429000"/>
            <a:ext cx="9011507" cy="1394460"/>
          </a:xfrm>
          <a:prstGeom prst="rect">
            <a:avLst/>
          </a:prstGeom>
        </p:spPr>
      </p:pic>
      <p:pic>
        <p:nvPicPr>
          <p:cNvPr id="5" name="Picture 4">
            <a:extLst>
              <a:ext uri="{FF2B5EF4-FFF2-40B4-BE49-F238E27FC236}">
                <a16:creationId xmlns:a16="http://schemas.microsoft.com/office/drawing/2014/main" id="{FC5B6B5E-5390-4280-A521-30559AB8B473}"/>
              </a:ext>
            </a:extLst>
          </p:cNvPr>
          <p:cNvPicPr>
            <a:picLocks noChangeAspect="1"/>
          </p:cNvPicPr>
          <p:nvPr/>
        </p:nvPicPr>
        <p:blipFill>
          <a:blip r:embed="rId3"/>
          <a:stretch>
            <a:fillRect/>
          </a:stretch>
        </p:blipFill>
        <p:spPr>
          <a:xfrm>
            <a:off x="3159061" y="3328241"/>
            <a:ext cx="2934109" cy="2953162"/>
          </a:xfrm>
          <a:prstGeom prst="rect">
            <a:avLst/>
          </a:prstGeom>
        </p:spPr>
      </p:pic>
    </p:spTree>
    <p:extLst>
      <p:ext uri="{BB962C8B-B14F-4D97-AF65-F5344CB8AC3E}">
        <p14:creationId xmlns:p14="http://schemas.microsoft.com/office/powerpoint/2010/main" val="359146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Repeating a radial-gradient</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repeating-radial-gradient() function is used to repeat radial gradients:</a:t>
            </a:r>
          </a:p>
          <a:p>
            <a:pPr>
              <a:buFont typeface="Wingdings" panose="05000000000000000000" pitchFamily="2" charset="2"/>
              <a:buChar char="q"/>
            </a:pPr>
            <a:endParaRPr lang="en-US" sz="2400" dirty="0"/>
          </a:p>
        </p:txBody>
      </p:sp>
      <p:pic>
        <p:nvPicPr>
          <p:cNvPr id="5" name="Picture 4">
            <a:extLst>
              <a:ext uri="{FF2B5EF4-FFF2-40B4-BE49-F238E27FC236}">
                <a16:creationId xmlns:a16="http://schemas.microsoft.com/office/drawing/2014/main" id="{BE8EF763-EBDF-4706-B634-4D3C2FBB6CE6}"/>
              </a:ext>
            </a:extLst>
          </p:cNvPr>
          <p:cNvPicPr>
            <a:picLocks noChangeAspect="1"/>
          </p:cNvPicPr>
          <p:nvPr/>
        </p:nvPicPr>
        <p:blipFill>
          <a:blip r:embed="rId2"/>
          <a:stretch>
            <a:fillRect/>
          </a:stretch>
        </p:blipFill>
        <p:spPr>
          <a:xfrm>
            <a:off x="1097280" y="3196226"/>
            <a:ext cx="9937686" cy="1901554"/>
          </a:xfrm>
          <a:prstGeom prst="rect">
            <a:avLst/>
          </a:prstGeom>
        </p:spPr>
      </p:pic>
      <p:pic>
        <p:nvPicPr>
          <p:cNvPr id="6" name="Picture 5">
            <a:extLst>
              <a:ext uri="{FF2B5EF4-FFF2-40B4-BE49-F238E27FC236}">
                <a16:creationId xmlns:a16="http://schemas.microsoft.com/office/drawing/2014/main" id="{10D46272-1906-41E9-B228-DF60BC3E586A}"/>
              </a:ext>
            </a:extLst>
          </p:cNvPr>
          <p:cNvPicPr>
            <a:picLocks noChangeAspect="1"/>
          </p:cNvPicPr>
          <p:nvPr/>
        </p:nvPicPr>
        <p:blipFill>
          <a:blip r:embed="rId3"/>
          <a:stretch>
            <a:fillRect/>
          </a:stretch>
        </p:blipFill>
        <p:spPr>
          <a:xfrm>
            <a:off x="3009501" y="2424912"/>
            <a:ext cx="5715798" cy="2530212"/>
          </a:xfrm>
          <a:prstGeom prst="rect">
            <a:avLst/>
          </a:prstGeom>
        </p:spPr>
      </p:pic>
    </p:spTree>
    <p:extLst>
      <p:ext uri="{BB962C8B-B14F-4D97-AF65-F5344CB8AC3E}">
        <p14:creationId xmlns:p14="http://schemas.microsoft.com/office/powerpoint/2010/main" val="261867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Use of Different Size Keywords</a:t>
            </a:r>
            <a:br>
              <a:rPr lang="en-US" dirty="0"/>
            </a:br>
            <a:endParaRPr lang="en-US" dirty="0"/>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size parameter defines the size of the gradient. It can take four values:</a:t>
            </a:r>
          </a:p>
          <a:p>
            <a:pPr lvl="2">
              <a:buFont typeface="Wingdings" panose="05000000000000000000" pitchFamily="2" charset="2"/>
              <a:buChar char="q"/>
            </a:pPr>
            <a:r>
              <a:rPr lang="en-US" sz="2400" dirty="0"/>
              <a:t>closest-side</a:t>
            </a:r>
          </a:p>
          <a:p>
            <a:pPr lvl="2">
              <a:buFont typeface="Wingdings" panose="05000000000000000000" pitchFamily="2" charset="2"/>
              <a:buChar char="q"/>
            </a:pPr>
            <a:r>
              <a:rPr lang="en-US" sz="2400" dirty="0"/>
              <a:t>farthest-side</a:t>
            </a:r>
          </a:p>
          <a:p>
            <a:pPr lvl="2">
              <a:buFont typeface="Wingdings" panose="05000000000000000000" pitchFamily="2" charset="2"/>
              <a:buChar char="q"/>
            </a:pPr>
            <a:r>
              <a:rPr lang="en-US" sz="2400" dirty="0"/>
              <a:t>closest-corner</a:t>
            </a:r>
          </a:p>
          <a:p>
            <a:pPr lvl="2">
              <a:buFont typeface="Wingdings" panose="05000000000000000000" pitchFamily="2" charset="2"/>
              <a:buChar char="q"/>
            </a:pPr>
            <a:r>
              <a:rPr lang="en-US" sz="2400" dirty="0"/>
              <a:t>farthest-corner</a:t>
            </a:r>
          </a:p>
        </p:txBody>
      </p:sp>
      <p:pic>
        <p:nvPicPr>
          <p:cNvPr id="4" name="Picture 3">
            <a:extLst>
              <a:ext uri="{FF2B5EF4-FFF2-40B4-BE49-F238E27FC236}">
                <a16:creationId xmlns:a16="http://schemas.microsoft.com/office/drawing/2014/main" id="{EF2EA8D6-DFB7-4980-93B0-F0B7463D5C16}"/>
              </a:ext>
            </a:extLst>
          </p:cNvPr>
          <p:cNvPicPr>
            <a:picLocks noChangeAspect="1"/>
          </p:cNvPicPr>
          <p:nvPr/>
        </p:nvPicPr>
        <p:blipFill>
          <a:blip r:embed="rId2"/>
          <a:stretch>
            <a:fillRect/>
          </a:stretch>
        </p:blipFill>
        <p:spPr>
          <a:xfrm>
            <a:off x="3714353" y="3246120"/>
            <a:ext cx="7848773" cy="2936705"/>
          </a:xfrm>
          <a:prstGeom prst="rect">
            <a:avLst/>
          </a:prstGeom>
        </p:spPr>
      </p:pic>
    </p:spTree>
    <p:extLst>
      <p:ext uri="{BB962C8B-B14F-4D97-AF65-F5344CB8AC3E}">
        <p14:creationId xmlns:p14="http://schemas.microsoft.com/office/powerpoint/2010/main" val="49902992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Shadow Effects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With CSS you can add shadow to text and to elements.</a:t>
            </a:r>
          </a:p>
          <a:p>
            <a:pPr>
              <a:buFont typeface="Wingdings" panose="05000000000000000000" pitchFamily="2" charset="2"/>
              <a:buChar char="q"/>
            </a:pPr>
            <a:r>
              <a:rPr lang="en-US" sz="2400" dirty="0"/>
              <a:t>There are two types of shadow effects</a:t>
            </a:r>
          </a:p>
          <a:p>
            <a:pPr lvl="2">
              <a:buFont typeface="Wingdings" panose="05000000000000000000" pitchFamily="2" charset="2"/>
              <a:buChar char="q"/>
            </a:pPr>
            <a:r>
              <a:rPr lang="en-US" sz="2400" dirty="0"/>
              <a:t>text-shadow</a:t>
            </a:r>
          </a:p>
          <a:p>
            <a:pPr lvl="2">
              <a:buFont typeface="Wingdings" panose="05000000000000000000" pitchFamily="2" charset="2"/>
              <a:buChar char="q"/>
            </a:pPr>
            <a:r>
              <a:rPr lang="en-US" sz="2400" dirty="0"/>
              <a:t>box-shadow</a:t>
            </a:r>
          </a:p>
          <a:p>
            <a:pPr>
              <a:buFont typeface="Wingdings" panose="05000000000000000000" pitchFamily="2" charset="2"/>
              <a:buChar char="q"/>
            </a:pPr>
            <a:r>
              <a:rPr lang="en-US" sz="2400" dirty="0"/>
              <a:t>The CSS text-shadow property applies shadow to text.</a:t>
            </a:r>
          </a:p>
          <a:p>
            <a:pPr>
              <a:buFont typeface="Wingdings" panose="05000000000000000000" pitchFamily="2" charset="2"/>
              <a:buChar char="q"/>
            </a:pPr>
            <a:r>
              <a:rPr lang="en-US" sz="2400" dirty="0"/>
              <a:t>In its simplest use, you only specify the horizontal shadow (2px), the vertical shadow (2px) and blur effect(5px) with color.</a:t>
            </a:r>
          </a:p>
        </p:txBody>
      </p:sp>
      <p:pic>
        <p:nvPicPr>
          <p:cNvPr id="5" name="Picture 4">
            <a:extLst>
              <a:ext uri="{FF2B5EF4-FFF2-40B4-BE49-F238E27FC236}">
                <a16:creationId xmlns:a16="http://schemas.microsoft.com/office/drawing/2014/main" id="{2B34DAF1-4CD1-4268-928F-62358FD4A734}"/>
              </a:ext>
            </a:extLst>
          </p:cNvPr>
          <p:cNvPicPr>
            <a:picLocks noChangeAspect="1"/>
          </p:cNvPicPr>
          <p:nvPr/>
        </p:nvPicPr>
        <p:blipFill>
          <a:blip r:embed="rId2"/>
          <a:stretch>
            <a:fillRect/>
          </a:stretch>
        </p:blipFill>
        <p:spPr>
          <a:xfrm>
            <a:off x="2972447" y="4955957"/>
            <a:ext cx="7451713" cy="1347477"/>
          </a:xfrm>
          <a:prstGeom prst="rect">
            <a:avLst/>
          </a:prstGeom>
        </p:spPr>
      </p:pic>
    </p:spTree>
    <p:extLst>
      <p:ext uri="{BB962C8B-B14F-4D97-AF65-F5344CB8AC3E}">
        <p14:creationId xmlns:p14="http://schemas.microsoft.com/office/powerpoint/2010/main" val="288994907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Multiple Shadows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To add more than one shadow to the text, you can add a comma-separated list of shadows.</a:t>
            </a:r>
          </a:p>
          <a:p>
            <a:pPr>
              <a:buFont typeface="Wingdings" panose="05000000000000000000" pitchFamily="2" charset="2"/>
              <a:buChar char="q"/>
            </a:pPr>
            <a:r>
              <a:rPr lang="en-US" sz="2400" dirty="0"/>
              <a:t>The following example shows a red and blue neon glow shadow:</a:t>
            </a:r>
          </a:p>
        </p:txBody>
      </p:sp>
      <p:pic>
        <p:nvPicPr>
          <p:cNvPr id="4" name="Picture 3">
            <a:extLst>
              <a:ext uri="{FF2B5EF4-FFF2-40B4-BE49-F238E27FC236}">
                <a16:creationId xmlns:a16="http://schemas.microsoft.com/office/drawing/2014/main" id="{E15B869C-73DB-4A4F-836E-05FE510A6CDC}"/>
              </a:ext>
            </a:extLst>
          </p:cNvPr>
          <p:cNvPicPr>
            <a:picLocks noChangeAspect="1"/>
          </p:cNvPicPr>
          <p:nvPr/>
        </p:nvPicPr>
        <p:blipFill>
          <a:blip r:embed="rId2"/>
          <a:stretch>
            <a:fillRect/>
          </a:stretch>
        </p:blipFill>
        <p:spPr>
          <a:xfrm>
            <a:off x="1323309" y="3229870"/>
            <a:ext cx="9527541" cy="1616449"/>
          </a:xfrm>
          <a:prstGeom prst="rect">
            <a:avLst/>
          </a:prstGeom>
        </p:spPr>
      </p:pic>
    </p:spTree>
    <p:extLst>
      <p:ext uri="{BB962C8B-B14F-4D97-AF65-F5344CB8AC3E}">
        <p14:creationId xmlns:p14="http://schemas.microsoft.com/office/powerpoint/2010/main" val="355904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Comments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Comments are used to explain the code, and may help when you edit the source code at a later date.</a:t>
            </a:r>
          </a:p>
          <a:p>
            <a:pPr>
              <a:buFont typeface="Wingdings" panose="05000000000000000000" pitchFamily="2" charset="2"/>
              <a:buChar char="q"/>
            </a:pPr>
            <a:r>
              <a:rPr lang="en-US" sz="2400" dirty="0"/>
              <a:t>Comments are ignored by browsers.</a:t>
            </a:r>
          </a:p>
          <a:p>
            <a:pPr>
              <a:buFont typeface="Wingdings" panose="05000000000000000000" pitchFamily="2" charset="2"/>
              <a:buChar char="q"/>
            </a:pPr>
            <a:r>
              <a:rPr lang="en-US" sz="2400" dirty="0"/>
              <a:t>A CSS comment is placed inside the &lt;style&gt; element, and starts with /* and ends with */:</a:t>
            </a:r>
          </a:p>
        </p:txBody>
      </p:sp>
      <p:pic>
        <p:nvPicPr>
          <p:cNvPr id="4" name="Picture 3">
            <a:extLst>
              <a:ext uri="{FF2B5EF4-FFF2-40B4-BE49-F238E27FC236}">
                <a16:creationId xmlns:a16="http://schemas.microsoft.com/office/drawing/2014/main" id="{CCD06C39-5BEB-4B10-99E9-4EECDEE0E4A7}"/>
              </a:ext>
            </a:extLst>
          </p:cNvPr>
          <p:cNvPicPr>
            <a:picLocks noChangeAspect="1"/>
          </p:cNvPicPr>
          <p:nvPr/>
        </p:nvPicPr>
        <p:blipFill>
          <a:blip r:embed="rId2"/>
          <a:stretch>
            <a:fillRect/>
          </a:stretch>
        </p:blipFill>
        <p:spPr>
          <a:xfrm>
            <a:off x="1685602" y="1876208"/>
            <a:ext cx="6452558" cy="4328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34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Box Shadow</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box-shadow property is used to apply one or more shadows to an element.</a:t>
            </a:r>
          </a:p>
        </p:txBody>
      </p:sp>
      <p:pic>
        <p:nvPicPr>
          <p:cNvPr id="4" name="Picture 3">
            <a:extLst>
              <a:ext uri="{FF2B5EF4-FFF2-40B4-BE49-F238E27FC236}">
                <a16:creationId xmlns:a16="http://schemas.microsoft.com/office/drawing/2014/main" id="{F0D39E2F-535F-4CF2-9995-F445FAB3A568}"/>
              </a:ext>
            </a:extLst>
          </p:cNvPr>
          <p:cNvPicPr>
            <a:picLocks noChangeAspect="1"/>
          </p:cNvPicPr>
          <p:nvPr/>
        </p:nvPicPr>
        <p:blipFill>
          <a:blip r:embed="rId2"/>
          <a:stretch>
            <a:fillRect/>
          </a:stretch>
        </p:blipFill>
        <p:spPr>
          <a:xfrm>
            <a:off x="2435245" y="2323675"/>
            <a:ext cx="5474315" cy="3943466"/>
          </a:xfrm>
          <a:prstGeom prst="rect">
            <a:avLst/>
          </a:prstGeom>
        </p:spPr>
      </p:pic>
    </p:spTree>
    <p:extLst>
      <p:ext uri="{BB962C8B-B14F-4D97-AF65-F5344CB8AC3E}">
        <p14:creationId xmlns:p14="http://schemas.microsoft.com/office/powerpoint/2010/main" val="336020282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Add a Blur Effect to the Shadow</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blur parameter defines the blur radius. The higher the number, the more blurred the shadow will be.</a:t>
            </a:r>
          </a:p>
        </p:txBody>
      </p:sp>
      <p:pic>
        <p:nvPicPr>
          <p:cNvPr id="4" name="Picture 3">
            <a:extLst>
              <a:ext uri="{FF2B5EF4-FFF2-40B4-BE49-F238E27FC236}">
                <a16:creationId xmlns:a16="http://schemas.microsoft.com/office/drawing/2014/main" id="{2327D1C9-3A41-4A3F-A509-56904B3F79DF}"/>
              </a:ext>
            </a:extLst>
          </p:cNvPr>
          <p:cNvPicPr>
            <a:picLocks noChangeAspect="1"/>
          </p:cNvPicPr>
          <p:nvPr/>
        </p:nvPicPr>
        <p:blipFill>
          <a:blip r:embed="rId2"/>
          <a:stretch>
            <a:fillRect/>
          </a:stretch>
        </p:blipFill>
        <p:spPr>
          <a:xfrm>
            <a:off x="1403169" y="3206087"/>
            <a:ext cx="8600907" cy="1450756"/>
          </a:xfrm>
          <a:prstGeom prst="rect">
            <a:avLst/>
          </a:prstGeom>
        </p:spPr>
      </p:pic>
    </p:spTree>
    <p:extLst>
      <p:ext uri="{BB962C8B-B14F-4D97-AF65-F5344CB8AC3E}">
        <p14:creationId xmlns:p14="http://schemas.microsoft.com/office/powerpoint/2010/main" val="168197230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Text Overflow</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text-overflow property specifies how overflowed content that is not displayed should be signaled to the user.</a:t>
            </a:r>
          </a:p>
        </p:txBody>
      </p:sp>
      <p:pic>
        <p:nvPicPr>
          <p:cNvPr id="4" name="Picture 3">
            <a:extLst>
              <a:ext uri="{FF2B5EF4-FFF2-40B4-BE49-F238E27FC236}">
                <a16:creationId xmlns:a16="http://schemas.microsoft.com/office/drawing/2014/main" id="{D8DF7A06-8922-47A7-B988-7156343EA7B5}"/>
              </a:ext>
            </a:extLst>
          </p:cNvPr>
          <p:cNvPicPr>
            <a:picLocks noChangeAspect="1"/>
          </p:cNvPicPr>
          <p:nvPr/>
        </p:nvPicPr>
        <p:blipFill>
          <a:blip r:embed="rId2"/>
          <a:stretch>
            <a:fillRect/>
          </a:stretch>
        </p:blipFill>
        <p:spPr>
          <a:xfrm>
            <a:off x="1831406" y="2774519"/>
            <a:ext cx="6672513" cy="3026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AD96CB01-C63F-4627-8EE3-F757956EFCAF}"/>
              </a:ext>
            </a:extLst>
          </p:cNvPr>
          <p:cNvPicPr>
            <a:picLocks noChangeAspect="1"/>
          </p:cNvPicPr>
          <p:nvPr/>
        </p:nvPicPr>
        <p:blipFill>
          <a:blip r:embed="rId3"/>
          <a:stretch>
            <a:fillRect/>
          </a:stretch>
        </p:blipFill>
        <p:spPr>
          <a:xfrm>
            <a:off x="1831407" y="2550413"/>
            <a:ext cx="6672512" cy="3474736"/>
          </a:xfrm>
          <a:prstGeom prst="rect">
            <a:avLst/>
          </a:prstGeom>
        </p:spPr>
      </p:pic>
    </p:spTree>
    <p:extLst>
      <p:ext uri="{BB962C8B-B14F-4D97-AF65-F5344CB8AC3E}">
        <p14:creationId xmlns:p14="http://schemas.microsoft.com/office/powerpoint/2010/main" val="416254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Word Wrapping</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word-wrap property allows long words to be able to be broken and wrap onto the next line. </a:t>
            </a:r>
          </a:p>
          <a:p>
            <a:pPr>
              <a:buFont typeface="Wingdings" panose="05000000000000000000" pitchFamily="2" charset="2"/>
              <a:buChar char="q"/>
            </a:pPr>
            <a:r>
              <a:rPr lang="en-US" sz="2400" dirty="0"/>
              <a:t>If a word is too long to fit within an area, it expands outside:</a:t>
            </a:r>
          </a:p>
        </p:txBody>
      </p:sp>
      <p:pic>
        <p:nvPicPr>
          <p:cNvPr id="4" name="Picture 3">
            <a:extLst>
              <a:ext uri="{FF2B5EF4-FFF2-40B4-BE49-F238E27FC236}">
                <a16:creationId xmlns:a16="http://schemas.microsoft.com/office/drawing/2014/main" id="{E23C5190-A53F-41B0-A4BD-7D518D8ADB22}"/>
              </a:ext>
            </a:extLst>
          </p:cNvPr>
          <p:cNvPicPr>
            <a:picLocks noChangeAspect="1"/>
          </p:cNvPicPr>
          <p:nvPr/>
        </p:nvPicPr>
        <p:blipFill>
          <a:blip r:embed="rId2"/>
          <a:stretch>
            <a:fillRect/>
          </a:stretch>
        </p:blipFill>
        <p:spPr>
          <a:xfrm>
            <a:off x="1845536" y="1914314"/>
            <a:ext cx="6475503" cy="4220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64398622-0B46-4ABC-92FB-03F86A6B33A2}"/>
              </a:ext>
            </a:extLst>
          </p:cNvPr>
          <p:cNvPicPr>
            <a:picLocks noChangeAspect="1"/>
          </p:cNvPicPr>
          <p:nvPr/>
        </p:nvPicPr>
        <p:blipFill>
          <a:blip r:embed="rId3"/>
          <a:stretch>
            <a:fillRect/>
          </a:stretch>
        </p:blipFill>
        <p:spPr>
          <a:xfrm>
            <a:off x="4434488" y="4493392"/>
            <a:ext cx="7124302" cy="1254497"/>
          </a:xfrm>
          <a:prstGeom prst="rect">
            <a:avLst/>
          </a:prstGeom>
        </p:spPr>
      </p:pic>
    </p:spTree>
    <p:extLst>
      <p:ext uri="{BB962C8B-B14F-4D97-AF65-F5344CB8AC3E}">
        <p14:creationId xmlns:p14="http://schemas.microsoft.com/office/powerpoint/2010/main" val="380140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Word Breaking</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word-break property specifies line breaking rules.</a:t>
            </a:r>
          </a:p>
        </p:txBody>
      </p:sp>
      <p:pic>
        <p:nvPicPr>
          <p:cNvPr id="4" name="Picture 3">
            <a:extLst>
              <a:ext uri="{FF2B5EF4-FFF2-40B4-BE49-F238E27FC236}">
                <a16:creationId xmlns:a16="http://schemas.microsoft.com/office/drawing/2014/main" id="{C70282B6-101D-4AC0-B4D2-0B0004F8D382}"/>
              </a:ext>
            </a:extLst>
          </p:cNvPr>
          <p:cNvPicPr>
            <a:picLocks noChangeAspect="1"/>
          </p:cNvPicPr>
          <p:nvPr/>
        </p:nvPicPr>
        <p:blipFill>
          <a:blip r:embed="rId2"/>
          <a:stretch>
            <a:fillRect/>
          </a:stretch>
        </p:blipFill>
        <p:spPr>
          <a:xfrm>
            <a:off x="1508760" y="2347729"/>
            <a:ext cx="3931920" cy="3347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8D45B3B-63B0-4D49-A609-40E96253D5DE}"/>
              </a:ext>
            </a:extLst>
          </p:cNvPr>
          <p:cNvPicPr>
            <a:picLocks noChangeAspect="1"/>
          </p:cNvPicPr>
          <p:nvPr/>
        </p:nvPicPr>
        <p:blipFill>
          <a:blip r:embed="rId3"/>
          <a:stretch>
            <a:fillRect/>
          </a:stretch>
        </p:blipFill>
        <p:spPr>
          <a:xfrm>
            <a:off x="5852160" y="2647840"/>
            <a:ext cx="5909175" cy="3047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1505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Writing Mode</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writing-mode property specifies whether lines of text are laid out horizontally or vertically.</a:t>
            </a:r>
          </a:p>
          <a:p>
            <a:pPr>
              <a:buFont typeface="Wingdings" panose="05000000000000000000" pitchFamily="2" charset="2"/>
              <a:buChar char="q"/>
            </a:pPr>
            <a:r>
              <a:rPr lang="en-US" sz="2400" dirty="0"/>
              <a:t>Some text with a span element with a vertical-</a:t>
            </a:r>
            <a:r>
              <a:rPr lang="en-US" sz="2400" dirty="0" err="1"/>
              <a:t>rl</a:t>
            </a:r>
            <a:r>
              <a:rPr lang="en-US" sz="2400" dirty="0"/>
              <a:t> writing-mode.</a:t>
            </a:r>
          </a:p>
        </p:txBody>
      </p:sp>
      <p:pic>
        <p:nvPicPr>
          <p:cNvPr id="4" name="Picture 3">
            <a:extLst>
              <a:ext uri="{FF2B5EF4-FFF2-40B4-BE49-F238E27FC236}">
                <a16:creationId xmlns:a16="http://schemas.microsoft.com/office/drawing/2014/main" id="{6C5085B6-0AD4-489D-802B-9E932FE65011}"/>
              </a:ext>
            </a:extLst>
          </p:cNvPr>
          <p:cNvPicPr>
            <a:picLocks noChangeAspect="1"/>
          </p:cNvPicPr>
          <p:nvPr/>
        </p:nvPicPr>
        <p:blipFill>
          <a:blip r:embed="rId2"/>
          <a:stretch>
            <a:fillRect/>
          </a:stretch>
        </p:blipFill>
        <p:spPr>
          <a:xfrm>
            <a:off x="1597056" y="2944956"/>
            <a:ext cx="5558124" cy="33529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714943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Transitions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Autofit/>
          </a:bodyPr>
          <a:lstStyle/>
          <a:p>
            <a:pPr>
              <a:buFont typeface="Wingdings" panose="05000000000000000000" pitchFamily="2" charset="2"/>
              <a:buChar char="q"/>
            </a:pPr>
            <a:r>
              <a:rPr lang="en-US" sz="2400" dirty="0"/>
              <a:t>CSS transitions allows you to change property values smoothly, over a given duration.</a:t>
            </a:r>
          </a:p>
          <a:p>
            <a:pPr>
              <a:buFont typeface="Wingdings" panose="05000000000000000000" pitchFamily="2" charset="2"/>
              <a:buChar char="q"/>
            </a:pPr>
            <a:r>
              <a:rPr lang="en-US" sz="2400" dirty="0"/>
              <a:t>CSS transition have the following properties</a:t>
            </a:r>
          </a:p>
          <a:p>
            <a:pPr lvl="2">
              <a:buFont typeface="Wingdings" panose="05000000000000000000" pitchFamily="2" charset="2"/>
              <a:buChar char="q"/>
            </a:pPr>
            <a:r>
              <a:rPr lang="en-US" sz="2400" dirty="0"/>
              <a:t>transition</a:t>
            </a:r>
          </a:p>
          <a:p>
            <a:pPr lvl="2">
              <a:buFont typeface="Wingdings" panose="05000000000000000000" pitchFamily="2" charset="2"/>
              <a:buChar char="q"/>
            </a:pPr>
            <a:r>
              <a:rPr lang="en-US" sz="2400" dirty="0"/>
              <a:t>transition-delay</a:t>
            </a:r>
          </a:p>
          <a:p>
            <a:pPr lvl="2">
              <a:buFont typeface="Wingdings" panose="05000000000000000000" pitchFamily="2" charset="2"/>
              <a:buChar char="q"/>
            </a:pPr>
            <a:r>
              <a:rPr lang="en-US" sz="2400" dirty="0"/>
              <a:t>transition-duration</a:t>
            </a:r>
          </a:p>
          <a:p>
            <a:pPr lvl="2">
              <a:buFont typeface="Wingdings" panose="05000000000000000000" pitchFamily="2" charset="2"/>
              <a:buChar char="q"/>
            </a:pPr>
            <a:r>
              <a:rPr lang="en-US" sz="2400" dirty="0"/>
              <a:t>transition-property</a:t>
            </a:r>
          </a:p>
          <a:p>
            <a:pPr lvl="2">
              <a:buFont typeface="Wingdings" panose="05000000000000000000" pitchFamily="2" charset="2"/>
              <a:buChar char="q"/>
            </a:pPr>
            <a:r>
              <a:rPr lang="en-US" sz="2400" dirty="0"/>
              <a:t>transition-timing-function</a:t>
            </a:r>
          </a:p>
          <a:p>
            <a:pPr>
              <a:buFont typeface="Wingdings" panose="05000000000000000000" pitchFamily="2" charset="2"/>
              <a:buChar char="q"/>
            </a:pPr>
            <a:r>
              <a:rPr lang="en-US" sz="2400" dirty="0"/>
              <a:t>To create a transition effect, you must specify two things:</a:t>
            </a:r>
          </a:p>
          <a:p>
            <a:pPr lvl="2">
              <a:buFont typeface="Wingdings" panose="05000000000000000000" pitchFamily="2" charset="2"/>
              <a:buChar char="q"/>
            </a:pPr>
            <a:r>
              <a:rPr lang="en-US" sz="2400" dirty="0"/>
              <a:t>the CSS property you want to add an effect to</a:t>
            </a:r>
          </a:p>
          <a:p>
            <a:pPr lvl="2">
              <a:buFont typeface="Wingdings" panose="05000000000000000000" pitchFamily="2" charset="2"/>
              <a:buChar char="q"/>
            </a:pPr>
            <a:r>
              <a:rPr lang="en-US" sz="2400" dirty="0"/>
              <a:t>the duration of the effect</a:t>
            </a:r>
          </a:p>
        </p:txBody>
      </p:sp>
    </p:spTree>
    <p:extLst>
      <p:ext uri="{BB962C8B-B14F-4D97-AF65-F5344CB8AC3E}">
        <p14:creationId xmlns:p14="http://schemas.microsoft.com/office/powerpoint/2010/main" val="367698484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Transition</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following example shows a 100px * 100px red &lt;div&gt; element. The &lt;div&gt; element has also specified a transition effect for the width property, with a duration of 2 seconds:</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a:t>The transition effect will start when the specified CSS property (width) changes value.</a:t>
            </a:r>
          </a:p>
        </p:txBody>
      </p:sp>
      <p:pic>
        <p:nvPicPr>
          <p:cNvPr id="4" name="Picture 3">
            <a:extLst>
              <a:ext uri="{FF2B5EF4-FFF2-40B4-BE49-F238E27FC236}">
                <a16:creationId xmlns:a16="http://schemas.microsoft.com/office/drawing/2014/main" id="{3D56D65C-5866-4AEA-9A01-01FC166F76FC}"/>
              </a:ext>
            </a:extLst>
          </p:cNvPr>
          <p:cNvPicPr>
            <a:picLocks noChangeAspect="1"/>
          </p:cNvPicPr>
          <p:nvPr/>
        </p:nvPicPr>
        <p:blipFill>
          <a:blip r:embed="rId3"/>
          <a:stretch>
            <a:fillRect/>
          </a:stretch>
        </p:blipFill>
        <p:spPr>
          <a:xfrm>
            <a:off x="2094942" y="2690709"/>
            <a:ext cx="5700318" cy="2103689"/>
          </a:xfrm>
          <a:prstGeom prst="rect">
            <a:avLst/>
          </a:prstGeom>
        </p:spPr>
      </p:pic>
      <p:pic>
        <p:nvPicPr>
          <p:cNvPr id="5" name="Picture 4">
            <a:extLst>
              <a:ext uri="{FF2B5EF4-FFF2-40B4-BE49-F238E27FC236}">
                <a16:creationId xmlns:a16="http://schemas.microsoft.com/office/drawing/2014/main" id="{5E8F71F0-B5EC-4DC8-A92F-98BAADD92F64}"/>
              </a:ext>
            </a:extLst>
          </p:cNvPr>
          <p:cNvPicPr>
            <a:picLocks noChangeAspect="1"/>
          </p:cNvPicPr>
          <p:nvPr/>
        </p:nvPicPr>
        <p:blipFill>
          <a:blip r:embed="rId4"/>
          <a:stretch>
            <a:fillRect/>
          </a:stretch>
        </p:blipFill>
        <p:spPr>
          <a:xfrm>
            <a:off x="2094941" y="5078409"/>
            <a:ext cx="7382707" cy="1185231"/>
          </a:xfrm>
          <a:prstGeom prst="rect">
            <a:avLst/>
          </a:prstGeom>
        </p:spPr>
      </p:pic>
    </p:spTree>
    <p:extLst>
      <p:ext uri="{BB962C8B-B14F-4D97-AF65-F5344CB8AC3E}">
        <p14:creationId xmlns:p14="http://schemas.microsoft.com/office/powerpoint/2010/main" val="68940753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Change Several Property Values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following example adds a transition effect for both the width and height property, with a duration of 2 seconds for the width and 4 seconds for the height</a:t>
            </a:r>
          </a:p>
        </p:txBody>
      </p:sp>
      <p:pic>
        <p:nvPicPr>
          <p:cNvPr id="4" name="Picture 3">
            <a:extLst>
              <a:ext uri="{FF2B5EF4-FFF2-40B4-BE49-F238E27FC236}">
                <a16:creationId xmlns:a16="http://schemas.microsoft.com/office/drawing/2014/main" id="{023C473F-F5DC-4B1E-B77D-80C0DBDE50AC}"/>
              </a:ext>
            </a:extLst>
          </p:cNvPr>
          <p:cNvPicPr>
            <a:picLocks noChangeAspect="1"/>
          </p:cNvPicPr>
          <p:nvPr/>
        </p:nvPicPr>
        <p:blipFill>
          <a:blip r:embed="rId2"/>
          <a:stretch>
            <a:fillRect/>
          </a:stretch>
        </p:blipFill>
        <p:spPr>
          <a:xfrm>
            <a:off x="1763405" y="2730599"/>
            <a:ext cx="7723495" cy="1396802"/>
          </a:xfrm>
          <a:prstGeom prst="rect">
            <a:avLst/>
          </a:prstGeom>
        </p:spPr>
      </p:pic>
    </p:spTree>
    <p:extLst>
      <p:ext uri="{BB962C8B-B14F-4D97-AF65-F5344CB8AC3E}">
        <p14:creationId xmlns:p14="http://schemas.microsoft.com/office/powerpoint/2010/main" val="36580295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Specify the Speed Curve of the Transition</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transition-timing-function property specifies the speed curve of the transition effect.</a:t>
            </a:r>
          </a:p>
          <a:p>
            <a:pPr>
              <a:buFont typeface="Wingdings" panose="05000000000000000000" pitchFamily="2" charset="2"/>
              <a:buChar char="q"/>
            </a:pPr>
            <a:r>
              <a:rPr lang="en-US" sz="2400" dirty="0"/>
              <a:t>The transition-timing-function property can have the following values:</a:t>
            </a:r>
          </a:p>
          <a:p>
            <a:pPr lvl="2">
              <a:buFont typeface="Wingdings" panose="05000000000000000000" pitchFamily="2" charset="2"/>
              <a:buChar char="q"/>
            </a:pPr>
            <a:r>
              <a:rPr lang="en-US" sz="2400" b="1" dirty="0"/>
              <a:t>ease</a:t>
            </a:r>
            <a:r>
              <a:rPr lang="en-US" sz="2400" dirty="0"/>
              <a:t> - specifies a transition effect with a slow start, then fast, then end slowly (this is default)</a:t>
            </a:r>
          </a:p>
          <a:p>
            <a:pPr lvl="2">
              <a:buFont typeface="Wingdings" panose="05000000000000000000" pitchFamily="2" charset="2"/>
              <a:buChar char="q"/>
            </a:pPr>
            <a:r>
              <a:rPr lang="en-US" sz="2400" dirty="0"/>
              <a:t>linear - specifies a transition effect with the same speed from start to end</a:t>
            </a:r>
          </a:p>
          <a:p>
            <a:pPr lvl="2">
              <a:buFont typeface="Wingdings" panose="05000000000000000000" pitchFamily="2" charset="2"/>
              <a:buChar char="q"/>
            </a:pPr>
            <a:r>
              <a:rPr lang="en-US" sz="2400" dirty="0"/>
              <a:t>ease-in - specifies a transition effect with a slow start</a:t>
            </a:r>
          </a:p>
          <a:p>
            <a:pPr lvl="2">
              <a:buFont typeface="Wingdings" panose="05000000000000000000" pitchFamily="2" charset="2"/>
              <a:buChar char="q"/>
            </a:pPr>
            <a:r>
              <a:rPr lang="en-US" sz="2400" dirty="0"/>
              <a:t>ease-out - specifies a transition effect with a slow end</a:t>
            </a:r>
          </a:p>
          <a:p>
            <a:pPr lvl="2">
              <a:buFont typeface="Wingdings" panose="05000000000000000000" pitchFamily="2" charset="2"/>
              <a:buChar char="q"/>
            </a:pPr>
            <a:r>
              <a:rPr lang="en-US" sz="2400" dirty="0"/>
              <a:t>ease-in-out - specifies a transition effect with a slow start and end</a:t>
            </a:r>
          </a:p>
          <a:p>
            <a:pPr lvl="2">
              <a:buFont typeface="Wingdings" panose="05000000000000000000" pitchFamily="2" charset="2"/>
              <a:buChar char="q"/>
            </a:pPr>
            <a:r>
              <a:rPr lang="en-US" sz="2400" dirty="0"/>
              <a:t>cubic-</a:t>
            </a:r>
            <a:r>
              <a:rPr lang="en-US" sz="2400" dirty="0" err="1"/>
              <a:t>bezier</a:t>
            </a:r>
            <a:r>
              <a:rPr lang="en-US" sz="2400" dirty="0"/>
              <a:t>(</a:t>
            </a:r>
            <a:r>
              <a:rPr lang="en-US" sz="2400" dirty="0" err="1"/>
              <a:t>n,n,n,n</a:t>
            </a:r>
            <a:r>
              <a:rPr lang="en-US" sz="2400" dirty="0"/>
              <a:t>) - lets you define your own values in a cubic-</a:t>
            </a:r>
            <a:r>
              <a:rPr lang="en-US" sz="2400" dirty="0" err="1"/>
              <a:t>bezier</a:t>
            </a:r>
            <a:r>
              <a:rPr lang="en-US" sz="2400" dirty="0"/>
              <a:t> function</a:t>
            </a:r>
          </a:p>
        </p:txBody>
      </p:sp>
    </p:spTree>
    <p:extLst>
      <p:ext uri="{BB962C8B-B14F-4D97-AF65-F5344CB8AC3E}">
        <p14:creationId xmlns:p14="http://schemas.microsoft.com/office/powerpoint/2010/main" val="365391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Colors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 Colors are specified using predefined color </a:t>
            </a:r>
            <a:r>
              <a:rPr lang="en-US" sz="2800" b="1" dirty="0"/>
              <a:t>names</a:t>
            </a:r>
            <a:r>
              <a:rPr lang="en-US" sz="2800" dirty="0"/>
              <a:t>, or </a:t>
            </a:r>
            <a:r>
              <a:rPr lang="en-US" sz="2800" b="1" dirty="0"/>
              <a:t>RGB</a:t>
            </a:r>
            <a:r>
              <a:rPr lang="en-US" sz="2800" dirty="0"/>
              <a:t>, </a:t>
            </a:r>
            <a:r>
              <a:rPr lang="en-US" sz="2800" b="1" dirty="0"/>
              <a:t>HEX</a:t>
            </a:r>
            <a:r>
              <a:rPr lang="en-US" sz="2800" dirty="0"/>
              <a:t>, </a:t>
            </a:r>
            <a:r>
              <a:rPr lang="en-US" sz="2800" b="1" dirty="0"/>
              <a:t>HSL</a:t>
            </a:r>
            <a:r>
              <a:rPr lang="en-US" sz="2800" dirty="0"/>
              <a:t>, </a:t>
            </a:r>
            <a:r>
              <a:rPr lang="en-US" sz="2800" b="1" dirty="0"/>
              <a:t>RGBA</a:t>
            </a:r>
            <a:r>
              <a:rPr lang="en-US" sz="2800" dirty="0"/>
              <a:t>, </a:t>
            </a:r>
            <a:r>
              <a:rPr lang="en-US" sz="2800" b="1" dirty="0"/>
              <a:t>HSLA</a:t>
            </a:r>
            <a:r>
              <a:rPr lang="en-US" sz="2800" dirty="0"/>
              <a:t> values. </a:t>
            </a:r>
          </a:p>
          <a:p>
            <a:pPr>
              <a:buFont typeface="Wingdings" panose="05000000000000000000" pitchFamily="2" charset="2"/>
              <a:buChar char="q"/>
            </a:pPr>
            <a:r>
              <a:rPr lang="en-US" sz="2800" dirty="0"/>
              <a:t>Check out the HTML Colors Section for detail explanation</a:t>
            </a:r>
          </a:p>
        </p:txBody>
      </p:sp>
    </p:spTree>
    <p:extLst>
      <p:ext uri="{BB962C8B-B14F-4D97-AF65-F5344CB8AC3E}">
        <p14:creationId xmlns:p14="http://schemas.microsoft.com/office/powerpoint/2010/main" val="227531448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Transition short hand property</a:t>
            </a:r>
          </a:p>
        </p:txBody>
      </p:sp>
      <p:pic>
        <p:nvPicPr>
          <p:cNvPr id="4" name="Content Placeholder 3">
            <a:extLst>
              <a:ext uri="{FF2B5EF4-FFF2-40B4-BE49-F238E27FC236}">
                <a16:creationId xmlns:a16="http://schemas.microsoft.com/office/drawing/2014/main" id="{46C2D146-884C-4689-9471-89D7C7A36D5A}"/>
              </a:ext>
            </a:extLst>
          </p:cNvPr>
          <p:cNvPicPr>
            <a:picLocks noGrp="1" noChangeAspect="1"/>
          </p:cNvPicPr>
          <p:nvPr>
            <p:ph idx="1"/>
          </p:nvPr>
        </p:nvPicPr>
        <p:blipFill>
          <a:blip r:embed="rId3"/>
          <a:stretch>
            <a:fillRect/>
          </a:stretch>
        </p:blipFill>
        <p:spPr>
          <a:xfrm>
            <a:off x="1210893" y="2000051"/>
            <a:ext cx="8061123" cy="2343349"/>
          </a:xfrm>
          <a:prstGeom prst="rect">
            <a:avLst/>
          </a:prstGeom>
        </p:spPr>
      </p:pic>
      <p:pic>
        <p:nvPicPr>
          <p:cNvPr id="5" name="Picture 4">
            <a:extLst>
              <a:ext uri="{FF2B5EF4-FFF2-40B4-BE49-F238E27FC236}">
                <a16:creationId xmlns:a16="http://schemas.microsoft.com/office/drawing/2014/main" id="{7B3769CB-8304-42CF-9AD1-ADE36C4C6DD2}"/>
              </a:ext>
            </a:extLst>
          </p:cNvPr>
          <p:cNvPicPr>
            <a:picLocks noChangeAspect="1"/>
          </p:cNvPicPr>
          <p:nvPr/>
        </p:nvPicPr>
        <p:blipFill>
          <a:blip r:embed="rId4"/>
          <a:stretch>
            <a:fillRect/>
          </a:stretch>
        </p:blipFill>
        <p:spPr>
          <a:xfrm>
            <a:off x="1210892" y="4606091"/>
            <a:ext cx="8244544" cy="1450757"/>
          </a:xfrm>
          <a:prstGeom prst="rect">
            <a:avLst/>
          </a:prstGeom>
        </p:spPr>
      </p:pic>
    </p:spTree>
    <p:extLst>
      <p:ext uri="{BB962C8B-B14F-4D97-AF65-F5344CB8AC3E}">
        <p14:creationId xmlns:p14="http://schemas.microsoft.com/office/powerpoint/2010/main" val="10039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The object-fit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Autofit/>
          </a:bodyPr>
          <a:lstStyle/>
          <a:p>
            <a:pPr>
              <a:buFont typeface="Wingdings" panose="05000000000000000000" pitchFamily="2" charset="2"/>
              <a:buChar char="q"/>
            </a:pPr>
            <a:r>
              <a:rPr lang="en-US" sz="2400" dirty="0"/>
              <a:t>The CSS object-fit property is used to specify how an &lt;</a:t>
            </a:r>
            <a:r>
              <a:rPr lang="en-US" sz="2400" dirty="0" err="1"/>
              <a:t>img</a:t>
            </a:r>
            <a:r>
              <a:rPr lang="en-US" sz="2400" dirty="0"/>
              <a:t>&gt; or &lt;video&gt; should be resized to fit its container.</a:t>
            </a:r>
          </a:p>
          <a:p>
            <a:pPr>
              <a:buFont typeface="Wingdings" panose="05000000000000000000" pitchFamily="2" charset="2"/>
              <a:buChar char="q"/>
            </a:pPr>
            <a:r>
              <a:rPr lang="en-US" sz="2400" dirty="0"/>
              <a:t>This property tells the content to fill the container in a variety of ways; such as "preserve that aspect ratio" or "stretch up and take up as much space as possible".</a:t>
            </a:r>
          </a:p>
          <a:p>
            <a:pPr>
              <a:buFont typeface="Wingdings" panose="05000000000000000000" pitchFamily="2" charset="2"/>
              <a:buChar char="q"/>
            </a:pPr>
            <a:r>
              <a:rPr lang="en-US" sz="2400" dirty="0"/>
              <a:t>Here is where the object-fit property comes in. The object-fit property can take one of the following values:</a:t>
            </a:r>
          </a:p>
          <a:p>
            <a:pPr lvl="2">
              <a:buFont typeface="Wingdings" panose="05000000000000000000" pitchFamily="2" charset="2"/>
              <a:buChar char="q"/>
            </a:pPr>
            <a:r>
              <a:rPr lang="en-US" sz="2000" b="1" dirty="0"/>
              <a:t>fill</a:t>
            </a:r>
            <a:r>
              <a:rPr lang="en-US" sz="2000" dirty="0"/>
              <a:t> - This is default. The image is resized to fill the given dimension. If necessary, the image will be stretched or squished to fit</a:t>
            </a:r>
          </a:p>
          <a:p>
            <a:pPr lvl="2">
              <a:buFont typeface="Wingdings" panose="05000000000000000000" pitchFamily="2" charset="2"/>
              <a:buChar char="q"/>
            </a:pPr>
            <a:r>
              <a:rPr lang="en-US" sz="2000" b="1" dirty="0"/>
              <a:t>contain</a:t>
            </a:r>
            <a:r>
              <a:rPr lang="en-US" sz="2000" dirty="0"/>
              <a:t> - The image keeps its aspect ratio, but is resized to fit within the given dimension</a:t>
            </a:r>
          </a:p>
          <a:p>
            <a:pPr lvl="2">
              <a:buFont typeface="Wingdings" panose="05000000000000000000" pitchFamily="2" charset="2"/>
              <a:buChar char="q"/>
            </a:pPr>
            <a:r>
              <a:rPr lang="en-US" sz="2000" b="1" dirty="0"/>
              <a:t>cover</a:t>
            </a:r>
            <a:r>
              <a:rPr lang="en-US" sz="2000" dirty="0"/>
              <a:t> - The image keeps its aspect ratio and fills the given dimension. The image will be clipped to fit</a:t>
            </a:r>
          </a:p>
          <a:p>
            <a:pPr lvl="2">
              <a:buFont typeface="Wingdings" panose="05000000000000000000" pitchFamily="2" charset="2"/>
              <a:buChar char="q"/>
            </a:pPr>
            <a:r>
              <a:rPr lang="en-US" sz="2000" b="1" dirty="0"/>
              <a:t>none</a:t>
            </a:r>
            <a:r>
              <a:rPr lang="en-US" sz="2000" dirty="0"/>
              <a:t> - The image is not resized</a:t>
            </a:r>
          </a:p>
          <a:p>
            <a:pPr lvl="2">
              <a:buFont typeface="Wingdings" panose="05000000000000000000" pitchFamily="2" charset="2"/>
              <a:buChar char="q"/>
            </a:pPr>
            <a:r>
              <a:rPr lang="en-US" sz="2000" b="1" dirty="0"/>
              <a:t>scale-down</a:t>
            </a:r>
            <a:r>
              <a:rPr lang="en-US" sz="2000" dirty="0"/>
              <a:t> - the image is scaled down to the smallest version of none or contain</a:t>
            </a:r>
          </a:p>
        </p:txBody>
      </p:sp>
    </p:spTree>
    <p:extLst>
      <p:ext uri="{BB962C8B-B14F-4D97-AF65-F5344CB8AC3E}">
        <p14:creationId xmlns:p14="http://schemas.microsoft.com/office/powerpoint/2010/main" val="412911423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Using object-fit: cover</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If we use object-fit: cover; the image keeps its aspect ratio and fills the given dimension. The image will be clipped to fit:</a:t>
            </a:r>
          </a:p>
        </p:txBody>
      </p:sp>
      <p:pic>
        <p:nvPicPr>
          <p:cNvPr id="4" name="Picture 3">
            <a:extLst>
              <a:ext uri="{FF2B5EF4-FFF2-40B4-BE49-F238E27FC236}">
                <a16:creationId xmlns:a16="http://schemas.microsoft.com/office/drawing/2014/main" id="{037063BD-CBC8-4E71-8DB3-DB8B957C8575}"/>
              </a:ext>
            </a:extLst>
          </p:cNvPr>
          <p:cNvPicPr>
            <a:picLocks noChangeAspect="1"/>
          </p:cNvPicPr>
          <p:nvPr/>
        </p:nvPicPr>
        <p:blipFill>
          <a:blip r:embed="rId2"/>
          <a:stretch>
            <a:fillRect/>
          </a:stretch>
        </p:blipFill>
        <p:spPr>
          <a:xfrm>
            <a:off x="2041926" y="3066967"/>
            <a:ext cx="6690594" cy="2356914"/>
          </a:xfrm>
          <a:prstGeom prst="rect">
            <a:avLst/>
          </a:prstGeom>
        </p:spPr>
      </p:pic>
    </p:spTree>
    <p:extLst>
      <p:ext uri="{BB962C8B-B14F-4D97-AF65-F5344CB8AC3E}">
        <p14:creationId xmlns:p14="http://schemas.microsoft.com/office/powerpoint/2010/main" val="121293018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Using object-fit: contain;</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If we use object-fit: contain; the image keeps its aspect ratio, but is resized to fit within the given dimension:</a:t>
            </a:r>
          </a:p>
        </p:txBody>
      </p:sp>
      <p:pic>
        <p:nvPicPr>
          <p:cNvPr id="4" name="Picture 3">
            <a:extLst>
              <a:ext uri="{FF2B5EF4-FFF2-40B4-BE49-F238E27FC236}">
                <a16:creationId xmlns:a16="http://schemas.microsoft.com/office/drawing/2014/main" id="{A4C7235F-4069-4E8B-A254-6DD549CBA4C2}"/>
              </a:ext>
            </a:extLst>
          </p:cNvPr>
          <p:cNvPicPr>
            <a:picLocks noChangeAspect="1"/>
          </p:cNvPicPr>
          <p:nvPr/>
        </p:nvPicPr>
        <p:blipFill>
          <a:blip r:embed="rId2"/>
          <a:stretch>
            <a:fillRect/>
          </a:stretch>
        </p:blipFill>
        <p:spPr>
          <a:xfrm>
            <a:off x="1922967" y="2783120"/>
            <a:ext cx="8346066" cy="2834514"/>
          </a:xfrm>
          <a:prstGeom prst="rect">
            <a:avLst/>
          </a:prstGeom>
        </p:spPr>
      </p:pic>
    </p:spTree>
    <p:extLst>
      <p:ext uri="{BB962C8B-B14F-4D97-AF65-F5344CB8AC3E}">
        <p14:creationId xmlns:p14="http://schemas.microsoft.com/office/powerpoint/2010/main" val="199213668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Using object-fit: fill;</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If we use object-fit: fill; the image is resized to fill the given dimension. If necessary, the image will be stretched or squished to fit:</a:t>
            </a:r>
          </a:p>
        </p:txBody>
      </p:sp>
      <p:pic>
        <p:nvPicPr>
          <p:cNvPr id="4" name="Picture 3">
            <a:extLst>
              <a:ext uri="{FF2B5EF4-FFF2-40B4-BE49-F238E27FC236}">
                <a16:creationId xmlns:a16="http://schemas.microsoft.com/office/drawing/2014/main" id="{2DFE2737-C317-457C-A14A-4CB8D9621668}"/>
              </a:ext>
            </a:extLst>
          </p:cNvPr>
          <p:cNvPicPr>
            <a:picLocks noChangeAspect="1"/>
          </p:cNvPicPr>
          <p:nvPr/>
        </p:nvPicPr>
        <p:blipFill>
          <a:blip r:embed="rId2"/>
          <a:stretch>
            <a:fillRect/>
          </a:stretch>
        </p:blipFill>
        <p:spPr>
          <a:xfrm>
            <a:off x="1701877" y="2843130"/>
            <a:ext cx="7556608" cy="2574690"/>
          </a:xfrm>
          <a:prstGeom prst="rect">
            <a:avLst/>
          </a:prstGeom>
        </p:spPr>
      </p:pic>
    </p:spTree>
    <p:extLst>
      <p:ext uri="{BB962C8B-B14F-4D97-AF65-F5344CB8AC3E}">
        <p14:creationId xmlns:p14="http://schemas.microsoft.com/office/powerpoint/2010/main" val="67935988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Using object-fit: none;</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If we use object-fit: none; the image is not resized:</a:t>
            </a:r>
          </a:p>
        </p:txBody>
      </p:sp>
      <p:pic>
        <p:nvPicPr>
          <p:cNvPr id="4" name="Picture 3">
            <a:extLst>
              <a:ext uri="{FF2B5EF4-FFF2-40B4-BE49-F238E27FC236}">
                <a16:creationId xmlns:a16="http://schemas.microsoft.com/office/drawing/2014/main" id="{C328018F-FC1B-4B40-9544-78BED0554AA7}"/>
              </a:ext>
            </a:extLst>
          </p:cNvPr>
          <p:cNvPicPr>
            <a:picLocks noChangeAspect="1"/>
          </p:cNvPicPr>
          <p:nvPr/>
        </p:nvPicPr>
        <p:blipFill>
          <a:blip r:embed="rId2"/>
          <a:stretch>
            <a:fillRect/>
          </a:stretch>
        </p:blipFill>
        <p:spPr>
          <a:xfrm>
            <a:off x="1730985" y="2803783"/>
            <a:ext cx="8730030" cy="2819777"/>
          </a:xfrm>
          <a:prstGeom prst="rect">
            <a:avLst/>
          </a:prstGeom>
        </p:spPr>
      </p:pic>
    </p:spTree>
    <p:extLst>
      <p:ext uri="{BB962C8B-B14F-4D97-AF65-F5344CB8AC3E}">
        <p14:creationId xmlns:p14="http://schemas.microsoft.com/office/powerpoint/2010/main" val="36268106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Using object-fit: scale-down;</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If we use object-fit: scale-down; the image is scaled down to the smallest version of none or contain:</a:t>
            </a:r>
          </a:p>
        </p:txBody>
      </p:sp>
      <p:pic>
        <p:nvPicPr>
          <p:cNvPr id="4" name="Picture 3">
            <a:extLst>
              <a:ext uri="{FF2B5EF4-FFF2-40B4-BE49-F238E27FC236}">
                <a16:creationId xmlns:a16="http://schemas.microsoft.com/office/drawing/2014/main" id="{048CCBEE-8892-42E1-B784-A1EC7E1A465D}"/>
              </a:ext>
            </a:extLst>
          </p:cNvPr>
          <p:cNvPicPr>
            <a:picLocks noChangeAspect="1"/>
          </p:cNvPicPr>
          <p:nvPr/>
        </p:nvPicPr>
        <p:blipFill>
          <a:blip r:embed="rId2"/>
          <a:stretch>
            <a:fillRect/>
          </a:stretch>
        </p:blipFill>
        <p:spPr>
          <a:xfrm>
            <a:off x="1878098" y="2685675"/>
            <a:ext cx="7794646" cy="2755005"/>
          </a:xfrm>
          <a:prstGeom prst="rect">
            <a:avLst/>
          </a:prstGeom>
        </p:spPr>
      </p:pic>
    </p:spTree>
    <p:extLst>
      <p:ext uri="{BB962C8B-B14F-4D97-AF65-F5344CB8AC3E}">
        <p14:creationId xmlns:p14="http://schemas.microsoft.com/office/powerpoint/2010/main" val="358391348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The object-position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To position the image, we will use the object-position property.</a:t>
            </a:r>
          </a:p>
          <a:p>
            <a:pPr>
              <a:buFont typeface="Wingdings" panose="05000000000000000000" pitchFamily="2" charset="2"/>
              <a:buChar char="q"/>
            </a:pPr>
            <a:r>
              <a:rPr lang="en-US" sz="2400" dirty="0"/>
              <a:t>Here we will use the object-position property to position the image so that the great old building is in center:</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AA931691-182B-4315-8852-FE1620EF6B0C}"/>
              </a:ext>
            </a:extLst>
          </p:cNvPr>
          <p:cNvPicPr>
            <a:picLocks noChangeAspect="1"/>
          </p:cNvPicPr>
          <p:nvPr/>
        </p:nvPicPr>
        <p:blipFill>
          <a:blip r:embed="rId2"/>
          <a:stretch>
            <a:fillRect/>
          </a:stretch>
        </p:blipFill>
        <p:spPr>
          <a:xfrm>
            <a:off x="1734842" y="3429000"/>
            <a:ext cx="8529298" cy="2627246"/>
          </a:xfrm>
          <a:prstGeom prst="rect">
            <a:avLst/>
          </a:prstGeom>
        </p:spPr>
      </p:pic>
    </p:spTree>
    <p:extLst>
      <p:ext uri="{BB962C8B-B14F-4D97-AF65-F5344CB8AC3E}">
        <p14:creationId xmlns:p14="http://schemas.microsoft.com/office/powerpoint/2010/main" val="35916885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Variables - The var() Function</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var() function is used to insert the value of a CSS variable.</a:t>
            </a:r>
          </a:p>
          <a:p>
            <a:pPr>
              <a:buFont typeface="Wingdings" panose="05000000000000000000" pitchFamily="2" charset="2"/>
              <a:buChar char="q"/>
            </a:pPr>
            <a:r>
              <a:rPr lang="en-US" sz="2400" dirty="0"/>
              <a:t>CSS variables have access to the DOM, which means that you can create variables with local or global scope, change the variables with JavaScript, and change the variables based on media queries.</a:t>
            </a:r>
          </a:p>
          <a:p>
            <a:pPr>
              <a:buFont typeface="Wingdings" panose="05000000000000000000" pitchFamily="2" charset="2"/>
              <a:buChar char="q"/>
            </a:pPr>
            <a:r>
              <a:rPr lang="en-US" sz="2800" b="1" dirty="0"/>
              <a:t>Syntax of the var() Function</a:t>
            </a:r>
          </a:p>
          <a:p>
            <a:pPr>
              <a:buFont typeface="Wingdings" panose="05000000000000000000" pitchFamily="2" charset="2"/>
              <a:buChar char="q"/>
            </a:pPr>
            <a:r>
              <a:rPr lang="en-US" sz="2400" dirty="0"/>
              <a:t>The var() function is used to insert the value of a CSS variable.</a:t>
            </a:r>
          </a:p>
          <a:p>
            <a:pPr>
              <a:buFont typeface="Wingdings" panose="05000000000000000000" pitchFamily="2" charset="2"/>
              <a:buChar char="q"/>
            </a:pPr>
            <a:r>
              <a:rPr lang="en-US" sz="2400" dirty="0"/>
              <a:t>The syntax of the var() function is as follows:</a:t>
            </a:r>
          </a:p>
        </p:txBody>
      </p:sp>
      <p:pic>
        <p:nvPicPr>
          <p:cNvPr id="4" name="Picture 3">
            <a:extLst>
              <a:ext uri="{FF2B5EF4-FFF2-40B4-BE49-F238E27FC236}">
                <a16:creationId xmlns:a16="http://schemas.microsoft.com/office/drawing/2014/main" id="{3E1944D1-C712-43D2-AF59-8D11EB2CB9DA}"/>
              </a:ext>
            </a:extLst>
          </p:cNvPr>
          <p:cNvPicPr>
            <a:picLocks noChangeAspect="1"/>
          </p:cNvPicPr>
          <p:nvPr/>
        </p:nvPicPr>
        <p:blipFill>
          <a:blip r:embed="rId3"/>
          <a:stretch>
            <a:fillRect/>
          </a:stretch>
        </p:blipFill>
        <p:spPr>
          <a:xfrm>
            <a:off x="2277980" y="3308191"/>
            <a:ext cx="7414659" cy="2669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432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How var() Works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CSS variables can have a global or local scope.</a:t>
            </a:r>
          </a:p>
          <a:p>
            <a:pPr>
              <a:buFont typeface="Wingdings" panose="05000000000000000000" pitchFamily="2" charset="2"/>
              <a:buChar char="q"/>
            </a:pPr>
            <a:r>
              <a:rPr lang="en-US" sz="2400" dirty="0"/>
              <a:t>Global variables can be accessed/used through the entire document, while local variables can be used only inside the selector where it is declared.</a:t>
            </a:r>
          </a:p>
          <a:p>
            <a:pPr>
              <a:buFont typeface="Wingdings" panose="05000000000000000000" pitchFamily="2" charset="2"/>
              <a:buChar char="q"/>
            </a:pPr>
            <a:r>
              <a:rPr lang="en-US" sz="2400" dirty="0"/>
              <a:t>To create a variable with global scope, declare it inside the :root selector. The :root selector matches the document's root element.</a:t>
            </a:r>
          </a:p>
          <a:p>
            <a:pPr>
              <a:buFont typeface="Wingdings" panose="05000000000000000000" pitchFamily="2" charset="2"/>
              <a:buChar char="q"/>
            </a:pPr>
            <a:r>
              <a:rPr lang="en-US" sz="2400" dirty="0"/>
              <a:t>To create a variable with local scope, declare it inside the selector that is going to use it.</a:t>
            </a:r>
          </a:p>
        </p:txBody>
      </p:sp>
      <p:pic>
        <p:nvPicPr>
          <p:cNvPr id="4" name="Picture 3">
            <a:extLst>
              <a:ext uri="{FF2B5EF4-FFF2-40B4-BE49-F238E27FC236}">
                <a16:creationId xmlns:a16="http://schemas.microsoft.com/office/drawing/2014/main" id="{8002DCDD-05BB-4FAD-A1E6-EBFB6B4F4A42}"/>
              </a:ext>
            </a:extLst>
          </p:cNvPr>
          <p:cNvPicPr>
            <a:picLocks noChangeAspect="1"/>
          </p:cNvPicPr>
          <p:nvPr/>
        </p:nvPicPr>
        <p:blipFill>
          <a:blip r:embed="rId3"/>
          <a:stretch>
            <a:fillRect/>
          </a:stretch>
        </p:blipFill>
        <p:spPr>
          <a:xfrm>
            <a:off x="1939908" y="1845734"/>
            <a:ext cx="4791744" cy="4486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264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00E2-8A78-4E79-ACD4-4C8F259187D4}"/>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6EB9B65-4555-4080-BF3C-D31EBE5AC0AA}"/>
              </a:ext>
            </a:extLst>
          </p:cNvPr>
          <p:cNvSpPr>
            <a:spLocks noGrp="1"/>
          </p:cNvSpPr>
          <p:nvPr>
            <p:ph sz="half" idx="1"/>
          </p:nvPr>
        </p:nvSpPr>
        <p:spPr/>
        <p:txBody>
          <a:bodyPr/>
          <a:lstStyle/>
          <a:p>
            <a:pPr>
              <a:buFont typeface="Wingdings" panose="05000000000000000000" pitchFamily="2" charset="2"/>
              <a:buChar char="Ø"/>
            </a:pPr>
            <a:r>
              <a:rPr lang="en-US" dirty="0"/>
              <a:t>What is Cascading Style Sheet ( CSS)</a:t>
            </a:r>
          </a:p>
          <a:p>
            <a:pPr>
              <a:buFont typeface="Wingdings" panose="05000000000000000000" pitchFamily="2" charset="2"/>
              <a:buChar char="Ø"/>
            </a:pPr>
            <a:r>
              <a:rPr lang="en-US" dirty="0"/>
              <a:t>CSS Syntax</a:t>
            </a:r>
          </a:p>
          <a:p>
            <a:pPr>
              <a:buFont typeface="Wingdings" panose="05000000000000000000" pitchFamily="2" charset="2"/>
              <a:buChar char="Ø"/>
            </a:pPr>
            <a:r>
              <a:rPr lang="en-US" dirty="0"/>
              <a:t>CSS Selectors</a:t>
            </a:r>
          </a:p>
          <a:p>
            <a:pPr>
              <a:buFont typeface="Wingdings" panose="05000000000000000000" pitchFamily="2" charset="2"/>
              <a:buChar char="Ø"/>
            </a:pPr>
            <a:r>
              <a:rPr lang="en-US" dirty="0"/>
              <a:t>Using CSS</a:t>
            </a:r>
          </a:p>
          <a:p>
            <a:pPr>
              <a:buFont typeface="Wingdings" panose="05000000000000000000" pitchFamily="2" charset="2"/>
              <a:buChar char="Ø"/>
            </a:pPr>
            <a:r>
              <a:rPr lang="en-US" dirty="0"/>
              <a:t> CSS Colors</a:t>
            </a:r>
          </a:p>
          <a:p>
            <a:pPr>
              <a:buFont typeface="Wingdings" panose="05000000000000000000" pitchFamily="2" charset="2"/>
              <a:buChar char="Ø"/>
            </a:pPr>
            <a:r>
              <a:rPr lang="en-US" dirty="0"/>
              <a:t>CSS Background</a:t>
            </a:r>
          </a:p>
          <a:p>
            <a:pPr>
              <a:buFont typeface="Wingdings" panose="05000000000000000000" pitchFamily="2" charset="2"/>
              <a:buChar char="Ø"/>
            </a:pPr>
            <a:r>
              <a:rPr lang="en-US" dirty="0"/>
              <a:t>CSS Borders</a:t>
            </a:r>
          </a:p>
          <a:p>
            <a:pPr>
              <a:buFont typeface="Wingdings" panose="05000000000000000000" pitchFamily="2" charset="2"/>
              <a:buChar char="Ø"/>
            </a:pPr>
            <a:r>
              <a:rPr lang="en-US" dirty="0"/>
              <a:t>CSS Margins, CSS Padding</a:t>
            </a:r>
          </a:p>
          <a:p>
            <a:pPr>
              <a:buFont typeface="Wingdings" panose="05000000000000000000" pitchFamily="2" charset="2"/>
              <a:buChar char="Ø"/>
            </a:pPr>
            <a:r>
              <a:rPr lang="en-US" dirty="0"/>
              <a:t>CSS Height / Width	</a:t>
            </a:r>
          </a:p>
        </p:txBody>
      </p:sp>
      <p:sp>
        <p:nvSpPr>
          <p:cNvPr id="4" name="Content Placeholder 3">
            <a:extLst>
              <a:ext uri="{FF2B5EF4-FFF2-40B4-BE49-F238E27FC236}">
                <a16:creationId xmlns:a16="http://schemas.microsoft.com/office/drawing/2014/main" id="{D26A675A-D5C4-408A-A4ED-9E21A95BFA0A}"/>
              </a:ext>
            </a:extLst>
          </p:cNvPr>
          <p:cNvSpPr>
            <a:spLocks noGrp="1"/>
          </p:cNvSpPr>
          <p:nvPr>
            <p:ph sz="half" idx="2"/>
          </p:nvPr>
        </p:nvSpPr>
        <p:spPr/>
        <p:txBody>
          <a:bodyPr/>
          <a:lstStyle/>
          <a:p>
            <a:pPr>
              <a:buFont typeface="Wingdings" panose="05000000000000000000" pitchFamily="2" charset="2"/>
              <a:buChar char="Ø"/>
            </a:pPr>
            <a:r>
              <a:rPr lang="en-US" dirty="0"/>
              <a:t>CSS Box Model</a:t>
            </a:r>
          </a:p>
          <a:p>
            <a:pPr>
              <a:buFont typeface="Wingdings" panose="05000000000000000000" pitchFamily="2" charset="2"/>
              <a:buChar char="Ø"/>
            </a:pPr>
            <a:r>
              <a:rPr lang="en-US" dirty="0"/>
              <a:t>CSS Text, CSS Fonts, CSS Icons</a:t>
            </a:r>
          </a:p>
          <a:p>
            <a:pPr>
              <a:buFont typeface="Wingdings" panose="05000000000000000000" pitchFamily="2" charset="2"/>
              <a:buChar char="Ø"/>
            </a:pPr>
            <a:r>
              <a:rPr lang="en-US" dirty="0"/>
              <a:t>CSS Links, CSS Lists, CSS Table</a:t>
            </a:r>
          </a:p>
          <a:p>
            <a:pPr>
              <a:buFont typeface="Wingdings" panose="05000000000000000000" pitchFamily="2" charset="2"/>
              <a:buChar char="Ø"/>
            </a:pPr>
            <a:r>
              <a:rPr lang="en-US" dirty="0"/>
              <a:t>CSS Display</a:t>
            </a:r>
          </a:p>
          <a:p>
            <a:pPr>
              <a:buFont typeface="Wingdings" panose="05000000000000000000" pitchFamily="2" charset="2"/>
              <a:buChar char="Ø"/>
            </a:pPr>
            <a:r>
              <a:rPr lang="en-US" dirty="0"/>
              <a:t>CSS Max-width</a:t>
            </a:r>
          </a:p>
          <a:p>
            <a:pPr>
              <a:buFont typeface="Wingdings" panose="05000000000000000000" pitchFamily="2" charset="2"/>
              <a:buChar char="Ø"/>
            </a:pPr>
            <a:r>
              <a:rPr lang="en-US" dirty="0"/>
              <a:t>CSS Position</a:t>
            </a:r>
          </a:p>
          <a:p>
            <a:pPr>
              <a:buFont typeface="Wingdings" panose="05000000000000000000" pitchFamily="2" charset="2"/>
              <a:buChar char="Ø"/>
            </a:pPr>
            <a:r>
              <a:rPr lang="en-US" dirty="0"/>
              <a:t>CSS Z-index</a:t>
            </a:r>
          </a:p>
          <a:p>
            <a:pPr>
              <a:buFont typeface="Wingdings" panose="05000000000000000000" pitchFamily="2" charset="2"/>
              <a:buChar char="Ø"/>
            </a:pPr>
            <a:r>
              <a:rPr lang="en-US" dirty="0"/>
              <a:t>CSS Overflow</a:t>
            </a:r>
          </a:p>
          <a:p>
            <a:pPr>
              <a:buFont typeface="Wingdings" panose="05000000000000000000" pitchFamily="2" charset="2"/>
              <a:buChar char="Ø"/>
            </a:pPr>
            <a:r>
              <a:rPr lang="en-US" dirty="0"/>
              <a:t>CSS Float</a:t>
            </a:r>
          </a:p>
        </p:txBody>
      </p:sp>
    </p:spTree>
    <p:extLst>
      <p:ext uri="{BB962C8B-B14F-4D97-AF65-F5344CB8AC3E}">
        <p14:creationId xmlns:p14="http://schemas.microsoft.com/office/powerpoint/2010/main" val="39193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4">
                                            <p:txEl>
                                              <p:pRg st="0" end="0"/>
                                            </p:txEl>
                                          </p:spTgt>
                                        </p:tgtEl>
                                        <p:attrNameLst>
                                          <p:attrName>style.visibility</p:attrName>
                                        </p:attrNameLst>
                                      </p:cBhvr>
                                      <p:to>
                                        <p:strVal val="visible"/>
                                      </p:to>
                                    </p:set>
                                    <p:anim calcmode="lin" valueType="num">
                                      <p:cBhvr>
                                        <p:cTn id="70"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anim calcmode="lin" valueType="num">
                                      <p:cBhvr>
                                        <p:cTn id="7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7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79" dur="500"/>
                                        <p:tgtEl>
                                          <p:spTgt spid="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 calcmode="lin" valueType="num">
                                      <p:cBhvr>
                                        <p:cTn id="8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86" dur="500"/>
                                        <p:tgtEl>
                                          <p:spTgt spid="4">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4">
                                            <p:txEl>
                                              <p:pRg st="3" end="3"/>
                                            </p:txEl>
                                          </p:spTgt>
                                        </p:tgtEl>
                                        <p:attrNameLst>
                                          <p:attrName>style.visibility</p:attrName>
                                        </p:attrNameLst>
                                      </p:cBhvr>
                                      <p:to>
                                        <p:strVal val="visible"/>
                                      </p:to>
                                    </p:set>
                                    <p:anim calcmode="lin" valueType="num">
                                      <p:cBhvr>
                                        <p:cTn id="91"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92"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93" dur="500"/>
                                        <p:tgtEl>
                                          <p:spTgt spid="4">
                                            <p:txEl>
                                              <p:pRg st="3" end="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 calcmode="lin" valueType="num">
                                      <p:cBhvr>
                                        <p:cTn id="9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99"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100" dur="500"/>
                                        <p:tgtEl>
                                          <p:spTgt spid="4">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4">
                                            <p:txEl>
                                              <p:pRg st="5" end="5"/>
                                            </p:txEl>
                                          </p:spTgt>
                                        </p:tgtEl>
                                        <p:attrNameLst>
                                          <p:attrName>style.visibility</p:attrName>
                                        </p:attrNameLst>
                                      </p:cBhvr>
                                      <p:to>
                                        <p:strVal val="visible"/>
                                      </p:to>
                                    </p:set>
                                    <p:anim calcmode="lin" valueType="num">
                                      <p:cBhvr>
                                        <p:cTn id="10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10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107" dur="500"/>
                                        <p:tgtEl>
                                          <p:spTgt spid="4">
                                            <p:txEl>
                                              <p:pRg st="5" end="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4">
                                            <p:txEl>
                                              <p:pRg st="6" end="6"/>
                                            </p:txEl>
                                          </p:spTgt>
                                        </p:tgtEl>
                                        <p:attrNameLst>
                                          <p:attrName>style.visibility</p:attrName>
                                        </p:attrNameLst>
                                      </p:cBhvr>
                                      <p:to>
                                        <p:strVal val="visible"/>
                                      </p:to>
                                    </p:set>
                                    <p:anim calcmode="lin" valueType="num">
                                      <p:cBhvr>
                                        <p:cTn id="112"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113"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114" dur="500"/>
                                        <p:tgtEl>
                                          <p:spTgt spid="4">
                                            <p:txEl>
                                              <p:pRg st="6" end="6"/>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4">
                                            <p:txEl>
                                              <p:pRg st="7" end="7"/>
                                            </p:txEl>
                                          </p:spTgt>
                                        </p:tgtEl>
                                        <p:attrNameLst>
                                          <p:attrName>style.visibility</p:attrName>
                                        </p:attrNameLst>
                                      </p:cBhvr>
                                      <p:to>
                                        <p:strVal val="visible"/>
                                      </p:to>
                                    </p:set>
                                    <p:anim calcmode="lin" valueType="num">
                                      <p:cBhvr>
                                        <p:cTn id="119"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120"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121" dur="500"/>
                                        <p:tgtEl>
                                          <p:spTgt spid="4">
                                            <p:txEl>
                                              <p:pRg st="7" end="7"/>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4">
                                            <p:txEl>
                                              <p:pRg st="8" end="8"/>
                                            </p:txEl>
                                          </p:spTgt>
                                        </p:tgtEl>
                                        <p:attrNameLst>
                                          <p:attrName>style.visibility</p:attrName>
                                        </p:attrNameLst>
                                      </p:cBhvr>
                                      <p:to>
                                        <p:strVal val="visible"/>
                                      </p:to>
                                    </p:set>
                                    <p:anim calcmode="lin" valueType="num">
                                      <p:cBhvr>
                                        <p:cTn id="126"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127"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1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Backgrounds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background properties are used to add background effects for elements. </a:t>
            </a:r>
          </a:p>
          <a:p>
            <a:pPr>
              <a:buFont typeface="Wingdings" panose="05000000000000000000" pitchFamily="2" charset="2"/>
              <a:buChar char="q"/>
            </a:pPr>
            <a:r>
              <a:rPr lang="en-US" sz="2400" dirty="0"/>
              <a:t>CSS Background has the following Properties</a:t>
            </a:r>
          </a:p>
          <a:p>
            <a:pPr lvl="1">
              <a:buFont typeface="Wingdings" panose="05000000000000000000" pitchFamily="2" charset="2"/>
              <a:buChar char="q"/>
            </a:pPr>
            <a:r>
              <a:rPr lang="en-US" sz="2400" dirty="0"/>
              <a:t>background-color</a:t>
            </a:r>
          </a:p>
          <a:p>
            <a:pPr lvl="1">
              <a:buFont typeface="Wingdings" panose="05000000000000000000" pitchFamily="2" charset="2"/>
              <a:buChar char="q"/>
            </a:pPr>
            <a:r>
              <a:rPr lang="en-US" sz="2400" dirty="0"/>
              <a:t>background-image</a:t>
            </a:r>
          </a:p>
          <a:p>
            <a:pPr lvl="1">
              <a:buFont typeface="Wingdings" panose="05000000000000000000" pitchFamily="2" charset="2"/>
              <a:buChar char="q"/>
            </a:pPr>
            <a:r>
              <a:rPr lang="en-US" sz="2400" dirty="0"/>
              <a:t>background-repeat</a:t>
            </a:r>
          </a:p>
          <a:p>
            <a:pPr lvl="1">
              <a:buFont typeface="Wingdings" panose="05000000000000000000" pitchFamily="2" charset="2"/>
              <a:buChar char="q"/>
            </a:pPr>
            <a:r>
              <a:rPr lang="en-US" sz="2400" dirty="0"/>
              <a:t>background-attachment</a:t>
            </a:r>
          </a:p>
          <a:p>
            <a:pPr lvl="1">
              <a:buFont typeface="Wingdings" panose="05000000000000000000" pitchFamily="2" charset="2"/>
              <a:buChar char="q"/>
            </a:pPr>
            <a:r>
              <a:rPr lang="en-US" sz="2400" dirty="0"/>
              <a:t>background-position</a:t>
            </a:r>
          </a:p>
          <a:p>
            <a:pPr lvl="1">
              <a:buFont typeface="Wingdings" panose="05000000000000000000" pitchFamily="2" charset="2"/>
              <a:buChar char="q"/>
            </a:pPr>
            <a:r>
              <a:rPr lang="en-US" sz="2400" dirty="0"/>
              <a:t>background (shorthand property)</a:t>
            </a:r>
          </a:p>
        </p:txBody>
      </p:sp>
    </p:spTree>
    <p:extLst>
      <p:ext uri="{BB962C8B-B14F-4D97-AF65-F5344CB8AC3E}">
        <p14:creationId xmlns:p14="http://schemas.microsoft.com/office/powerpoint/2010/main" val="492995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Media Queries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3200" b="1" dirty="0"/>
              <a:t>CSS2 Introduced Media Types</a:t>
            </a:r>
          </a:p>
          <a:p>
            <a:pPr>
              <a:buFont typeface="Wingdings" panose="05000000000000000000" pitchFamily="2" charset="2"/>
              <a:buChar char="q"/>
            </a:pPr>
            <a:r>
              <a:rPr lang="en-US" sz="2400" dirty="0"/>
              <a:t>The @media rule, introduced in CSS2, made it possible to define different style rules for different media types.</a:t>
            </a:r>
          </a:p>
          <a:p>
            <a:pPr>
              <a:buFont typeface="Wingdings" panose="05000000000000000000" pitchFamily="2" charset="2"/>
              <a:buChar char="q"/>
            </a:pPr>
            <a:r>
              <a:rPr lang="en-US" sz="2400" dirty="0"/>
              <a:t>Examples: You could have one set of style rules for computer screens, one for printers, one for handheld devices, one for television-type devices, and so on.</a:t>
            </a:r>
          </a:p>
          <a:p>
            <a:pPr>
              <a:buFont typeface="Wingdings" panose="05000000000000000000" pitchFamily="2" charset="2"/>
              <a:buChar char="q"/>
            </a:pPr>
            <a:r>
              <a:rPr lang="en-US" sz="2400" dirty="0"/>
              <a:t>Unfortunately these media types never got a lot of support by devices, other than the print media type.</a:t>
            </a:r>
          </a:p>
        </p:txBody>
      </p:sp>
    </p:spTree>
    <p:extLst>
      <p:ext uri="{BB962C8B-B14F-4D97-AF65-F5344CB8AC3E}">
        <p14:creationId xmlns:p14="http://schemas.microsoft.com/office/powerpoint/2010/main" val="373434540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Media Queries - CSS3 Introduced Media Queries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Media queries in CSS3 extended the CSS2 media types idea: Instead of looking for a type of device, they look at the capability of the device.</a:t>
            </a:r>
          </a:p>
          <a:p>
            <a:pPr>
              <a:buFont typeface="Wingdings" panose="05000000000000000000" pitchFamily="2" charset="2"/>
              <a:buChar char="q"/>
            </a:pPr>
            <a:r>
              <a:rPr lang="en-US" sz="2400" dirty="0"/>
              <a:t>Media queries can be used to check many things, such as:</a:t>
            </a:r>
          </a:p>
          <a:p>
            <a:pPr lvl="2">
              <a:buFont typeface="Wingdings" panose="05000000000000000000" pitchFamily="2" charset="2"/>
              <a:buChar char="q"/>
            </a:pPr>
            <a:r>
              <a:rPr lang="en-US" sz="2400" dirty="0"/>
              <a:t>width and height of the viewport</a:t>
            </a:r>
          </a:p>
          <a:p>
            <a:pPr lvl="2">
              <a:buFont typeface="Wingdings" panose="05000000000000000000" pitchFamily="2" charset="2"/>
              <a:buChar char="q"/>
            </a:pPr>
            <a:r>
              <a:rPr lang="en-US" sz="2400" dirty="0"/>
              <a:t>width and height of the device</a:t>
            </a:r>
          </a:p>
          <a:p>
            <a:pPr lvl="2">
              <a:buFont typeface="Wingdings" panose="05000000000000000000" pitchFamily="2" charset="2"/>
              <a:buChar char="q"/>
            </a:pPr>
            <a:r>
              <a:rPr lang="en-US" sz="2400" dirty="0"/>
              <a:t>orientation (is the tablet/phone in landscape or portrait mode?)</a:t>
            </a:r>
          </a:p>
          <a:p>
            <a:pPr lvl="2">
              <a:buFont typeface="Wingdings" panose="05000000000000000000" pitchFamily="2" charset="2"/>
              <a:buChar char="q"/>
            </a:pPr>
            <a:r>
              <a:rPr lang="en-US" sz="2400" dirty="0"/>
              <a:t>Resolution</a:t>
            </a:r>
          </a:p>
          <a:p>
            <a:pPr>
              <a:buFont typeface="Wingdings" panose="05000000000000000000" pitchFamily="2" charset="2"/>
              <a:buChar char="q"/>
            </a:pPr>
            <a:r>
              <a:rPr lang="en-US" sz="2400" dirty="0"/>
              <a:t>Using media queries are a popular technique for delivering a tailored style sheet to desktops, laptops, tablets, and mobile phones</a:t>
            </a:r>
          </a:p>
        </p:txBody>
      </p:sp>
    </p:spTree>
    <p:extLst>
      <p:ext uri="{BB962C8B-B14F-4D97-AF65-F5344CB8AC3E}">
        <p14:creationId xmlns:p14="http://schemas.microsoft.com/office/powerpoint/2010/main" val="22150104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Media Query Syntax</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800" dirty="0"/>
              <a:t>A media query consists of a media type and can contain one or more expressions, which resolve to either true or false.</a:t>
            </a:r>
          </a:p>
          <a:p>
            <a:pPr>
              <a:buFont typeface="Wingdings" panose="05000000000000000000" pitchFamily="2" charset="2"/>
              <a:buChar char="q"/>
            </a:pPr>
            <a:endParaRPr lang="en-US" sz="2800" dirty="0"/>
          </a:p>
          <a:p>
            <a:pPr>
              <a:buFont typeface="Wingdings" panose="05000000000000000000" pitchFamily="2" charset="2"/>
              <a:buChar char="q"/>
            </a:pPr>
            <a:endParaRPr lang="en-US" sz="2800" dirty="0"/>
          </a:p>
          <a:p>
            <a:pPr>
              <a:buFont typeface="Wingdings" panose="05000000000000000000" pitchFamily="2" charset="2"/>
              <a:buChar char="q"/>
            </a:pPr>
            <a:endParaRPr lang="en-US" sz="2800" dirty="0"/>
          </a:p>
          <a:p>
            <a:pPr>
              <a:buFont typeface="Wingdings" panose="05000000000000000000" pitchFamily="2" charset="2"/>
              <a:buChar char="q"/>
            </a:pPr>
            <a:r>
              <a:rPr lang="en-US" sz="2800" dirty="0"/>
              <a:t>The result of the query is true if the specified media type matches the type of device the document is being displayed on and all expressions in the media query are true. </a:t>
            </a:r>
          </a:p>
          <a:p>
            <a:pPr>
              <a:buFont typeface="Wingdings" panose="05000000000000000000" pitchFamily="2" charset="2"/>
              <a:buChar char="q"/>
            </a:pPr>
            <a:r>
              <a:rPr lang="en-US" sz="2800" dirty="0"/>
              <a:t>When a media query is true, the corresponding style sheet or style rules are applied, following the normal cascading rules.</a:t>
            </a:r>
          </a:p>
        </p:txBody>
      </p:sp>
      <p:pic>
        <p:nvPicPr>
          <p:cNvPr id="4" name="Picture 3">
            <a:extLst>
              <a:ext uri="{FF2B5EF4-FFF2-40B4-BE49-F238E27FC236}">
                <a16:creationId xmlns:a16="http://schemas.microsoft.com/office/drawing/2014/main" id="{A2FBE2C8-AF65-456E-893A-12862D08274F}"/>
              </a:ext>
            </a:extLst>
          </p:cNvPr>
          <p:cNvPicPr>
            <a:picLocks noChangeAspect="1"/>
          </p:cNvPicPr>
          <p:nvPr/>
        </p:nvPicPr>
        <p:blipFill>
          <a:blip r:embed="rId2"/>
          <a:stretch>
            <a:fillRect/>
          </a:stretch>
        </p:blipFill>
        <p:spPr>
          <a:xfrm>
            <a:off x="2514600" y="2699208"/>
            <a:ext cx="6583680" cy="1276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097199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CSS3 Media Types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Unless you use the not or only operators, the media type is optional and the all type will be implied.</a:t>
            </a:r>
          </a:p>
        </p:txBody>
      </p:sp>
      <p:pic>
        <p:nvPicPr>
          <p:cNvPr id="4" name="Picture 3">
            <a:extLst>
              <a:ext uri="{FF2B5EF4-FFF2-40B4-BE49-F238E27FC236}">
                <a16:creationId xmlns:a16="http://schemas.microsoft.com/office/drawing/2014/main" id="{4FA2B589-51B1-4A6C-8EC7-EBCD1CE765C4}"/>
              </a:ext>
            </a:extLst>
          </p:cNvPr>
          <p:cNvPicPr>
            <a:picLocks noChangeAspect="1"/>
          </p:cNvPicPr>
          <p:nvPr/>
        </p:nvPicPr>
        <p:blipFill>
          <a:blip r:embed="rId3"/>
          <a:stretch>
            <a:fillRect/>
          </a:stretch>
        </p:blipFill>
        <p:spPr>
          <a:xfrm>
            <a:off x="1537890" y="2540184"/>
            <a:ext cx="8411215" cy="28319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6FA542A3-F634-4D8B-9DCB-7508831F258B}"/>
              </a:ext>
            </a:extLst>
          </p:cNvPr>
          <p:cNvPicPr>
            <a:picLocks noChangeAspect="1"/>
          </p:cNvPicPr>
          <p:nvPr/>
        </p:nvPicPr>
        <p:blipFill>
          <a:blip r:embed="rId4"/>
          <a:stretch>
            <a:fillRect/>
          </a:stretch>
        </p:blipFill>
        <p:spPr>
          <a:xfrm>
            <a:off x="1325587" y="2685675"/>
            <a:ext cx="9609972" cy="2686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832700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Flexbox Layout Module</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Before the Flexbox Layout module, there were four layout modes:</a:t>
            </a:r>
          </a:p>
          <a:p>
            <a:pPr lvl="2">
              <a:buFont typeface="Wingdings" panose="05000000000000000000" pitchFamily="2" charset="2"/>
              <a:buChar char="q"/>
            </a:pPr>
            <a:r>
              <a:rPr lang="en-US" sz="2400" dirty="0"/>
              <a:t>Block, for sections in a webpage</a:t>
            </a:r>
          </a:p>
          <a:p>
            <a:pPr lvl="2">
              <a:buFont typeface="Wingdings" panose="05000000000000000000" pitchFamily="2" charset="2"/>
              <a:buChar char="q"/>
            </a:pPr>
            <a:r>
              <a:rPr lang="en-US" sz="2400" dirty="0"/>
              <a:t>Inline, for text</a:t>
            </a:r>
          </a:p>
          <a:p>
            <a:pPr lvl="2">
              <a:buFont typeface="Wingdings" panose="05000000000000000000" pitchFamily="2" charset="2"/>
              <a:buChar char="q"/>
            </a:pPr>
            <a:r>
              <a:rPr lang="en-US" sz="2400" dirty="0"/>
              <a:t>Table, for two-dimensional table data</a:t>
            </a:r>
          </a:p>
          <a:p>
            <a:pPr lvl="2">
              <a:buFont typeface="Wingdings" panose="05000000000000000000" pitchFamily="2" charset="2"/>
              <a:buChar char="q"/>
            </a:pPr>
            <a:r>
              <a:rPr lang="en-US" sz="2400" dirty="0"/>
              <a:t>Positioned, for explicit position of an element</a:t>
            </a:r>
          </a:p>
          <a:p>
            <a:pPr>
              <a:buFont typeface="Wingdings" panose="05000000000000000000" pitchFamily="2" charset="2"/>
              <a:buChar char="q"/>
            </a:pPr>
            <a:r>
              <a:rPr lang="en-US" sz="2400" dirty="0"/>
              <a:t>The Flexible Box Layout Module, makes it easier to design flexible responsive layout structure without using float or positioning.</a:t>
            </a:r>
          </a:p>
        </p:txBody>
      </p:sp>
    </p:spTree>
    <p:extLst>
      <p:ext uri="{BB962C8B-B14F-4D97-AF65-F5344CB8AC3E}">
        <p14:creationId xmlns:p14="http://schemas.microsoft.com/office/powerpoint/2010/main" val="275819107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Flexbox Elements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pPr>
              <a:buFont typeface="Wingdings" panose="05000000000000000000" pitchFamily="2" charset="2"/>
              <a:buChar char="q"/>
            </a:pPr>
            <a:r>
              <a:rPr lang="en-US" sz="2400" dirty="0"/>
              <a:t>To start using the Flexbox model, you need to first define a flex container.</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a:t>The element above represents a flex container (the blue area) with three flex items.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90E15DCE-FADF-4F9D-97C4-FA7C38C9E2D2}"/>
              </a:ext>
            </a:extLst>
          </p:cNvPr>
          <p:cNvPicPr>
            <a:picLocks noChangeAspect="1"/>
          </p:cNvPicPr>
          <p:nvPr/>
        </p:nvPicPr>
        <p:blipFill>
          <a:blip r:embed="rId2"/>
          <a:stretch>
            <a:fillRect/>
          </a:stretch>
        </p:blipFill>
        <p:spPr>
          <a:xfrm>
            <a:off x="1631226" y="2295367"/>
            <a:ext cx="9224422" cy="1796573"/>
          </a:xfrm>
          <a:prstGeom prst="rect">
            <a:avLst/>
          </a:prstGeom>
        </p:spPr>
      </p:pic>
      <p:pic>
        <p:nvPicPr>
          <p:cNvPr id="5" name="Picture 4">
            <a:extLst>
              <a:ext uri="{FF2B5EF4-FFF2-40B4-BE49-F238E27FC236}">
                <a16:creationId xmlns:a16="http://schemas.microsoft.com/office/drawing/2014/main" id="{E90A623B-0ACA-4EF8-9503-61F46FE76CD2}"/>
              </a:ext>
            </a:extLst>
          </p:cNvPr>
          <p:cNvPicPr>
            <a:picLocks noChangeAspect="1"/>
          </p:cNvPicPr>
          <p:nvPr/>
        </p:nvPicPr>
        <p:blipFill>
          <a:blip r:embed="rId3"/>
          <a:stretch>
            <a:fillRect/>
          </a:stretch>
        </p:blipFill>
        <p:spPr>
          <a:xfrm>
            <a:off x="2598148" y="4840968"/>
            <a:ext cx="5242831" cy="1477759"/>
          </a:xfrm>
          <a:prstGeom prst="rect">
            <a:avLst/>
          </a:prstGeom>
        </p:spPr>
      </p:pic>
    </p:spTree>
    <p:extLst>
      <p:ext uri="{BB962C8B-B14F-4D97-AF65-F5344CB8AC3E}">
        <p14:creationId xmlns:p14="http://schemas.microsoft.com/office/powerpoint/2010/main" val="243047241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Flex Container</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flex container becomes flexible by setting the display property to flex:</a:t>
            </a:r>
          </a:p>
        </p:txBody>
      </p:sp>
      <p:pic>
        <p:nvPicPr>
          <p:cNvPr id="4" name="Picture 3">
            <a:extLst>
              <a:ext uri="{FF2B5EF4-FFF2-40B4-BE49-F238E27FC236}">
                <a16:creationId xmlns:a16="http://schemas.microsoft.com/office/drawing/2014/main" id="{500BEC23-3621-4754-A6DE-284D6E17F352}"/>
              </a:ext>
            </a:extLst>
          </p:cNvPr>
          <p:cNvPicPr>
            <a:picLocks noChangeAspect="1"/>
          </p:cNvPicPr>
          <p:nvPr/>
        </p:nvPicPr>
        <p:blipFill>
          <a:blip r:embed="rId2"/>
          <a:stretch>
            <a:fillRect/>
          </a:stretch>
        </p:blipFill>
        <p:spPr>
          <a:xfrm>
            <a:off x="1845744" y="4211433"/>
            <a:ext cx="8500512" cy="1766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A714D83D-C8D1-4485-81F9-CE45A8356432}"/>
              </a:ext>
            </a:extLst>
          </p:cNvPr>
          <p:cNvPicPr>
            <a:picLocks noChangeAspect="1"/>
          </p:cNvPicPr>
          <p:nvPr/>
        </p:nvPicPr>
        <p:blipFill>
          <a:blip r:embed="rId3"/>
          <a:stretch>
            <a:fillRect/>
          </a:stretch>
        </p:blipFill>
        <p:spPr>
          <a:xfrm>
            <a:off x="2142924" y="2507303"/>
            <a:ext cx="5243014" cy="1481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095450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flex container properties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flex container properties are:</a:t>
            </a:r>
          </a:p>
          <a:p>
            <a:pPr lvl="3">
              <a:buFont typeface="Wingdings" panose="05000000000000000000" pitchFamily="2" charset="2"/>
              <a:buChar char="q"/>
            </a:pPr>
            <a:r>
              <a:rPr lang="en-US" sz="2400" dirty="0"/>
              <a:t>flex-direction</a:t>
            </a:r>
          </a:p>
          <a:p>
            <a:pPr lvl="3">
              <a:buFont typeface="Wingdings" panose="05000000000000000000" pitchFamily="2" charset="2"/>
              <a:buChar char="q"/>
            </a:pPr>
            <a:r>
              <a:rPr lang="en-US" sz="2400" dirty="0"/>
              <a:t>flex-wrap</a:t>
            </a:r>
          </a:p>
          <a:p>
            <a:pPr lvl="3">
              <a:buFont typeface="Wingdings" panose="05000000000000000000" pitchFamily="2" charset="2"/>
              <a:buChar char="q"/>
            </a:pPr>
            <a:r>
              <a:rPr lang="en-US" sz="2400" dirty="0"/>
              <a:t>flex-flow</a:t>
            </a:r>
          </a:p>
          <a:p>
            <a:pPr lvl="3">
              <a:buFont typeface="Wingdings" panose="05000000000000000000" pitchFamily="2" charset="2"/>
              <a:buChar char="q"/>
            </a:pPr>
            <a:r>
              <a:rPr lang="en-US" sz="2400" dirty="0"/>
              <a:t>justify-content</a:t>
            </a:r>
          </a:p>
          <a:p>
            <a:pPr lvl="3">
              <a:buFont typeface="Wingdings" panose="05000000000000000000" pitchFamily="2" charset="2"/>
              <a:buChar char="q"/>
            </a:pPr>
            <a:r>
              <a:rPr lang="en-US" sz="2400" dirty="0"/>
              <a:t>align-items</a:t>
            </a:r>
          </a:p>
          <a:p>
            <a:pPr lvl="3">
              <a:buFont typeface="Wingdings" panose="05000000000000000000" pitchFamily="2" charset="2"/>
              <a:buChar char="q"/>
            </a:pPr>
            <a:r>
              <a:rPr lang="en-US" sz="2400" dirty="0"/>
              <a:t>align-content</a:t>
            </a:r>
          </a:p>
        </p:txBody>
      </p:sp>
    </p:spTree>
    <p:extLst>
      <p:ext uri="{BB962C8B-B14F-4D97-AF65-F5344CB8AC3E}">
        <p14:creationId xmlns:p14="http://schemas.microsoft.com/office/powerpoint/2010/main" val="351431057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F42E-8238-4C5A-BEF7-872D9E6F15F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Parent Element (Container)</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B6CF0911-97CF-4C47-8C37-86337C9A328A}"/>
              </a:ext>
            </a:extLst>
          </p:cNvPr>
          <p:cNvSpPr>
            <a:spLocks noGrp="1"/>
          </p:cNvSpPr>
          <p:nvPr>
            <p:ph idx="1"/>
          </p:nvPr>
        </p:nvSpPr>
        <p:spPr/>
        <p:txBody>
          <a:bodyPr/>
          <a:lstStyle/>
          <a:p>
            <a:r>
              <a:rPr lang="en-US" dirty="0"/>
              <a:t>The flex container becomes flexible by setting the display property to flex:</a:t>
            </a:r>
          </a:p>
          <a:p>
            <a:r>
              <a:rPr lang="en-US" b="0" i="0" dirty="0">
                <a:solidFill>
                  <a:srgbClr val="000000"/>
                </a:solidFill>
                <a:effectLst/>
                <a:latin typeface="Verdana" panose="020B0604030504040204" pitchFamily="34" charset="0"/>
              </a:rPr>
              <a:t>The flex container properties are:</a:t>
            </a:r>
          </a:p>
          <a:p>
            <a:endParaRPr lang="en-US" dirty="0"/>
          </a:p>
        </p:txBody>
      </p:sp>
      <p:graphicFrame>
        <p:nvGraphicFramePr>
          <p:cNvPr id="5" name="Table 5">
            <a:extLst>
              <a:ext uri="{FF2B5EF4-FFF2-40B4-BE49-F238E27FC236}">
                <a16:creationId xmlns:a16="http://schemas.microsoft.com/office/drawing/2014/main" id="{C10766CF-95EF-4D21-AAD2-4FC1C7BE4F34}"/>
              </a:ext>
            </a:extLst>
          </p:cNvPr>
          <p:cNvGraphicFramePr>
            <a:graphicFrameLocks noGrp="1"/>
          </p:cNvGraphicFramePr>
          <p:nvPr>
            <p:extLst/>
          </p:nvPr>
        </p:nvGraphicFramePr>
        <p:xfrm>
          <a:off x="1323340" y="3108960"/>
          <a:ext cx="10058400" cy="3474721"/>
        </p:xfrm>
        <a:graphic>
          <a:graphicData uri="http://schemas.openxmlformats.org/drawingml/2006/table">
            <a:tbl>
              <a:tblPr firstRow="1" bandRow="1">
                <a:tableStyleId>{5C22544A-7EE6-4342-B048-85BDC9FD1C3A}</a:tableStyleId>
              </a:tblPr>
              <a:tblGrid>
                <a:gridCol w="2718911">
                  <a:extLst>
                    <a:ext uri="{9D8B030D-6E8A-4147-A177-3AD203B41FA5}">
                      <a16:colId xmlns:a16="http://schemas.microsoft.com/office/drawing/2014/main" val="159375004"/>
                    </a:ext>
                  </a:extLst>
                </a:gridCol>
                <a:gridCol w="7339489">
                  <a:extLst>
                    <a:ext uri="{9D8B030D-6E8A-4147-A177-3AD203B41FA5}">
                      <a16:colId xmlns:a16="http://schemas.microsoft.com/office/drawing/2014/main" val="4192104647"/>
                    </a:ext>
                  </a:extLst>
                </a:gridCol>
              </a:tblGrid>
              <a:tr h="490549">
                <a:tc>
                  <a:txBody>
                    <a:bodyPr/>
                    <a:lstStyle/>
                    <a:p>
                      <a:r>
                        <a:rPr lang="en-US" dirty="0"/>
                        <a:t>Property Name</a:t>
                      </a:r>
                    </a:p>
                  </a:txBody>
                  <a:tcPr/>
                </a:tc>
                <a:tc>
                  <a:txBody>
                    <a:bodyPr/>
                    <a:lstStyle/>
                    <a:p>
                      <a:r>
                        <a:rPr lang="en-US" dirty="0"/>
                        <a:t>Possible Values</a:t>
                      </a:r>
                    </a:p>
                  </a:txBody>
                  <a:tcPr/>
                </a:tc>
                <a:extLst>
                  <a:ext uri="{0D108BD9-81ED-4DB2-BD59-A6C34878D82A}">
                    <a16:rowId xmlns:a16="http://schemas.microsoft.com/office/drawing/2014/main" val="3880338580"/>
                  </a:ext>
                </a:extLst>
              </a:tr>
              <a:tr h="497362">
                <a:tc>
                  <a:txBody>
                    <a:bodyPr/>
                    <a:lstStyle/>
                    <a:p>
                      <a:r>
                        <a:rPr lang="en-US" dirty="0"/>
                        <a:t>Flex-direction</a:t>
                      </a:r>
                    </a:p>
                  </a:txBody>
                  <a:tcPr/>
                </a:tc>
                <a:tc>
                  <a:txBody>
                    <a:bodyPr/>
                    <a:lstStyle/>
                    <a:p>
                      <a:r>
                        <a:rPr lang="en-US" dirty="0"/>
                        <a:t>Row, column, row-reverse, column-reverse</a:t>
                      </a:r>
                    </a:p>
                  </a:txBody>
                  <a:tcPr/>
                </a:tc>
                <a:extLst>
                  <a:ext uri="{0D108BD9-81ED-4DB2-BD59-A6C34878D82A}">
                    <a16:rowId xmlns:a16="http://schemas.microsoft.com/office/drawing/2014/main" val="3707091471"/>
                  </a:ext>
                </a:extLst>
              </a:tr>
              <a:tr h="497362">
                <a:tc>
                  <a:txBody>
                    <a:bodyPr/>
                    <a:lstStyle/>
                    <a:p>
                      <a:r>
                        <a:rPr lang="en-US" dirty="0"/>
                        <a:t>Flex-wrap</a:t>
                      </a:r>
                    </a:p>
                  </a:txBody>
                  <a:tcPr/>
                </a:tc>
                <a:tc>
                  <a:txBody>
                    <a:bodyPr/>
                    <a:lstStyle/>
                    <a:p>
                      <a:r>
                        <a:rPr lang="en-US" dirty="0"/>
                        <a:t>Wrap, </a:t>
                      </a:r>
                      <a:r>
                        <a:rPr lang="en-US" dirty="0" err="1"/>
                        <a:t>nowrap</a:t>
                      </a:r>
                      <a:r>
                        <a:rPr lang="en-US" dirty="0"/>
                        <a:t>,</a:t>
                      </a:r>
                      <a:r>
                        <a:rPr lang="en-US" sz="1800" b="0" i="0" kern="1200" dirty="0">
                          <a:solidFill>
                            <a:schemeClr val="dk1"/>
                          </a:solidFill>
                          <a:effectLst/>
                          <a:latin typeface="+mn-lt"/>
                          <a:ea typeface="+mn-ea"/>
                          <a:cs typeface="+mn-cs"/>
                        </a:rPr>
                        <a:t> wrap-reverse</a:t>
                      </a:r>
                      <a:endParaRPr lang="en-US" dirty="0"/>
                    </a:p>
                  </a:txBody>
                  <a:tcPr/>
                </a:tc>
                <a:extLst>
                  <a:ext uri="{0D108BD9-81ED-4DB2-BD59-A6C34878D82A}">
                    <a16:rowId xmlns:a16="http://schemas.microsoft.com/office/drawing/2014/main" val="4150165078"/>
                  </a:ext>
                </a:extLst>
              </a:tr>
              <a:tr h="497362">
                <a:tc>
                  <a:txBody>
                    <a:bodyPr/>
                    <a:lstStyle/>
                    <a:p>
                      <a:r>
                        <a:rPr lang="en-US" dirty="0"/>
                        <a:t>Flex-flow</a:t>
                      </a:r>
                    </a:p>
                  </a:txBody>
                  <a:tcPr/>
                </a:tc>
                <a:tc>
                  <a:txBody>
                    <a:bodyPr/>
                    <a:lstStyle/>
                    <a:p>
                      <a:r>
                        <a:rPr lang="en-US" dirty="0"/>
                        <a:t>Flex-direction flex-wrap</a:t>
                      </a:r>
                    </a:p>
                  </a:txBody>
                  <a:tcPr/>
                </a:tc>
                <a:extLst>
                  <a:ext uri="{0D108BD9-81ED-4DB2-BD59-A6C34878D82A}">
                    <a16:rowId xmlns:a16="http://schemas.microsoft.com/office/drawing/2014/main" val="907846389"/>
                  </a:ext>
                </a:extLst>
              </a:tr>
              <a:tr h="497362">
                <a:tc>
                  <a:txBody>
                    <a:bodyPr/>
                    <a:lstStyle/>
                    <a:p>
                      <a:r>
                        <a:rPr lang="en-US" dirty="0"/>
                        <a:t>Justify-content</a:t>
                      </a:r>
                    </a:p>
                  </a:txBody>
                  <a:tcPr/>
                </a:tc>
                <a:tc>
                  <a:txBody>
                    <a:bodyPr/>
                    <a:lstStyle/>
                    <a:p>
                      <a:r>
                        <a:rPr lang="en-US" dirty="0"/>
                        <a:t>Center, flex-start, flex-end, space-around, space-between,</a:t>
                      </a:r>
                    </a:p>
                  </a:txBody>
                  <a:tcPr/>
                </a:tc>
                <a:extLst>
                  <a:ext uri="{0D108BD9-81ED-4DB2-BD59-A6C34878D82A}">
                    <a16:rowId xmlns:a16="http://schemas.microsoft.com/office/drawing/2014/main" val="3363006541"/>
                  </a:ext>
                </a:extLst>
              </a:tr>
              <a:tr h="497362">
                <a:tc>
                  <a:txBody>
                    <a:bodyPr/>
                    <a:lstStyle/>
                    <a:p>
                      <a:r>
                        <a:rPr lang="en-US" dirty="0"/>
                        <a:t>Align-items</a:t>
                      </a:r>
                    </a:p>
                  </a:txBody>
                  <a:tcPr/>
                </a:tc>
                <a:tc>
                  <a:txBody>
                    <a:bodyPr/>
                    <a:lstStyle/>
                    <a:p>
                      <a:r>
                        <a:rPr lang="en-US" dirty="0"/>
                        <a:t>Center, flex-start, flex-end, stretch, baseline</a:t>
                      </a:r>
                    </a:p>
                  </a:txBody>
                  <a:tcPr/>
                </a:tc>
                <a:extLst>
                  <a:ext uri="{0D108BD9-81ED-4DB2-BD59-A6C34878D82A}">
                    <a16:rowId xmlns:a16="http://schemas.microsoft.com/office/drawing/2014/main" val="1318646971"/>
                  </a:ext>
                </a:extLst>
              </a:tr>
              <a:tr h="497362">
                <a:tc>
                  <a:txBody>
                    <a:bodyPr/>
                    <a:lstStyle/>
                    <a:p>
                      <a:r>
                        <a:rPr lang="en-US" dirty="0"/>
                        <a:t>Align-content</a:t>
                      </a:r>
                    </a:p>
                  </a:txBody>
                  <a:tcPr/>
                </a:tc>
                <a:tc>
                  <a:txBody>
                    <a:bodyPr/>
                    <a:lstStyle/>
                    <a:p>
                      <a:r>
                        <a:rPr lang="en-US" dirty="0"/>
                        <a:t>Center, stretch, space-around, space-between, flex-start, flex-end</a:t>
                      </a:r>
                    </a:p>
                  </a:txBody>
                  <a:tcPr/>
                </a:tc>
                <a:extLst>
                  <a:ext uri="{0D108BD9-81ED-4DB2-BD59-A6C34878D82A}">
                    <a16:rowId xmlns:a16="http://schemas.microsoft.com/office/drawing/2014/main" val="4100812358"/>
                  </a:ext>
                </a:extLst>
              </a:tr>
            </a:tbl>
          </a:graphicData>
        </a:graphic>
      </p:graphicFrame>
      <p:sp>
        <p:nvSpPr>
          <p:cNvPr id="4" name="Slide Number Placeholder 3">
            <a:extLst>
              <a:ext uri="{FF2B5EF4-FFF2-40B4-BE49-F238E27FC236}">
                <a16:creationId xmlns:a16="http://schemas.microsoft.com/office/drawing/2014/main" id="{4848DE80-BA73-4D19-A650-58ABBEE17A41}"/>
              </a:ext>
            </a:extLst>
          </p:cNvPr>
          <p:cNvSpPr>
            <a:spLocks noGrp="1"/>
          </p:cNvSpPr>
          <p:nvPr>
            <p:ph type="sldNum" sz="quarter" idx="12"/>
          </p:nvPr>
        </p:nvSpPr>
        <p:spPr/>
        <p:txBody>
          <a:bodyPr/>
          <a:lstStyle/>
          <a:p>
            <a:fld id="{4E30EA32-6529-4A11-BC48-FCE33D4253ED}" type="slidenum">
              <a:rPr lang="en-US" smtClean="0"/>
              <a:t>208</a:t>
            </a:fld>
            <a:endParaRPr lang="en-US"/>
          </a:p>
        </p:txBody>
      </p:sp>
    </p:spTree>
    <p:extLst>
      <p:ext uri="{BB962C8B-B14F-4D97-AF65-F5344CB8AC3E}">
        <p14:creationId xmlns:p14="http://schemas.microsoft.com/office/powerpoint/2010/main" val="275563854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flex-direction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flex-direction property defines in which direction the container wants to stack the flex items.</a:t>
            </a:r>
          </a:p>
        </p:txBody>
      </p:sp>
      <p:pic>
        <p:nvPicPr>
          <p:cNvPr id="4" name="Picture 3">
            <a:extLst>
              <a:ext uri="{FF2B5EF4-FFF2-40B4-BE49-F238E27FC236}">
                <a16:creationId xmlns:a16="http://schemas.microsoft.com/office/drawing/2014/main" id="{0F7E5319-0937-459F-BDED-2A830E84D854}"/>
              </a:ext>
            </a:extLst>
          </p:cNvPr>
          <p:cNvPicPr>
            <a:picLocks noChangeAspect="1"/>
          </p:cNvPicPr>
          <p:nvPr/>
        </p:nvPicPr>
        <p:blipFill>
          <a:blip r:embed="rId2"/>
          <a:stretch>
            <a:fillRect/>
          </a:stretch>
        </p:blipFill>
        <p:spPr>
          <a:xfrm>
            <a:off x="2144473" y="2438262"/>
            <a:ext cx="6830275" cy="1699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E4ED2C65-4780-4F61-9901-9945D5D70E46}"/>
              </a:ext>
            </a:extLst>
          </p:cNvPr>
          <p:cNvPicPr>
            <a:picLocks noChangeAspect="1"/>
          </p:cNvPicPr>
          <p:nvPr/>
        </p:nvPicPr>
        <p:blipFill>
          <a:blip r:embed="rId3"/>
          <a:stretch>
            <a:fillRect/>
          </a:stretch>
        </p:blipFill>
        <p:spPr>
          <a:xfrm>
            <a:off x="1937932" y="2318912"/>
            <a:ext cx="7457528" cy="3955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417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background-color</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background-color property specifies the background color of an element.</a:t>
            </a:r>
          </a:p>
          <a:p>
            <a:pPr>
              <a:buFont typeface="Wingdings" panose="05000000000000000000" pitchFamily="2" charset="2"/>
              <a:buChar char="q"/>
            </a:pPr>
            <a:r>
              <a:rPr lang="en-US" sz="2400" dirty="0"/>
              <a:t>With CSS, a color is most often specified by:</a:t>
            </a:r>
          </a:p>
          <a:p>
            <a:pPr lvl="1">
              <a:buFont typeface="Wingdings" panose="05000000000000000000" pitchFamily="2" charset="2"/>
              <a:buChar char="q"/>
            </a:pPr>
            <a:r>
              <a:rPr lang="en-US" sz="2400" dirty="0"/>
              <a:t>a valid color name - like "red"</a:t>
            </a:r>
          </a:p>
          <a:p>
            <a:pPr lvl="1">
              <a:buFont typeface="Wingdings" panose="05000000000000000000" pitchFamily="2" charset="2"/>
              <a:buChar char="q"/>
            </a:pPr>
            <a:r>
              <a:rPr lang="en-US" sz="2400" dirty="0"/>
              <a:t>a HEX value - like "#ff0000"</a:t>
            </a:r>
          </a:p>
          <a:p>
            <a:pPr lvl="1">
              <a:buFont typeface="Wingdings" panose="05000000000000000000" pitchFamily="2" charset="2"/>
              <a:buChar char="q"/>
            </a:pPr>
            <a:r>
              <a:rPr lang="en-US" sz="2400" dirty="0"/>
              <a:t>an RGB value - like "</a:t>
            </a:r>
            <a:r>
              <a:rPr lang="en-US" sz="2400" dirty="0" err="1"/>
              <a:t>rgb</a:t>
            </a:r>
            <a:r>
              <a:rPr lang="en-US" sz="2400" dirty="0"/>
              <a:t>(255,0,0)"</a:t>
            </a:r>
          </a:p>
        </p:txBody>
      </p:sp>
      <p:pic>
        <p:nvPicPr>
          <p:cNvPr id="4" name="Picture 3">
            <a:extLst>
              <a:ext uri="{FF2B5EF4-FFF2-40B4-BE49-F238E27FC236}">
                <a16:creationId xmlns:a16="http://schemas.microsoft.com/office/drawing/2014/main" id="{3023ECD1-E3CE-4273-A252-5BE116F6FD8F}"/>
              </a:ext>
            </a:extLst>
          </p:cNvPr>
          <p:cNvPicPr>
            <a:picLocks noChangeAspect="1"/>
          </p:cNvPicPr>
          <p:nvPr/>
        </p:nvPicPr>
        <p:blipFill>
          <a:blip r:embed="rId2"/>
          <a:stretch>
            <a:fillRect/>
          </a:stretch>
        </p:blipFill>
        <p:spPr>
          <a:xfrm>
            <a:off x="2362518" y="4239104"/>
            <a:ext cx="7527923" cy="1761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01608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D05-1436-49F8-830E-7F59A7A25B76}"/>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The flex item properties</a:t>
            </a:r>
            <a:endParaRPr lang="en-US" dirty="0"/>
          </a:p>
        </p:txBody>
      </p:sp>
      <p:graphicFrame>
        <p:nvGraphicFramePr>
          <p:cNvPr id="4" name="Table 4">
            <a:extLst>
              <a:ext uri="{FF2B5EF4-FFF2-40B4-BE49-F238E27FC236}">
                <a16:creationId xmlns:a16="http://schemas.microsoft.com/office/drawing/2014/main" id="{3B6C063D-0BF1-49D2-984C-9948F6F78091}"/>
              </a:ext>
            </a:extLst>
          </p:cNvPr>
          <p:cNvGraphicFramePr>
            <a:graphicFrameLocks noGrp="1"/>
          </p:cNvGraphicFramePr>
          <p:nvPr>
            <p:ph idx="1"/>
            <p:extLst/>
          </p:nvPr>
        </p:nvGraphicFramePr>
        <p:xfrm>
          <a:off x="1069975" y="2120900"/>
          <a:ext cx="10058400" cy="25958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101622399"/>
                    </a:ext>
                  </a:extLst>
                </a:gridCol>
                <a:gridCol w="5029200">
                  <a:extLst>
                    <a:ext uri="{9D8B030D-6E8A-4147-A177-3AD203B41FA5}">
                      <a16:colId xmlns:a16="http://schemas.microsoft.com/office/drawing/2014/main" val="1095016264"/>
                    </a:ext>
                  </a:extLst>
                </a:gridCol>
              </a:tblGrid>
              <a:tr h="370840">
                <a:tc>
                  <a:txBody>
                    <a:bodyPr/>
                    <a:lstStyle/>
                    <a:p>
                      <a:r>
                        <a:rPr lang="en-US" dirty="0"/>
                        <a:t>Flex item Property</a:t>
                      </a:r>
                    </a:p>
                  </a:txBody>
                  <a:tcPr/>
                </a:tc>
                <a:tc>
                  <a:txBody>
                    <a:bodyPr/>
                    <a:lstStyle/>
                    <a:p>
                      <a:r>
                        <a:rPr lang="en-US" dirty="0" err="1"/>
                        <a:t>Posible</a:t>
                      </a:r>
                      <a:r>
                        <a:rPr lang="en-US" dirty="0"/>
                        <a:t> Values</a:t>
                      </a:r>
                    </a:p>
                  </a:txBody>
                  <a:tcPr/>
                </a:tc>
                <a:extLst>
                  <a:ext uri="{0D108BD9-81ED-4DB2-BD59-A6C34878D82A}">
                    <a16:rowId xmlns:a16="http://schemas.microsoft.com/office/drawing/2014/main" val="996818535"/>
                  </a:ext>
                </a:extLst>
              </a:tr>
              <a:tr h="370840">
                <a:tc>
                  <a:txBody>
                    <a:bodyPr/>
                    <a:lstStyle/>
                    <a:p>
                      <a:r>
                        <a:rPr lang="en-US" dirty="0"/>
                        <a:t>Order</a:t>
                      </a:r>
                    </a:p>
                  </a:txBody>
                  <a:tcPr/>
                </a:tc>
                <a:tc>
                  <a:txBody>
                    <a:bodyPr/>
                    <a:lstStyle/>
                    <a:p>
                      <a:r>
                        <a:rPr lang="en-US" dirty="0"/>
                        <a:t>value</a:t>
                      </a:r>
                    </a:p>
                  </a:txBody>
                  <a:tcPr/>
                </a:tc>
                <a:extLst>
                  <a:ext uri="{0D108BD9-81ED-4DB2-BD59-A6C34878D82A}">
                    <a16:rowId xmlns:a16="http://schemas.microsoft.com/office/drawing/2014/main" val="3512767469"/>
                  </a:ext>
                </a:extLst>
              </a:tr>
              <a:tr h="370840">
                <a:tc>
                  <a:txBody>
                    <a:bodyPr/>
                    <a:lstStyle/>
                    <a:p>
                      <a:r>
                        <a:rPr lang="en-US" dirty="0"/>
                        <a:t>Flex-grow</a:t>
                      </a:r>
                    </a:p>
                  </a:txBody>
                  <a:tcPr/>
                </a:tc>
                <a:tc>
                  <a:txBody>
                    <a:bodyPr/>
                    <a:lstStyle/>
                    <a:p>
                      <a:r>
                        <a:rPr lang="en-US" dirty="0"/>
                        <a:t>value</a:t>
                      </a:r>
                    </a:p>
                  </a:txBody>
                  <a:tcPr/>
                </a:tc>
                <a:extLst>
                  <a:ext uri="{0D108BD9-81ED-4DB2-BD59-A6C34878D82A}">
                    <a16:rowId xmlns:a16="http://schemas.microsoft.com/office/drawing/2014/main" val="2379755554"/>
                  </a:ext>
                </a:extLst>
              </a:tr>
              <a:tr h="370840">
                <a:tc>
                  <a:txBody>
                    <a:bodyPr/>
                    <a:lstStyle/>
                    <a:p>
                      <a:r>
                        <a:rPr lang="en-US" dirty="0"/>
                        <a:t>Flex-shrink</a:t>
                      </a:r>
                    </a:p>
                  </a:txBody>
                  <a:tcPr/>
                </a:tc>
                <a:tc>
                  <a:txBody>
                    <a:bodyPr/>
                    <a:lstStyle/>
                    <a:p>
                      <a:r>
                        <a:rPr lang="en-US" dirty="0"/>
                        <a:t>Value</a:t>
                      </a:r>
                    </a:p>
                  </a:txBody>
                  <a:tcPr/>
                </a:tc>
                <a:extLst>
                  <a:ext uri="{0D108BD9-81ED-4DB2-BD59-A6C34878D82A}">
                    <a16:rowId xmlns:a16="http://schemas.microsoft.com/office/drawing/2014/main" val="2807048870"/>
                  </a:ext>
                </a:extLst>
              </a:tr>
              <a:tr h="370840">
                <a:tc>
                  <a:txBody>
                    <a:bodyPr/>
                    <a:lstStyle/>
                    <a:p>
                      <a:r>
                        <a:rPr lang="en-US" dirty="0"/>
                        <a:t>Flex-basis</a:t>
                      </a:r>
                    </a:p>
                  </a:txBody>
                  <a:tcPr/>
                </a:tc>
                <a:tc>
                  <a:txBody>
                    <a:bodyPr/>
                    <a:lstStyle/>
                    <a:p>
                      <a:r>
                        <a:rPr lang="en-US" dirty="0"/>
                        <a:t>Value in units</a:t>
                      </a:r>
                    </a:p>
                  </a:txBody>
                  <a:tcPr/>
                </a:tc>
                <a:extLst>
                  <a:ext uri="{0D108BD9-81ED-4DB2-BD59-A6C34878D82A}">
                    <a16:rowId xmlns:a16="http://schemas.microsoft.com/office/drawing/2014/main" val="1354622443"/>
                  </a:ext>
                </a:extLst>
              </a:tr>
              <a:tr h="370840">
                <a:tc>
                  <a:txBody>
                    <a:bodyPr/>
                    <a:lstStyle/>
                    <a:p>
                      <a:r>
                        <a:rPr lang="en-US" dirty="0"/>
                        <a:t>Flex</a:t>
                      </a:r>
                    </a:p>
                  </a:txBody>
                  <a:tcPr/>
                </a:tc>
                <a:tc>
                  <a:txBody>
                    <a:bodyPr/>
                    <a:lstStyle/>
                    <a:p>
                      <a:r>
                        <a:rPr lang="en-US" dirty="0"/>
                        <a:t>Flex-grow flex-shrink, flex-basis</a:t>
                      </a:r>
                    </a:p>
                  </a:txBody>
                  <a:tcPr/>
                </a:tc>
                <a:extLst>
                  <a:ext uri="{0D108BD9-81ED-4DB2-BD59-A6C34878D82A}">
                    <a16:rowId xmlns:a16="http://schemas.microsoft.com/office/drawing/2014/main" val="4214474208"/>
                  </a:ext>
                </a:extLst>
              </a:tr>
              <a:tr h="370840">
                <a:tc>
                  <a:txBody>
                    <a:bodyPr/>
                    <a:lstStyle/>
                    <a:p>
                      <a:r>
                        <a:rPr lang="en-US" dirty="0"/>
                        <a:t>Align-self</a:t>
                      </a:r>
                    </a:p>
                  </a:txBody>
                  <a:tcPr/>
                </a:tc>
                <a:tc>
                  <a:txBody>
                    <a:bodyPr/>
                    <a:lstStyle/>
                    <a:p>
                      <a:r>
                        <a:rPr lang="en-US" dirty="0"/>
                        <a:t>Center, flex-end, flex-start</a:t>
                      </a:r>
                    </a:p>
                  </a:txBody>
                  <a:tcPr/>
                </a:tc>
                <a:extLst>
                  <a:ext uri="{0D108BD9-81ED-4DB2-BD59-A6C34878D82A}">
                    <a16:rowId xmlns:a16="http://schemas.microsoft.com/office/drawing/2014/main" val="3158076773"/>
                  </a:ext>
                </a:extLst>
              </a:tr>
            </a:tbl>
          </a:graphicData>
        </a:graphic>
      </p:graphicFrame>
      <p:pic>
        <p:nvPicPr>
          <p:cNvPr id="6" name="Picture 5">
            <a:extLst>
              <a:ext uri="{FF2B5EF4-FFF2-40B4-BE49-F238E27FC236}">
                <a16:creationId xmlns:a16="http://schemas.microsoft.com/office/drawing/2014/main" id="{1B761795-0623-4287-B259-41F4F868100A}"/>
              </a:ext>
            </a:extLst>
          </p:cNvPr>
          <p:cNvPicPr>
            <a:picLocks noChangeAspect="1"/>
          </p:cNvPicPr>
          <p:nvPr/>
        </p:nvPicPr>
        <p:blipFill>
          <a:blip r:embed="rId3"/>
          <a:stretch>
            <a:fillRect/>
          </a:stretch>
        </p:blipFill>
        <p:spPr>
          <a:xfrm>
            <a:off x="1069975" y="4716780"/>
            <a:ext cx="4512774" cy="1656588"/>
          </a:xfrm>
          <a:prstGeom prst="rect">
            <a:avLst/>
          </a:prstGeom>
        </p:spPr>
      </p:pic>
      <p:pic>
        <p:nvPicPr>
          <p:cNvPr id="8" name="Picture 7">
            <a:extLst>
              <a:ext uri="{FF2B5EF4-FFF2-40B4-BE49-F238E27FC236}">
                <a16:creationId xmlns:a16="http://schemas.microsoft.com/office/drawing/2014/main" id="{58B9EE07-67D8-44E0-8408-5C686AFCD7B3}"/>
              </a:ext>
            </a:extLst>
          </p:cNvPr>
          <p:cNvPicPr>
            <a:picLocks noChangeAspect="1"/>
          </p:cNvPicPr>
          <p:nvPr/>
        </p:nvPicPr>
        <p:blipFill>
          <a:blip r:embed="rId4"/>
          <a:stretch>
            <a:fillRect/>
          </a:stretch>
        </p:blipFill>
        <p:spPr>
          <a:xfrm>
            <a:off x="5880465" y="4743704"/>
            <a:ext cx="4950194" cy="1683512"/>
          </a:xfrm>
          <a:prstGeom prst="rect">
            <a:avLst/>
          </a:prstGeom>
        </p:spPr>
      </p:pic>
      <p:sp>
        <p:nvSpPr>
          <p:cNvPr id="3" name="Slide Number Placeholder 2">
            <a:extLst>
              <a:ext uri="{FF2B5EF4-FFF2-40B4-BE49-F238E27FC236}">
                <a16:creationId xmlns:a16="http://schemas.microsoft.com/office/drawing/2014/main" id="{AEE4F45B-6918-44D6-BD31-04FBA5AD39C0}"/>
              </a:ext>
            </a:extLst>
          </p:cNvPr>
          <p:cNvSpPr>
            <a:spLocks noGrp="1"/>
          </p:cNvSpPr>
          <p:nvPr>
            <p:ph type="sldNum" sz="quarter" idx="12"/>
          </p:nvPr>
        </p:nvSpPr>
        <p:spPr/>
        <p:txBody>
          <a:bodyPr/>
          <a:lstStyle/>
          <a:p>
            <a:fld id="{4E30EA32-6529-4A11-BC48-FCE33D4253ED}" type="slidenum">
              <a:rPr lang="en-US" smtClean="0"/>
              <a:t>210</a:t>
            </a:fld>
            <a:endParaRPr lang="en-US"/>
          </a:p>
        </p:txBody>
      </p:sp>
    </p:spTree>
    <p:extLst>
      <p:ext uri="{BB962C8B-B14F-4D97-AF65-F5344CB8AC3E}">
        <p14:creationId xmlns:p14="http://schemas.microsoft.com/office/powerpoint/2010/main" val="336202782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Grid Layout Module</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Grid Layout Module offers a grid-based layout system, with rows and columns, making it easier to design web pages without having to use floats and positioning.</a:t>
            </a:r>
          </a:p>
        </p:txBody>
      </p:sp>
      <p:pic>
        <p:nvPicPr>
          <p:cNvPr id="4" name="Picture 3">
            <a:extLst>
              <a:ext uri="{FF2B5EF4-FFF2-40B4-BE49-F238E27FC236}">
                <a16:creationId xmlns:a16="http://schemas.microsoft.com/office/drawing/2014/main" id="{D84DAEAD-5BB8-4A45-960B-D59B3D2390ED}"/>
              </a:ext>
            </a:extLst>
          </p:cNvPr>
          <p:cNvPicPr>
            <a:picLocks noChangeAspect="1"/>
          </p:cNvPicPr>
          <p:nvPr/>
        </p:nvPicPr>
        <p:blipFill>
          <a:blip r:embed="rId2"/>
          <a:stretch>
            <a:fillRect/>
          </a:stretch>
        </p:blipFill>
        <p:spPr>
          <a:xfrm>
            <a:off x="1893168" y="2804754"/>
            <a:ext cx="8374938" cy="3064340"/>
          </a:xfrm>
          <a:prstGeom prst="rect">
            <a:avLst/>
          </a:prstGeom>
        </p:spPr>
      </p:pic>
    </p:spTree>
    <p:extLst>
      <p:ext uri="{BB962C8B-B14F-4D97-AF65-F5344CB8AC3E}">
        <p14:creationId xmlns:p14="http://schemas.microsoft.com/office/powerpoint/2010/main" val="297062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Grid Elements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A grid layout consists of a parent element, with one or more child elements.</a:t>
            </a:r>
          </a:p>
        </p:txBody>
      </p:sp>
      <p:pic>
        <p:nvPicPr>
          <p:cNvPr id="4" name="Picture 3">
            <a:extLst>
              <a:ext uri="{FF2B5EF4-FFF2-40B4-BE49-F238E27FC236}">
                <a16:creationId xmlns:a16="http://schemas.microsoft.com/office/drawing/2014/main" id="{7A88F6C3-412B-4701-B551-12398FD23525}"/>
              </a:ext>
            </a:extLst>
          </p:cNvPr>
          <p:cNvPicPr>
            <a:picLocks noChangeAspect="1"/>
          </p:cNvPicPr>
          <p:nvPr/>
        </p:nvPicPr>
        <p:blipFill>
          <a:blip r:embed="rId2"/>
          <a:stretch>
            <a:fillRect/>
          </a:stretch>
        </p:blipFill>
        <p:spPr>
          <a:xfrm>
            <a:off x="1926195" y="2538841"/>
            <a:ext cx="6420459" cy="357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0C5D26E5-A391-4C7B-984C-DD0C1407DC82}"/>
              </a:ext>
            </a:extLst>
          </p:cNvPr>
          <p:cNvPicPr>
            <a:picLocks noChangeAspect="1"/>
          </p:cNvPicPr>
          <p:nvPr/>
        </p:nvPicPr>
        <p:blipFill>
          <a:blip r:embed="rId3"/>
          <a:stretch>
            <a:fillRect/>
          </a:stretch>
        </p:blipFill>
        <p:spPr>
          <a:xfrm>
            <a:off x="1524768" y="2308861"/>
            <a:ext cx="7413492" cy="3838592"/>
          </a:xfrm>
          <a:prstGeom prst="rect">
            <a:avLst/>
          </a:prstGeom>
        </p:spPr>
      </p:pic>
    </p:spTree>
    <p:extLst>
      <p:ext uri="{BB962C8B-B14F-4D97-AF65-F5344CB8AC3E}">
        <p14:creationId xmlns:p14="http://schemas.microsoft.com/office/powerpoint/2010/main" val="135286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Display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An HTML element becomes a grid container when its display property is set to grid or inline-grid.</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A3EEF3FF-E118-43A4-95EC-9AF8B81FB03A}"/>
              </a:ext>
            </a:extLst>
          </p:cNvPr>
          <p:cNvPicPr>
            <a:picLocks noChangeAspect="1"/>
          </p:cNvPicPr>
          <p:nvPr/>
        </p:nvPicPr>
        <p:blipFill>
          <a:blip r:embed="rId3"/>
          <a:stretch>
            <a:fillRect/>
          </a:stretch>
        </p:blipFill>
        <p:spPr>
          <a:xfrm>
            <a:off x="1622751" y="2316156"/>
            <a:ext cx="8413456" cy="1541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A16681C1-55E4-4FBA-9FE1-1314A17A7CFF}"/>
              </a:ext>
            </a:extLst>
          </p:cNvPr>
          <p:cNvPicPr>
            <a:picLocks noChangeAspect="1"/>
          </p:cNvPicPr>
          <p:nvPr/>
        </p:nvPicPr>
        <p:blipFill>
          <a:blip r:embed="rId4"/>
          <a:stretch>
            <a:fillRect/>
          </a:stretch>
        </p:blipFill>
        <p:spPr>
          <a:xfrm>
            <a:off x="1622751" y="4327836"/>
            <a:ext cx="8641389" cy="1541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727521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Grid Columns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vertical lines of grid items are called columns.</a:t>
            </a:r>
          </a:p>
        </p:txBody>
      </p:sp>
      <p:pic>
        <p:nvPicPr>
          <p:cNvPr id="4" name="Picture 3">
            <a:extLst>
              <a:ext uri="{FF2B5EF4-FFF2-40B4-BE49-F238E27FC236}">
                <a16:creationId xmlns:a16="http://schemas.microsoft.com/office/drawing/2014/main" id="{F7F80043-48CC-4255-A20E-9B92FA5DE8AD}"/>
              </a:ext>
            </a:extLst>
          </p:cNvPr>
          <p:cNvPicPr>
            <a:picLocks noChangeAspect="1"/>
          </p:cNvPicPr>
          <p:nvPr/>
        </p:nvPicPr>
        <p:blipFill>
          <a:blip r:embed="rId2"/>
          <a:stretch>
            <a:fillRect/>
          </a:stretch>
        </p:blipFill>
        <p:spPr>
          <a:xfrm>
            <a:off x="3063240" y="2371099"/>
            <a:ext cx="3863669" cy="3846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497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Grid Rows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horizontal lines of grid items are called rows.</a:t>
            </a:r>
          </a:p>
        </p:txBody>
      </p:sp>
      <p:pic>
        <p:nvPicPr>
          <p:cNvPr id="4" name="Picture 3">
            <a:extLst>
              <a:ext uri="{FF2B5EF4-FFF2-40B4-BE49-F238E27FC236}">
                <a16:creationId xmlns:a16="http://schemas.microsoft.com/office/drawing/2014/main" id="{D0790BCC-DEEC-4CA4-9030-E4A81F4C11FA}"/>
              </a:ext>
            </a:extLst>
          </p:cNvPr>
          <p:cNvPicPr>
            <a:picLocks noChangeAspect="1"/>
          </p:cNvPicPr>
          <p:nvPr/>
        </p:nvPicPr>
        <p:blipFill>
          <a:blip r:embed="rId2"/>
          <a:stretch>
            <a:fillRect/>
          </a:stretch>
        </p:blipFill>
        <p:spPr>
          <a:xfrm>
            <a:off x="2968560" y="2379065"/>
            <a:ext cx="5477639" cy="3838856"/>
          </a:xfrm>
          <a:prstGeom prst="rect">
            <a:avLst/>
          </a:prstGeom>
        </p:spPr>
      </p:pic>
    </p:spTree>
    <p:extLst>
      <p:ext uri="{BB962C8B-B14F-4D97-AF65-F5344CB8AC3E}">
        <p14:creationId xmlns:p14="http://schemas.microsoft.com/office/powerpoint/2010/main" val="68285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Grid Gaps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spaces between each column/row are called gaps.</a:t>
            </a:r>
          </a:p>
          <a:p>
            <a:pPr>
              <a:buFont typeface="Wingdings" panose="05000000000000000000" pitchFamily="2" charset="2"/>
              <a:buChar char="q"/>
            </a:pPr>
            <a:r>
              <a:rPr lang="en-US" sz="2400" dirty="0"/>
              <a:t>You can adjust the gap size by using one of the following properties:</a:t>
            </a:r>
          </a:p>
          <a:p>
            <a:pPr lvl="2">
              <a:buFont typeface="Wingdings" panose="05000000000000000000" pitchFamily="2" charset="2"/>
              <a:buChar char="q"/>
            </a:pPr>
            <a:r>
              <a:rPr lang="en-US" sz="2400" dirty="0"/>
              <a:t>column-gap</a:t>
            </a:r>
          </a:p>
          <a:p>
            <a:pPr lvl="2">
              <a:buFont typeface="Wingdings" panose="05000000000000000000" pitchFamily="2" charset="2"/>
              <a:buChar char="q"/>
            </a:pPr>
            <a:r>
              <a:rPr lang="en-US" sz="2400" dirty="0"/>
              <a:t>row-gap</a:t>
            </a:r>
          </a:p>
          <a:p>
            <a:pPr lvl="2">
              <a:buFont typeface="Wingdings" panose="05000000000000000000" pitchFamily="2" charset="2"/>
              <a:buChar char="q"/>
            </a:pPr>
            <a:r>
              <a:rPr lang="en-US" sz="2400" dirty="0"/>
              <a:t>gap</a:t>
            </a:r>
          </a:p>
          <a:p>
            <a:endParaRPr lang="en-US" sz="2400" dirty="0"/>
          </a:p>
          <a:p>
            <a:endParaRPr lang="en-US" sz="2400" dirty="0"/>
          </a:p>
        </p:txBody>
      </p:sp>
      <p:pic>
        <p:nvPicPr>
          <p:cNvPr id="4" name="Picture 3">
            <a:extLst>
              <a:ext uri="{FF2B5EF4-FFF2-40B4-BE49-F238E27FC236}">
                <a16:creationId xmlns:a16="http://schemas.microsoft.com/office/drawing/2014/main" id="{CF7CB4D2-84E3-4664-BF3C-48A9DB11B3FF}"/>
              </a:ext>
            </a:extLst>
          </p:cNvPr>
          <p:cNvPicPr>
            <a:picLocks noChangeAspect="1"/>
          </p:cNvPicPr>
          <p:nvPr/>
        </p:nvPicPr>
        <p:blipFill>
          <a:blip r:embed="rId3"/>
          <a:stretch>
            <a:fillRect/>
          </a:stretch>
        </p:blipFill>
        <p:spPr>
          <a:xfrm>
            <a:off x="2048584" y="4329046"/>
            <a:ext cx="6775375" cy="1837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0FBE134-A384-41BD-8F4E-85DBAF9E5BCB}"/>
              </a:ext>
            </a:extLst>
          </p:cNvPr>
          <p:cNvPicPr>
            <a:picLocks noChangeAspect="1"/>
          </p:cNvPicPr>
          <p:nvPr/>
        </p:nvPicPr>
        <p:blipFill>
          <a:blip r:embed="rId4"/>
          <a:stretch>
            <a:fillRect/>
          </a:stretch>
        </p:blipFill>
        <p:spPr>
          <a:xfrm>
            <a:off x="6126480" y="2878289"/>
            <a:ext cx="5671138" cy="1450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EBCDBDAD-D33F-414A-9366-2433F572872C}"/>
              </a:ext>
            </a:extLst>
          </p:cNvPr>
          <p:cNvPicPr>
            <a:picLocks noChangeAspect="1"/>
          </p:cNvPicPr>
          <p:nvPr/>
        </p:nvPicPr>
        <p:blipFill>
          <a:blip r:embed="rId5"/>
          <a:stretch>
            <a:fillRect/>
          </a:stretch>
        </p:blipFill>
        <p:spPr>
          <a:xfrm>
            <a:off x="6467708" y="4748117"/>
            <a:ext cx="4712502" cy="1443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9236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Grid Lines</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lines between columns are called column lines.</a:t>
            </a:r>
          </a:p>
          <a:p>
            <a:pPr>
              <a:buFont typeface="Wingdings" panose="05000000000000000000" pitchFamily="2" charset="2"/>
              <a:buChar char="q"/>
            </a:pPr>
            <a:r>
              <a:rPr lang="en-US" sz="2400" dirty="0"/>
              <a:t>The lines between rows are called row lines.</a:t>
            </a:r>
          </a:p>
        </p:txBody>
      </p:sp>
      <p:pic>
        <p:nvPicPr>
          <p:cNvPr id="4" name="Picture 3">
            <a:extLst>
              <a:ext uri="{FF2B5EF4-FFF2-40B4-BE49-F238E27FC236}">
                <a16:creationId xmlns:a16="http://schemas.microsoft.com/office/drawing/2014/main" id="{272BAE33-514D-4DC0-82C6-1F292ABFFB6C}"/>
              </a:ext>
            </a:extLst>
          </p:cNvPr>
          <p:cNvPicPr>
            <a:picLocks noChangeAspect="1"/>
          </p:cNvPicPr>
          <p:nvPr/>
        </p:nvPicPr>
        <p:blipFill>
          <a:blip r:embed="rId3"/>
          <a:stretch>
            <a:fillRect/>
          </a:stretch>
        </p:blipFill>
        <p:spPr>
          <a:xfrm>
            <a:off x="1645920" y="1954108"/>
            <a:ext cx="5692140" cy="4351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2675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Place a grid item at column line 1, and let it end on column line 3:</a:t>
            </a:r>
          </a:p>
        </p:txBody>
      </p:sp>
      <p:pic>
        <p:nvPicPr>
          <p:cNvPr id="4" name="Picture 3">
            <a:extLst>
              <a:ext uri="{FF2B5EF4-FFF2-40B4-BE49-F238E27FC236}">
                <a16:creationId xmlns:a16="http://schemas.microsoft.com/office/drawing/2014/main" id="{C7DAFBB4-1A57-4CD2-92E6-DE2F0E54BC41}"/>
              </a:ext>
            </a:extLst>
          </p:cNvPr>
          <p:cNvPicPr>
            <a:picLocks noChangeAspect="1"/>
          </p:cNvPicPr>
          <p:nvPr/>
        </p:nvPicPr>
        <p:blipFill>
          <a:blip r:embed="rId2"/>
          <a:stretch>
            <a:fillRect/>
          </a:stretch>
        </p:blipFill>
        <p:spPr>
          <a:xfrm>
            <a:off x="1036320" y="2434454"/>
            <a:ext cx="9694751" cy="2411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2F40BD2-8527-4A53-9B55-89A721F2434C}"/>
              </a:ext>
            </a:extLst>
          </p:cNvPr>
          <p:cNvPicPr>
            <a:picLocks noChangeAspect="1"/>
          </p:cNvPicPr>
          <p:nvPr/>
        </p:nvPicPr>
        <p:blipFill>
          <a:blip r:embed="rId3"/>
          <a:stretch>
            <a:fillRect/>
          </a:stretch>
        </p:blipFill>
        <p:spPr>
          <a:xfrm>
            <a:off x="4384255" y="2218965"/>
            <a:ext cx="5143500" cy="4023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192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grid-template-columns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grid-template-columns property defines the number of columns in your grid layout, and it can define the width of each column.</a:t>
            </a:r>
          </a:p>
          <a:p>
            <a:pPr>
              <a:buFont typeface="Wingdings" panose="05000000000000000000" pitchFamily="2" charset="2"/>
              <a:buChar char="q"/>
            </a:pPr>
            <a:r>
              <a:rPr lang="en-US" sz="2400" dirty="0"/>
              <a:t>The value is a space-separated-list, where each value defines the width of the respective column.</a:t>
            </a:r>
          </a:p>
          <a:p>
            <a:pPr>
              <a:buFont typeface="Wingdings" panose="05000000000000000000" pitchFamily="2" charset="2"/>
              <a:buChar char="q"/>
            </a:pPr>
            <a:r>
              <a:rPr lang="en-US" sz="2400" dirty="0"/>
              <a:t>If you want your grid layout to contain 4 columns, specify the width of the 4 columns, or "auto" if all columns should have the same width.</a:t>
            </a:r>
          </a:p>
        </p:txBody>
      </p:sp>
      <p:pic>
        <p:nvPicPr>
          <p:cNvPr id="4" name="Picture 3">
            <a:extLst>
              <a:ext uri="{FF2B5EF4-FFF2-40B4-BE49-F238E27FC236}">
                <a16:creationId xmlns:a16="http://schemas.microsoft.com/office/drawing/2014/main" id="{452F1438-00C9-45BE-AD05-13C9F93DBE59}"/>
              </a:ext>
            </a:extLst>
          </p:cNvPr>
          <p:cNvPicPr>
            <a:picLocks noChangeAspect="1"/>
          </p:cNvPicPr>
          <p:nvPr/>
        </p:nvPicPr>
        <p:blipFill>
          <a:blip r:embed="rId3"/>
          <a:stretch>
            <a:fillRect/>
          </a:stretch>
        </p:blipFill>
        <p:spPr>
          <a:xfrm>
            <a:off x="1953209" y="4190724"/>
            <a:ext cx="9437365" cy="1672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039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Background Color – Opacity / Transparency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The opacity property specifies the opacity/transparency of an element. </a:t>
            </a:r>
          </a:p>
          <a:p>
            <a:pPr>
              <a:buFont typeface="Wingdings" panose="05000000000000000000" pitchFamily="2" charset="2"/>
              <a:buChar char="q"/>
            </a:pPr>
            <a:r>
              <a:rPr lang="en-US" sz="2800" dirty="0"/>
              <a:t>It can take a value from 0.0 - 1.0. The lower value, the more transparent:</a:t>
            </a:r>
          </a:p>
        </p:txBody>
      </p:sp>
      <p:pic>
        <p:nvPicPr>
          <p:cNvPr id="4" name="Picture 3">
            <a:extLst>
              <a:ext uri="{FF2B5EF4-FFF2-40B4-BE49-F238E27FC236}">
                <a16:creationId xmlns:a16="http://schemas.microsoft.com/office/drawing/2014/main" id="{CCBF0916-5BC9-4B23-9839-8784C1CFD0F5}"/>
              </a:ext>
            </a:extLst>
          </p:cNvPr>
          <p:cNvPicPr>
            <a:picLocks noChangeAspect="1"/>
          </p:cNvPicPr>
          <p:nvPr/>
        </p:nvPicPr>
        <p:blipFill>
          <a:blip r:embed="rId3"/>
          <a:stretch>
            <a:fillRect/>
          </a:stretch>
        </p:blipFill>
        <p:spPr>
          <a:xfrm>
            <a:off x="910591" y="3246120"/>
            <a:ext cx="10184129" cy="2263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531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grid-template-columns Property …</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grid-template-columns property can also be used to specify the size (width) of the columns.</a:t>
            </a:r>
          </a:p>
        </p:txBody>
      </p:sp>
      <p:pic>
        <p:nvPicPr>
          <p:cNvPr id="4" name="Picture 3">
            <a:extLst>
              <a:ext uri="{FF2B5EF4-FFF2-40B4-BE49-F238E27FC236}">
                <a16:creationId xmlns:a16="http://schemas.microsoft.com/office/drawing/2014/main" id="{DF3AD556-2C0A-497D-BC6D-EA358F4B7F7E}"/>
              </a:ext>
            </a:extLst>
          </p:cNvPr>
          <p:cNvPicPr>
            <a:picLocks noChangeAspect="1"/>
          </p:cNvPicPr>
          <p:nvPr/>
        </p:nvPicPr>
        <p:blipFill>
          <a:blip r:embed="rId2"/>
          <a:stretch>
            <a:fillRect/>
          </a:stretch>
        </p:blipFill>
        <p:spPr>
          <a:xfrm>
            <a:off x="1440757" y="2780070"/>
            <a:ext cx="9371446" cy="2154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093634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grid-template-rows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grid-template-rows property defines the height of each row.</a:t>
            </a:r>
          </a:p>
          <a:p>
            <a:pPr>
              <a:buFont typeface="Wingdings" panose="05000000000000000000" pitchFamily="2" charset="2"/>
              <a:buChar char="q"/>
            </a:pPr>
            <a:r>
              <a:rPr lang="en-US" sz="2400" dirty="0"/>
              <a:t>The value is a space-separated-list, where each value defines the height of the respective row:</a:t>
            </a:r>
          </a:p>
        </p:txBody>
      </p:sp>
      <p:pic>
        <p:nvPicPr>
          <p:cNvPr id="4" name="Picture 3">
            <a:extLst>
              <a:ext uri="{FF2B5EF4-FFF2-40B4-BE49-F238E27FC236}">
                <a16:creationId xmlns:a16="http://schemas.microsoft.com/office/drawing/2014/main" id="{71A9E79D-5292-4334-9944-668831C04661}"/>
              </a:ext>
            </a:extLst>
          </p:cNvPr>
          <p:cNvPicPr>
            <a:picLocks noChangeAspect="1"/>
          </p:cNvPicPr>
          <p:nvPr/>
        </p:nvPicPr>
        <p:blipFill>
          <a:blip r:embed="rId2"/>
          <a:stretch>
            <a:fillRect/>
          </a:stretch>
        </p:blipFill>
        <p:spPr>
          <a:xfrm>
            <a:off x="2373228" y="2929043"/>
            <a:ext cx="6164608" cy="3266017"/>
          </a:xfrm>
          <a:prstGeom prst="rect">
            <a:avLst/>
          </a:prstGeom>
        </p:spPr>
      </p:pic>
    </p:spTree>
    <p:extLst>
      <p:ext uri="{BB962C8B-B14F-4D97-AF65-F5344CB8AC3E}">
        <p14:creationId xmlns:p14="http://schemas.microsoft.com/office/powerpoint/2010/main" val="99202736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2400" dirty="0"/>
              <a:t>The value is a space-separated-list, where each value defines the height of the respective row:</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5295882D-93AB-4033-9037-B81004BB1876}"/>
              </a:ext>
            </a:extLst>
          </p:cNvPr>
          <p:cNvPicPr>
            <a:picLocks noChangeAspect="1"/>
          </p:cNvPicPr>
          <p:nvPr/>
        </p:nvPicPr>
        <p:blipFill>
          <a:blip r:embed="rId2"/>
          <a:stretch>
            <a:fillRect/>
          </a:stretch>
        </p:blipFill>
        <p:spPr>
          <a:xfrm>
            <a:off x="1097280" y="2723765"/>
            <a:ext cx="9267306" cy="2267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451835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justify-content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justify-content property is used to align the whole grid inside the container.</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E2FEDBFE-64D5-45D5-882B-BE87EC982F08}"/>
              </a:ext>
            </a:extLst>
          </p:cNvPr>
          <p:cNvPicPr>
            <a:picLocks noChangeAspect="1"/>
          </p:cNvPicPr>
          <p:nvPr/>
        </p:nvPicPr>
        <p:blipFill>
          <a:blip r:embed="rId3"/>
          <a:stretch>
            <a:fillRect/>
          </a:stretch>
        </p:blipFill>
        <p:spPr>
          <a:xfrm>
            <a:off x="1556927" y="2438261"/>
            <a:ext cx="8044273" cy="2711846"/>
          </a:xfrm>
          <a:prstGeom prst="rect">
            <a:avLst/>
          </a:prstGeom>
        </p:spPr>
      </p:pic>
    </p:spTree>
    <p:extLst>
      <p:ext uri="{BB962C8B-B14F-4D97-AF65-F5344CB8AC3E}">
        <p14:creationId xmlns:p14="http://schemas.microsoft.com/office/powerpoint/2010/main" val="85370225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align-content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t>
            </a:r>
            <a:r>
              <a:rPr lang="en-US" sz="2400" b="1" dirty="0"/>
              <a:t>align-content</a:t>
            </a:r>
            <a:r>
              <a:rPr lang="en-US" sz="2400" dirty="0"/>
              <a:t> property is used to vertically align the whole grid inside the container.</a:t>
            </a:r>
          </a:p>
        </p:txBody>
      </p:sp>
      <p:pic>
        <p:nvPicPr>
          <p:cNvPr id="4" name="Picture 3">
            <a:extLst>
              <a:ext uri="{FF2B5EF4-FFF2-40B4-BE49-F238E27FC236}">
                <a16:creationId xmlns:a16="http://schemas.microsoft.com/office/drawing/2014/main" id="{3ECF3E07-7E7C-48CF-B87A-7FEFFAB2EF97}"/>
              </a:ext>
            </a:extLst>
          </p:cNvPr>
          <p:cNvPicPr>
            <a:picLocks noChangeAspect="1"/>
          </p:cNvPicPr>
          <p:nvPr/>
        </p:nvPicPr>
        <p:blipFill>
          <a:blip r:embed="rId3"/>
          <a:stretch>
            <a:fillRect/>
          </a:stretch>
        </p:blipFill>
        <p:spPr>
          <a:xfrm>
            <a:off x="3429000" y="2467653"/>
            <a:ext cx="5187702" cy="3509815"/>
          </a:xfrm>
          <a:prstGeom prst="rect">
            <a:avLst/>
          </a:prstGeom>
        </p:spPr>
      </p:pic>
    </p:spTree>
    <p:extLst>
      <p:ext uri="{BB962C8B-B14F-4D97-AF65-F5344CB8AC3E}">
        <p14:creationId xmlns:p14="http://schemas.microsoft.com/office/powerpoint/2010/main" val="143925123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CSS Grid Item</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A grid container contains grid items.</a:t>
            </a:r>
          </a:p>
          <a:p>
            <a:pPr>
              <a:buFont typeface="Wingdings" panose="05000000000000000000" pitchFamily="2" charset="2"/>
              <a:buChar char="q"/>
            </a:pPr>
            <a:r>
              <a:rPr lang="en-US" sz="2400" dirty="0"/>
              <a:t>By default, a container has one grid item for each column, in each row, but you can style the grid items so that they will span multiple columns and/or rows.</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9606E835-18E0-4A6A-B4F9-F0CD4FB7C4F4}"/>
              </a:ext>
            </a:extLst>
          </p:cNvPr>
          <p:cNvPicPr>
            <a:picLocks noChangeAspect="1"/>
          </p:cNvPicPr>
          <p:nvPr/>
        </p:nvPicPr>
        <p:blipFill>
          <a:blip r:embed="rId2"/>
          <a:stretch>
            <a:fillRect/>
          </a:stretch>
        </p:blipFill>
        <p:spPr>
          <a:xfrm>
            <a:off x="2119857" y="3314700"/>
            <a:ext cx="5849166" cy="2915057"/>
          </a:xfrm>
          <a:prstGeom prst="rect">
            <a:avLst/>
          </a:prstGeom>
        </p:spPr>
      </p:pic>
    </p:spTree>
    <p:extLst>
      <p:ext uri="{BB962C8B-B14F-4D97-AF65-F5344CB8AC3E}">
        <p14:creationId xmlns:p14="http://schemas.microsoft.com/office/powerpoint/2010/main" val="4955679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grid-column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grid-column property defines on which column(s) to place an item.</a:t>
            </a:r>
          </a:p>
          <a:p>
            <a:pPr>
              <a:buFont typeface="Wingdings" panose="05000000000000000000" pitchFamily="2" charset="2"/>
              <a:buChar char="q"/>
            </a:pPr>
            <a:r>
              <a:rPr lang="en-US" sz="2400" dirty="0"/>
              <a:t>You define where the item will start, and where the item will end.</a:t>
            </a:r>
          </a:p>
          <a:p>
            <a:pPr>
              <a:buFont typeface="Wingdings" panose="05000000000000000000" pitchFamily="2" charset="2"/>
              <a:buChar char="q"/>
            </a:pPr>
            <a:r>
              <a:rPr lang="en-US" sz="2400" dirty="0"/>
              <a:t>The grid-column property is a shorthand property for the grid-column-start and the grid-column-end properties.</a:t>
            </a:r>
          </a:p>
        </p:txBody>
      </p:sp>
      <p:pic>
        <p:nvPicPr>
          <p:cNvPr id="4" name="Picture 3">
            <a:extLst>
              <a:ext uri="{FF2B5EF4-FFF2-40B4-BE49-F238E27FC236}">
                <a16:creationId xmlns:a16="http://schemas.microsoft.com/office/drawing/2014/main" id="{43031CBD-4C86-496A-BCAE-7FCA77559083}"/>
              </a:ext>
            </a:extLst>
          </p:cNvPr>
          <p:cNvPicPr>
            <a:picLocks noChangeAspect="1"/>
          </p:cNvPicPr>
          <p:nvPr/>
        </p:nvPicPr>
        <p:blipFill>
          <a:blip r:embed="rId2"/>
          <a:stretch>
            <a:fillRect/>
          </a:stretch>
        </p:blipFill>
        <p:spPr>
          <a:xfrm>
            <a:off x="3176180" y="3429000"/>
            <a:ext cx="5839640" cy="2867425"/>
          </a:xfrm>
          <a:prstGeom prst="rect">
            <a:avLst/>
          </a:prstGeom>
        </p:spPr>
      </p:pic>
    </p:spTree>
    <p:extLst>
      <p:ext uri="{BB962C8B-B14F-4D97-AF65-F5344CB8AC3E}">
        <p14:creationId xmlns:p14="http://schemas.microsoft.com/office/powerpoint/2010/main" val="338285497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To place an item, you can refer to line numbers, or use the keyword "span" to define how many columns the item will span.</a:t>
            </a:r>
          </a:p>
        </p:txBody>
      </p:sp>
      <p:pic>
        <p:nvPicPr>
          <p:cNvPr id="4" name="Picture 3">
            <a:extLst>
              <a:ext uri="{FF2B5EF4-FFF2-40B4-BE49-F238E27FC236}">
                <a16:creationId xmlns:a16="http://schemas.microsoft.com/office/drawing/2014/main" id="{D5D7E251-CA5C-4E09-AD61-D400971106D2}"/>
              </a:ext>
            </a:extLst>
          </p:cNvPr>
          <p:cNvPicPr>
            <a:picLocks noChangeAspect="1"/>
          </p:cNvPicPr>
          <p:nvPr/>
        </p:nvPicPr>
        <p:blipFill>
          <a:blip r:embed="rId2"/>
          <a:stretch>
            <a:fillRect/>
          </a:stretch>
        </p:blipFill>
        <p:spPr>
          <a:xfrm>
            <a:off x="1605867" y="2788920"/>
            <a:ext cx="8125653" cy="1731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2D4880E-6BA2-4F20-A928-BF59B985AAD1}"/>
              </a:ext>
            </a:extLst>
          </p:cNvPr>
          <p:cNvPicPr>
            <a:picLocks noChangeAspect="1"/>
          </p:cNvPicPr>
          <p:nvPr/>
        </p:nvPicPr>
        <p:blipFill>
          <a:blip r:embed="rId3"/>
          <a:stretch>
            <a:fillRect/>
          </a:stretch>
        </p:blipFill>
        <p:spPr>
          <a:xfrm>
            <a:off x="1939545" y="4069080"/>
            <a:ext cx="8436217" cy="1800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C89C5E34-12CE-4D0D-A639-761AB54F2581}"/>
              </a:ext>
            </a:extLst>
          </p:cNvPr>
          <p:cNvPicPr>
            <a:picLocks noChangeAspect="1"/>
          </p:cNvPicPr>
          <p:nvPr/>
        </p:nvPicPr>
        <p:blipFill>
          <a:blip r:embed="rId4"/>
          <a:stretch>
            <a:fillRect/>
          </a:stretch>
        </p:blipFill>
        <p:spPr>
          <a:xfrm>
            <a:off x="1104078" y="3956009"/>
            <a:ext cx="9504741" cy="2046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3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grid-row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a:t>
            </a:r>
            <a:r>
              <a:rPr lang="en-US" sz="2400" b="1" dirty="0"/>
              <a:t>grid-row</a:t>
            </a:r>
            <a:r>
              <a:rPr lang="en-US" sz="2400" dirty="0"/>
              <a:t> property defines on which row to place an item.</a:t>
            </a:r>
          </a:p>
          <a:p>
            <a:pPr>
              <a:buFont typeface="Wingdings" panose="05000000000000000000" pitchFamily="2" charset="2"/>
              <a:buChar char="q"/>
            </a:pPr>
            <a:r>
              <a:rPr lang="en-US" sz="2400" dirty="0"/>
              <a:t>You define where the item will start, and where the item will end.</a:t>
            </a:r>
          </a:p>
        </p:txBody>
      </p:sp>
      <p:pic>
        <p:nvPicPr>
          <p:cNvPr id="4" name="Picture 3">
            <a:extLst>
              <a:ext uri="{FF2B5EF4-FFF2-40B4-BE49-F238E27FC236}">
                <a16:creationId xmlns:a16="http://schemas.microsoft.com/office/drawing/2014/main" id="{5BFA2A77-FA9A-472D-8BE1-0D6AB04A918C}"/>
              </a:ext>
            </a:extLst>
          </p:cNvPr>
          <p:cNvPicPr>
            <a:picLocks noChangeAspect="1"/>
          </p:cNvPicPr>
          <p:nvPr/>
        </p:nvPicPr>
        <p:blipFill>
          <a:blip r:embed="rId3"/>
          <a:stretch>
            <a:fillRect/>
          </a:stretch>
        </p:blipFill>
        <p:spPr>
          <a:xfrm>
            <a:off x="1379766" y="2950230"/>
            <a:ext cx="5820587" cy="2896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128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To place an item, you can refer to line numbers, or use the keyword "span" to define how many rows the item will span:</a:t>
            </a:r>
          </a:p>
        </p:txBody>
      </p:sp>
      <p:pic>
        <p:nvPicPr>
          <p:cNvPr id="4" name="Picture 3">
            <a:extLst>
              <a:ext uri="{FF2B5EF4-FFF2-40B4-BE49-F238E27FC236}">
                <a16:creationId xmlns:a16="http://schemas.microsoft.com/office/drawing/2014/main" id="{90170F64-D7B2-4231-9964-8DCA185F4BEB}"/>
              </a:ext>
            </a:extLst>
          </p:cNvPr>
          <p:cNvPicPr>
            <a:picLocks noChangeAspect="1"/>
          </p:cNvPicPr>
          <p:nvPr/>
        </p:nvPicPr>
        <p:blipFill>
          <a:blip r:embed="rId2"/>
          <a:stretch>
            <a:fillRect/>
          </a:stretch>
        </p:blipFill>
        <p:spPr>
          <a:xfrm>
            <a:off x="1508760" y="2707886"/>
            <a:ext cx="7818120" cy="1776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6843A40-7196-4A1E-881F-A24349BB0D27}"/>
              </a:ext>
            </a:extLst>
          </p:cNvPr>
          <p:cNvPicPr>
            <a:picLocks noChangeAspect="1"/>
          </p:cNvPicPr>
          <p:nvPr/>
        </p:nvPicPr>
        <p:blipFill>
          <a:blip r:embed="rId3"/>
          <a:stretch>
            <a:fillRect/>
          </a:stretch>
        </p:blipFill>
        <p:spPr>
          <a:xfrm>
            <a:off x="4663440" y="2028614"/>
            <a:ext cx="5349240" cy="4238260"/>
          </a:xfrm>
          <a:prstGeom prst="rect">
            <a:avLst/>
          </a:prstGeom>
        </p:spPr>
      </p:pic>
    </p:spTree>
    <p:extLst>
      <p:ext uri="{BB962C8B-B14F-4D97-AF65-F5344CB8AC3E}">
        <p14:creationId xmlns:p14="http://schemas.microsoft.com/office/powerpoint/2010/main" val="1669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background-image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background-image property specifies an image to use as the background of an element.</a:t>
            </a:r>
          </a:p>
          <a:p>
            <a:pPr>
              <a:buFont typeface="Wingdings" panose="05000000000000000000" pitchFamily="2" charset="2"/>
              <a:buChar char="q"/>
            </a:pPr>
            <a:r>
              <a:rPr lang="en-US" sz="2400" dirty="0"/>
              <a:t>By default, the image is repeated so it covers the entire element.</a:t>
            </a:r>
          </a:p>
        </p:txBody>
      </p:sp>
      <p:pic>
        <p:nvPicPr>
          <p:cNvPr id="4" name="Picture 3">
            <a:extLst>
              <a:ext uri="{FF2B5EF4-FFF2-40B4-BE49-F238E27FC236}">
                <a16:creationId xmlns:a16="http://schemas.microsoft.com/office/drawing/2014/main" id="{4128287B-DCB8-42B2-9E51-FD0C31DAC5D2}"/>
              </a:ext>
            </a:extLst>
          </p:cNvPr>
          <p:cNvPicPr>
            <a:picLocks noChangeAspect="1"/>
          </p:cNvPicPr>
          <p:nvPr/>
        </p:nvPicPr>
        <p:blipFill>
          <a:blip r:embed="rId3"/>
          <a:stretch>
            <a:fillRect/>
          </a:stretch>
        </p:blipFill>
        <p:spPr>
          <a:xfrm>
            <a:off x="754380" y="3388665"/>
            <a:ext cx="10340340" cy="1731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902337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r>
              <a:rPr lang="en-US" dirty="0"/>
              <a:t>The grid-area Property</a:t>
            </a:r>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normAutofit/>
          </a:bodyPr>
          <a:lstStyle/>
          <a:p>
            <a:pPr>
              <a:buFont typeface="Wingdings" panose="05000000000000000000" pitchFamily="2" charset="2"/>
              <a:buChar char="q"/>
            </a:pPr>
            <a:r>
              <a:rPr lang="en-US" sz="2400" dirty="0"/>
              <a:t>The grid-area property can be used as a shorthand property for the grid-row-start, grid-column-start, grid-row-end and the grid-column-end properties.</a:t>
            </a:r>
          </a:p>
        </p:txBody>
      </p:sp>
      <p:pic>
        <p:nvPicPr>
          <p:cNvPr id="5" name="Picture 4">
            <a:extLst>
              <a:ext uri="{FF2B5EF4-FFF2-40B4-BE49-F238E27FC236}">
                <a16:creationId xmlns:a16="http://schemas.microsoft.com/office/drawing/2014/main" id="{37DF26E2-EDB0-460B-BCB9-83FBC3AF6008}"/>
              </a:ext>
            </a:extLst>
          </p:cNvPr>
          <p:cNvPicPr>
            <a:picLocks noChangeAspect="1"/>
          </p:cNvPicPr>
          <p:nvPr/>
        </p:nvPicPr>
        <p:blipFill>
          <a:blip r:embed="rId2"/>
          <a:stretch>
            <a:fillRect/>
          </a:stretch>
        </p:blipFill>
        <p:spPr>
          <a:xfrm>
            <a:off x="1973579" y="3429000"/>
            <a:ext cx="7297777" cy="1517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C0B7C4C-22AD-4709-842A-DA5820BFE368}"/>
              </a:ext>
            </a:extLst>
          </p:cNvPr>
          <p:cNvPicPr>
            <a:picLocks noChangeAspect="1"/>
          </p:cNvPicPr>
          <p:nvPr/>
        </p:nvPicPr>
        <p:blipFill>
          <a:blip r:embed="rId3"/>
          <a:stretch>
            <a:fillRect/>
          </a:stretch>
        </p:blipFill>
        <p:spPr>
          <a:xfrm>
            <a:off x="1983384" y="1954108"/>
            <a:ext cx="7297777" cy="4023360"/>
          </a:xfrm>
          <a:prstGeom prst="rect">
            <a:avLst/>
          </a:prstGeom>
        </p:spPr>
      </p:pic>
    </p:spTree>
    <p:extLst>
      <p:ext uri="{BB962C8B-B14F-4D97-AF65-F5344CB8AC3E}">
        <p14:creationId xmlns:p14="http://schemas.microsoft.com/office/powerpoint/2010/main" val="26165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06111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893015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074834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039959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618822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597059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530515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238582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988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background-repeat </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By default, the background-image property repeats an image both horizontally and vertically.</a:t>
            </a:r>
          </a:p>
          <a:p>
            <a:pPr>
              <a:buFont typeface="Wingdings" panose="05000000000000000000" pitchFamily="2" charset="2"/>
              <a:buChar char="q"/>
            </a:pPr>
            <a:r>
              <a:rPr lang="en-US" sz="2400" dirty="0"/>
              <a:t>Some images should be repeated only horizontally , vertically or not repeated </a:t>
            </a:r>
          </a:p>
        </p:txBody>
      </p:sp>
      <p:pic>
        <p:nvPicPr>
          <p:cNvPr id="4" name="Picture 3">
            <a:extLst>
              <a:ext uri="{FF2B5EF4-FFF2-40B4-BE49-F238E27FC236}">
                <a16:creationId xmlns:a16="http://schemas.microsoft.com/office/drawing/2014/main" id="{683D4468-2DB5-41CC-8DA7-869FF3CF87CC}"/>
              </a:ext>
            </a:extLst>
          </p:cNvPr>
          <p:cNvPicPr>
            <a:picLocks noChangeAspect="1"/>
          </p:cNvPicPr>
          <p:nvPr/>
        </p:nvPicPr>
        <p:blipFill>
          <a:blip r:embed="rId2"/>
          <a:stretch>
            <a:fillRect/>
          </a:stretch>
        </p:blipFill>
        <p:spPr>
          <a:xfrm>
            <a:off x="754379" y="2940057"/>
            <a:ext cx="10744201" cy="1450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5" name="Table 4">
            <a:extLst>
              <a:ext uri="{FF2B5EF4-FFF2-40B4-BE49-F238E27FC236}">
                <a16:creationId xmlns:a16="http://schemas.microsoft.com/office/drawing/2014/main" id="{A75DF0DC-7064-4673-97A7-3C605BA7CCD4}"/>
              </a:ext>
            </a:extLst>
          </p:cNvPr>
          <p:cNvGraphicFramePr>
            <a:graphicFrameLocks noGrp="1"/>
          </p:cNvGraphicFramePr>
          <p:nvPr>
            <p:extLst>
              <p:ext uri="{D42A27DB-BD31-4B8C-83A1-F6EECF244321}">
                <p14:modId xmlns:p14="http://schemas.microsoft.com/office/powerpoint/2010/main" val="2457513171"/>
              </p:ext>
            </p:extLst>
          </p:nvPr>
        </p:nvGraphicFramePr>
        <p:xfrm>
          <a:off x="1097280" y="4560577"/>
          <a:ext cx="8780780" cy="1849120"/>
        </p:xfrm>
        <a:graphic>
          <a:graphicData uri="http://schemas.openxmlformats.org/drawingml/2006/table">
            <a:tbl>
              <a:tblPr firstRow="1" bandRow="1">
                <a:tableStyleId>{5C22544A-7EE6-4342-B048-85BDC9FD1C3A}</a:tableStyleId>
              </a:tblPr>
              <a:tblGrid>
                <a:gridCol w="4390390">
                  <a:extLst>
                    <a:ext uri="{9D8B030D-6E8A-4147-A177-3AD203B41FA5}">
                      <a16:colId xmlns:a16="http://schemas.microsoft.com/office/drawing/2014/main" val="2161062881"/>
                    </a:ext>
                  </a:extLst>
                </a:gridCol>
                <a:gridCol w="4390390">
                  <a:extLst>
                    <a:ext uri="{9D8B030D-6E8A-4147-A177-3AD203B41FA5}">
                      <a16:colId xmlns:a16="http://schemas.microsoft.com/office/drawing/2014/main" val="84536657"/>
                    </a:ext>
                  </a:extLst>
                </a:gridCol>
              </a:tblGrid>
              <a:tr h="0">
                <a:tc>
                  <a:txBody>
                    <a:bodyPr/>
                    <a:lstStyle/>
                    <a:p>
                      <a:r>
                        <a:rPr lang="en-US" dirty="0"/>
                        <a:t>Background-repeat value</a:t>
                      </a:r>
                    </a:p>
                  </a:txBody>
                  <a:tcPr/>
                </a:tc>
                <a:tc>
                  <a:txBody>
                    <a:bodyPr/>
                    <a:lstStyle/>
                    <a:p>
                      <a:endParaRPr lang="en-US" dirty="0"/>
                    </a:p>
                  </a:txBody>
                  <a:tcPr/>
                </a:tc>
                <a:extLst>
                  <a:ext uri="{0D108BD9-81ED-4DB2-BD59-A6C34878D82A}">
                    <a16:rowId xmlns:a16="http://schemas.microsoft.com/office/drawing/2014/main" val="2694578855"/>
                  </a:ext>
                </a:extLst>
              </a:tr>
              <a:tr h="370840">
                <a:tc>
                  <a:txBody>
                    <a:bodyPr/>
                    <a:lstStyle/>
                    <a:p>
                      <a:r>
                        <a:rPr lang="en-US" dirty="0"/>
                        <a:t>Background-repeat : repeat</a:t>
                      </a:r>
                    </a:p>
                  </a:txBody>
                  <a:tcPr/>
                </a:tc>
                <a:tc>
                  <a:txBody>
                    <a:bodyPr/>
                    <a:lstStyle/>
                    <a:p>
                      <a:r>
                        <a:rPr lang="en-US" dirty="0"/>
                        <a:t>Default value repeat vertically &amp; horizontally</a:t>
                      </a:r>
                    </a:p>
                  </a:txBody>
                  <a:tcPr/>
                </a:tc>
                <a:extLst>
                  <a:ext uri="{0D108BD9-81ED-4DB2-BD59-A6C34878D82A}">
                    <a16:rowId xmlns:a16="http://schemas.microsoft.com/office/drawing/2014/main" val="954490369"/>
                  </a:ext>
                </a:extLst>
              </a:tr>
              <a:tr h="370840">
                <a:tc>
                  <a:txBody>
                    <a:bodyPr/>
                    <a:lstStyle/>
                    <a:p>
                      <a:r>
                        <a:rPr lang="en-US" dirty="0"/>
                        <a:t>Background-repeat : repeat-x</a:t>
                      </a:r>
                    </a:p>
                  </a:txBody>
                  <a:tcPr/>
                </a:tc>
                <a:tc>
                  <a:txBody>
                    <a:bodyPr/>
                    <a:lstStyle/>
                    <a:p>
                      <a:r>
                        <a:rPr lang="en-US" dirty="0"/>
                        <a:t>Repeat horizontally</a:t>
                      </a:r>
                    </a:p>
                  </a:txBody>
                  <a:tcPr/>
                </a:tc>
                <a:extLst>
                  <a:ext uri="{0D108BD9-81ED-4DB2-BD59-A6C34878D82A}">
                    <a16:rowId xmlns:a16="http://schemas.microsoft.com/office/drawing/2014/main" val="2659661294"/>
                  </a:ext>
                </a:extLst>
              </a:tr>
              <a:tr h="370840">
                <a:tc>
                  <a:txBody>
                    <a:bodyPr/>
                    <a:lstStyle/>
                    <a:p>
                      <a:r>
                        <a:rPr lang="en-US" dirty="0"/>
                        <a:t>Background-repeat : repeat-y</a:t>
                      </a:r>
                    </a:p>
                  </a:txBody>
                  <a:tcPr/>
                </a:tc>
                <a:tc>
                  <a:txBody>
                    <a:bodyPr/>
                    <a:lstStyle/>
                    <a:p>
                      <a:r>
                        <a:rPr lang="en-US" dirty="0"/>
                        <a:t>Repeat vertically</a:t>
                      </a:r>
                    </a:p>
                  </a:txBody>
                  <a:tcPr/>
                </a:tc>
                <a:extLst>
                  <a:ext uri="{0D108BD9-81ED-4DB2-BD59-A6C34878D82A}">
                    <a16:rowId xmlns:a16="http://schemas.microsoft.com/office/drawing/2014/main" val="1229555870"/>
                  </a:ext>
                </a:extLst>
              </a:tr>
              <a:tr h="370840">
                <a:tc>
                  <a:txBody>
                    <a:bodyPr/>
                    <a:lstStyle/>
                    <a:p>
                      <a:r>
                        <a:rPr lang="en-US" dirty="0"/>
                        <a:t>Background-repeat : no-repeat</a:t>
                      </a:r>
                    </a:p>
                  </a:txBody>
                  <a:tcPr/>
                </a:tc>
                <a:tc>
                  <a:txBody>
                    <a:bodyPr/>
                    <a:lstStyle/>
                    <a:p>
                      <a:r>
                        <a:rPr lang="en-US" dirty="0"/>
                        <a:t>Did not repeat the background image</a:t>
                      </a:r>
                    </a:p>
                  </a:txBody>
                  <a:tcPr/>
                </a:tc>
                <a:extLst>
                  <a:ext uri="{0D108BD9-81ED-4DB2-BD59-A6C34878D82A}">
                    <a16:rowId xmlns:a16="http://schemas.microsoft.com/office/drawing/2014/main" val="782877029"/>
                  </a:ext>
                </a:extLst>
              </a:tr>
            </a:tbl>
          </a:graphicData>
        </a:graphic>
      </p:graphicFrame>
    </p:spTree>
    <p:extLst>
      <p:ext uri="{BB962C8B-B14F-4D97-AF65-F5344CB8AC3E}">
        <p14:creationId xmlns:p14="http://schemas.microsoft.com/office/powerpoint/2010/main" val="309570621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222588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776200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468637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95A-C990-4311-93CF-BE32B4F75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87EF8-EFCE-4206-AF7F-F45C790E6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1961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background-position</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The background-position property is used to specify the position of the background image.</a:t>
            </a:r>
          </a:p>
        </p:txBody>
      </p:sp>
      <p:pic>
        <p:nvPicPr>
          <p:cNvPr id="6" name="Picture 5">
            <a:extLst>
              <a:ext uri="{FF2B5EF4-FFF2-40B4-BE49-F238E27FC236}">
                <a16:creationId xmlns:a16="http://schemas.microsoft.com/office/drawing/2014/main" id="{1871998C-0551-49D2-9094-B1F0D2C798D5}"/>
              </a:ext>
            </a:extLst>
          </p:cNvPr>
          <p:cNvPicPr>
            <a:picLocks noChangeAspect="1"/>
          </p:cNvPicPr>
          <p:nvPr/>
        </p:nvPicPr>
        <p:blipFill>
          <a:blip r:embed="rId2"/>
          <a:stretch>
            <a:fillRect/>
          </a:stretch>
        </p:blipFill>
        <p:spPr>
          <a:xfrm>
            <a:off x="1097280" y="3029578"/>
            <a:ext cx="9929989" cy="2273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866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Background Attachment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background-attachment property specifies whether the background image should scroll or be fixed (will not scroll with the rest of the page):</a:t>
            </a:r>
          </a:p>
        </p:txBody>
      </p:sp>
      <p:pic>
        <p:nvPicPr>
          <p:cNvPr id="4" name="Picture 3">
            <a:extLst>
              <a:ext uri="{FF2B5EF4-FFF2-40B4-BE49-F238E27FC236}">
                <a16:creationId xmlns:a16="http://schemas.microsoft.com/office/drawing/2014/main" id="{7E2A884C-FE6E-4B63-8B96-72B087CF3092}"/>
              </a:ext>
            </a:extLst>
          </p:cNvPr>
          <p:cNvPicPr>
            <a:picLocks noChangeAspect="1"/>
          </p:cNvPicPr>
          <p:nvPr/>
        </p:nvPicPr>
        <p:blipFill>
          <a:blip r:embed="rId2"/>
          <a:stretch>
            <a:fillRect/>
          </a:stretch>
        </p:blipFill>
        <p:spPr>
          <a:xfrm>
            <a:off x="1147323" y="3099306"/>
            <a:ext cx="10008357" cy="2769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7434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Background Shorthand</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To shorten the code, it is also possible to specify all the background properties in one single property. This is called a shorthand property.</a:t>
            </a:r>
          </a:p>
          <a:p>
            <a:pPr>
              <a:buFont typeface="Wingdings" panose="05000000000000000000" pitchFamily="2" charset="2"/>
              <a:buChar char="q"/>
            </a:pPr>
            <a:r>
              <a:rPr lang="en-US" sz="2400" dirty="0"/>
              <a:t>When using the shorthand property the order of the property values is:</a:t>
            </a:r>
          </a:p>
          <a:p>
            <a:pPr lvl="1">
              <a:buFont typeface="Wingdings" panose="05000000000000000000" pitchFamily="2" charset="2"/>
              <a:buChar char="q"/>
            </a:pPr>
            <a:r>
              <a:rPr lang="en-US" sz="2400" dirty="0"/>
              <a:t>background-color</a:t>
            </a:r>
          </a:p>
          <a:p>
            <a:pPr lvl="1">
              <a:buFont typeface="Wingdings" panose="05000000000000000000" pitchFamily="2" charset="2"/>
              <a:buChar char="q"/>
            </a:pPr>
            <a:r>
              <a:rPr lang="en-US" sz="2400" dirty="0"/>
              <a:t>background-image</a:t>
            </a:r>
          </a:p>
          <a:p>
            <a:pPr lvl="1">
              <a:buFont typeface="Wingdings" panose="05000000000000000000" pitchFamily="2" charset="2"/>
              <a:buChar char="q"/>
            </a:pPr>
            <a:r>
              <a:rPr lang="en-US" sz="2400" dirty="0"/>
              <a:t>background-repeat</a:t>
            </a:r>
          </a:p>
          <a:p>
            <a:pPr lvl="1">
              <a:buFont typeface="Wingdings" panose="05000000000000000000" pitchFamily="2" charset="2"/>
              <a:buChar char="q"/>
            </a:pPr>
            <a:r>
              <a:rPr lang="en-US" sz="2400" dirty="0"/>
              <a:t>background-attachment</a:t>
            </a:r>
          </a:p>
          <a:p>
            <a:pPr lvl="1">
              <a:buFont typeface="Wingdings" panose="05000000000000000000" pitchFamily="2" charset="2"/>
              <a:buChar char="q"/>
            </a:pPr>
            <a:r>
              <a:rPr lang="en-US" sz="2400" dirty="0"/>
              <a:t>background-position</a:t>
            </a:r>
          </a:p>
        </p:txBody>
      </p:sp>
      <p:pic>
        <p:nvPicPr>
          <p:cNvPr id="4" name="Picture 3">
            <a:extLst>
              <a:ext uri="{FF2B5EF4-FFF2-40B4-BE49-F238E27FC236}">
                <a16:creationId xmlns:a16="http://schemas.microsoft.com/office/drawing/2014/main" id="{72039B42-47F0-45FC-89D0-3E357458875F}"/>
              </a:ext>
            </a:extLst>
          </p:cNvPr>
          <p:cNvPicPr>
            <a:picLocks noChangeAspect="1"/>
          </p:cNvPicPr>
          <p:nvPr/>
        </p:nvPicPr>
        <p:blipFill>
          <a:blip r:embed="rId3"/>
          <a:stretch>
            <a:fillRect/>
          </a:stretch>
        </p:blipFill>
        <p:spPr>
          <a:xfrm>
            <a:off x="1609226" y="3817621"/>
            <a:ext cx="9485494" cy="2051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371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Borders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border properties allow you to specify the style, width, and color of an element's border.</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45CBA8BF-1A15-4545-9DA2-792393967B5F}"/>
              </a:ext>
            </a:extLst>
          </p:cNvPr>
          <p:cNvPicPr>
            <a:picLocks noChangeAspect="1"/>
          </p:cNvPicPr>
          <p:nvPr/>
        </p:nvPicPr>
        <p:blipFill>
          <a:blip r:embed="rId2"/>
          <a:stretch>
            <a:fillRect/>
          </a:stretch>
        </p:blipFill>
        <p:spPr>
          <a:xfrm>
            <a:off x="1578831" y="2633965"/>
            <a:ext cx="7267989" cy="35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532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Border Style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800" dirty="0"/>
              <a:t>The border-style property specifies what kind of border to display.</a:t>
            </a:r>
          </a:p>
          <a:p>
            <a:pPr lvl="2">
              <a:buFont typeface="Wingdings" panose="05000000000000000000" pitchFamily="2" charset="2"/>
              <a:buChar char="q"/>
            </a:pPr>
            <a:r>
              <a:rPr lang="en-US" sz="2400" b="1" dirty="0"/>
              <a:t>dotted</a:t>
            </a:r>
            <a:r>
              <a:rPr lang="en-US" sz="2400" dirty="0"/>
              <a:t> - Defines a dotted border</a:t>
            </a:r>
          </a:p>
          <a:p>
            <a:pPr lvl="2">
              <a:buFont typeface="Wingdings" panose="05000000000000000000" pitchFamily="2" charset="2"/>
              <a:buChar char="q"/>
            </a:pPr>
            <a:r>
              <a:rPr lang="en-US" sz="2400" b="1" dirty="0"/>
              <a:t>dashed</a:t>
            </a:r>
            <a:r>
              <a:rPr lang="en-US" sz="2400" dirty="0"/>
              <a:t> - Defines a dashed border</a:t>
            </a:r>
          </a:p>
          <a:p>
            <a:pPr lvl="2">
              <a:buFont typeface="Wingdings" panose="05000000000000000000" pitchFamily="2" charset="2"/>
              <a:buChar char="q"/>
            </a:pPr>
            <a:r>
              <a:rPr lang="en-US" sz="2400" b="1" dirty="0"/>
              <a:t>solid</a:t>
            </a:r>
            <a:r>
              <a:rPr lang="en-US" sz="2400" dirty="0"/>
              <a:t> - Defines a solid border</a:t>
            </a:r>
          </a:p>
          <a:p>
            <a:pPr lvl="2">
              <a:buFont typeface="Wingdings" panose="05000000000000000000" pitchFamily="2" charset="2"/>
              <a:buChar char="q"/>
            </a:pPr>
            <a:r>
              <a:rPr lang="en-US" sz="2400" b="1" dirty="0"/>
              <a:t>double</a:t>
            </a:r>
            <a:r>
              <a:rPr lang="en-US" sz="2400" dirty="0"/>
              <a:t> - Defines a double border</a:t>
            </a:r>
          </a:p>
          <a:p>
            <a:pPr lvl="2">
              <a:buFont typeface="Wingdings" panose="05000000000000000000" pitchFamily="2" charset="2"/>
              <a:buChar char="q"/>
            </a:pPr>
            <a:r>
              <a:rPr lang="en-US" sz="2400" b="1" dirty="0"/>
              <a:t>groove</a:t>
            </a:r>
            <a:r>
              <a:rPr lang="en-US" sz="2400" dirty="0"/>
              <a:t> - Defines a 3D grooved border. The effect depends on the border-color value</a:t>
            </a:r>
          </a:p>
          <a:p>
            <a:pPr lvl="2">
              <a:buFont typeface="Wingdings" panose="05000000000000000000" pitchFamily="2" charset="2"/>
              <a:buChar char="q"/>
            </a:pPr>
            <a:r>
              <a:rPr lang="en-US" sz="2400" b="1" dirty="0"/>
              <a:t>ridge</a:t>
            </a:r>
            <a:r>
              <a:rPr lang="en-US" sz="2400" dirty="0"/>
              <a:t> - Defines a 3D ridged border. The effect depends on the border-color value</a:t>
            </a:r>
          </a:p>
          <a:p>
            <a:pPr lvl="2">
              <a:buFont typeface="Wingdings" panose="05000000000000000000" pitchFamily="2" charset="2"/>
              <a:buChar char="q"/>
            </a:pPr>
            <a:r>
              <a:rPr lang="en-US" sz="2400" b="1" dirty="0"/>
              <a:t>inset</a:t>
            </a:r>
            <a:r>
              <a:rPr lang="en-US" sz="2400" dirty="0"/>
              <a:t> - Defines a 3D inset border. The effect depends on the border-color value</a:t>
            </a:r>
          </a:p>
          <a:p>
            <a:pPr lvl="2">
              <a:buFont typeface="Wingdings" panose="05000000000000000000" pitchFamily="2" charset="2"/>
              <a:buChar char="q"/>
            </a:pPr>
            <a:r>
              <a:rPr lang="en-US" sz="2400" b="1" dirty="0"/>
              <a:t>outset</a:t>
            </a:r>
            <a:r>
              <a:rPr lang="en-US" sz="2400" dirty="0"/>
              <a:t> - Defines a 3D outset border. The effect depends on the border-color value</a:t>
            </a:r>
          </a:p>
          <a:p>
            <a:pPr lvl="2">
              <a:buFont typeface="Wingdings" panose="05000000000000000000" pitchFamily="2" charset="2"/>
              <a:buChar char="q"/>
            </a:pPr>
            <a:r>
              <a:rPr lang="en-US" sz="2400" b="1" dirty="0"/>
              <a:t>none</a:t>
            </a:r>
            <a:r>
              <a:rPr lang="en-US" sz="2400" dirty="0"/>
              <a:t> - Defines no border</a:t>
            </a:r>
          </a:p>
          <a:p>
            <a:pPr lvl="2">
              <a:buFont typeface="Wingdings" panose="05000000000000000000" pitchFamily="2" charset="2"/>
              <a:buChar char="q"/>
            </a:pPr>
            <a:r>
              <a:rPr lang="en-US" sz="2400" b="1" dirty="0"/>
              <a:t>hidden</a:t>
            </a:r>
            <a:r>
              <a:rPr lang="en-US" sz="2400" dirty="0"/>
              <a:t> - Defines a hidden border</a:t>
            </a:r>
          </a:p>
        </p:txBody>
      </p:sp>
    </p:spTree>
    <p:extLst>
      <p:ext uri="{BB962C8B-B14F-4D97-AF65-F5344CB8AC3E}">
        <p14:creationId xmlns:p14="http://schemas.microsoft.com/office/powerpoint/2010/main" val="243653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DD7E-33BD-4BCA-BD67-66BDCEF567E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B773A1-DB3D-4D98-8116-230AEB619E47}"/>
              </a:ext>
            </a:extLst>
          </p:cNvPr>
          <p:cNvSpPr>
            <a:spLocks noGrp="1"/>
          </p:cNvSpPr>
          <p:nvPr>
            <p:ph sz="half" idx="1"/>
          </p:nvPr>
        </p:nvSpPr>
        <p:spPr/>
        <p:txBody>
          <a:bodyPr/>
          <a:lstStyle/>
          <a:p>
            <a:pPr>
              <a:buFont typeface="Wingdings" panose="05000000000000000000" pitchFamily="2" charset="2"/>
              <a:buChar char="Ø"/>
            </a:pPr>
            <a:r>
              <a:rPr lang="en-US" dirty="0"/>
              <a:t>CSS Inline - block</a:t>
            </a:r>
          </a:p>
          <a:p>
            <a:pPr>
              <a:buFont typeface="Wingdings" panose="05000000000000000000" pitchFamily="2" charset="2"/>
              <a:buChar char="Ø"/>
            </a:pPr>
            <a:r>
              <a:rPr lang="en-US" dirty="0"/>
              <a:t>CSS Align</a:t>
            </a:r>
          </a:p>
          <a:p>
            <a:pPr>
              <a:buFont typeface="Wingdings" panose="05000000000000000000" pitchFamily="2" charset="2"/>
              <a:buChar char="Ø"/>
            </a:pPr>
            <a:r>
              <a:rPr lang="en-US" dirty="0"/>
              <a:t>CSS Combinators</a:t>
            </a:r>
          </a:p>
          <a:p>
            <a:pPr>
              <a:buFont typeface="Wingdings" panose="05000000000000000000" pitchFamily="2" charset="2"/>
              <a:buChar char="Ø"/>
            </a:pPr>
            <a:r>
              <a:rPr lang="en-US" dirty="0"/>
              <a:t>CSS Pseudo Class</a:t>
            </a:r>
          </a:p>
          <a:p>
            <a:pPr>
              <a:buFont typeface="Wingdings" panose="05000000000000000000" pitchFamily="2" charset="2"/>
              <a:buChar char="Ø"/>
            </a:pPr>
            <a:r>
              <a:rPr lang="en-US" dirty="0"/>
              <a:t>CSS Pseudo Element</a:t>
            </a:r>
          </a:p>
          <a:p>
            <a:pPr>
              <a:buFont typeface="Wingdings" panose="05000000000000000000" pitchFamily="2" charset="2"/>
              <a:buChar char="Ø"/>
            </a:pPr>
            <a:r>
              <a:rPr lang="en-US" dirty="0"/>
              <a:t>CSS Opacity</a:t>
            </a:r>
          </a:p>
          <a:p>
            <a:pPr>
              <a:buFont typeface="Wingdings" panose="05000000000000000000" pitchFamily="2" charset="2"/>
              <a:buChar char="Ø"/>
            </a:pPr>
            <a:r>
              <a:rPr lang="en-US" dirty="0"/>
              <a:t>CSS </a:t>
            </a:r>
            <a:r>
              <a:rPr lang="en-US" dirty="0" err="1"/>
              <a:t>Attr</a:t>
            </a:r>
            <a:r>
              <a:rPr lang="en-US" dirty="0"/>
              <a:t>-Selector</a:t>
            </a:r>
          </a:p>
          <a:p>
            <a:pPr>
              <a:buFont typeface="Wingdings" panose="05000000000000000000" pitchFamily="2" charset="2"/>
              <a:buChar char="Ø"/>
            </a:pPr>
            <a:r>
              <a:rPr lang="en-US" dirty="0"/>
              <a:t>CSS Units</a:t>
            </a:r>
          </a:p>
          <a:p>
            <a:pPr>
              <a:buFont typeface="Wingdings" panose="05000000000000000000" pitchFamily="2" charset="2"/>
              <a:buChar char="Ø"/>
            </a:pPr>
            <a:r>
              <a:rPr lang="en-US" dirty="0"/>
              <a:t>CSS !Important</a:t>
            </a:r>
          </a:p>
          <a:p>
            <a:pPr>
              <a:buFont typeface="Wingdings" panose="05000000000000000000" pitchFamily="2" charset="2"/>
              <a:buChar char="Ø"/>
            </a:pPr>
            <a:endParaRPr lang="en-US" dirty="0"/>
          </a:p>
        </p:txBody>
      </p:sp>
      <p:sp>
        <p:nvSpPr>
          <p:cNvPr id="4" name="Content Placeholder 3">
            <a:extLst>
              <a:ext uri="{FF2B5EF4-FFF2-40B4-BE49-F238E27FC236}">
                <a16:creationId xmlns:a16="http://schemas.microsoft.com/office/drawing/2014/main" id="{79BFED6A-DDFA-4739-8D7C-5D0434EB7572}"/>
              </a:ext>
            </a:extLst>
          </p:cNvPr>
          <p:cNvSpPr>
            <a:spLocks noGrp="1"/>
          </p:cNvSpPr>
          <p:nvPr>
            <p:ph sz="half" idx="2"/>
          </p:nvPr>
        </p:nvSpPr>
        <p:spPr>
          <a:xfrm>
            <a:off x="6217920" y="1845735"/>
            <a:ext cx="4937760" cy="4023360"/>
          </a:xfrm>
        </p:spPr>
        <p:txBody>
          <a:bodyPr/>
          <a:lstStyle/>
          <a:p>
            <a:pPr>
              <a:buFont typeface="Wingdings" panose="05000000000000000000" pitchFamily="2" charset="2"/>
              <a:buChar char="Ø"/>
            </a:pPr>
            <a:r>
              <a:rPr lang="en-US" dirty="0"/>
              <a:t>CSS Gradients</a:t>
            </a:r>
          </a:p>
          <a:p>
            <a:pPr>
              <a:buFont typeface="Wingdings" panose="05000000000000000000" pitchFamily="2" charset="2"/>
              <a:buChar char="Ø"/>
            </a:pPr>
            <a:r>
              <a:rPr lang="en-US" dirty="0"/>
              <a:t>CSS Shadows</a:t>
            </a:r>
          </a:p>
          <a:p>
            <a:pPr>
              <a:buFont typeface="Wingdings" panose="05000000000000000000" pitchFamily="2" charset="2"/>
              <a:buChar char="Ø"/>
            </a:pPr>
            <a:r>
              <a:rPr lang="en-US" dirty="0"/>
              <a:t>CSS Text Effect</a:t>
            </a:r>
          </a:p>
          <a:p>
            <a:pPr>
              <a:buFont typeface="Wingdings" panose="05000000000000000000" pitchFamily="2" charset="2"/>
              <a:buChar char="Ø"/>
            </a:pPr>
            <a:r>
              <a:rPr lang="en-US" dirty="0"/>
              <a:t>CSS Object-fit</a:t>
            </a:r>
          </a:p>
          <a:p>
            <a:pPr>
              <a:buFont typeface="Wingdings" panose="05000000000000000000" pitchFamily="2" charset="2"/>
              <a:buChar char="Ø"/>
            </a:pPr>
            <a:r>
              <a:rPr lang="en-US" dirty="0"/>
              <a:t>CSS Object-position</a:t>
            </a:r>
          </a:p>
          <a:p>
            <a:pPr>
              <a:buFont typeface="Wingdings" panose="05000000000000000000" pitchFamily="2" charset="2"/>
              <a:buChar char="Ø"/>
            </a:pPr>
            <a:r>
              <a:rPr lang="en-US" dirty="0"/>
              <a:t>CSS Masking</a:t>
            </a:r>
          </a:p>
          <a:p>
            <a:pPr>
              <a:buFont typeface="Wingdings" panose="05000000000000000000" pitchFamily="2" charset="2"/>
              <a:buChar char="Ø"/>
            </a:pPr>
            <a:r>
              <a:rPr lang="en-US" dirty="0"/>
              <a:t>CSS Multiple Column</a:t>
            </a:r>
          </a:p>
          <a:p>
            <a:pPr>
              <a:buFont typeface="Wingdings" panose="05000000000000000000" pitchFamily="2" charset="2"/>
              <a:buChar char="Ø"/>
            </a:pPr>
            <a:r>
              <a:rPr lang="en-US" dirty="0"/>
              <a:t>CSS Box Sizing</a:t>
            </a:r>
          </a:p>
          <a:p>
            <a:pPr>
              <a:buFont typeface="Wingdings" panose="05000000000000000000" pitchFamily="2" charset="2"/>
              <a:buChar char="Ø"/>
            </a:pPr>
            <a:r>
              <a:rPr lang="en-US" dirty="0"/>
              <a:t>CSS Media Queries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6324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4">
                                            <p:txEl>
                                              <p:pRg st="0" end="0"/>
                                            </p:txEl>
                                          </p:spTgt>
                                        </p:tgtEl>
                                        <p:attrNameLst>
                                          <p:attrName>style.visibility</p:attrName>
                                        </p:attrNameLst>
                                      </p:cBhvr>
                                      <p:to>
                                        <p:strVal val="visible"/>
                                      </p:to>
                                    </p:set>
                                    <p:anim calcmode="lin" valueType="num">
                                      <p:cBhvr>
                                        <p:cTn id="70"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anim calcmode="lin" valueType="num">
                                      <p:cBhvr>
                                        <p:cTn id="7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7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79" dur="500"/>
                                        <p:tgtEl>
                                          <p:spTgt spid="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 calcmode="lin" valueType="num">
                                      <p:cBhvr>
                                        <p:cTn id="8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86" dur="500"/>
                                        <p:tgtEl>
                                          <p:spTgt spid="4">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4">
                                            <p:txEl>
                                              <p:pRg st="3" end="3"/>
                                            </p:txEl>
                                          </p:spTgt>
                                        </p:tgtEl>
                                        <p:attrNameLst>
                                          <p:attrName>style.visibility</p:attrName>
                                        </p:attrNameLst>
                                      </p:cBhvr>
                                      <p:to>
                                        <p:strVal val="visible"/>
                                      </p:to>
                                    </p:set>
                                    <p:anim calcmode="lin" valueType="num">
                                      <p:cBhvr>
                                        <p:cTn id="91"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92"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93" dur="500"/>
                                        <p:tgtEl>
                                          <p:spTgt spid="4">
                                            <p:txEl>
                                              <p:pRg st="3" end="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 calcmode="lin" valueType="num">
                                      <p:cBhvr>
                                        <p:cTn id="9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99"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100" dur="500"/>
                                        <p:tgtEl>
                                          <p:spTgt spid="4">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4">
                                            <p:txEl>
                                              <p:pRg st="5" end="5"/>
                                            </p:txEl>
                                          </p:spTgt>
                                        </p:tgtEl>
                                        <p:attrNameLst>
                                          <p:attrName>style.visibility</p:attrName>
                                        </p:attrNameLst>
                                      </p:cBhvr>
                                      <p:to>
                                        <p:strVal val="visible"/>
                                      </p:to>
                                    </p:set>
                                    <p:anim calcmode="lin" valueType="num">
                                      <p:cBhvr>
                                        <p:cTn id="10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10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107" dur="500"/>
                                        <p:tgtEl>
                                          <p:spTgt spid="4">
                                            <p:txEl>
                                              <p:pRg st="5" end="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4">
                                            <p:txEl>
                                              <p:pRg st="6" end="6"/>
                                            </p:txEl>
                                          </p:spTgt>
                                        </p:tgtEl>
                                        <p:attrNameLst>
                                          <p:attrName>style.visibility</p:attrName>
                                        </p:attrNameLst>
                                      </p:cBhvr>
                                      <p:to>
                                        <p:strVal val="visible"/>
                                      </p:to>
                                    </p:set>
                                    <p:anim calcmode="lin" valueType="num">
                                      <p:cBhvr>
                                        <p:cTn id="112"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113"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114" dur="500"/>
                                        <p:tgtEl>
                                          <p:spTgt spid="4">
                                            <p:txEl>
                                              <p:pRg st="6" end="6"/>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4">
                                            <p:txEl>
                                              <p:pRg st="7" end="7"/>
                                            </p:txEl>
                                          </p:spTgt>
                                        </p:tgtEl>
                                        <p:attrNameLst>
                                          <p:attrName>style.visibility</p:attrName>
                                        </p:attrNameLst>
                                      </p:cBhvr>
                                      <p:to>
                                        <p:strVal val="visible"/>
                                      </p:to>
                                    </p:set>
                                    <p:anim calcmode="lin" valueType="num">
                                      <p:cBhvr>
                                        <p:cTn id="119"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120"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121" dur="500"/>
                                        <p:tgtEl>
                                          <p:spTgt spid="4">
                                            <p:txEl>
                                              <p:pRg st="7" end="7"/>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4">
                                            <p:txEl>
                                              <p:pRg st="8" end="8"/>
                                            </p:txEl>
                                          </p:spTgt>
                                        </p:tgtEl>
                                        <p:attrNameLst>
                                          <p:attrName>style.visibility</p:attrName>
                                        </p:attrNameLst>
                                      </p:cBhvr>
                                      <p:to>
                                        <p:strVal val="visible"/>
                                      </p:to>
                                    </p:set>
                                    <p:anim calcmode="lin" valueType="num">
                                      <p:cBhvr>
                                        <p:cTn id="126"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127"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1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Border style …</a:t>
            </a:r>
          </a:p>
        </p:txBody>
      </p:sp>
      <p:pic>
        <p:nvPicPr>
          <p:cNvPr id="4" name="Content Placeholder 3">
            <a:extLst>
              <a:ext uri="{FF2B5EF4-FFF2-40B4-BE49-F238E27FC236}">
                <a16:creationId xmlns:a16="http://schemas.microsoft.com/office/drawing/2014/main" id="{E527D3A6-DCBC-460D-90A6-AEE27A99627C}"/>
              </a:ext>
            </a:extLst>
          </p:cNvPr>
          <p:cNvPicPr>
            <a:picLocks noGrp="1" noChangeAspect="1"/>
          </p:cNvPicPr>
          <p:nvPr>
            <p:ph idx="1"/>
          </p:nvPr>
        </p:nvPicPr>
        <p:blipFill>
          <a:blip r:embed="rId3"/>
          <a:stretch>
            <a:fillRect/>
          </a:stretch>
        </p:blipFill>
        <p:spPr>
          <a:xfrm>
            <a:off x="1097280" y="2185814"/>
            <a:ext cx="8595360" cy="4042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6521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Border Width</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border-width property specifies the width of the four borders.</a:t>
            </a:r>
          </a:p>
          <a:p>
            <a:pPr>
              <a:buFont typeface="Wingdings" panose="05000000000000000000" pitchFamily="2" charset="2"/>
              <a:buChar char="q"/>
            </a:pPr>
            <a:r>
              <a:rPr lang="en-US" sz="2400" dirty="0"/>
              <a:t>The width can be set as a specific size (in px, </a:t>
            </a:r>
            <a:r>
              <a:rPr lang="en-US" sz="2400" dirty="0" err="1"/>
              <a:t>pt</a:t>
            </a:r>
            <a:r>
              <a:rPr lang="en-US" sz="2400" dirty="0"/>
              <a:t>, cm, </a:t>
            </a:r>
            <a:r>
              <a:rPr lang="en-US" sz="2400" dirty="0" err="1"/>
              <a:t>em</a:t>
            </a:r>
            <a:r>
              <a:rPr lang="en-US" sz="2400" dirty="0"/>
              <a:t>, </a:t>
            </a:r>
            <a:r>
              <a:rPr lang="en-US" sz="2400" dirty="0" err="1"/>
              <a:t>etc</a:t>
            </a:r>
            <a:r>
              <a:rPr lang="en-US" sz="2400" dirty="0"/>
              <a:t>) or by using one of the three pre-defined values: thin, medium, or thick:</a:t>
            </a:r>
          </a:p>
        </p:txBody>
      </p:sp>
      <p:pic>
        <p:nvPicPr>
          <p:cNvPr id="4" name="Picture 3">
            <a:extLst>
              <a:ext uri="{FF2B5EF4-FFF2-40B4-BE49-F238E27FC236}">
                <a16:creationId xmlns:a16="http://schemas.microsoft.com/office/drawing/2014/main" id="{9F2A54E3-9EFE-49D1-B6CE-79BED855FD52}"/>
              </a:ext>
            </a:extLst>
          </p:cNvPr>
          <p:cNvPicPr>
            <a:picLocks noChangeAspect="1"/>
          </p:cNvPicPr>
          <p:nvPr/>
        </p:nvPicPr>
        <p:blipFill>
          <a:blip r:embed="rId2"/>
          <a:stretch>
            <a:fillRect/>
          </a:stretch>
        </p:blipFill>
        <p:spPr>
          <a:xfrm>
            <a:off x="1511318" y="1845734"/>
            <a:ext cx="4584681" cy="4431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917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Border Color</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border-color property is used to set the color of the four borders.</a:t>
            </a:r>
          </a:p>
          <a:p>
            <a:pPr>
              <a:buFont typeface="Wingdings" panose="05000000000000000000" pitchFamily="2" charset="2"/>
              <a:buChar char="q"/>
            </a:pPr>
            <a:r>
              <a:rPr lang="en-US" sz="2400" dirty="0"/>
              <a:t>The color can be set by:</a:t>
            </a:r>
          </a:p>
          <a:p>
            <a:pPr lvl="2">
              <a:buFont typeface="Wingdings" panose="05000000000000000000" pitchFamily="2" charset="2"/>
              <a:buChar char="q"/>
            </a:pPr>
            <a:r>
              <a:rPr lang="en-US" sz="2400" dirty="0"/>
              <a:t>name - specify a color name, like "red"</a:t>
            </a:r>
          </a:p>
          <a:p>
            <a:pPr lvl="2">
              <a:buFont typeface="Wingdings" panose="05000000000000000000" pitchFamily="2" charset="2"/>
              <a:buChar char="q"/>
            </a:pPr>
            <a:r>
              <a:rPr lang="en-US" sz="2400" dirty="0"/>
              <a:t>HEX - specify a HEX value, like "#ff0000"</a:t>
            </a:r>
          </a:p>
          <a:p>
            <a:pPr lvl="2">
              <a:buFont typeface="Wingdings" panose="05000000000000000000" pitchFamily="2" charset="2"/>
              <a:buChar char="q"/>
            </a:pPr>
            <a:r>
              <a:rPr lang="en-US" sz="2400" dirty="0"/>
              <a:t>RGB - specify a RGB value, like "</a:t>
            </a:r>
            <a:r>
              <a:rPr lang="en-US" sz="2400" dirty="0" err="1"/>
              <a:t>rgb</a:t>
            </a:r>
            <a:r>
              <a:rPr lang="en-US" sz="2400" dirty="0"/>
              <a:t>(255,0,0)"</a:t>
            </a:r>
          </a:p>
          <a:p>
            <a:pPr lvl="2">
              <a:buFont typeface="Wingdings" panose="05000000000000000000" pitchFamily="2" charset="2"/>
              <a:buChar char="q"/>
            </a:pPr>
            <a:r>
              <a:rPr lang="en-US" sz="2400" dirty="0"/>
              <a:t>HSL - specify a HSL value, like "</a:t>
            </a:r>
            <a:r>
              <a:rPr lang="en-US" sz="2400" dirty="0" err="1"/>
              <a:t>hsl</a:t>
            </a:r>
            <a:r>
              <a:rPr lang="en-US" sz="2400" dirty="0"/>
              <a:t>(0, 100%, 50%)"</a:t>
            </a:r>
          </a:p>
          <a:p>
            <a:endParaRPr lang="en-US" sz="2400" dirty="0"/>
          </a:p>
        </p:txBody>
      </p:sp>
      <p:pic>
        <p:nvPicPr>
          <p:cNvPr id="4" name="Picture 3">
            <a:extLst>
              <a:ext uri="{FF2B5EF4-FFF2-40B4-BE49-F238E27FC236}">
                <a16:creationId xmlns:a16="http://schemas.microsoft.com/office/drawing/2014/main" id="{1EFC3866-F80C-417B-ABCA-88AABC7C76BE}"/>
              </a:ext>
            </a:extLst>
          </p:cNvPr>
          <p:cNvPicPr>
            <a:picLocks noChangeAspect="1"/>
          </p:cNvPicPr>
          <p:nvPr/>
        </p:nvPicPr>
        <p:blipFill>
          <a:blip r:embed="rId2"/>
          <a:stretch>
            <a:fillRect/>
          </a:stretch>
        </p:blipFill>
        <p:spPr>
          <a:xfrm>
            <a:off x="1838002" y="1851660"/>
            <a:ext cx="7808918" cy="4297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306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Border - Individual Sides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In CSS, there are also properties for specifying each of the borders (top, right, bottom, and left):</a:t>
            </a:r>
          </a:p>
        </p:txBody>
      </p:sp>
      <p:pic>
        <p:nvPicPr>
          <p:cNvPr id="4" name="Picture 3">
            <a:extLst>
              <a:ext uri="{FF2B5EF4-FFF2-40B4-BE49-F238E27FC236}">
                <a16:creationId xmlns:a16="http://schemas.microsoft.com/office/drawing/2014/main" id="{4455DBB6-FBF2-43D1-9712-3329722E26BF}"/>
              </a:ext>
            </a:extLst>
          </p:cNvPr>
          <p:cNvPicPr>
            <a:picLocks noChangeAspect="1"/>
          </p:cNvPicPr>
          <p:nvPr/>
        </p:nvPicPr>
        <p:blipFill>
          <a:blip r:embed="rId2"/>
          <a:stretch>
            <a:fillRect/>
          </a:stretch>
        </p:blipFill>
        <p:spPr>
          <a:xfrm>
            <a:off x="1258525" y="2457044"/>
            <a:ext cx="10053827" cy="28921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9569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Border - Individual Sides ….</a:t>
            </a:r>
          </a:p>
        </p:txBody>
      </p:sp>
      <p:pic>
        <p:nvPicPr>
          <p:cNvPr id="4" name="Content Placeholder 3">
            <a:extLst>
              <a:ext uri="{FF2B5EF4-FFF2-40B4-BE49-F238E27FC236}">
                <a16:creationId xmlns:a16="http://schemas.microsoft.com/office/drawing/2014/main" id="{FFCBA4A3-0FC3-4D5F-A4A5-84613E764172}"/>
              </a:ext>
            </a:extLst>
          </p:cNvPr>
          <p:cNvPicPr>
            <a:picLocks noGrp="1" noChangeAspect="1"/>
          </p:cNvPicPr>
          <p:nvPr>
            <p:ph idx="1"/>
          </p:nvPr>
        </p:nvPicPr>
        <p:blipFill>
          <a:blip r:embed="rId2"/>
          <a:stretch>
            <a:fillRect/>
          </a:stretch>
        </p:blipFill>
        <p:spPr>
          <a:xfrm>
            <a:off x="1097280" y="1890498"/>
            <a:ext cx="6469380" cy="40107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586F9244-0084-487C-9877-6CA3AE113CD0}"/>
              </a:ext>
            </a:extLst>
          </p:cNvPr>
          <p:cNvPicPr>
            <a:picLocks noChangeAspect="1"/>
          </p:cNvPicPr>
          <p:nvPr/>
        </p:nvPicPr>
        <p:blipFill>
          <a:blip r:embed="rId3"/>
          <a:stretch>
            <a:fillRect/>
          </a:stretch>
        </p:blipFill>
        <p:spPr>
          <a:xfrm>
            <a:off x="1097280" y="1890498"/>
            <a:ext cx="8684601" cy="40107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058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Shorthand Border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border property is a shorthand property for the following individual border properties:</a:t>
            </a:r>
          </a:p>
          <a:p>
            <a:pPr lvl="2">
              <a:buFont typeface="Wingdings" panose="05000000000000000000" pitchFamily="2" charset="2"/>
              <a:buChar char="q"/>
            </a:pPr>
            <a:r>
              <a:rPr lang="en-US" sz="2400" dirty="0"/>
              <a:t>border-width</a:t>
            </a:r>
          </a:p>
          <a:p>
            <a:pPr lvl="2">
              <a:buFont typeface="Wingdings" panose="05000000000000000000" pitchFamily="2" charset="2"/>
              <a:buChar char="q"/>
            </a:pPr>
            <a:r>
              <a:rPr lang="en-US" sz="2400" dirty="0"/>
              <a:t>border-style (required)</a:t>
            </a:r>
          </a:p>
          <a:p>
            <a:pPr lvl="2">
              <a:buFont typeface="Wingdings" panose="05000000000000000000" pitchFamily="2" charset="2"/>
              <a:buChar char="q"/>
            </a:pPr>
            <a:r>
              <a:rPr lang="en-US" sz="2400" dirty="0"/>
              <a:t>border-color</a:t>
            </a:r>
          </a:p>
        </p:txBody>
      </p:sp>
      <p:pic>
        <p:nvPicPr>
          <p:cNvPr id="4" name="Picture 3">
            <a:extLst>
              <a:ext uri="{FF2B5EF4-FFF2-40B4-BE49-F238E27FC236}">
                <a16:creationId xmlns:a16="http://schemas.microsoft.com/office/drawing/2014/main" id="{15B8504B-6B23-4D27-8295-A906994B41CB}"/>
              </a:ext>
            </a:extLst>
          </p:cNvPr>
          <p:cNvPicPr>
            <a:picLocks noChangeAspect="1"/>
          </p:cNvPicPr>
          <p:nvPr/>
        </p:nvPicPr>
        <p:blipFill>
          <a:blip r:embed="rId2"/>
          <a:stretch>
            <a:fillRect/>
          </a:stretch>
        </p:blipFill>
        <p:spPr>
          <a:xfrm>
            <a:off x="5417181" y="2557357"/>
            <a:ext cx="5677539" cy="1743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5DD02320-DB0F-4B93-8485-93C0E70E237F}"/>
              </a:ext>
            </a:extLst>
          </p:cNvPr>
          <p:cNvPicPr>
            <a:picLocks noChangeAspect="1"/>
          </p:cNvPicPr>
          <p:nvPr/>
        </p:nvPicPr>
        <p:blipFill>
          <a:blip r:embed="rId3"/>
          <a:stretch>
            <a:fillRect/>
          </a:stretch>
        </p:blipFill>
        <p:spPr>
          <a:xfrm>
            <a:off x="688945" y="4526711"/>
            <a:ext cx="9456472" cy="1450757"/>
          </a:xfrm>
          <a:prstGeom prst="rect">
            <a:avLst/>
          </a:prstGeom>
        </p:spPr>
      </p:pic>
    </p:spTree>
    <p:extLst>
      <p:ext uri="{BB962C8B-B14F-4D97-AF65-F5344CB8AC3E}">
        <p14:creationId xmlns:p14="http://schemas.microsoft.com/office/powerpoint/2010/main" val="4232787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Rounded Borders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border-radius property is used to add rounded borders to an element:</a:t>
            </a:r>
          </a:p>
        </p:txBody>
      </p:sp>
      <p:pic>
        <p:nvPicPr>
          <p:cNvPr id="4" name="Picture 3">
            <a:extLst>
              <a:ext uri="{FF2B5EF4-FFF2-40B4-BE49-F238E27FC236}">
                <a16:creationId xmlns:a16="http://schemas.microsoft.com/office/drawing/2014/main" id="{A8CB7E83-8879-403E-A917-19B1004EBFB9}"/>
              </a:ext>
            </a:extLst>
          </p:cNvPr>
          <p:cNvPicPr>
            <a:picLocks noChangeAspect="1"/>
          </p:cNvPicPr>
          <p:nvPr/>
        </p:nvPicPr>
        <p:blipFill>
          <a:blip r:embed="rId2"/>
          <a:stretch>
            <a:fillRect/>
          </a:stretch>
        </p:blipFill>
        <p:spPr>
          <a:xfrm>
            <a:off x="1428337" y="2366814"/>
            <a:ext cx="9118189" cy="32796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3F29CC67-EAC1-415A-9160-6EC785086588}"/>
              </a:ext>
            </a:extLst>
          </p:cNvPr>
          <p:cNvPicPr>
            <a:picLocks noChangeAspect="1"/>
          </p:cNvPicPr>
          <p:nvPr/>
        </p:nvPicPr>
        <p:blipFill>
          <a:blip r:embed="rId3"/>
          <a:stretch>
            <a:fillRect/>
          </a:stretch>
        </p:blipFill>
        <p:spPr>
          <a:xfrm>
            <a:off x="1428336" y="2366814"/>
            <a:ext cx="9118189" cy="32796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489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Margins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Margins are used to create space around elements, outside of any defined borders.</a:t>
            </a:r>
          </a:p>
          <a:p>
            <a:pPr>
              <a:buFont typeface="Wingdings" panose="05000000000000000000" pitchFamily="2" charset="2"/>
              <a:buChar char="q"/>
            </a:pPr>
            <a:r>
              <a:rPr lang="en-US" sz="2800" dirty="0"/>
              <a:t>With CSS, you have full control over the margins. There are properties for setting the margin for each side of an element (top, right, bottom, and left).</a:t>
            </a:r>
          </a:p>
          <a:p>
            <a:pPr>
              <a:buFont typeface="Wingdings" panose="05000000000000000000" pitchFamily="2" charset="2"/>
              <a:buChar char="q"/>
            </a:pPr>
            <a:r>
              <a:rPr lang="en-US" sz="2800" dirty="0"/>
              <a:t>The margin property is a shorthand property for the following individual margin properties:</a:t>
            </a:r>
          </a:p>
          <a:p>
            <a:pPr lvl="2">
              <a:buFont typeface="Wingdings" panose="05000000000000000000" pitchFamily="2" charset="2"/>
              <a:buChar char="q"/>
            </a:pPr>
            <a:r>
              <a:rPr lang="en-US" sz="2400" dirty="0"/>
              <a:t>margin-top</a:t>
            </a:r>
          </a:p>
          <a:p>
            <a:pPr lvl="2">
              <a:buFont typeface="Wingdings" panose="05000000000000000000" pitchFamily="2" charset="2"/>
              <a:buChar char="q"/>
            </a:pPr>
            <a:r>
              <a:rPr lang="en-US" sz="2400" dirty="0"/>
              <a:t>margin-right</a:t>
            </a:r>
          </a:p>
          <a:p>
            <a:pPr lvl="2">
              <a:buFont typeface="Wingdings" panose="05000000000000000000" pitchFamily="2" charset="2"/>
              <a:buChar char="q"/>
            </a:pPr>
            <a:r>
              <a:rPr lang="en-US" sz="2400" dirty="0"/>
              <a:t>margin-bottom</a:t>
            </a:r>
          </a:p>
          <a:p>
            <a:pPr lvl="2">
              <a:buFont typeface="Wingdings" panose="05000000000000000000" pitchFamily="2" charset="2"/>
              <a:buChar char="q"/>
            </a:pPr>
            <a:r>
              <a:rPr lang="en-US" sz="2400" dirty="0"/>
              <a:t>margin-left</a:t>
            </a:r>
          </a:p>
        </p:txBody>
      </p:sp>
    </p:spTree>
    <p:extLst>
      <p:ext uri="{BB962C8B-B14F-4D97-AF65-F5344CB8AC3E}">
        <p14:creationId xmlns:p14="http://schemas.microsoft.com/office/powerpoint/2010/main" val="2007905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Margin - Shorthand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If the margin property has four values:</a:t>
            </a:r>
          </a:p>
          <a:p>
            <a:pPr>
              <a:buFont typeface="Wingdings" panose="05000000000000000000" pitchFamily="2" charset="2"/>
              <a:buChar char="q"/>
            </a:pPr>
            <a:r>
              <a:rPr lang="en-US" sz="2800" dirty="0"/>
              <a:t>margin: 25px 50px 75px 100px;</a:t>
            </a:r>
          </a:p>
          <a:p>
            <a:pPr lvl="2">
              <a:buFont typeface="Wingdings" panose="05000000000000000000" pitchFamily="2" charset="2"/>
              <a:buChar char="q"/>
            </a:pPr>
            <a:r>
              <a:rPr lang="en-US" sz="2400" b="1" dirty="0"/>
              <a:t>top</a:t>
            </a:r>
            <a:r>
              <a:rPr lang="en-US" sz="2400" dirty="0"/>
              <a:t> </a:t>
            </a:r>
            <a:r>
              <a:rPr lang="en-US" sz="2400" b="1" dirty="0"/>
              <a:t>margin</a:t>
            </a:r>
            <a:r>
              <a:rPr lang="en-US" sz="2400" dirty="0"/>
              <a:t> is 25px</a:t>
            </a:r>
          </a:p>
          <a:p>
            <a:pPr lvl="2">
              <a:buFont typeface="Wingdings" panose="05000000000000000000" pitchFamily="2" charset="2"/>
              <a:buChar char="q"/>
            </a:pPr>
            <a:r>
              <a:rPr lang="en-US" sz="2400" dirty="0"/>
              <a:t>right margin is 50px</a:t>
            </a:r>
          </a:p>
          <a:p>
            <a:pPr lvl="2">
              <a:buFont typeface="Wingdings" panose="05000000000000000000" pitchFamily="2" charset="2"/>
              <a:buChar char="q"/>
            </a:pPr>
            <a:r>
              <a:rPr lang="en-US" sz="2400" dirty="0"/>
              <a:t>bottom margin is 75px</a:t>
            </a:r>
          </a:p>
          <a:p>
            <a:pPr lvl="2">
              <a:buFont typeface="Wingdings" panose="05000000000000000000" pitchFamily="2" charset="2"/>
              <a:buChar char="q"/>
            </a:pPr>
            <a:r>
              <a:rPr lang="en-US" sz="2400" dirty="0"/>
              <a:t>left margin is 100px</a:t>
            </a:r>
          </a:p>
        </p:txBody>
      </p:sp>
      <p:pic>
        <p:nvPicPr>
          <p:cNvPr id="4" name="Picture 3">
            <a:extLst>
              <a:ext uri="{FF2B5EF4-FFF2-40B4-BE49-F238E27FC236}">
                <a16:creationId xmlns:a16="http://schemas.microsoft.com/office/drawing/2014/main" id="{CEEC3697-033F-447F-AF91-9FE83792DB4B}"/>
              </a:ext>
            </a:extLst>
          </p:cNvPr>
          <p:cNvPicPr>
            <a:picLocks noChangeAspect="1"/>
          </p:cNvPicPr>
          <p:nvPr/>
        </p:nvPicPr>
        <p:blipFill>
          <a:blip r:embed="rId2"/>
          <a:stretch>
            <a:fillRect/>
          </a:stretch>
        </p:blipFill>
        <p:spPr>
          <a:xfrm>
            <a:off x="1691379" y="4560513"/>
            <a:ext cx="7452621" cy="1596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0746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Margin shorthand …. </a:t>
            </a:r>
          </a:p>
        </p:txBody>
      </p:sp>
      <p:pic>
        <p:nvPicPr>
          <p:cNvPr id="4" name="Content Placeholder 3">
            <a:extLst>
              <a:ext uri="{FF2B5EF4-FFF2-40B4-BE49-F238E27FC236}">
                <a16:creationId xmlns:a16="http://schemas.microsoft.com/office/drawing/2014/main" id="{F5DF6ECA-5065-4B75-B7B1-C184A28F9AFA}"/>
              </a:ext>
            </a:extLst>
          </p:cNvPr>
          <p:cNvPicPr>
            <a:picLocks noGrp="1" noChangeAspect="1"/>
          </p:cNvPicPr>
          <p:nvPr>
            <p:ph idx="1"/>
          </p:nvPr>
        </p:nvPicPr>
        <p:blipFill>
          <a:blip r:embed="rId2"/>
          <a:stretch>
            <a:fillRect/>
          </a:stretch>
        </p:blipFill>
        <p:spPr>
          <a:xfrm>
            <a:off x="1399520" y="2203979"/>
            <a:ext cx="9550458" cy="3099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C09D5CB0-1EA7-453B-B2A6-8A398893FFF4}"/>
              </a:ext>
            </a:extLst>
          </p:cNvPr>
          <p:cNvPicPr>
            <a:picLocks noChangeAspect="1"/>
          </p:cNvPicPr>
          <p:nvPr/>
        </p:nvPicPr>
        <p:blipFill>
          <a:blip r:embed="rId3"/>
          <a:stretch>
            <a:fillRect/>
          </a:stretch>
        </p:blipFill>
        <p:spPr>
          <a:xfrm>
            <a:off x="670600" y="2203979"/>
            <a:ext cx="10850799" cy="3099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0C072A8-DB64-4AC3-A0DB-D58F885B2F86}"/>
              </a:ext>
            </a:extLst>
          </p:cNvPr>
          <p:cNvPicPr>
            <a:picLocks noChangeAspect="1"/>
          </p:cNvPicPr>
          <p:nvPr/>
        </p:nvPicPr>
        <p:blipFill>
          <a:blip r:embed="rId4"/>
          <a:stretch>
            <a:fillRect/>
          </a:stretch>
        </p:blipFill>
        <p:spPr>
          <a:xfrm>
            <a:off x="670600" y="2203978"/>
            <a:ext cx="10850799" cy="3099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919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7A7-881E-40EC-9278-80E28F5C6516}"/>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C8CE830A-13B1-4320-A32F-8BB07E40550A}"/>
              </a:ext>
            </a:extLst>
          </p:cNvPr>
          <p:cNvSpPr>
            <a:spLocks noGrp="1"/>
          </p:cNvSpPr>
          <p:nvPr>
            <p:ph sz="half" idx="1"/>
          </p:nvPr>
        </p:nvSpPr>
        <p:spPr>
          <a:xfrm>
            <a:off x="1097279" y="1845734"/>
            <a:ext cx="4937760" cy="4189306"/>
          </a:xfrm>
        </p:spPr>
        <p:txBody>
          <a:bodyPr>
            <a:normAutofit/>
          </a:bodyPr>
          <a:lstStyle/>
          <a:p>
            <a:pPr>
              <a:buFont typeface="Wingdings" panose="05000000000000000000" pitchFamily="2" charset="2"/>
              <a:buChar char="Ø"/>
            </a:pPr>
            <a:r>
              <a:rPr lang="en-US" dirty="0"/>
              <a:t>CSS Flexbox</a:t>
            </a:r>
          </a:p>
          <a:p>
            <a:pPr>
              <a:buFont typeface="Wingdings" panose="05000000000000000000" pitchFamily="2" charset="2"/>
              <a:buChar char="Ø"/>
            </a:pPr>
            <a:r>
              <a:rPr lang="en-US" dirty="0"/>
              <a:t>CSS Grid</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Content Placeholder 3">
            <a:extLst>
              <a:ext uri="{FF2B5EF4-FFF2-40B4-BE49-F238E27FC236}">
                <a16:creationId xmlns:a16="http://schemas.microsoft.com/office/drawing/2014/main" id="{342B2B53-27AB-41B5-845D-FA230C1FDDAB}"/>
              </a:ext>
            </a:extLst>
          </p:cNvPr>
          <p:cNvSpPr>
            <a:spLocks noGrp="1"/>
          </p:cNvSpPr>
          <p:nvPr>
            <p:ph sz="half" idx="2"/>
          </p:nvPr>
        </p:nvSpPr>
        <p:spPr/>
        <p:txBody>
          <a:bodyPr>
            <a:normAutofit/>
          </a:bodyPr>
          <a:lstStyle/>
          <a:p>
            <a:endParaRPr lang="en-US" dirty="0"/>
          </a:p>
        </p:txBody>
      </p:sp>
    </p:spTree>
    <p:extLst>
      <p:ext uri="{BB962C8B-B14F-4D97-AF65-F5344CB8AC3E}">
        <p14:creationId xmlns:p14="http://schemas.microsoft.com/office/powerpoint/2010/main" val="18561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All CSS Margin Properties</a:t>
            </a:r>
          </a:p>
        </p:txBody>
      </p:sp>
      <p:pic>
        <p:nvPicPr>
          <p:cNvPr id="4" name="Content Placeholder 3">
            <a:extLst>
              <a:ext uri="{FF2B5EF4-FFF2-40B4-BE49-F238E27FC236}">
                <a16:creationId xmlns:a16="http://schemas.microsoft.com/office/drawing/2014/main" id="{C393360B-2C08-49E3-936A-5F03B42E4802}"/>
              </a:ext>
            </a:extLst>
          </p:cNvPr>
          <p:cNvPicPr>
            <a:picLocks noGrp="1" noChangeAspect="1"/>
          </p:cNvPicPr>
          <p:nvPr>
            <p:ph idx="1"/>
          </p:nvPr>
        </p:nvPicPr>
        <p:blipFill>
          <a:blip r:embed="rId2"/>
          <a:stretch>
            <a:fillRect/>
          </a:stretch>
        </p:blipFill>
        <p:spPr>
          <a:xfrm>
            <a:off x="1097280" y="2100077"/>
            <a:ext cx="8595360" cy="3983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5566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Padding</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Padding is used to create space around an element's content, inside of any defined borders.</a:t>
            </a:r>
          </a:p>
          <a:p>
            <a:pPr>
              <a:buFont typeface="Wingdings" panose="05000000000000000000" pitchFamily="2" charset="2"/>
              <a:buChar char="q"/>
            </a:pPr>
            <a:r>
              <a:rPr lang="en-US" sz="2400" dirty="0"/>
              <a:t>CSS has properties for specifying the padding for each side of an element:</a:t>
            </a:r>
          </a:p>
          <a:p>
            <a:pPr lvl="2">
              <a:buFont typeface="Wingdings" panose="05000000000000000000" pitchFamily="2" charset="2"/>
              <a:buChar char="q"/>
            </a:pPr>
            <a:r>
              <a:rPr lang="en-US" sz="2400" dirty="0"/>
              <a:t>padding-top</a:t>
            </a:r>
          </a:p>
          <a:p>
            <a:pPr lvl="2">
              <a:buFont typeface="Wingdings" panose="05000000000000000000" pitchFamily="2" charset="2"/>
              <a:buChar char="q"/>
            </a:pPr>
            <a:r>
              <a:rPr lang="en-US" sz="2400" dirty="0"/>
              <a:t>padding-right</a:t>
            </a:r>
          </a:p>
          <a:p>
            <a:pPr lvl="2">
              <a:buFont typeface="Wingdings" panose="05000000000000000000" pitchFamily="2" charset="2"/>
              <a:buChar char="q"/>
            </a:pPr>
            <a:r>
              <a:rPr lang="en-US" sz="2400" dirty="0"/>
              <a:t>padding-bottom</a:t>
            </a:r>
          </a:p>
          <a:p>
            <a:pPr lvl="2">
              <a:buFont typeface="Wingdings" panose="05000000000000000000" pitchFamily="2" charset="2"/>
              <a:buChar char="q"/>
            </a:pPr>
            <a:r>
              <a:rPr lang="en-US" sz="2400" dirty="0"/>
              <a:t>padding-left</a:t>
            </a:r>
          </a:p>
        </p:txBody>
      </p:sp>
      <p:pic>
        <p:nvPicPr>
          <p:cNvPr id="4" name="Picture 3">
            <a:extLst>
              <a:ext uri="{FF2B5EF4-FFF2-40B4-BE49-F238E27FC236}">
                <a16:creationId xmlns:a16="http://schemas.microsoft.com/office/drawing/2014/main" id="{92E048DC-E2D3-4BDE-8280-380C8F3A833A}"/>
              </a:ext>
            </a:extLst>
          </p:cNvPr>
          <p:cNvPicPr>
            <a:picLocks noChangeAspect="1"/>
          </p:cNvPicPr>
          <p:nvPr/>
        </p:nvPicPr>
        <p:blipFill>
          <a:blip r:embed="rId2"/>
          <a:stretch>
            <a:fillRect/>
          </a:stretch>
        </p:blipFill>
        <p:spPr>
          <a:xfrm>
            <a:off x="1036320" y="2015360"/>
            <a:ext cx="9727765" cy="3105281"/>
          </a:xfrm>
          <a:prstGeom prst="rect">
            <a:avLst/>
          </a:prstGeom>
        </p:spPr>
      </p:pic>
      <p:pic>
        <p:nvPicPr>
          <p:cNvPr id="5" name="Picture 4">
            <a:extLst>
              <a:ext uri="{FF2B5EF4-FFF2-40B4-BE49-F238E27FC236}">
                <a16:creationId xmlns:a16="http://schemas.microsoft.com/office/drawing/2014/main" id="{EAC539C4-9A95-4853-AAC8-CAEAF878C066}"/>
              </a:ext>
            </a:extLst>
          </p:cNvPr>
          <p:cNvPicPr>
            <a:picLocks noChangeAspect="1"/>
          </p:cNvPicPr>
          <p:nvPr/>
        </p:nvPicPr>
        <p:blipFill>
          <a:blip r:embed="rId3"/>
          <a:stretch>
            <a:fillRect/>
          </a:stretch>
        </p:blipFill>
        <p:spPr>
          <a:xfrm>
            <a:off x="1036319" y="2055170"/>
            <a:ext cx="10266439" cy="3105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466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Padding and Element Width</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width property specifies the width of the element's content area. The content area is the portion inside the padding, border, and margin of an element .</a:t>
            </a:r>
          </a:p>
          <a:p>
            <a:pPr>
              <a:buFont typeface="Wingdings" panose="05000000000000000000" pitchFamily="2" charset="2"/>
              <a:buChar char="q"/>
            </a:pPr>
            <a:r>
              <a:rPr lang="en-US" sz="2400" dirty="0"/>
              <a:t>So, if an element has a specified width, the padding added to that element will be added to the total width of the element. </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0C669519-F059-4742-8545-3FD37454AB81}"/>
              </a:ext>
            </a:extLst>
          </p:cNvPr>
          <p:cNvPicPr>
            <a:picLocks noChangeAspect="1"/>
          </p:cNvPicPr>
          <p:nvPr/>
        </p:nvPicPr>
        <p:blipFill>
          <a:blip r:embed="rId2"/>
          <a:stretch>
            <a:fillRect/>
          </a:stretch>
        </p:blipFill>
        <p:spPr>
          <a:xfrm>
            <a:off x="1097280" y="3429000"/>
            <a:ext cx="8069580" cy="2903220"/>
          </a:xfrm>
          <a:prstGeom prst="rect">
            <a:avLst/>
          </a:prstGeom>
        </p:spPr>
      </p:pic>
    </p:spTree>
    <p:extLst>
      <p:ext uri="{BB962C8B-B14F-4D97-AF65-F5344CB8AC3E}">
        <p14:creationId xmlns:p14="http://schemas.microsoft.com/office/powerpoint/2010/main" val="2836139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Padding and Element Width …</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To keep the width at 300px, no matter the amount of padding, you can use the box-sizing property. This causes the element to maintain its actual width; if you increase the padding, the available content space will decrease.</a:t>
            </a:r>
          </a:p>
        </p:txBody>
      </p:sp>
      <p:pic>
        <p:nvPicPr>
          <p:cNvPr id="4" name="Picture 3">
            <a:extLst>
              <a:ext uri="{FF2B5EF4-FFF2-40B4-BE49-F238E27FC236}">
                <a16:creationId xmlns:a16="http://schemas.microsoft.com/office/drawing/2014/main" id="{CAD68BEA-A50C-44BF-8DA7-F0D443F1181F}"/>
              </a:ext>
            </a:extLst>
          </p:cNvPr>
          <p:cNvPicPr>
            <a:picLocks noChangeAspect="1"/>
          </p:cNvPicPr>
          <p:nvPr/>
        </p:nvPicPr>
        <p:blipFill>
          <a:blip r:embed="rId2"/>
          <a:stretch>
            <a:fillRect/>
          </a:stretch>
        </p:blipFill>
        <p:spPr>
          <a:xfrm>
            <a:off x="1302616" y="3040220"/>
            <a:ext cx="8504324" cy="3356970"/>
          </a:xfrm>
          <a:prstGeom prst="rect">
            <a:avLst/>
          </a:prstGeom>
        </p:spPr>
      </p:pic>
    </p:spTree>
    <p:extLst>
      <p:ext uri="{BB962C8B-B14F-4D97-AF65-F5344CB8AC3E}">
        <p14:creationId xmlns:p14="http://schemas.microsoft.com/office/powerpoint/2010/main" val="2283153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All CSS Padding Properties</a:t>
            </a:r>
          </a:p>
        </p:txBody>
      </p:sp>
      <p:pic>
        <p:nvPicPr>
          <p:cNvPr id="4" name="Content Placeholder 3">
            <a:extLst>
              <a:ext uri="{FF2B5EF4-FFF2-40B4-BE49-F238E27FC236}">
                <a16:creationId xmlns:a16="http://schemas.microsoft.com/office/drawing/2014/main" id="{168C898C-B8F0-4466-A348-DBAE023A103A}"/>
              </a:ext>
            </a:extLst>
          </p:cNvPr>
          <p:cNvPicPr>
            <a:picLocks noGrp="1" noChangeAspect="1"/>
          </p:cNvPicPr>
          <p:nvPr>
            <p:ph idx="1"/>
          </p:nvPr>
        </p:nvPicPr>
        <p:blipFill>
          <a:blip r:embed="rId2"/>
          <a:stretch>
            <a:fillRect/>
          </a:stretch>
        </p:blipFill>
        <p:spPr>
          <a:xfrm>
            <a:off x="1097279" y="1936254"/>
            <a:ext cx="9013067" cy="3961626"/>
          </a:xfrm>
          <a:prstGeom prst="rect">
            <a:avLst/>
          </a:prstGeom>
        </p:spPr>
      </p:pic>
    </p:spTree>
    <p:extLst>
      <p:ext uri="{BB962C8B-B14F-4D97-AF65-F5344CB8AC3E}">
        <p14:creationId xmlns:p14="http://schemas.microsoft.com/office/powerpoint/2010/main" val="3523010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Height, Width and Max-width</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CSS height and width properties are used to set the height and width of an element.</a:t>
            </a:r>
          </a:p>
          <a:p>
            <a:pPr>
              <a:buFont typeface="Wingdings" panose="05000000000000000000" pitchFamily="2" charset="2"/>
              <a:buChar char="q"/>
            </a:pPr>
            <a:r>
              <a:rPr lang="en-US" sz="2400" dirty="0"/>
              <a:t>The CSS max-width property is used to set the maximum width of an element.</a:t>
            </a:r>
          </a:p>
          <a:p>
            <a:pPr>
              <a:buFont typeface="Wingdings" panose="05000000000000000000" pitchFamily="2" charset="2"/>
              <a:buChar char="q"/>
            </a:pPr>
            <a:r>
              <a:rPr lang="en-US" sz="2400" dirty="0"/>
              <a:t>The height and width properties are used to set the height and width of an element.</a:t>
            </a:r>
          </a:p>
          <a:p>
            <a:pPr>
              <a:buFont typeface="Wingdings" panose="05000000000000000000" pitchFamily="2" charset="2"/>
              <a:buChar char="q"/>
            </a:pPr>
            <a:r>
              <a:rPr lang="en-US" sz="2400" dirty="0"/>
              <a:t>The height and width properties do not include padding, borders, or margins. It sets the height/width of the area inside the padding, border, and margin of the element.</a:t>
            </a:r>
          </a:p>
        </p:txBody>
      </p:sp>
    </p:spTree>
    <p:extLst>
      <p:ext uri="{BB962C8B-B14F-4D97-AF65-F5344CB8AC3E}">
        <p14:creationId xmlns:p14="http://schemas.microsoft.com/office/powerpoint/2010/main" val="4077263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height and width Values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height and width properties may have the following values:</a:t>
            </a:r>
          </a:p>
          <a:p>
            <a:pPr lvl="2">
              <a:buFont typeface="Wingdings" panose="05000000000000000000" pitchFamily="2" charset="2"/>
              <a:buChar char="q"/>
            </a:pPr>
            <a:r>
              <a:rPr lang="en-US" sz="2400" b="1" dirty="0"/>
              <a:t>auto</a:t>
            </a:r>
            <a:r>
              <a:rPr lang="en-US" sz="2400" dirty="0"/>
              <a:t> - This is default. The browser calculates the height and width</a:t>
            </a:r>
          </a:p>
          <a:p>
            <a:pPr lvl="2">
              <a:buFont typeface="Wingdings" panose="05000000000000000000" pitchFamily="2" charset="2"/>
              <a:buChar char="q"/>
            </a:pPr>
            <a:r>
              <a:rPr lang="en-US" sz="2400" b="1" dirty="0"/>
              <a:t>length</a:t>
            </a:r>
            <a:r>
              <a:rPr lang="en-US" sz="2400" dirty="0"/>
              <a:t> - Defines the height/width in px, cm, etc.</a:t>
            </a:r>
          </a:p>
          <a:p>
            <a:pPr lvl="2">
              <a:buFont typeface="Wingdings" panose="05000000000000000000" pitchFamily="2" charset="2"/>
              <a:buChar char="q"/>
            </a:pPr>
            <a:r>
              <a:rPr lang="en-US" sz="2400" b="1" dirty="0"/>
              <a:t>%</a:t>
            </a:r>
            <a:r>
              <a:rPr lang="en-US" sz="2400" dirty="0"/>
              <a:t> - Defines the height/width in percent of the containing block</a:t>
            </a:r>
          </a:p>
          <a:p>
            <a:pPr lvl="2">
              <a:buFont typeface="Wingdings" panose="05000000000000000000" pitchFamily="2" charset="2"/>
              <a:buChar char="q"/>
            </a:pPr>
            <a:r>
              <a:rPr lang="en-US" sz="2400" b="1" dirty="0"/>
              <a:t>initial</a:t>
            </a:r>
            <a:r>
              <a:rPr lang="en-US" sz="2400" dirty="0"/>
              <a:t> - Sets the height/width to its default value</a:t>
            </a:r>
          </a:p>
          <a:p>
            <a:pPr lvl="2">
              <a:buFont typeface="Wingdings" panose="05000000000000000000" pitchFamily="2" charset="2"/>
              <a:buChar char="q"/>
            </a:pPr>
            <a:r>
              <a:rPr lang="en-US" sz="2400" b="1" dirty="0"/>
              <a:t>inherit</a:t>
            </a:r>
            <a:r>
              <a:rPr lang="en-US" sz="2400" dirty="0"/>
              <a:t> - The height/width will be inherited from its parent value</a:t>
            </a:r>
          </a:p>
        </p:txBody>
      </p:sp>
      <p:pic>
        <p:nvPicPr>
          <p:cNvPr id="4" name="Picture 3">
            <a:extLst>
              <a:ext uri="{FF2B5EF4-FFF2-40B4-BE49-F238E27FC236}">
                <a16:creationId xmlns:a16="http://schemas.microsoft.com/office/drawing/2014/main" id="{4B38D87B-A1E8-4584-B848-6BAD7E8F50D8}"/>
              </a:ext>
            </a:extLst>
          </p:cNvPr>
          <p:cNvPicPr>
            <a:picLocks noChangeAspect="1"/>
          </p:cNvPicPr>
          <p:nvPr/>
        </p:nvPicPr>
        <p:blipFill>
          <a:blip r:embed="rId2"/>
          <a:stretch>
            <a:fillRect/>
          </a:stretch>
        </p:blipFill>
        <p:spPr>
          <a:xfrm>
            <a:off x="1852928" y="4381123"/>
            <a:ext cx="6765292" cy="17654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682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Setting max-width</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max-width property is used to set the maximum width of an element.</a:t>
            </a:r>
          </a:p>
          <a:p>
            <a:pPr>
              <a:buFont typeface="Wingdings" panose="05000000000000000000" pitchFamily="2" charset="2"/>
              <a:buChar char="q"/>
            </a:pPr>
            <a:r>
              <a:rPr lang="en-US" sz="2400" dirty="0"/>
              <a:t>The max-width can be specified in length values, like px, cm, etc., or in percent (%) of the containing block, or set to none (this is default. Means that there is no maximum width).</a:t>
            </a:r>
          </a:p>
        </p:txBody>
      </p:sp>
      <p:pic>
        <p:nvPicPr>
          <p:cNvPr id="4" name="Picture 3">
            <a:extLst>
              <a:ext uri="{FF2B5EF4-FFF2-40B4-BE49-F238E27FC236}">
                <a16:creationId xmlns:a16="http://schemas.microsoft.com/office/drawing/2014/main" id="{BE40DDD6-E6B4-4972-B554-3D0D69317F3C}"/>
              </a:ext>
            </a:extLst>
          </p:cNvPr>
          <p:cNvPicPr>
            <a:picLocks noChangeAspect="1"/>
          </p:cNvPicPr>
          <p:nvPr/>
        </p:nvPicPr>
        <p:blipFill>
          <a:blip r:embed="rId3"/>
          <a:stretch>
            <a:fillRect/>
          </a:stretch>
        </p:blipFill>
        <p:spPr>
          <a:xfrm>
            <a:off x="1964695" y="3743114"/>
            <a:ext cx="8093705" cy="2053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948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Box Model</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All HTML elements can be considered as boxes.</a:t>
            </a:r>
          </a:p>
          <a:p>
            <a:pPr>
              <a:buFont typeface="Wingdings" panose="05000000000000000000" pitchFamily="2" charset="2"/>
              <a:buChar char="q"/>
            </a:pPr>
            <a:r>
              <a:rPr lang="en-US" sz="2400" dirty="0"/>
              <a:t>The CSS box model is essentially a box that wraps around every HTML element. It consists of: margins, borders, padding, and the actual content.</a:t>
            </a:r>
          </a:p>
          <a:p>
            <a:pPr>
              <a:buFont typeface="Wingdings" panose="05000000000000000000" pitchFamily="2" charset="2"/>
              <a:buChar char="q"/>
            </a:pPr>
            <a:r>
              <a:rPr lang="en-US" sz="2400" dirty="0"/>
              <a:t>Explanation of the different parts:</a:t>
            </a:r>
          </a:p>
          <a:p>
            <a:pPr lvl="1">
              <a:buFont typeface="Wingdings" panose="05000000000000000000" pitchFamily="2" charset="2"/>
              <a:buChar char="q"/>
            </a:pPr>
            <a:r>
              <a:rPr lang="en-US" sz="2400" dirty="0"/>
              <a:t>Content - The content of the box, where text and images appear</a:t>
            </a:r>
          </a:p>
          <a:p>
            <a:pPr lvl="1">
              <a:buFont typeface="Wingdings" panose="05000000000000000000" pitchFamily="2" charset="2"/>
              <a:buChar char="q"/>
            </a:pPr>
            <a:r>
              <a:rPr lang="en-US" sz="2400" dirty="0"/>
              <a:t>Padding - Clears an area around the content. The padding is transparent</a:t>
            </a:r>
          </a:p>
          <a:p>
            <a:pPr lvl="1">
              <a:buFont typeface="Wingdings" panose="05000000000000000000" pitchFamily="2" charset="2"/>
              <a:buChar char="q"/>
            </a:pPr>
            <a:r>
              <a:rPr lang="en-US" sz="2400" dirty="0"/>
              <a:t>Border - A border that goes around the padding and content</a:t>
            </a:r>
          </a:p>
          <a:p>
            <a:pPr lvl="1">
              <a:buFont typeface="Wingdings" panose="05000000000000000000" pitchFamily="2" charset="2"/>
              <a:buChar char="q"/>
            </a:pPr>
            <a:r>
              <a:rPr lang="en-US" sz="2400" dirty="0"/>
              <a:t>Margin - Clears an area outside the border. The margin is transparent</a:t>
            </a:r>
          </a:p>
        </p:txBody>
      </p:sp>
      <p:pic>
        <p:nvPicPr>
          <p:cNvPr id="4" name="Picture 3">
            <a:extLst>
              <a:ext uri="{FF2B5EF4-FFF2-40B4-BE49-F238E27FC236}">
                <a16:creationId xmlns:a16="http://schemas.microsoft.com/office/drawing/2014/main" id="{A8F3BDE7-86EF-4842-85BA-B8BCDD764899}"/>
              </a:ext>
            </a:extLst>
          </p:cNvPr>
          <p:cNvPicPr>
            <a:picLocks noChangeAspect="1"/>
          </p:cNvPicPr>
          <p:nvPr/>
        </p:nvPicPr>
        <p:blipFill>
          <a:blip r:embed="rId2"/>
          <a:stretch>
            <a:fillRect/>
          </a:stretch>
        </p:blipFill>
        <p:spPr>
          <a:xfrm>
            <a:off x="1314038" y="1737360"/>
            <a:ext cx="7921402" cy="4423233"/>
          </a:xfrm>
          <a:prstGeom prst="rect">
            <a:avLst/>
          </a:prstGeom>
        </p:spPr>
      </p:pic>
    </p:spTree>
    <p:extLst>
      <p:ext uri="{BB962C8B-B14F-4D97-AF65-F5344CB8AC3E}">
        <p14:creationId xmlns:p14="http://schemas.microsoft.com/office/powerpoint/2010/main" val="414039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Width and Height of an Element</a:t>
            </a:r>
          </a:p>
        </p:txBody>
      </p:sp>
      <p:pic>
        <p:nvPicPr>
          <p:cNvPr id="4" name="Content Placeholder 3">
            <a:extLst>
              <a:ext uri="{FF2B5EF4-FFF2-40B4-BE49-F238E27FC236}">
                <a16:creationId xmlns:a16="http://schemas.microsoft.com/office/drawing/2014/main" id="{8FD5B86F-BFE2-4C2A-9FA1-ED0CEAC6C4D5}"/>
              </a:ext>
            </a:extLst>
          </p:cNvPr>
          <p:cNvPicPr>
            <a:picLocks noGrp="1" noChangeAspect="1"/>
          </p:cNvPicPr>
          <p:nvPr>
            <p:ph idx="1"/>
          </p:nvPr>
        </p:nvPicPr>
        <p:blipFill>
          <a:blip r:embed="rId3"/>
          <a:stretch>
            <a:fillRect/>
          </a:stretch>
        </p:blipFill>
        <p:spPr>
          <a:xfrm>
            <a:off x="1097279" y="2104892"/>
            <a:ext cx="9311543" cy="3267208"/>
          </a:xfrm>
          <a:prstGeom prst="rect">
            <a:avLst/>
          </a:prstGeom>
        </p:spPr>
      </p:pic>
      <p:pic>
        <p:nvPicPr>
          <p:cNvPr id="5" name="Picture 4">
            <a:extLst>
              <a:ext uri="{FF2B5EF4-FFF2-40B4-BE49-F238E27FC236}">
                <a16:creationId xmlns:a16="http://schemas.microsoft.com/office/drawing/2014/main" id="{9D903D0E-7AA7-4DF9-8DF5-659E404ACB37}"/>
              </a:ext>
            </a:extLst>
          </p:cNvPr>
          <p:cNvPicPr>
            <a:picLocks noChangeAspect="1"/>
          </p:cNvPicPr>
          <p:nvPr/>
        </p:nvPicPr>
        <p:blipFill>
          <a:blip r:embed="rId4"/>
          <a:stretch>
            <a:fillRect/>
          </a:stretch>
        </p:blipFill>
        <p:spPr>
          <a:xfrm>
            <a:off x="5441297" y="2834639"/>
            <a:ext cx="5653424" cy="2391495"/>
          </a:xfrm>
          <a:prstGeom prst="rect">
            <a:avLst/>
          </a:prstGeom>
        </p:spPr>
      </p:pic>
    </p:spTree>
    <p:extLst>
      <p:ext uri="{BB962C8B-B14F-4D97-AF65-F5344CB8AC3E}">
        <p14:creationId xmlns:p14="http://schemas.microsoft.com/office/powerpoint/2010/main" val="101881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BE15-8038-4BD3-91FC-A69F4A08D235}"/>
              </a:ext>
            </a:extLst>
          </p:cNvPr>
          <p:cNvSpPr>
            <a:spLocks noGrp="1"/>
          </p:cNvSpPr>
          <p:nvPr>
            <p:ph type="title"/>
          </p:nvPr>
        </p:nvSpPr>
        <p:spPr/>
        <p:txBody>
          <a:bodyPr/>
          <a:lstStyle/>
          <a:p>
            <a:r>
              <a:rPr lang="en-US" dirty="0"/>
              <a:t>What is Cascading Style Sheet (CSS) ?</a:t>
            </a:r>
          </a:p>
        </p:txBody>
      </p:sp>
      <p:sp>
        <p:nvSpPr>
          <p:cNvPr id="3" name="Content Placeholder 2">
            <a:extLst>
              <a:ext uri="{FF2B5EF4-FFF2-40B4-BE49-F238E27FC236}">
                <a16:creationId xmlns:a16="http://schemas.microsoft.com/office/drawing/2014/main" id="{2ABBF4D6-B30F-4D00-A8EC-011671919E0A}"/>
              </a:ext>
            </a:extLst>
          </p:cNvPr>
          <p:cNvSpPr>
            <a:spLocks noGrp="1"/>
          </p:cNvSpPr>
          <p:nvPr>
            <p:ph idx="1"/>
          </p:nvPr>
        </p:nvSpPr>
        <p:spPr/>
        <p:txBody>
          <a:bodyPr>
            <a:normAutofit/>
          </a:bodyPr>
          <a:lstStyle/>
          <a:p>
            <a:pPr>
              <a:buFont typeface="Wingdings" panose="05000000000000000000" pitchFamily="2" charset="2"/>
              <a:buChar char="q"/>
            </a:pPr>
            <a:r>
              <a:rPr lang="en-US" sz="2400" dirty="0"/>
              <a:t>CSS stands for Cascading Style Sheets.</a:t>
            </a:r>
          </a:p>
          <a:p>
            <a:pPr>
              <a:buFont typeface="Wingdings" panose="05000000000000000000" pitchFamily="2" charset="2"/>
              <a:buChar char="q"/>
            </a:pPr>
            <a:r>
              <a:rPr lang="en-US" sz="2400" dirty="0"/>
              <a:t>Cascading Style Sheets (CSS) is used to format the layout of a webpage.</a:t>
            </a:r>
          </a:p>
          <a:p>
            <a:pPr>
              <a:buFont typeface="Wingdings" panose="05000000000000000000" pitchFamily="2" charset="2"/>
              <a:buChar char="q"/>
            </a:pPr>
            <a:r>
              <a:rPr lang="en-US" sz="2400" dirty="0"/>
              <a:t>With CSS, you can control</a:t>
            </a:r>
          </a:p>
          <a:p>
            <a:pPr lvl="1">
              <a:buFont typeface="Wingdings" panose="05000000000000000000" pitchFamily="2" charset="2"/>
              <a:buChar char="Ø"/>
            </a:pPr>
            <a:r>
              <a:rPr lang="en-US" sz="2400" dirty="0"/>
              <a:t> the color, font, the size of text, </a:t>
            </a:r>
          </a:p>
          <a:p>
            <a:pPr lvl="1">
              <a:buFont typeface="Wingdings" panose="05000000000000000000" pitchFamily="2" charset="2"/>
              <a:buChar char="Ø"/>
            </a:pPr>
            <a:r>
              <a:rPr lang="en-US" sz="2400" dirty="0"/>
              <a:t>the spacing between elements, </a:t>
            </a:r>
          </a:p>
          <a:p>
            <a:pPr lvl="1">
              <a:buFont typeface="Wingdings" panose="05000000000000000000" pitchFamily="2" charset="2"/>
              <a:buChar char="Ø"/>
            </a:pPr>
            <a:r>
              <a:rPr lang="en-US" sz="2400" dirty="0"/>
              <a:t>how elements are positioned and laid out, </a:t>
            </a:r>
          </a:p>
          <a:p>
            <a:pPr lvl="1">
              <a:buFont typeface="Wingdings" panose="05000000000000000000" pitchFamily="2" charset="2"/>
              <a:buChar char="Ø"/>
            </a:pPr>
            <a:r>
              <a:rPr lang="en-US" sz="2400" dirty="0"/>
              <a:t>what background images or background colors are to be used, </a:t>
            </a:r>
          </a:p>
          <a:p>
            <a:pPr lvl="1">
              <a:buFont typeface="Wingdings" panose="05000000000000000000" pitchFamily="2" charset="2"/>
              <a:buChar char="Ø"/>
            </a:pPr>
            <a:r>
              <a:rPr lang="en-US" sz="2400" dirty="0"/>
              <a:t>different displays for different devices and screen sizes, and much more!</a:t>
            </a:r>
            <a:endParaRPr lang="en-US" sz="2200" dirty="0"/>
          </a:p>
        </p:txBody>
      </p:sp>
    </p:spTree>
    <p:extLst>
      <p:ext uri="{BB962C8B-B14F-4D97-AF65-F5344CB8AC3E}">
        <p14:creationId xmlns:p14="http://schemas.microsoft.com/office/powerpoint/2010/main" val="2087926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Text - Text Color</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CSS has a lot of properties for formatting text.</a:t>
            </a:r>
          </a:p>
          <a:p>
            <a:pPr>
              <a:buFont typeface="Wingdings" panose="05000000000000000000" pitchFamily="2" charset="2"/>
              <a:buChar char="q"/>
            </a:pPr>
            <a:r>
              <a:rPr lang="en-US" sz="2400" dirty="0"/>
              <a:t>The color property is used to set the color of the text. The color is specified by:</a:t>
            </a:r>
          </a:p>
          <a:p>
            <a:pPr lvl="2">
              <a:buFont typeface="Wingdings" panose="05000000000000000000" pitchFamily="2" charset="2"/>
              <a:buChar char="q"/>
            </a:pPr>
            <a:r>
              <a:rPr lang="en-US" sz="2400" dirty="0"/>
              <a:t>a color name - like "red"</a:t>
            </a:r>
          </a:p>
          <a:p>
            <a:pPr lvl="2">
              <a:buFont typeface="Wingdings" panose="05000000000000000000" pitchFamily="2" charset="2"/>
              <a:buChar char="q"/>
            </a:pPr>
            <a:r>
              <a:rPr lang="en-US" sz="2400" dirty="0"/>
              <a:t>a HEX value - like "#ff0000"</a:t>
            </a:r>
          </a:p>
          <a:p>
            <a:pPr lvl="2">
              <a:buFont typeface="Wingdings" panose="05000000000000000000" pitchFamily="2" charset="2"/>
              <a:buChar char="q"/>
            </a:pPr>
            <a:r>
              <a:rPr lang="en-US" sz="2400" dirty="0"/>
              <a:t>an RGB value - like "</a:t>
            </a:r>
            <a:r>
              <a:rPr lang="en-US" sz="2400" dirty="0" err="1"/>
              <a:t>rgb</a:t>
            </a:r>
            <a:r>
              <a:rPr lang="en-US" sz="2400" dirty="0"/>
              <a:t>(255,0,0)“</a:t>
            </a:r>
          </a:p>
          <a:p>
            <a:pPr>
              <a:buFont typeface="Wingdings" panose="05000000000000000000" pitchFamily="2" charset="2"/>
              <a:buChar char="q"/>
            </a:pPr>
            <a:r>
              <a:rPr lang="en-US" sz="3000" dirty="0"/>
              <a:t>The default text color for a page is defined in the body selector.</a:t>
            </a:r>
          </a:p>
        </p:txBody>
      </p:sp>
      <p:pic>
        <p:nvPicPr>
          <p:cNvPr id="4" name="Picture 3">
            <a:extLst>
              <a:ext uri="{FF2B5EF4-FFF2-40B4-BE49-F238E27FC236}">
                <a16:creationId xmlns:a16="http://schemas.microsoft.com/office/drawing/2014/main" id="{37DD3A2A-D80C-479F-9A9B-C3493AF786F4}"/>
              </a:ext>
            </a:extLst>
          </p:cNvPr>
          <p:cNvPicPr>
            <a:picLocks noChangeAspect="1"/>
          </p:cNvPicPr>
          <p:nvPr/>
        </p:nvPicPr>
        <p:blipFill>
          <a:blip r:embed="rId3"/>
          <a:stretch>
            <a:fillRect/>
          </a:stretch>
        </p:blipFill>
        <p:spPr>
          <a:xfrm>
            <a:off x="1326543" y="2358084"/>
            <a:ext cx="8983317" cy="3510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973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Text Alignment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Text alignment have the following properties </a:t>
            </a:r>
          </a:p>
          <a:p>
            <a:pPr lvl="2">
              <a:buFont typeface="Wingdings" panose="05000000000000000000" pitchFamily="2" charset="2"/>
              <a:buChar char="q"/>
            </a:pPr>
            <a:r>
              <a:rPr lang="en-US" sz="2400" dirty="0"/>
              <a:t>text-align</a:t>
            </a:r>
          </a:p>
          <a:p>
            <a:pPr lvl="2">
              <a:buFont typeface="Wingdings" panose="05000000000000000000" pitchFamily="2" charset="2"/>
              <a:buChar char="q"/>
            </a:pPr>
            <a:r>
              <a:rPr lang="en-US" sz="2400" dirty="0"/>
              <a:t>text-align-last</a:t>
            </a:r>
          </a:p>
          <a:p>
            <a:pPr lvl="2">
              <a:buFont typeface="Wingdings" panose="05000000000000000000" pitchFamily="2" charset="2"/>
              <a:buChar char="q"/>
            </a:pPr>
            <a:r>
              <a:rPr lang="en-US" sz="2400" dirty="0"/>
              <a:t>direction</a:t>
            </a:r>
          </a:p>
          <a:p>
            <a:pPr lvl="2">
              <a:buFont typeface="Wingdings" panose="05000000000000000000" pitchFamily="2" charset="2"/>
              <a:buChar char="q"/>
            </a:pPr>
            <a:r>
              <a:rPr lang="en-US" sz="2400" dirty="0" err="1"/>
              <a:t>unicode</a:t>
            </a:r>
            <a:r>
              <a:rPr lang="en-US" sz="2400" dirty="0"/>
              <a:t>-bidi</a:t>
            </a:r>
          </a:p>
          <a:p>
            <a:pPr lvl="2">
              <a:buFont typeface="Wingdings" panose="05000000000000000000" pitchFamily="2" charset="2"/>
              <a:buChar char="q"/>
            </a:pPr>
            <a:r>
              <a:rPr lang="en-US" sz="2400" dirty="0"/>
              <a:t>vertical-align</a:t>
            </a:r>
          </a:p>
        </p:txBody>
      </p:sp>
    </p:spTree>
    <p:extLst>
      <p:ext uri="{BB962C8B-B14F-4D97-AF65-F5344CB8AC3E}">
        <p14:creationId xmlns:p14="http://schemas.microsoft.com/office/powerpoint/2010/main" val="187395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Text Alignment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text-align property is used to set the horizontal alignment of a text.</a:t>
            </a:r>
          </a:p>
          <a:p>
            <a:pPr>
              <a:buFont typeface="Wingdings" panose="05000000000000000000" pitchFamily="2" charset="2"/>
              <a:buChar char="q"/>
            </a:pPr>
            <a:r>
              <a:rPr lang="en-US" sz="2400" dirty="0"/>
              <a:t>A text can be left or right aligned, centered, or justified.</a:t>
            </a:r>
          </a:p>
          <a:p>
            <a:pPr>
              <a:buFont typeface="Wingdings" panose="05000000000000000000" pitchFamily="2" charset="2"/>
              <a:buChar char="q"/>
            </a:pPr>
            <a:r>
              <a:rPr lang="en-US" sz="2400" dirty="0"/>
              <a:t>When the text-align property is set to "justify", each line is stretched so that every line has equal width, and the left and right margins are straight</a:t>
            </a:r>
          </a:p>
        </p:txBody>
      </p:sp>
      <p:pic>
        <p:nvPicPr>
          <p:cNvPr id="4" name="Picture 3">
            <a:extLst>
              <a:ext uri="{FF2B5EF4-FFF2-40B4-BE49-F238E27FC236}">
                <a16:creationId xmlns:a16="http://schemas.microsoft.com/office/drawing/2014/main" id="{F13C2773-1243-4EC0-AC61-285FB43A41F5}"/>
              </a:ext>
            </a:extLst>
          </p:cNvPr>
          <p:cNvPicPr>
            <a:picLocks noChangeAspect="1"/>
          </p:cNvPicPr>
          <p:nvPr/>
        </p:nvPicPr>
        <p:blipFill>
          <a:blip r:embed="rId2"/>
          <a:stretch>
            <a:fillRect/>
          </a:stretch>
        </p:blipFill>
        <p:spPr>
          <a:xfrm>
            <a:off x="1729484" y="1895834"/>
            <a:ext cx="6500116" cy="4350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7106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Text Align Last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text-align-last property specifies how to align the last line of a text.</a:t>
            </a:r>
          </a:p>
        </p:txBody>
      </p:sp>
      <p:pic>
        <p:nvPicPr>
          <p:cNvPr id="4" name="Picture 3">
            <a:extLst>
              <a:ext uri="{FF2B5EF4-FFF2-40B4-BE49-F238E27FC236}">
                <a16:creationId xmlns:a16="http://schemas.microsoft.com/office/drawing/2014/main" id="{E40D6D04-E114-42D5-AC0E-653095D7B5B0}"/>
              </a:ext>
            </a:extLst>
          </p:cNvPr>
          <p:cNvPicPr>
            <a:picLocks noChangeAspect="1"/>
          </p:cNvPicPr>
          <p:nvPr/>
        </p:nvPicPr>
        <p:blipFill>
          <a:blip r:embed="rId2"/>
          <a:stretch>
            <a:fillRect/>
          </a:stretch>
        </p:blipFill>
        <p:spPr>
          <a:xfrm>
            <a:off x="1662768" y="2588854"/>
            <a:ext cx="5926752" cy="3388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1461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Text Direction</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direction and </a:t>
            </a:r>
            <a:r>
              <a:rPr lang="en-US" sz="2400" dirty="0" err="1"/>
              <a:t>unicode</a:t>
            </a:r>
            <a:r>
              <a:rPr lang="en-US" sz="2400" dirty="0"/>
              <a:t>-bidi properties can be used to change the text direction of an element:</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185E8E84-9B66-4D90-9EC9-6DAAD01045DD}"/>
              </a:ext>
            </a:extLst>
          </p:cNvPr>
          <p:cNvPicPr>
            <a:picLocks noChangeAspect="1"/>
          </p:cNvPicPr>
          <p:nvPr/>
        </p:nvPicPr>
        <p:blipFill>
          <a:blip r:embed="rId2"/>
          <a:stretch>
            <a:fillRect/>
          </a:stretch>
        </p:blipFill>
        <p:spPr>
          <a:xfrm>
            <a:off x="1805043" y="2585314"/>
            <a:ext cx="8581914" cy="254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410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Vertical Alignment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vertical-align property sets the vertical alignment of an element.</a:t>
            </a:r>
          </a:p>
        </p:txBody>
      </p:sp>
      <p:pic>
        <p:nvPicPr>
          <p:cNvPr id="4" name="Picture 3">
            <a:extLst>
              <a:ext uri="{FF2B5EF4-FFF2-40B4-BE49-F238E27FC236}">
                <a16:creationId xmlns:a16="http://schemas.microsoft.com/office/drawing/2014/main" id="{D03678B5-B384-49BB-AA10-CF82BAEFC7A9}"/>
              </a:ext>
            </a:extLst>
          </p:cNvPr>
          <p:cNvPicPr>
            <a:picLocks noChangeAspect="1"/>
          </p:cNvPicPr>
          <p:nvPr/>
        </p:nvPicPr>
        <p:blipFill>
          <a:blip r:embed="rId2"/>
          <a:stretch>
            <a:fillRect/>
          </a:stretch>
        </p:blipFill>
        <p:spPr>
          <a:xfrm>
            <a:off x="1612253" y="2253326"/>
            <a:ext cx="4715533" cy="4134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4718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CSS Text Alignment/Direction Properties</a:t>
            </a:r>
          </a:p>
        </p:txBody>
      </p:sp>
      <p:pic>
        <p:nvPicPr>
          <p:cNvPr id="4" name="Content Placeholder 3">
            <a:extLst>
              <a:ext uri="{FF2B5EF4-FFF2-40B4-BE49-F238E27FC236}">
                <a16:creationId xmlns:a16="http://schemas.microsoft.com/office/drawing/2014/main" id="{8311A2FF-A9B2-46DD-A1E3-24ABD05155DD}"/>
              </a:ext>
            </a:extLst>
          </p:cNvPr>
          <p:cNvPicPr>
            <a:picLocks noGrp="1" noChangeAspect="1"/>
          </p:cNvPicPr>
          <p:nvPr>
            <p:ph idx="1"/>
          </p:nvPr>
        </p:nvPicPr>
        <p:blipFill>
          <a:blip r:embed="rId2"/>
          <a:stretch>
            <a:fillRect/>
          </a:stretch>
        </p:blipFill>
        <p:spPr>
          <a:xfrm>
            <a:off x="1679486" y="2091300"/>
            <a:ext cx="8127454" cy="3904365"/>
          </a:xfrm>
          <a:prstGeom prst="rect">
            <a:avLst/>
          </a:prstGeom>
        </p:spPr>
      </p:pic>
    </p:spTree>
    <p:extLst>
      <p:ext uri="{BB962C8B-B14F-4D97-AF65-F5344CB8AC3E}">
        <p14:creationId xmlns:p14="http://schemas.microsoft.com/office/powerpoint/2010/main" val="2580159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Text Decoration</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Text decoration have the following properties</a:t>
            </a:r>
          </a:p>
          <a:p>
            <a:pPr lvl="2">
              <a:buFont typeface="Wingdings" panose="05000000000000000000" pitchFamily="2" charset="2"/>
              <a:buChar char="q"/>
            </a:pPr>
            <a:r>
              <a:rPr lang="en-US" sz="2400" dirty="0"/>
              <a:t>text-decoration-line (required)</a:t>
            </a:r>
          </a:p>
          <a:p>
            <a:pPr lvl="2">
              <a:buFont typeface="Wingdings" panose="05000000000000000000" pitchFamily="2" charset="2"/>
              <a:buChar char="q"/>
            </a:pPr>
            <a:r>
              <a:rPr lang="en-US" sz="2400" dirty="0"/>
              <a:t>text-decoration-color (optional)</a:t>
            </a:r>
          </a:p>
          <a:p>
            <a:pPr lvl="2">
              <a:buFont typeface="Wingdings" panose="05000000000000000000" pitchFamily="2" charset="2"/>
              <a:buChar char="q"/>
            </a:pPr>
            <a:r>
              <a:rPr lang="en-US" sz="2400" dirty="0"/>
              <a:t>text-decoration-style (optional)</a:t>
            </a:r>
          </a:p>
          <a:p>
            <a:pPr lvl="2">
              <a:buFont typeface="Wingdings" panose="05000000000000000000" pitchFamily="2" charset="2"/>
              <a:buChar char="q"/>
            </a:pPr>
            <a:r>
              <a:rPr lang="en-US" sz="2400" dirty="0"/>
              <a:t>text-decoration-thickness (optional)</a:t>
            </a:r>
          </a:p>
          <a:p>
            <a:pPr lvl="2">
              <a:buFont typeface="Wingdings" panose="05000000000000000000" pitchFamily="2" charset="2"/>
              <a:buChar char="q"/>
            </a:pPr>
            <a:r>
              <a:rPr lang="en-US" sz="2400" dirty="0"/>
              <a:t>text-decoration</a:t>
            </a:r>
          </a:p>
        </p:txBody>
      </p:sp>
      <p:pic>
        <p:nvPicPr>
          <p:cNvPr id="5" name="Picture 4">
            <a:extLst>
              <a:ext uri="{FF2B5EF4-FFF2-40B4-BE49-F238E27FC236}">
                <a16:creationId xmlns:a16="http://schemas.microsoft.com/office/drawing/2014/main" id="{D64A9AC4-00BC-4175-87B1-8D9AD01A7389}"/>
              </a:ext>
            </a:extLst>
          </p:cNvPr>
          <p:cNvPicPr>
            <a:picLocks noChangeAspect="1"/>
          </p:cNvPicPr>
          <p:nvPr/>
        </p:nvPicPr>
        <p:blipFill>
          <a:blip r:embed="rId3"/>
          <a:stretch>
            <a:fillRect/>
          </a:stretch>
        </p:blipFill>
        <p:spPr>
          <a:xfrm>
            <a:off x="1434120" y="1845733"/>
            <a:ext cx="6429720" cy="4294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32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Text Decoration shorthand</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text-decoration property is a shorthand property for:</a:t>
            </a:r>
          </a:p>
          <a:p>
            <a:pPr lvl="2">
              <a:buFont typeface="Wingdings" panose="05000000000000000000" pitchFamily="2" charset="2"/>
              <a:buChar char="q"/>
            </a:pPr>
            <a:r>
              <a:rPr lang="en-US" sz="2400" dirty="0"/>
              <a:t>text-decoration-line (required)</a:t>
            </a:r>
          </a:p>
          <a:p>
            <a:pPr lvl="2">
              <a:buFont typeface="Wingdings" panose="05000000000000000000" pitchFamily="2" charset="2"/>
              <a:buChar char="q"/>
            </a:pPr>
            <a:r>
              <a:rPr lang="en-US" sz="2400" dirty="0"/>
              <a:t>text-decoration-color (optional)</a:t>
            </a:r>
          </a:p>
          <a:p>
            <a:pPr lvl="2">
              <a:buFont typeface="Wingdings" panose="05000000000000000000" pitchFamily="2" charset="2"/>
              <a:buChar char="q"/>
            </a:pPr>
            <a:r>
              <a:rPr lang="en-US" sz="2400" dirty="0"/>
              <a:t>text-decoration-style (optional)</a:t>
            </a:r>
          </a:p>
          <a:p>
            <a:pPr lvl="2">
              <a:buFont typeface="Wingdings" panose="05000000000000000000" pitchFamily="2" charset="2"/>
              <a:buChar char="q"/>
            </a:pPr>
            <a:r>
              <a:rPr lang="en-US" sz="2400" dirty="0"/>
              <a:t>text-decoration-thickness (optional)</a:t>
            </a:r>
          </a:p>
        </p:txBody>
      </p:sp>
      <p:pic>
        <p:nvPicPr>
          <p:cNvPr id="4" name="Picture 3">
            <a:extLst>
              <a:ext uri="{FF2B5EF4-FFF2-40B4-BE49-F238E27FC236}">
                <a16:creationId xmlns:a16="http://schemas.microsoft.com/office/drawing/2014/main" id="{35BACE58-0843-4295-87BF-8E93C111931D}"/>
              </a:ext>
            </a:extLst>
          </p:cNvPr>
          <p:cNvPicPr>
            <a:picLocks noChangeAspect="1"/>
          </p:cNvPicPr>
          <p:nvPr/>
        </p:nvPicPr>
        <p:blipFill>
          <a:blip r:embed="rId3"/>
          <a:stretch>
            <a:fillRect/>
          </a:stretch>
        </p:blipFill>
        <p:spPr>
          <a:xfrm>
            <a:off x="1097280" y="1845734"/>
            <a:ext cx="6400800" cy="4235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598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Text Transformation</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text-transform property is used to specify uppercase and lowercase letters in a text.</a:t>
            </a:r>
          </a:p>
          <a:p>
            <a:pPr>
              <a:buFont typeface="Wingdings" panose="05000000000000000000" pitchFamily="2" charset="2"/>
              <a:buChar char="q"/>
            </a:pPr>
            <a:r>
              <a:rPr lang="en-US" sz="2400" dirty="0"/>
              <a:t>It can be used to turn everything into uppercase or lowercase letters, or capitalize the first letter of each word:</a:t>
            </a:r>
          </a:p>
        </p:txBody>
      </p:sp>
      <p:pic>
        <p:nvPicPr>
          <p:cNvPr id="4" name="Picture 3">
            <a:extLst>
              <a:ext uri="{FF2B5EF4-FFF2-40B4-BE49-F238E27FC236}">
                <a16:creationId xmlns:a16="http://schemas.microsoft.com/office/drawing/2014/main" id="{5B53AD30-D269-4810-AD24-A58FF44D82D6}"/>
              </a:ext>
            </a:extLst>
          </p:cNvPr>
          <p:cNvPicPr>
            <a:picLocks noChangeAspect="1"/>
          </p:cNvPicPr>
          <p:nvPr/>
        </p:nvPicPr>
        <p:blipFill>
          <a:blip r:embed="rId2"/>
          <a:stretch>
            <a:fillRect/>
          </a:stretch>
        </p:blipFill>
        <p:spPr>
          <a:xfrm>
            <a:off x="2661010" y="2927815"/>
            <a:ext cx="5980070" cy="32341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880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BE15-8038-4BD3-91FC-A69F4A08D235}"/>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2ABBF4D6-B30F-4D00-A8EC-011671919E0A}"/>
              </a:ext>
            </a:extLst>
          </p:cNvPr>
          <p:cNvSpPr>
            <a:spLocks noGrp="1"/>
          </p:cNvSpPr>
          <p:nvPr>
            <p:ph idx="1"/>
          </p:nvPr>
        </p:nvSpPr>
        <p:spPr/>
        <p:txBody>
          <a:bodyPr>
            <a:normAutofit/>
          </a:bodyPr>
          <a:lstStyle/>
          <a:p>
            <a:pPr>
              <a:buFont typeface="Wingdings" panose="05000000000000000000" pitchFamily="2" charset="2"/>
              <a:buChar char="q"/>
            </a:pPr>
            <a:r>
              <a:rPr lang="en-US" sz="2400" dirty="0"/>
              <a:t>A CSS rule consists of a selector and a declaration block.</a:t>
            </a:r>
          </a:p>
        </p:txBody>
      </p:sp>
      <p:pic>
        <p:nvPicPr>
          <p:cNvPr id="4" name="Picture 3">
            <a:extLst>
              <a:ext uri="{FF2B5EF4-FFF2-40B4-BE49-F238E27FC236}">
                <a16:creationId xmlns:a16="http://schemas.microsoft.com/office/drawing/2014/main" id="{27689EF0-6B62-44F2-929B-2922173F9DDE}"/>
              </a:ext>
            </a:extLst>
          </p:cNvPr>
          <p:cNvPicPr>
            <a:picLocks noChangeAspect="1"/>
          </p:cNvPicPr>
          <p:nvPr/>
        </p:nvPicPr>
        <p:blipFill>
          <a:blip r:embed="rId3"/>
          <a:stretch>
            <a:fillRect/>
          </a:stretch>
        </p:blipFill>
        <p:spPr>
          <a:xfrm>
            <a:off x="1486435" y="2882009"/>
            <a:ext cx="8320505" cy="2946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4809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Text Spacing</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text-indent property is used to specify the indentation of the first line of a text:</a:t>
            </a:r>
          </a:p>
          <a:p>
            <a:pPr>
              <a:buFont typeface="Wingdings" panose="05000000000000000000" pitchFamily="2" charset="2"/>
              <a:buChar char="q"/>
            </a:pPr>
            <a:r>
              <a:rPr lang="en-US" sz="2400" dirty="0"/>
              <a:t>The </a:t>
            </a:r>
            <a:r>
              <a:rPr lang="en-US" sz="2400" b="1" dirty="0"/>
              <a:t>letter-spacing</a:t>
            </a:r>
            <a:r>
              <a:rPr lang="en-US" sz="2400" dirty="0"/>
              <a:t> property is used to specify the space between the characters in a text.</a:t>
            </a:r>
          </a:p>
          <a:p>
            <a:pPr>
              <a:buFont typeface="Wingdings" panose="05000000000000000000" pitchFamily="2" charset="2"/>
              <a:buChar char="q"/>
            </a:pPr>
            <a:r>
              <a:rPr lang="en-US" sz="2400" dirty="0"/>
              <a:t>The </a:t>
            </a:r>
            <a:r>
              <a:rPr lang="en-US" sz="2400" b="1" dirty="0"/>
              <a:t>line-height</a:t>
            </a:r>
            <a:r>
              <a:rPr lang="en-US" sz="2400" dirty="0"/>
              <a:t> property is used to specify the space between lines:</a:t>
            </a:r>
          </a:p>
          <a:p>
            <a:pPr>
              <a:buFont typeface="Wingdings" panose="05000000000000000000" pitchFamily="2" charset="2"/>
              <a:buChar char="q"/>
            </a:pPr>
            <a:r>
              <a:rPr lang="en-US" sz="2400" dirty="0"/>
              <a:t>The </a:t>
            </a:r>
            <a:r>
              <a:rPr lang="en-US" sz="2400" b="1" dirty="0"/>
              <a:t>word-spacing</a:t>
            </a:r>
            <a:r>
              <a:rPr lang="en-US" sz="2400" dirty="0"/>
              <a:t> property is used to specify the space between the words in a text.</a:t>
            </a:r>
          </a:p>
          <a:p>
            <a:pPr>
              <a:buFont typeface="Wingdings" panose="05000000000000000000" pitchFamily="2" charset="2"/>
              <a:buChar char="q"/>
            </a:pPr>
            <a:r>
              <a:rPr lang="en-US" sz="2400" dirty="0"/>
              <a:t>The </a:t>
            </a:r>
            <a:r>
              <a:rPr lang="en-US" sz="2400" b="1" dirty="0"/>
              <a:t>white-space</a:t>
            </a:r>
            <a:r>
              <a:rPr lang="en-US" sz="2400" dirty="0"/>
              <a:t> property specifies how white-space inside an element is handled.( </a:t>
            </a:r>
            <a:r>
              <a:rPr lang="en-US" sz="2400" dirty="0" err="1"/>
              <a:t>nowrap</a:t>
            </a:r>
            <a:r>
              <a:rPr lang="en-US" sz="2400" dirty="0"/>
              <a:t>, wrap)</a:t>
            </a:r>
          </a:p>
        </p:txBody>
      </p:sp>
    </p:spTree>
    <p:extLst>
      <p:ext uri="{BB962C8B-B14F-4D97-AF65-F5344CB8AC3E}">
        <p14:creationId xmlns:p14="http://schemas.microsoft.com/office/powerpoint/2010/main" val="3116803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CSS Text Spacing Properties</a:t>
            </a:r>
          </a:p>
        </p:txBody>
      </p:sp>
      <p:pic>
        <p:nvPicPr>
          <p:cNvPr id="4" name="Content Placeholder 3">
            <a:extLst>
              <a:ext uri="{FF2B5EF4-FFF2-40B4-BE49-F238E27FC236}">
                <a16:creationId xmlns:a16="http://schemas.microsoft.com/office/drawing/2014/main" id="{B1E18F3A-8768-4D32-9875-77801CF642CE}"/>
              </a:ext>
            </a:extLst>
          </p:cNvPr>
          <p:cNvPicPr>
            <a:picLocks noGrp="1" noChangeAspect="1"/>
          </p:cNvPicPr>
          <p:nvPr>
            <p:ph idx="1"/>
          </p:nvPr>
        </p:nvPicPr>
        <p:blipFill>
          <a:blip r:embed="rId2"/>
          <a:stretch>
            <a:fillRect/>
          </a:stretch>
        </p:blipFill>
        <p:spPr>
          <a:xfrm>
            <a:off x="1337542" y="2019102"/>
            <a:ext cx="8377958" cy="4085463"/>
          </a:xfrm>
          <a:prstGeom prst="rect">
            <a:avLst/>
          </a:prstGeom>
        </p:spPr>
      </p:pic>
    </p:spTree>
    <p:extLst>
      <p:ext uri="{BB962C8B-B14F-4D97-AF65-F5344CB8AC3E}">
        <p14:creationId xmlns:p14="http://schemas.microsoft.com/office/powerpoint/2010/main" val="21905912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Text Shadow</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The text-shadow property adds shadow to text.</a:t>
            </a:r>
          </a:p>
          <a:p>
            <a:pPr>
              <a:buFont typeface="Wingdings" panose="05000000000000000000" pitchFamily="2" charset="2"/>
              <a:buChar char="q"/>
            </a:pPr>
            <a:r>
              <a:rPr lang="en-US" sz="2800" dirty="0"/>
              <a:t>In its simplest use, you only specify the horizontal shadow (2px) , the vertical shadow (2px) ,  a blur effect (5px) and color (red) </a:t>
            </a:r>
          </a:p>
          <a:p>
            <a:pPr>
              <a:buFont typeface="Wingdings" panose="05000000000000000000" pitchFamily="2" charset="2"/>
              <a:buChar char="q"/>
            </a:pPr>
            <a:endParaRPr lang="en-US" sz="2800" dirty="0"/>
          </a:p>
        </p:txBody>
      </p:sp>
      <p:pic>
        <p:nvPicPr>
          <p:cNvPr id="4" name="Picture 3">
            <a:extLst>
              <a:ext uri="{FF2B5EF4-FFF2-40B4-BE49-F238E27FC236}">
                <a16:creationId xmlns:a16="http://schemas.microsoft.com/office/drawing/2014/main" id="{909DD231-EA03-4EB8-9007-2957F56D1AF7}"/>
              </a:ext>
            </a:extLst>
          </p:cNvPr>
          <p:cNvPicPr>
            <a:picLocks noChangeAspect="1"/>
          </p:cNvPicPr>
          <p:nvPr/>
        </p:nvPicPr>
        <p:blipFill>
          <a:blip r:embed="rId2"/>
          <a:stretch>
            <a:fillRect/>
          </a:stretch>
        </p:blipFill>
        <p:spPr>
          <a:xfrm>
            <a:off x="1280160" y="3857414"/>
            <a:ext cx="8783475" cy="1743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2021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Fonts - Generic Font Families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In CSS there are five generic font families:</a:t>
            </a:r>
          </a:p>
          <a:p>
            <a:pPr lvl="1">
              <a:buFont typeface="Wingdings" panose="05000000000000000000" pitchFamily="2" charset="2"/>
              <a:buChar char="q"/>
            </a:pPr>
            <a:r>
              <a:rPr lang="en-US" sz="2400" b="1" dirty="0"/>
              <a:t>Serif</a:t>
            </a:r>
            <a:r>
              <a:rPr lang="en-US" sz="2400" dirty="0"/>
              <a:t> fonts have a small stroke at the edges of each letter. They create a sense of formality and elegance.</a:t>
            </a:r>
          </a:p>
          <a:p>
            <a:pPr lvl="1">
              <a:buFont typeface="Wingdings" panose="05000000000000000000" pitchFamily="2" charset="2"/>
              <a:buChar char="q"/>
            </a:pPr>
            <a:r>
              <a:rPr lang="en-US" sz="2400" b="1" dirty="0"/>
              <a:t>Sans-serif</a:t>
            </a:r>
            <a:r>
              <a:rPr lang="en-US" sz="2400" dirty="0"/>
              <a:t> fonts have clean lines (no small strokes attached). They create a modern and minimalistic look.</a:t>
            </a:r>
          </a:p>
          <a:p>
            <a:pPr lvl="1">
              <a:buFont typeface="Wingdings" panose="05000000000000000000" pitchFamily="2" charset="2"/>
              <a:buChar char="q"/>
            </a:pPr>
            <a:r>
              <a:rPr lang="en-US" sz="2400" b="1" dirty="0"/>
              <a:t>Monospace</a:t>
            </a:r>
            <a:r>
              <a:rPr lang="en-US" sz="2400" dirty="0"/>
              <a:t> fonts - here all the letters have the same fixed width. They create a mechanical look. </a:t>
            </a:r>
          </a:p>
          <a:p>
            <a:pPr lvl="1">
              <a:buFont typeface="Wingdings" panose="05000000000000000000" pitchFamily="2" charset="2"/>
              <a:buChar char="q"/>
            </a:pPr>
            <a:r>
              <a:rPr lang="en-US" sz="2400" b="1" dirty="0"/>
              <a:t>Cursive</a:t>
            </a:r>
            <a:r>
              <a:rPr lang="en-US" sz="2400" dirty="0"/>
              <a:t> fonts imitate human handwriting.</a:t>
            </a:r>
          </a:p>
          <a:p>
            <a:pPr lvl="1">
              <a:buFont typeface="Wingdings" panose="05000000000000000000" pitchFamily="2" charset="2"/>
              <a:buChar char="q"/>
            </a:pPr>
            <a:r>
              <a:rPr lang="en-US" sz="2400" b="1" dirty="0"/>
              <a:t>Fantasy</a:t>
            </a:r>
            <a:r>
              <a:rPr lang="en-US" sz="2400" dirty="0"/>
              <a:t> fonts are decorative/playful fonts.</a:t>
            </a:r>
          </a:p>
          <a:p>
            <a:pPr>
              <a:buFont typeface="Wingdings" panose="05000000000000000000" pitchFamily="2" charset="2"/>
              <a:buChar char="q"/>
            </a:pPr>
            <a:r>
              <a:rPr lang="en-US" sz="2600" dirty="0"/>
              <a:t>All the different font names belong to one of the generic font families.</a:t>
            </a:r>
          </a:p>
        </p:txBody>
      </p:sp>
    </p:spTree>
    <p:extLst>
      <p:ext uri="{BB962C8B-B14F-4D97-AF65-F5344CB8AC3E}">
        <p14:creationId xmlns:p14="http://schemas.microsoft.com/office/powerpoint/2010/main" val="25052575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Difference Between Serif and Sans-serif Fonts</a:t>
            </a:r>
          </a:p>
        </p:txBody>
      </p:sp>
      <p:pic>
        <p:nvPicPr>
          <p:cNvPr id="4" name="Content Placeholder 3">
            <a:extLst>
              <a:ext uri="{FF2B5EF4-FFF2-40B4-BE49-F238E27FC236}">
                <a16:creationId xmlns:a16="http://schemas.microsoft.com/office/drawing/2014/main" id="{7705F437-1C52-4001-8839-6759E40769A2}"/>
              </a:ext>
            </a:extLst>
          </p:cNvPr>
          <p:cNvPicPr>
            <a:picLocks noGrp="1" noChangeAspect="1"/>
          </p:cNvPicPr>
          <p:nvPr>
            <p:ph idx="1"/>
          </p:nvPr>
        </p:nvPicPr>
        <p:blipFill>
          <a:blip r:embed="rId2"/>
          <a:stretch>
            <a:fillRect/>
          </a:stretch>
        </p:blipFill>
        <p:spPr>
          <a:xfrm>
            <a:off x="1600503" y="2390667"/>
            <a:ext cx="8306445" cy="27299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88497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Some Font Examples</a:t>
            </a:r>
          </a:p>
        </p:txBody>
      </p:sp>
      <p:pic>
        <p:nvPicPr>
          <p:cNvPr id="4" name="Content Placeholder 3">
            <a:extLst>
              <a:ext uri="{FF2B5EF4-FFF2-40B4-BE49-F238E27FC236}">
                <a16:creationId xmlns:a16="http://schemas.microsoft.com/office/drawing/2014/main" id="{08557A53-D7D9-44BD-AB24-EFB28DE38747}"/>
              </a:ext>
            </a:extLst>
          </p:cNvPr>
          <p:cNvPicPr>
            <a:picLocks noGrp="1" noChangeAspect="1"/>
          </p:cNvPicPr>
          <p:nvPr>
            <p:ph idx="1"/>
          </p:nvPr>
        </p:nvPicPr>
        <p:blipFill>
          <a:blip r:embed="rId2"/>
          <a:stretch>
            <a:fillRect/>
          </a:stretch>
        </p:blipFill>
        <p:spPr>
          <a:xfrm>
            <a:off x="1097280" y="1914843"/>
            <a:ext cx="9304020" cy="4417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20935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CSS font-family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2400" dirty="0"/>
              <a:t>In CSS, we use the font-family property to specify the font of a text.</a:t>
            </a:r>
          </a:p>
          <a:p>
            <a:pPr>
              <a:buFont typeface="Wingdings" panose="05000000000000000000" pitchFamily="2" charset="2"/>
              <a:buChar char="q"/>
            </a:pPr>
            <a:r>
              <a:rPr lang="en-US" sz="2400" dirty="0"/>
              <a:t>If the font name is more than one word, it must be in quotation marks, like: "Times New Roman".</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E2868F40-1FE9-45F3-8955-DFC9BC150CD2}"/>
              </a:ext>
            </a:extLst>
          </p:cNvPr>
          <p:cNvPicPr>
            <a:picLocks noChangeAspect="1"/>
          </p:cNvPicPr>
          <p:nvPr/>
        </p:nvPicPr>
        <p:blipFill>
          <a:blip r:embed="rId3"/>
          <a:stretch>
            <a:fillRect/>
          </a:stretch>
        </p:blipFill>
        <p:spPr>
          <a:xfrm>
            <a:off x="1847448" y="3013536"/>
            <a:ext cx="7433712" cy="3199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116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Font Style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font-style property is mostly used to specify italic text.</a:t>
            </a:r>
          </a:p>
          <a:p>
            <a:pPr>
              <a:buFont typeface="Wingdings" panose="05000000000000000000" pitchFamily="2" charset="2"/>
              <a:buChar char="q"/>
            </a:pPr>
            <a:r>
              <a:rPr lang="en-US" sz="2400" dirty="0"/>
              <a:t>This property has three values:</a:t>
            </a:r>
          </a:p>
          <a:p>
            <a:pPr lvl="2">
              <a:buFont typeface="Wingdings" panose="05000000000000000000" pitchFamily="2" charset="2"/>
              <a:buChar char="q"/>
            </a:pPr>
            <a:r>
              <a:rPr lang="en-US" sz="2000" b="1" dirty="0"/>
              <a:t>normal</a:t>
            </a:r>
            <a:r>
              <a:rPr lang="en-US" sz="2000" dirty="0"/>
              <a:t> - The text is shown normally</a:t>
            </a:r>
          </a:p>
          <a:p>
            <a:pPr lvl="2">
              <a:buFont typeface="Wingdings" panose="05000000000000000000" pitchFamily="2" charset="2"/>
              <a:buChar char="q"/>
            </a:pPr>
            <a:r>
              <a:rPr lang="en-US" sz="2000" b="1" dirty="0"/>
              <a:t>italic</a:t>
            </a:r>
            <a:r>
              <a:rPr lang="en-US" sz="2000" dirty="0"/>
              <a:t> - The text is shown in italics</a:t>
            </a:r>
          </a:p>
          <a:p>
            <a:pPr lvl="2">
              <a:buFont typeface="Wingdings" panose="05000000000000000000" pitchFamily="2" charset="2"/>
              <a:buChar char="q"/>
            </a:pPr>
            <a:r>
              <a:rPr lang="en-US" sz="2000" b="1" dirty="0"/>
              <a:t>oblique</a:t>
            </a:r>
            <a:r>
              <a:rPr lang="en-US" sz="2000" dirty="0"/>
              <a:t> - The text is "leaning" (oblique is very similar to italic, but less supported)</a:t>
            </a:r>
          </a:p>
        </p:txBody>
      </p:sp>
      <p:pic>
        <p:nvPicPr>
          <p:cNvPr id="4" name="Picture 3">
            <a:extLst>
              <a:ext uri="{FF2B5EF4-FFF2-40B4-BE49-F238E27FC236}">
                <a16:creationId xmlns:a16="http://schemas.microsoft.com/office/drawing/2014/main" id="{B7550079-6E43-49EB-AFD3-696718CF82C7}"/>
              </a:ext>
            </a:extLst>
          </p:cNvPr>
          <p:cNvPicPr>
            <a:picLocks noChangeAspect="1"/>
          </p:cNvPicPr>
          <p:nvPr/>
        </p:nvPicPr>
        <p:blipFill>
          <a:blip r:embed="rId2"/>
          <a:stretch>
            <a:fillRect/>
          </a:stretch>
        </p:blipFill>
        <p:spPr>
          <a:xfrm>
            <a:off x="2159077" y="1845734"/>
            <a:ext cx="6070523" cy="4321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266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Font Weight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font-weight property specifies the weight of a font</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3035AEB0-B060-4D32-A87E-5CC53DD9CCD8}"/>
              </a:ext>
            </a:extLst>
          </p:cNvPr>
          <p:cNvPicPr>
            <a:picLocks noChangeAspect="1"/>
          </p:cNvPicPr>
          <p:nvPr/>
        </p:nvPicPr>
        <p:blipFill>
          <a:blip r:embed="rId2"/>
          <a:stretch>
            <a:fillRect/>
          </a:stretch>
        </p:blipFill>
        <p:spPr>
          <a:xfrm>
            <a:off x="1531620" y="2291228"/>
            <a:ext cx="7909560" cy="3754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883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Font Variant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font-variant property specifies whether or not a text should be displayed in a small-caps font.</a:t>
            </a:r>
          </a:p>
          <a:p>
            <a:pPr>
              <a:buFont typeface="Wingdings" panose="05000000000000000000" pitchFamily="2" charset="2"/>
              <a:buChar char="q"/>
            </a:pPr>
            <a:r>
              <a:rPr lang="en-US" sz="2400" dirty="0"/>
              <a:t>In a small-caps font, all lowercase letters are converted to uppercase letters. However, the converted uppercase letters appears in a smaller font size than the original uppercase letters in the text.</a:t>
            </a:r>
          </a:p>
        </p:txBody>
      </p:sp>
      <p:pic>
        <p:nvPicPr>
          <p:cNvPr id="4" name="Picture 3">
            <a:extLst>
              <a:ext uri="{FF2B5EF4-FFF2-40B4-BE49-F238E27FC236}">
                <a16:creationId xmlns:a16="http://schemas.microsoft.com/office/drawing/2014/main" id="{A1953682-00C5-4E33-9B75-821EC45B1567}"/>
              </a:ext>
            </a:extLst>
          </p:cNvPr>
          <p:cNvPicPr>
            <a:picLocks noChangeAspect="1"/>
          </p:cNvPicPr>
          <p:nvPr/>
        </p:nvPicPr>
        <p:blipFill>
          <a:blip r:embed="rId2"/>
          <a:stretch>
            <a:fillRect/>
          </a:stretch>
        </p:blipFill>
        <p:spPr>
          <a:xfrm>
            <a:off x="2210468" y="3237850"/>
            <a:ext cx="6727792" cy="26312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593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BE15-8038-4BD3-91FC-A69F4A08D235}"/>
              </a:ext>
            </a:extLst>
          </p:cNvPr>
          <p:cNvSpPr>
            <a:spLocks noGrp="1"/>
          </p:cNvSpPr>
          <p:nvPr>
            <p:ph type="title"/>
          </p:nvPr>
        </p:nvSpPr>
        <p:spPr/>
        <p:txBody>
          <a:bodyPr/>
          <a:lstStyle/>
          <a:p>
            <a:r>
              <a:rPr lang="en-US" dirty="0"/>
              <a:t>CSS Syntax …</a:t>
            </a:r>
          </a:p>
        </p:txBody>
      </p:sp>
      <p:sp>
        <p:nvSpPr>
          <p:cNvPr id="3" name="Content Placeholder 2">
            <a:extLst>
              <a:ext uri="{FF2B5EF4-FFF2-40B4-BE49-F238E27FC236}">
                <a16:creationId xmlns:a16="http://schemas.microsoft.com/office/drawing/2014/main" id="{2ABBF4D6-B30F-4D00-A8EC-011671919E0A}"/>
              </a:ext>
            </a:extLst>
          </p:cNvPr>
          <p:cNvSpPr>
            <a:spLocks noGrp="1"/>
          </p:cNvSpPr>
          <p:nvPr>
            <p:ph idx="1"/>
          </p:nvPr>
        </p:nvSpPr>
        <p:spPr/>
        <p:txBody>
          <a:bodyPr>
            <a:normAutofit/>
          </a:bodyPr>
          <a:lstStyle/>
          <a:p>
            <a:pPr>
              <a:buFont typeface="Wingdings" panose="05000000000000000000" pitchFamily="2" charset="2"/>
              <a:buChar char="q"/>
            </a:pPr>
            <a:r>
              <a:rPr lang="en-US" sz="2400" dirty="0"/>
              <a:t>The selector points to the HTML element you want to style.</a:t>
            </a:r>
          </a:p>
          <a:p>
            <a:pPr>
              <a:buFont typeface="Wingdings" panose="05000000000000000000" pitchFamily="2" charset="2"/>
              <a:buChar char="q"/>
            </a:pPr>
            <a:r>
              <a:rPr lang="en-US" sz="2400" dirty="0"/>
              <a:t>The declaration block contains one or more declarations separated by semicolons.</a:t>
            </a:r>
          </a:p>
          <a:p>
            <a:pPr>
              <a:buFont typeface="Wingdings" panose="05000000000000000000" pitchFamily="2" charset="2"/>
              <a:buChar char="q"/>
            </a:pPr>
            <a:r>
              <a:rPr lang="en-US" sz="2400" dirty="0"/>
              <a:t>Each declaration includes a CSS property name and a value, separated by a colon.</a:t>
            </a:r>
          </a:p>
          <a:p>
            <a:pPr>
              <a:buFont typeface="Wingdings" panose="05000000000000000000" pitchFamily="2" charset="2"/>
              <a:buChar char="q"/>
            </a:pPr>
            <a:r>
              <a:rPr lang="en-US" sz="2400" dirty="0"/>
              <a:t>Multiple CSS declarations are separated with semicolons, and declaration blocks are surrounded by curly braces.</a:t>
            </a:r>
          </a:p>
        </p:txBody>
      </p:sp>
      <p:pic>
        <p:nvPicPr>
          <p:cNvPr id="4" name="Picture 3">
            <a:extLst>
              <a:ext uri="{FF2B5EF4-FFF2-40B4-BE49-F238E27FC236}">
                <a16:creationId xmlns:a16="http://schemas.microsoft.com/office/drawing/2014/main" id="{FFE2B779-0854-42E8-8C76-7EE2C9E455B2}"/>
              </a:ext>
            </a:extLst>
          </p:cNvPr>
          <p:cNvPicPr>
            <a:picLocks noChangeAspect="1"/>
          </p:cNvPicPr>
          <p:nvPr/>
        </p:nvPicPr>
        <p:blipFill>
          <a:blip r:embed="rId2"/>
          <a:stretch>
            <a:fillRect/>
          </a:stretch>
        </p:blipFill>
        <p:spPr>
          <a:xfrm>
            <a:off x="1665652" y="4179493"/>
            <a:ext cx="7044008" cy="2007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070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Font Size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Autofit/>
          </a:bodyPr>
          <a:lstStyle/>
          <a:p>
            <a:pPr>
              <a:buFont typeface="Wingdings" panose="05000000000000000000" pitchFamily="2" charset="2"/>
              <a:buChar char="q"/>
            </a:pPr>
            <a:r>
              <a:rPr lang="en-US" sz="2400" dirty="0"/>
              <a:t>The font-size property sets the size of the text.</a:t>
            </a:r>
          </a:p>
          <a:p>
            <a:pPr>
              <a:buFont typeface="Wingdings" panose="05000000000000000000" pitchFamily="2" charset="2"/>
              <a:buChar char="q"/>
            </a:pPr>
            <a:r>
              <a:rPr lang="en-US" sz="2400" dirty="0"/>
              <a:t>Being able to manage the text size is important in web design. </a:t>
            </a:r>
          </a:p>
          <a:p>
            <a:pPr>
              <a:buFont typeface="Wingdings" panose="05000000000000000000" pitchFamily="2" charset="2"/>
              <a:buChar char="q"/>
            </a:pPr>
            <a:r>
              <a:rPr lang="en-US" sz="2400" dirty="0"/>
              <a:t>The font-size value can be an absolute, or relative size.</a:t>
            </a:r>
          </a:p>
          <a:p>
            <a:pPr>
              <a:buFont typeface="Wingdings" panose="05000000000000000000" pitchFamily="2" charset="2"/>
              <a:buChar char="q"/>
            </a:pPr>
            <a:r>
              <a:rPr lang="en-US" sz="2400" b="1" dirty="0"/>
              <a:t>Absolute size</a:t>
            </a:r>
            <a:r>
              <a:rPr lang="en-US" sz="2400" dirty="0"/>
              <a:t>:</a:t>
            </a:r>
          </a:p>
          <a:p>
            <a:pPr lvl="2"/>
            <a:r>
              <a:rPr lang="en-US" sz="2000" dirty="0"/>
              <a:t>Sets the text to a specified size</a:t>
            </a:r>
          </a:p>
          <a:p>
            <a:pPr lvl="2"/>
            <a:r>
              <a:rPr lang="en-US" sz="2000" dirty="0"/>
              <a:t>Does not allow a user to change the text size in all browsers (bad for accessibility reasons)</a:t>
            </a:r>
          </a:p>
          <a:p>
            <a:pPr lvl="2"/>
            <a:r>
              <a:rPr lang="en-US" sz="2000" dirty="0"/>
              <a:t>Absolute size is useful when the physical size of the output is known</a:t>
            </a:r>
          </a:p>
          <a:p>
            <a:pPr>
              <a:buFont typeface="Wingdings" panose="05000000000000000000" pitchFamily="2" charset="2"/>
              <a:buChar char="q"/>
            </a:pPr>
            <a:r>
              <a:rPr lang="en-US" sz="2400" b="1" dirty="0"/>
              <a:t>Relative size</a:t>
            </a:r>
            <a:r>
              <a:rPr lang="en-US" sz="2400" dirty="0"/>
              <a:t>:</a:t>
            </a:r>
          </a:p>
          <a:p>
            <a:pPr lvl="2"/>
            <a:r>
              <a:rPr lang="en-US" sz="2000" dirty="0"/>
              <a:t>Sets the size relative to surrounding elements</a:t>
            </a:r>
          </a:p>
          <a:p>
            <a:pPr lvl="2"/>
            <a:r>
              <a:rPr lang="en-US" sz="2000" dirty="0"/>
              <a:t>Allows a user to change the text size in browsers</a:t>
            </a:r>
          </a:p>
        </p:txBody>
      </p:sp>
    </p:spTree>
    <p:extLst>
      <p:ext uri="{BB962C8B-B14F-4D97-AF65-F5344CB8AC3E}">
        <p14:creationId xmlns:p14="http://schemas.microsoft.com/office/powerpoint/2010/main" val="33911158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Set Font Size With </a:t>
            </a:r>
            <a:r>
              <a:rPr lang="en-US" dirty="0" err="1"/>
              <a:t>Em</a:t>
            </a:r>
            <a:endParaRPr lang="en-US" dirty="0"/>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lstStyle/>
          <a:p>
            <a:pPr>
              <a:buFont typeface="Wingdings" panose="05000000000000000000" pitchFamily="2" charset="2"/>
              <a:buChar char="q"/>
            </a:pPr>
            <a:r>
              <a:rPr lang="en-US" dirty="0"/>
              <a:t>To allow users to resize the text (in the browser menu), many developers use </a:t>
            </a:r>
            <a:r>
              <a:rPr lang="en-US" dirty="0" err="1"/>
              <a:t>em</a:t>
            </a:r>
            <a:r>
              <a:rPr lang="en-US" dirty="0"/>
              <a:t> instead of pixels.</a:t>
            </a:r>
          </a:p>
          <a:p>
            <a:pPr>
              <a:buFont typeface="Wingdings" panose="05000000000000000000" pitchFamily="2" charset="2"/>
              <a:buChar char="q"/>
            </a:pPr>
            <a:r>
              <a:rPr lang="en-US" dirty="0"/>
              <a:t>1em is equal to the current font size. The default text size in browsers is 16px. So, the default size of 1em is 16px.</a:t>
            </a:r>
          </a:p>
          <a:p>
            <a:pPr>
              <a:buFont typeface="Wingdings" panose="05000000000000000000" pitchFamily="2" charset="2"/>
              <a:buChar char="q"/>
            </a:pPr>
            <a:r>
              <a:rPr lang="en-US" dirty="0"/>
              <a:t>The size can be calculated from pixels to </a:t>
            </a:r>
            <a:r>
              <a:rPr lang="en-US" dirty="0" err="1"/>
              <a:t>em</a:t>
            </a:r>
            <a:r>
              <a:rPr lang="en-US" dirty="0"/>
              <a:t> using this formula: pixels/16=</a:t>
            </a:r>
            <a:r>
              <a:rPr lang="en-US" dirty="0" err="1"/>
              <a:t>em</a:t>
            </a:r>
            <a:endParaRPr lang="en-US" dirty="0"/>
          </a:p>
        </p:txBody>
      </p:sp>
      <p:pic>
        <p:nvPicPr>
          <p:cNvPr id="4" name="Picture 3">
            <a:extLst>
              <a:ext uri="{FF2B5EF4-FFF2-40B4-BE49-F238E27FC236}">
                <a16:creationId xmlns:a16="http://schemas.microsoft.com/office/drawing/2014/main" id="{A870608E-B0AC-4798-8EF4-401C7CBADF84}"/>
              </a:ext>
            </a:extLst>
          </p:cNvPr>
          <p:cNvPicPr>
            <a:picLocks noChangeAspect="1"/>
          </p:cNvPicPr>
          <p:nvPr/>
        </p:nvPicPr>
        <p:blipFill>
          <a:blip r:embed="rId3"/>
          <a:stretch>
            <a:fillRect/>
          </a:stretch>
        </p:blipFill>
        <p:spPr>
          <a:xfrm>
            <a:off x="1943100" y="2160780"/>
            <a:ext cx="7429500" cy="3833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609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Use a Combination of Percent and </a:t>
            </a:r>
            <a:r>
              <a:rPr lang="en-US" dirty="0" err="1"/>
              <a:t>Em</a:t>
            </a:r>
            <a:endParaRPr lang="en-US" dirty="0"/>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lstStyle/>
          <a:p>
            <a:pPr>
              <a:buFont typeface="Wingdings" panose="05000000000000000000" pitchFamily="2" charset="2"/>
              <a:buChar char="q"/>
            </a:pPr>
            <a:r>
              <a:rPr lang="en-US" dirty="0"/>
              <a:t>The solution that works in all browsers, is to set a default font-size in percent for the &lt;body&gt; element:</a:t>
            </a:r>
          </a:p>
        </p:txBody>
      </p:sp>
      <p:pic>
        <p:nvPicPr>
          <p:cNvPr id="4" name="Picture 3">
            <a:extLst>
              <a:ext uri="{FF2B5EF4-FFF2-40B4-BE49-F238E27FC236}">
                <a16:creationId xmlns:a16="http://schemas.microsoft.com/office/drawing/2014/main" id="{EC4B9099-63D9-49B3-9F72-BF7F34423BD2}"/>
              </a:ext>
            </a:extLst>
          </p:cNvPr>
          <p:cNvPicPr>
            <a:picLocks noChangeAspect="1"/>
          </p:cNvPicPr>
          <p:nvPr/>
        </p:nvPicPr>
        <p:blipFill>
          <a:blip r:embed="rId2"/>
          <a:stretch>
            <a:fillRect/>
          </a:stretch>
        </p:blipFill>
        <p:spPr>
          <a:xfrm>
            <a:off x="2198791" y="2340272"/>
            <a:ext cx="3897209" cy="38972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1045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Responsive Font Size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The text size can be set with a </a:t>
            </a:r>
            <a:r>
              <a:rPr lang="en-US" sz="2800" dirty="0" err="1"/>
              <a:t>vw</a:t>
            </a:r>
            <a:r>
              <a:rPr lang="en-US" sz="2800" dirty="0"/>
              <a:t> unit, which means the "viewport width".</a:t>
            </a:r>
          </a:p>
          <a:p>
            <a:pPr>
              <a:buFont typeface="Wingdings" panose="05000000000000000000" pitchFamily="2" charset="2"/>
              <a:buChar char="q"/>
            </a:pPr>
            <a:r>
              <a:rPr lang="en-US" sz="2800" dirty="0"/>
              <a:t>That way the text size will follow the size of the browser window:</a:t>
            </a:r>
          </a:p>
          <a:p>
            <a:pPr>
              <a:buFont typeface="Wingdings" panose="05000000000000000000" pitchFamily="2" charset="2"/>
              <a:buChar char="q"/>
            </a:pPr>
            <a:r>
              <a:rPr lang="en-US" sz="2800" dirty="0"/>
              <a:t>Viewport is the browser window size. 1vw = 1% of viewport width. If the viewport is 50cm wide, 1vw is 0.5cm.</a:t>
            </a:r>
          </a:p>
        </p:txBody>
      </p:sp>
      <p:pic>
        <p:nvPicPr>
          <p:cNvPr id="4" name="Picture 3">
            <a:extLst>
              <a:ext uri="{FF2B5EF4-FFF2-40B4-BE49-F238E27FC236}">
                <a16:creationId xmlns:a16="http://schemas.microsoft.com/office/drawing/2014/main" id="{99FEDC79-81B0-45DE-BDA7-764EEB9DA17B}"/>
              </a:ext>
            </a:extLst>
          </p:cNvPr>
          <p:cNvPicPr>
            <a:picLocks noChangeAspect="1"/>
          </p:cNvPicPr>
          <p:nvPr/>
        </p:nvPicPr>
        <p:blipFill>
          <a:blip r:embed="rId2"/>
          <a:stretch>
            <a:fillRect/>
          </a:stretch>
        </p:blipFill>
        <p:spPr>
          <a:xfrm>
            <a:off x="1083939" y="3946357"/>
            <a:ext cx="10024122" cy="842737"/>
          </a:xfrm>
          <a:prstGeom prst="rect">
            <a:avLst/>
          </a:prstGeom>
        </p:spPr>
      </p:pic>
    </p:spTree>
    <p:extLst>
      <p:ext uri="{BB962C8B-B14F-4D97-AF65-F5344CB8AC3E}">
        <p14:creationId xmlns:p14="http://schemas.microsoft.com/office/powerpoint/2010/main" val="3504225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The CSS Font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To shorten the code, it is also possible to specify all the individual font properties in one property.</a:t>
            </a:r>
          </a:p>
          <a:p>
            <a:pPr>
              <a:buFont typeface="Wingdings" panose="05000000000000000000" pitchFamily="2" charset="2"/>
              <a:buChar char="q"/>
            </a:pPr>
            <a:r>
              <a:rPr lang="en-US" sz="2400" dirty="0"/>
              <a:t>The font property is a shorthand property for:</a:t>
            </a:r>
          </a:p>
          <a:p>
            <a:pPr lvl="2">
              <a:buFont typeface="Wingdings" panose="05000000000000000000" pitchFamily="2" charset="2"/>
              <a:buChar char="q"/>
            </a:pPr>
            <a:r>
              <a:rPr lang="en-US" sz="2400" dirty="0"/>
              <a:t>font-style</a:t>
            </a:r>
          </a:p>
          <a:p>
            <a:pPr lvl="2">
              <a:buFont typeface="Wingdings" panose="05000000000000000000" pitchFamily="2" charset="2"/>
              <a:buChar char="q"/>
            </a:pPr>
            <a:r>
              <a:rPr lang="en-US" sz="2400" dirty="0"/>
              <a:t>font-variant</a:t>
            </a:r>
          </a:p>
          <a:p>
            <a:pPr lvl="2">
              <a:buFont typeface="Wingdings" panose="05000000000000000000" pitchFamily="2" charset="2"/>
              <a:buChar char="q"/>
            </a:pPr>
            <a:r>
              <a:rPr lang="en-US" sz="2400" dirty="0"/>
              <a:t>font-weight</a:t>
            </a:r>
          </a:p>
          <a:p>
            <a:pPr lvl="2">
              <a:buFont typeface="Wingdings" panose="05000000000000000000" pitchFamily="2" charset="2"/>
              <a:buChar char="q"/>
            </a:pPr>
            <a:r>
              <a:rPr lang="en-US" sz="2400" dirty="0"/>
              <a:t>font-size/line-height</a:t>
            </a:r>
          </a:p>
          <a:p>
            <a:pPr lvl="2">
              <a:buFont typeface="Wingdings" panose="05000000000000000000" pitchFamily="2" charset="2"/>
              <a:buChar char="q"/>
            </a:pPr>
            <a:r>
              <a:rPr lang="en-US" sz="2400" dirty="0"/>
              <a:t>font-family</a:t>
            </a:r>
          </a:p>
          <a:p>
            <a:pPr>
              <a:buFont typeface="Wingdings" panose="05000000000000000000" pitchFamily="2" charset="2"/>
              <a:buChar char="q"/>
            </a:pPr>
            <a:r>
              <a:rPr lang="en-US" sz="2400" dirty="0"/>
              <a:t>Note: The font-size and font-family values are required. If one of the other values is missing, their default value are used.</a:t>
            </a:r>
          </a:p>
        </p:txBody>
      </p:sp>
      <p:pic>
        <p:nvPicPr>
          <p:cNvPr id="4" name="Picture 3">
            <a:extLst>
              <a:ext uri="{FF2B5EF4-FFF2-40B4-BE49-F238E27FC236}">
                <a16:creationId xmlns:a16="http://schemas.microsoft.com/office/drawing/2014/main" id="{B17D9C3D-21D3-48A9-B9AC-AE4F39AEAE5C}"/>
              </a:ext>
            </a:extLst>
          </p:cNvPr>
          <p:cNvPicPr>
            <a:picLocks noChangeAspect="1"/>
          </p:cNvPicPr>
          <p:nvPr/>
        </p:nvPicPr>
        <p:blipFill>
          <a:blip r:embed="rId2"/>
          <a:stretch>
            <a:fillRect/>
          </a:stretch>
        </p:blipFill>
        <p:spPr>
          <a:xfrm>
            <a:off x="1401421" y="2652604"/>
            <a:ext cx="9787599" cy="3216490"/>
          </a:xfrm>
          <a:prstGeom prst="rect">
            <a:avLst/>
          </a:prstGeom>
        </p:spPr>
      </p:pic>
    </p:spTree>
    <p:extLst>
      <p:ext uri="{BB962C8B-B14F-4D97-AF65-F5344CB8AC3E}">
        <p14:creationId xmlns:p14="http://schemas.microsoft.com/office/powerpoint/2010/main" val="233522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3095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Links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With CSS, links can be styled in many different ways.</a:t>
            </a:r>
          </a:p>
          <a:p>
            <a:pPr>
              <a:buFont typeface="Wingdings" panose="05000000000000000000" pitchFamily="2" charset="2"/>
              <a:buChar char="q"/>
            </a:pPr>
            <a:r>
              <a:rPr lang="en-US" sz="2400" dirty="0"/>
              <a:t>Links can be styled with any CSS property (e.g. color, font-family, background, etc.).</a:t>
            </a:r>
          </a:p>
        </p:txBody>
      </p:sp>
      <p:pic>
        <p:nvPicPr>
          <p:cNvPr id="4" name="Picture 3">
            <a:extLst>
              <a:ext uri="{FF2B5EF4-FFF2-40B4-BE49-F238E27FC236}">
                <a16:creationId xmlns:a16="http://schemas.microsoft.com/office/drawing/2014/main" id="{95AC0106-D3F9-4CE3-9DDF-F8ABDDE0D7F8}"/>
              </a:ext>
            </a:extLst>
          </p:cNvPr>
          <p:cNvPicPr>
            <a:picLocks noChangeAspect="1"/>
          </p:cNvPicPr>
          <p:nvPr/>
        </p:nvPicPr>
        <p:blipFill>
          <a:blip r:embed="rId2"/>
          <a:stretch>
            <a:fillRect/>
          </a:stretch>
        </p:blipFill>
        <p:spPr>
          <a:xfrm>
            <a:off x="1838050" y="3239397"/>
            <a:ext cx="7443110" cy="14922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66818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Links ….</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In addition, links can be styled differently depending on what state they are in.</a:t>
            </a:r>
          </a:p>
          <a:p>
            <a:pPr>
              <a:buFont typeface="Wingdings" panose="05000000000000000000" pitchFamily="2" charset="2"/>
              <a:buChar char="q"/>
            </a:pPr>
            <a:r>
              <a:rPr lang="en-US" sz="2400" dirty="0"/>
              <a:t>The four links states are:</a:t>
            </a:r>
          </a:p>
          <a:p>
            <a:pPr lvl="2">
              <a:buFont typeface="Wingdings" panose="05000000000000000000" pitchFamily="2" charset="2"/>
              <a:buChar char="q"/>
            </a:pPr>
            <a:r>
              <a:rPr lang="en-US" sz="2400" dirty="0"/>
              <a:t>a:link - a normal, unvisited link</a:t>
            </a:r>
          </a:p>
          <a:p>
            <a:pPr lvl="2">
              <a:buFont typeface="Wingdings" panose="05000000000000000000" pitchFamily="2" charset="2"/>
              <a:buChar char="q"/>
            </a:pPr>
            <a:r>
              <a:rPr lang="en-US" sz="2400" dirty="0"/>
              <a:t>a:visited - a link the user has visited</a:t>
            </a:r>
          </a:p>
          <a:p>
            <a:pPr lvl="2">
              <a:buFont typeface="Wingdings" panose="05000000000000000000" pitchFamily="2" charset="2"/>
              <a:buChar char="q"/>
            </a:pPr>
            <a:r>
              <a:rPr lang="en-US" sz="2400" dirty="0"/>
              <a:t>a:hover - a link when the user </a:t>
            </a:r>
            <a:r>
              <a:rPr lang="en-US" sz="2400" dirty="0" err="1"/>
              <a:t>mouses</a:t>
            </a:r>
            <a:r>
              <a:rPr lang="en-US" sz="2400" dirty="0"/>
              <a:t> over it</a:t>
            </a:r>
          </a:p>
          <a:p>
            <a:pPr lvl="2">
              <a:buFont typeface="Wingdings" panose="05000000000000000000" pitchFamily="2" charset="2"/>
              <a:buChar char="q"/>
            </a:pPr>
            <a:r>
              <a:rPr lang="en-US" sz="2400" dirty="0"/>
              <a:t>a:active - a link the moment it is clicked</a:t>
            </a:r>
          </a:p>
        </p:txBody>
      </p:sp>
      <p:pic>
        <p:nvPicPr>
          <p:cNvPr id="4" name="Picture 3">
            <a:extLst>
              <a:ext uri="{FF2B5EF4-FFF2-40B4-BE49-F238E27FC236}">
                <a16:creationId xmlns:a16="http://schemas.microsoft.com/office/drawing/2014/main" id="{6AA748E7-755B-46EE-9CCB-2C80B3A7B31F}"/>
              </a:ext>
            </a:extLst>
          </p:cNvPr>
          <p:cNvPicPr>
            <a:picLocks noChangeAspect="1"/>
          </p:cNvPicPr>
          <p:nvPr/>
        </p:nvPicPr>
        <p:blipFill>
          <a:blip r:embed="rId3"/>
          <a:stretch>
            <a:fillRect/>
          </a:stretch>
        </p:blipFill>
        <p:spPr>
          <a:xfrm>
            <a:off x="1143000" y="1891454"/>
            <a:ext cx="5440680" cy="43950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75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Links – Text Decoration</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text-decoration property is mostly used to remove underlines from links:</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F4D0B019-8236-46B5-83C6-4C4709ABA057}"/>
              </a:ext>
            </a:extLst>
          </p:cNvPr>
          <p:cNvPicPr>
            <a:picLocks noChangeAspect="1"/>
          </p:cNvPicPr>
          <p:nvPr/>
        </p:nvPicPr>
        <p:blipFill>
          <a:blip r:embed="rId2"/>
          <a:stretch>
            <a:fillRect/>
          </a:stretch>
        </p:blipFill>
        <p:spPr>
          <a:xfrm>
            <a:off x="1785686" y="2236136"/>
            <a:ext cx="4112193" cy="37413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468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Lists</a:t>
            </a:r>
          </a:p>
        </p:txBody>
      </p:sp>
      <p:pic>
        <p:nvPicPr>
          <p:cNvPr id="4" name="Content Placeholder 3">
            <a:extLst>
              <a:ext uri="{FF2B5EF4-FFF2-40B4-BE49-F238E27FC236}">
                <a16:creationId xmlns:a16="http://schemas.microsoft.com/office/drawing/2014/main" id="{B774C0E3-267C-4F9C-8F80-5F64706F6D77}"/>
              </a:ext>
            </a:extLst>
          </p:cNvPr>
          <p:cNvPicPr>
            <a:picLocks noGrp="1" noChangeAspect="1"/>
          </p:cNvPicPr>
          <p:nvPr>
            <p:ph idx="1"/>
          </p:nvPr>
        </p:nvPicPr>
        <p:blipFill>
          <a:blip r:embed="rId2"/>
          <a:stretch>
            <a:fillRect/>
          </a:stretch>
        </p:blipFill>
        <p:spPr>
          <a:xfrm>
            <a:off x="1776676" y="1965784"/>
            <a:ext cx="8098843" cy="3831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057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BE15-8038-4BD3-91FC-A69F4A08D235}"/>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2ABBF4D6-B30F-4D00-A8EC-011671919E0A}"/>
              </a:ext>
            </a:extLst>
          </p:cNvPr>
          <p:cNvSpPr>
            <a:spLocks noGrp="1"/>
          </p:cNvSpPr>
          <p:nvPr>
            <p:ph idx="1"/>
          </p:nvPr>
        </p:nvSpPr>
        <p:spPr/>
        <p:txBody>
          <a:bodyPr>
            <a:normAutofit/>
          </a:bodyPr>
          <a:lstStyle/>
          <a:p>
            <a:pPr>
              <a:buFont typeface="Wingdings" panose="05000000000000000000" pitchFamily="2" charset="2"/>
              <a:buChar char="q"/>
            </a:pPr>
            <a:r>
              <a:rPr lang="en-US" sz="2400" dirty="0"/>
              <a:t>CSS selectors are used to "find" (or select) the HTML elements you want to style.</a:t>
            </a:r>
          </a:p>
          <a:p>
            <a:pPr>
              <a:buFont typeface="Wingdings" panose="05000000000000000000" pitchFamily="2" charset="2"/>
              <a:buChar char="q"/>
            </a:pPr>
            <a:r>
              <a:rPr lang="en-US" sz="2400" dirty="0"/>
              <a:t>We can divide CSS selectors into five categories:</a:t>
            </a:r>
          </a:p>
          <a:p>
            <a:pPr lvl="2">
              <a:buFont typeface="Wingdings" panose="05000000000000000000" pitchFamily="2" charset="2"/>
              <a:buChar char="Ø"/>
            </a:pPr>
            <a:r>
              <a:rPr lang="en-US" sz="2400" b="1" dirty="0"/>
              <a:t>Simple selectors</a:t>
            </a:r>
            <a:r>
              <a:rPr lang="en-US" sz="2400" dirty="0"/>
              <a:t> (select elements based on </a:t>
            </a:r>
            <a:r>
              <a:rPr lang="en-US" sz="2400" b="1" dirty="0"/>
              <a:t>name</a:t>
            </a:r>
            <a:r>
              <a:rPr lang="en-US" sz="2400" dirty="0"/>
              <a:t>, </a:t>
            </a:r>
            <a:r>
              <a:rPr lang="en-US" sz="2400" b="1" dirty="0"/>
              <a:t>id</a:t>
            </a:r>
            <a:r>
              <a:rPr lang="en-US" sz="2400" dirty="0"/>
              <a:t>, </a:t>
            </a:r>
            <a:r>
              <a:rPr lang="en-US" sz="2400" b="1" dirty="0"/>
              <a:t>class</a:t>
            </a:r>
            <a:r>
              <a:rPr lang="en-US" sz="2400" dirty="0"/>
              <a:t>)</a:t>
            </a:r>
          </a:p>
          <a:p>
            <a:pPr lvl="2">
              <a:buFont typeface="Wingdings" panose="05000000000000000000" pitchFamily="2" charset="2"/>
              <a:buChar char="Ø"/>
            </a:pPr>
            <a:r>
              <a:rPr lang="en-US" sz="2400" b="1" dirty="0"/>
              <a:t>Combinator selectors</a:t>
            </a:r>
            <a:r>
              <a:rPr lang="en-US" sz="2400" dirty="0"/>
              <a:t> (select elements based on a specific relationship between them)</a:t>
            </a:r>
          </a:p>
          <a:p>
            <a:pPr lvl="2">
              <a:buFont typeface="Wingdings" panose="05000000000000000000" pitchFamily="2" charset="2"/>
              <a:buChar char="Ø"/>
            </a:pPr>
            <a:r>
              <a:rPr lang="en-US" sz="2400" b="1" dirty="0"/>
              <a:t>Pseudo-class selectors</a:t>
            </a:r>
            <a:r>
              <a:rPr lang="en-US" sz="2400" dirty="0"/>
              <a:t> (select elements based on a certain state) </a:t>
            </a:r>
          </a:p>
          <a:p>
            <a:pPr lvl="2">
              <a:buFont typeface="Wingdings" panose="05000000000000000000" pitchFamily="2" charset="2"/>
              <a:buChar char="Ø"/>
            </a:pPr>
            <a:r>
              <a:rPr lang="en-US" sz="2400" b="1" dirty="0"/>
              <a:t>Pseudo-elements selectors</a:t>
            </a:r>
            <a:r>
              <a:rPr lang="en-US" sz="2400" dirty="0"/>
              <a:t> (select and style a part of an element)</a:t>
            </a:r>
          </a:p>
          <a:p>
            <a:pPr lvl="2">
              <a:buFont typeface="Wingdings" panose="05000000000000000000" pitchFamily="2" charset="2"/>
              <a:buChar char="Ø"/>
            </a:pPr>
            <a:r>
              <a:rPr lang="en-US" sz="2400" b="1" dirty="0"/>
              <a:t>Attribute selectors</a:t>
            </a:r>
            <a:r>
              <a:rPr lang="en-US" sz="2400" dirty="0"/>
              <a:t> (select elements based on an attribute or attribute value)</a:t>
            </a:r>
          </a:p>
        </p:txBody>
      </p:sp>
    </p:spTree>
    <p:extLst>
      <p:ext uri="{BB962C8B-B14F-4D97-AF65-F5344CB8AC3E}">
        <p14:creationId xmlns:p14="http://schemas.microsoft.com/office/powerpoint/2010/main" val="28418304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HTML Lists and CSS List Properties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In HTML, there are two main types of lists:</a:t>
            </a:r>
          </a:p>
          <a:p>
            <a:pPr lvl="2">
              <a:buFont typeface="Wingdings" panose="05000000000000000000" pitchFamily="2" charset="2"/>
              <a:buChar char="q"/>
            </a:pPr>
            <a:r>
              <a:rPr lang="en-US" sz="2400" dirty="0"/>
              <a:t>unordered lists (&lt;ul&gt;) - the list items are marked with bullets</a:t>
            </a:r>
          </a:p>
          <a:p>
            <a:pPr lvl="2">
              <a:buFont typeface="Wingdings" panose="05000000000000000000" pitchFamily="2" charset="2"/>
              <a:buChar char="q"/>
            </a:pPr>
            <a:r>
              <a:rPr lang="en-US" sz="2400" dirty="0"/>
              <a:t>ordered lists (&lt;</a:t>
            </a:r>
            <a:r>
              <a:rPr lang="en-US" sz="2400" dirty="0" err="1"/>
              <a:t>ol</a:t>
            </a:r>
            <a:r>
              <a:rPr lang="en-US" sz="2400" dirty="0"/>
              <a:t>&gt;) - the list items are marked with numbers or letters</a:t>
            </a:r>
          </a:p>
          <a:p>
            <a:pPr>
              <a:buFont typeface="Wingdings" panose="05000000000000000000" pitchFamily="2" charset="2"/>
              <a:buChar char="q"/>
            </a:pPr>
            <a:r>
              <a:rPr lang="en-US" sz="2400" dirty="0"/>
              <a:t>The CSS list properties allow you to:</a:t>
            </a:r>
          </a:p>
          <a:p>
            <a:pPr lvl="2">
              <a:buFont typeface="Wingdings" panose="05000000000000000000" pitchFamily="2" charset="2"/>
              <a:buChar char="q"/>
            </a:pPr>
            <a:r>
              <a:rPr lang="en-US" sz="2400" dirty="0"/>
              <a:t>Set different list item markers for ordered lists</a:t>
            </a:r>
          </a:p>
          <a:p>
            <a:pPr lvl="2">
              <a:buFont typeface="Wingdings" panose="05000000000000000000" pitchFamily="2" charset="2"/>
              <a:buChar char="q"/>
            </a:pPr>
            <a:r>
              <a:rPr lang="en-US" sz="2400" dirty="0"/>
              <a:t>Set different list item markers for unordered lists</a:t>
            </a:r>
          </a:p>
          <a:p>
            <a:pPr lvl="2">
              <a:buFont typeface="Wingdings" panose="05000000000000000000" pitchFamily="2" charset="2"/>
              <a:buChar char="q"/>
            </a:pPr>
            <a:r>
              <a:rPr lang="en-US" sz="2400" dirty="0"/>
              <a:t>Set an image as the list item marker</a:t>
            </a:r>
          </a:p>
          <a:p>
            <a:pPr lvl="2">
              <a:buFont typeface="Wingdings" panose="05000000000000000000" pitchFamily="2" charset="2"/>
              <a:buChar char="q"/>
            </a:pPr>
            <a:r>
              <a:rPr lang="en-US" sz="2400" dirty="0"/>
              <a:t>Add background colors to lists and list items</a:t>
            </a:r>
          </a:p>
        </p:txBody>
      </p:sp>
    </p:spTree>
    <p:extLst>
      <p:ext uri="{BB962C8B-B14F-4D97-AF65-F5344CB8AC3E}">
        <p14:creationId xmlns:p14="http://schemas.microsoft.com/office/powerpoint/2010/main" val="494037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Different List Item Markers - list-style-type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list-style-type property specifies the type of list item marker.</a:t>
            </a:r>
          </a:p>
          <a:p>
            <a:pPr>
              <a:buFont typeface="Wingdings" panose="05000000000000000000" pitchFamily="2" charset="2"/>
              <a:buChar char="q"/>
            </a:pPr>
            <a:r>
              <a:rPr lang="en-US" sz="2400" dirty="0"/>
              <a:t>The following example shows some of the available list item markers:</a:t>
            </a:r>
          </a:p>
        </p:txBody>
      </p:sp>
      <p:pic>
        <p:nvPicPr>
          <p:cNvPr id="4" name="Picture 3">
            <a:extLst>
              <a:ext uri="{FF2B5EF4-FFF2-40B4-BE49-F238E27FC236}">
                <a16:creationId xmlns:a16="http://schemas.microsoft.com/office/drawing/2014/main" id="{3CD1EEDD-9DFD-47C8-B97D-3F14D7C5EFE4}"/>
              </a:ext>
            </a:extLst>
          </p:cNvPr>
          <p:cNvPicPr>
            <a:picLocks noChangeAspect="1"/>
          </p:cNvPicPr>
          <p:nvPr/>
        </p:nvPicPr>
        <p:blipFill>
          <a:blip r:embed="rId2"/>
          <a:stretch>
            <a:fillRect/>
          </a:stretch>
        </p:blipFill>
        <p:spPr>
          <a:xfrm>
            <a:off x="1646615" y="1845734"/>
            <a:ext cx="5760025" cy="4423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352011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Different List Item Markers - list-style-image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dirty="0"/>
              <a:t>The list-style-image property specifies an image as the list item marker:</a:t>
            </a:r>
          </a:p>
        </p:txBody>
      </p:sp>
      <p:pic>
        <p:nvPicPr>
          <p:cNvPr id="4" name="Picture 3">
            <a:extLst>
              <a:ext uri="{FF2B5EF4-FFF2-40B4-BE49-F238E27FC236}">
                <a16:creationId xmlns:a16="http://schemas.microsoft.com/office/drawing/2014/main" id="{6EDBBFCA-C467-49FE-B48A-1A8C468B9DDA}"/>
              </a:ext>
            </a:extLst>
          </p:cNvPr>
          <p:cNvPicPr>
            <a:picLocks noChangeAspect="1"/>
          </p:cNvPicPr>
          <p:nvPr/>
        </p:nvPicPr>
        <p:blipFill>
          <a:blip r:embed="rId2"/>
          <a:stretch>
            <a:fillRect/>
          </a:stretch>
        </p:blipFill>
        <p:spPr>
          <a:xfrm>
            <a:off x="1422984" y="2840247"/>
            <a:ext cx="9346031" cy="16860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63097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Different List Item Markers - list-style-position</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400" dirty="0"/>
              <a:t>The list-style-position property specifies the position of the list-item markers (bullet points).</a:t>
            </a:r>
          </a:p>
          <a:p>
            <a:pPr>
              <a:buFont typeface="Wingdings" panose="05000000000000000000" pitchFamily="2" charset="2"/>
              <a:buChar char="q"/>
            </a:pPr>
            <a:r>
              <a:rPr lang="en-US" sz="2400" dirty="0"/>
              <a:t>"list-style-position: outside;" means that the bullet points will be outside the list item. The start of each line of a list item will be aligned vertically. This is default:</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a:t>"list-style-position: inside;" means that the bullet points will be inside the list item. As it is part of the list item, it will be part of the text and push the text at the start:</a:t>
            </a:r>
          </a:p>
        </p:txBody>
      </p:sp>
      <p:pic>
        <p:nvPicPr>
          <p:cNvPr id="4" name="Picture 3">
            <a:extLst>
              <a:ext uri="{FF2B5EF4-FFF2-40B4-BE49-F238E27FC236}">
                <a16:creationId xmlns:a16="http://schemas.microsoft.com/office/drawing/2014/main" id="{8706D1DB-DB4B-4791-8D32-0B1E612134CD}"/>
              </a:ext>
            </a:extLst>
          </p:cNvPr>
          <p:cNvPicPr>
            <a:picLocks noChangeAspect="1"/>
          </p:cNvPicPr>
          <p:nvPr/>
        </p:nvPicPr>
        <p:blipFill>
          <a:blip r:embed="rId2"/>
          <a:stretch>
            <a:fillRect/>
          </a:stretch>
        </p:blipFill>
        <p:spPr>
          <a:xfrm>
            <a:off x="1988820" y="3123854"/>
            <a:ext cx="1851660" cy="1836765"/>
          </a:xfrm>
          <a:prstGeom prst="rect">
            <a:avLst/>
          </a:prstGeom>
        </p:spPr>
      </p:pic>
      <p:pic>
        <p:nvPicPr>
          <p:cNvPr id="5" name="Picture 4">
            <a:extLst>
              <a:ext uri="{FF2B5EF4-FFF2-40B4-BE49-F238E27FC236}">
                <a16:creationId xmlns:a16="http://schemas.microsoft.com/office/drawing/2014/main" id="{C4E8BDE8-75A7-4380-8B4B-AF3DDFBD985A}"/>
              </a:ext>
            </a:extLst>
          </p:cNvPr>
          <p:cNvPicPr>
            <a:picLocks noChangeAspect="1"/>
          </p:cNvPicPr>
          <p:nvPr/>
        </p:nvPicPr>
        <p:blipFill>
          <a:blip r:embed="rId3"/>
          <a:stretch>
            <a:fillRect/>
          </a:stretch>
        </p:blipFill>
        <p:spPr>
          <a:xfrm>
            <a:off x="9545730" y="3123854"/>
            <a:ext cx="1609950" cy="1933845"/>
          </a:xfrm>
          <a:prstGeom prst="rect">
            <a:avLst/>
          </a:prstGeom>
        </p:spPr>
      </p:pic>
      <p:pic>
        <p:nvPicPr>
          <p:cNvPr id="6" name="Picture 5">
            <a:extLst>
              <a:ext uri="{FF2B5EF4-FFF2-40B4-BE49-F238E27FC236}">
                <a16:creationId xmlns:a16="http://schemas.microsoft.com/office/drawing/2014/main" id="{39CCE61A-5722-4F68-A36D-461E3F81613D}"/>
              </a:ext>
            </a:extLst>
          </p:cNvPr>
          <p:cNvPicPr>
            <a:picLocks noChangeAspect="1"/>
          </p:cNvPicPr>
          <p:nvPr/>
        </p:nvPicPr>
        <p:blipFill>
          <a:blip r:embed="rId4"/>
          <a:stretch>
            <a:fillRect/>
          </a:stretch>
        </p:blipFill>
        <p:spPr>
          <a:xfrm>
            <a:off x="4364109" y="3123854"/>
            <a:ext cx="3524742" cy="15813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32462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Lists - Remove Default Settings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a:t>
            </a:r>
            <a:r>
              <a:rPr lang="en-US" sz="2400" dirty="0" err="1"/>
              <a:t>list-style-type:none</a:t>
            </a:r>
            <a:r>
              <a:rPr lang="en-US" sz="2400" dirty="0"/>
              <a:t> property can also be used to remove the markers/bullets. Note that the list also has default margin and padding. To remove this, add margin:0 and padding:0 to &lt;ul&gt; or &lt;</a:t>
            </a:r>
            <a:r>
              <a:rPr lang="en-US" sz="2400" dirty="0" err="1"/>
              <a:t>ol</a:t>
            </a:r>
            <a:r>
              <a:rPr lang="en-US" sz="2400" dirty="0"/>
              <a:t>&gt;:</a:t>
            </a:r>
          </a:p>
        </p:txBody>
      </p:sp>
      <p:pic>
        <p:nvPicPr>
          <p:cNvPr id="4" name="Picture 3">
            <a:extLst>
              <a:ext uri="{FF2B5EF4-FFF2-40B4-BE49-F238E27FC236}">
                <a16:creationId xmlns:a16="http://schemas.microsoft.com/office/drawing/2014/main" id="{A8FCCA24-A9E4-4D9B-BC50-54156F688D4C}"/>
              </a:ext>
            </a:extLst>
          </p:cNvPr>
          <p:cNvPicPr>
            <a:picLocks noChangeAspect="1"/>
          </p:cNvPicPr>
          <p:nvPr/>
        </p:nvPicPr>
        <p:blipFill>
          <a:blip r:embed="rId2"/>
          <a:stretch>
            <a:fillRect/>
          </a:stretch>
        </p:blipFill>
        <p:spPr>
          <a:xfrm>
            <a:off x="1394172" y="2807931"/>
            <a:ext cx="9700548" cy="2737577"/>
          </a:xfrm>
          <a:prstGeom prst="rect">
            <a:avLst/>
          </a:prstGeom>
        </p:spPr>
      </p:pic>
    </p:spTree>
    <p:extLst>
      <p:ext uri="{BB962C8B-B14F-4D97-AF65-F5344CB8AC3E}">
        <p14:creationId xmlns:p14="http://schemas.microsoft.com/office/powerpoint/2010/main" val="803391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List - Shorthand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list-style property is a shorthand property. It is used to set all the list properties in one declaration:</a:t>
            </a:r>
          </a:p>
          <a:p>
            <a:pPr>
              <a:buFont typeface="Wingdings" panose="05000000000000000000" pitchFamily="2" charset="2"/>
              <a:buChar char="q"/>
            </a:pPr>
            <a:r>
              <a:rPr lang="en-US" sz="2400" dirty="0"/>
              <a:t>When using the shorthand property, the order of the property values are:</a:t>
            </a:r>
          </a:p>
          <a:p>
            <a:pPr lvl="2">
              <a:buFont typeface="Wingdings" panose="05000000000000000000" pitchFamily="2" charset="2"/>
              <a:buChar char="q"/>
            </a:pPr>
            <a:r>
              <a:rPr lang="en-US" sz="1800" b="1" dirty="0"/>
              <a:t>l</a:t>
            </a:r>
            <a:r>
              <a:rPr lang="en-US" sz="2400" b="1" dirty="0"/>
              <a:t>ist-style-type</a:t>
            </a:r>
            <a:r>
              <a:rPr lang="en-US" sz="2400" dirty="0"/>
              <a:t> (if a list-style-image is specified, the value of this property will be displayed if the image for some reason cannot be displayed)</a:t>
            </a:r>
          </a:p>
          <a:p>
            <a:pPr lvl="2">
              <a:buFont typeface="Wingdings" panose="05000000000000000000" pitchFamily="2" charset="2"/>
              <a:buChar char="q"/>
            </a:pPr>
            <a:r>
              <a:rPr lang="en-US" sz="2400" b="1" dirty="0"/>
              <a:t>list-style-position</a:t>
            </a:r>
            <a:r>
              <a:rPr lang="en-US" sz="2400" dirty="0"/>
              <a:t> (specifies whether the list-item markers should appear inside or outside the content flow)</a:t>
            </a:r>
          </a:p>
          <a:p>
            <a:pPr lvl="2">
              <a:buFont typeface="Wingdings" panose="05000000000000000000" pitchFamily="2" charset="2"/>
              <a:buChar char="q"/>
            </a:pPr>
            <a:r>
              <a:rPr lang="en-US" sz="2400" b="1" dirty="0"/>
              <a:t>list-style-image</a:t>
            </a:r>
            <a:r>
              <a:rPr lang="en-US" sz="2400" dirty="0"/>
              <a:t> (specifies an image as the list item marker)</a:t>
            </a:r>
          </a:p>
        </p:txBody>
      </p:sp>
    </p:spTree>
    <p:extLst>
      <p:ext uri="{BB962C8B-B14F-4D97-AF65-F5344CB8AC3E}">
        <p14:creationId xmlns:p14="http://schemas.microsoft.com/office/powerpoint/2010/main" val="8875312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Tables - Table Borders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To specify table borders in CSS, use the border property.</a:t>
            </a:r>
          </a:p>
          <a:p>
            <a:pPr>
              <a:buFont typeface="Wingdings" panose="05000000000000000000" pitchFamily="2" charset="2"/>
              <a:buChar char="q"/>
            </a:pPr>
            <a:r>
              <a:rPr lang="en-US" sz="2400" dirty="0"/>
              <a:t>The example below specifies a solid border for &lt;table&gt;, &lt;</a:t>
            </a:r>
            <a:r>
              <a:rPr lang="en-US" sz="2400" dirty="0" err="1"/>
              <a:t>th</a:t>
            </a:r>
            <a:r>
              <a:rPr lang="en-US" sz="2400" dirty="0"/>
              <a:t>&gt;, and &lt;td&gt; elements:</a:t>
            </a:r>
          </a:p>
        </p:txBody>
      </p:sp>
      <p:pic>
        <p:nvPicPr>
          <p:cNvPr id="4" name="Picture 3">
            <a:extLst>
              <a:ext uri="{FF2B5EF4-FFF2-40B4-BE49-F238E27FC236}">
                <a16:creationId xmlns:a16="http://schemas.microsoft.com/office/drawing/2014/main" id="{A570EA8F-E752-4FA6-ABCF-D52C939F6072}"/>
              </a:ext>
            </a:extLst>
          </p:cNvPr>
          <p:cNvPicPr>
            <a:picLocks noChangeAspect="1"/>
          </p:cNvPicPr>
          <p:nvPr/>
        </p:nvPicPr>
        <p:blipFill>
          <a:blip r:embed="rId2"/>
          <a:stretch>
            <a:fillRect/>
          </a:stretch>
        </p:blipFill>
        <p:spPr>
          <a:xfrm>
            <a:off x="1481896" y="3066729"/>
            <a:ext cx="7593524" cy="2158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92106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Tables - Full-Width Table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table above might seem small in some cases. If you need a table that should span the entire screen (full-width), add width: 100% to the &lt;table&gt; element:</a:t>
            </a:r>
          </a:p>
        </p:txBody>
      </p:sp>
      <p:pic>
        <p:nvPicPr>
          <p:cNvPr id="4" name="Picture 3">
            <a:extLst>
              <a:ext uri="{FF2B5EF4-FFF2-40B4-BE49-F238E27FC236}">
                <a16:creationId xmlns:a16="http://schemas.microsoft.com/office/drawing/2014/main" id="{421DF1A1-CC93-4783-A091-006C362348AC}"/>
              </a:ext>
            </a:extLst>
          </p:cNvPr>
          <p:cNvPicPr>
            <a:picLocks noChangeAspect="1"/>
          </p:cNvPicPr>
          <p:nvPr/>
        </p:nvPicPr>
        <p:blipFill>
          <a:blip r:embed="rId2"/>
          <a:stretch>
            <a:fillRect/>
          </a:stretch>
        </p:blipFill>
        <p:spPr>
          <a:xfrm>
            <a:off x="2143896" y="3002375"/>
            <a:ext cx="6954384" cy="29750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29770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Tables - Collapse Table Borders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border-collapse property sets whether the table borders should be collapsed into a single border:</a:t>
            </a:r>
          </a:p>
        </p:txBody>
      </p:sp>
      <p:pic>
        <p:nvPicPr>
          <p:cNvPr id="4" name="Picture 3">
            <a:extLst>
              <a:ext uri="{FF2B5EF4-FFF2-40B4-BE49-F238E27FC236}">
                <a16:creationId xmlns:a16="http://schemas.microsoft.com/office/drawing/2014/main" id="{839BE0D1-B8AF-437F-9C1B-AEAD5F499343}"/>
              </a:ext>
            </a:extLst>
          </p:cNvPr>
          <p:cNvPicPr>
            <a:picLocks noChangeAspect="1"/>
          </p:cNvPicPr>
          <p:nvPr/>
        </p:nvPicPr>
        <p:blipFill>
          <a:blip r:embed="rId2"/>
          <a:stretch>
            <a:fillRect/>
          </a:stretch>
        </p:blipFill>
        <p:spPr>
          <a:xfrm>
            <a:off x="1618625" y="3019368"/>
            <a:ext cx="9359846" cy="1712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9069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Table Width and Height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width and height of a table are defined by the width and height properties.</a:t>
            </a:r>
          </a:p>
          <a:p>
            <a:pPr>
              <a:buFont typeface="Wingdings" panose="05000000000000000000" pitchFamily="2" charset="2"/>
              <a:buChar char="q"/>
            </a:pPr>
            <a:r>
              <a:rPr lang="en-US" sz="2400" dirty="0"/>
              <a:t>The example below sets the width of the table to 100%, and the height of the &lt;</a:t>
            </a:r>
            <a:r>
              <a:rPr lang="en-US" sz="2400" dirty="0" err="1"/>
              <a:t>th</a:t>
            </a:r>
            <a:r>
              <a:rPr lang="en-US" sz="2400" dirty="0"/>
              <a:t>&gt; elements to 70px:</a:t>
            </a:r>
          </a:p>
        </p:txBody>
      </p:sp>
      <p:pic>
        <p:nvPicPr>
          <p:cNvPr id="4" name="Picture 3">
            <a:extLst>
              <a:ext uri="{FF2B5EF4-FFF2-40B4-BE49-F238E27FC236}">
                <a16:creationId xmlns:a16="http://schemas.microsoft.com/office/drawing/2014/main" id="{C90C2E4F-C480-4486-9DD4-1A5C4D3048B6}"/>
              </a:ext>
            </a:extLst>
          </p:cNvPr>
          <p:cNvPicPr>
            <a:picLocks noChangeAspect="1"/>
          </p:cNvPicPr>
          <p:nvPr/>
        </p:nvPicPr>
        <p:blipFill>
          <a:blip r:embed="rId2"/>
          <a:stretch>
            <a:fillRect/>
          </a:stretch>
        </p:blipFill>
        <p:spPr>
          <a:xfrm>
            <a:off x="1361828" y="3047676"/>
            <a:ext cx="6159111" cy="28298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44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BE15-8038-4BD3-91FC-A69F4A08D235}"/>
              </a:ext>
            </a:extLst>
          </p:cNvPr>
          <p:cNvSpPr>
            <a:spLocks noGrp="1"/>
          </p:cNvSpPr>
          <p:nvPr>
            <p:ph type="title"/>
          </p:nvPr>
        </p:nvSpPr>
        <p:spPr/>
        <p:txBody>
          <a:bodyPr/>
          <a:lstStyle/>
          <a:p>
            <a:r>
              <a:rPr lang="en-US" dirty="0"/>
              <a:t>CSS Selectors - The CSS element Selector </a:t>
            </a:r>
          </a:p>
        </p:txBody>
      </p:sp>
      <p:sp>
        <p:nvSpPr>
          <p:cNvPr id="3" name="Content Placeholder 2">
            <a:extLst>
              <a:ext uri="{FF2B5EF4-FFF2-40B4-BE49-F238E27FC236}">
                <a16:creationId xmlns:a16="http://schemas.microsoft.com/office/drawing/2014/main" id="{2ABBF4D6-B30F-4D00-A8EC-011671919E0A}"/>
              </a:ext>
            </a:extLst>
          </p:cNvPr>
          <p:cNvSpPr>
            <a:spLocks noGrp="1"/>
          </p:cNvSpPr>
          <p:nvPr>
            <p:ph idx="1"/>
          </p:nvPr>
        </p:nvSpPr>
        <p:spPr/>
        <p:txBody>
          <a:bodyPr>
            <a:normAutofit/>
          </a:bodyPr>
          <a:lstStyle/>
          <a:p>
            <a:pPr>
              <a:buFont typeface="Wingdings" panose="05000000000000000000" pitchFamily="2" charset="2"/>
              <a:buChar char="q"/>
            </a:pPr>
            <a:r>
              <a:rPr lang="en-US" sz="2800" dirty="0"/>
              <a:t>The element selector selects HTML elements based on the element name.</a:t>
            </a:r>
          </a:p>
        </p:txBody>
      </p:sp>
      <p:pic>
        <p:nvPicPr>
          <p:cNvPr id="5" name="Picture 4">
            <a:extLst>
              <a:ext uri="{FF2B5EF4-FFF2-40B4-BE49-F238E27FC236}">
                <a16:creationId xmlns:a16="http://schemas.microsoft.com/office/drawing/2014/main" id="{67B58BA7-7B5D-4529-A5CB-91AD0ECCAC1F}"/>
              </a:ext>
            </a:extLst>
          </p:cNvPr>
          <p:cNvPicPr>
            <a:picLocks noChangeAspect="1"/>
          </p:cNvPicPr>
          <p:nvPr/>
        </p:nvPicPr>
        <p:blipFill>
          <a:blip r:embed="rId2"/>
          <a:stretch>
            <a:fillRect/>
          </a:stretch>
        </p:blipFill>
        <p:spPr>
          <a:xfrm>
            <a:off x="1411324" y="2573303"/>
            <a:ext cx="10141288" cy="2547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99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Table Alignment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text-align property sets the horizontal alignment (like left, right, or center) of the content in &lt;</a:t>
            </a:r>
            <a:r>
              <a:rPr lang="en-US" sz="2400" dirty="0" err="1"/>
              <a:t>th</a:t>
            </a:r>
            <a:r>
              <a:rPr lang="en-US" sz="2400" dirty="0"/>
              <a:t>&gt; or &lt;td&gt;.</a:t>
            </a:r>
          </a:p>
          <a:p>
            <a:pPr>
              <a:buFont typeface="Wingdings" panose="05000000000000000000" pitchFamily="2" charset="2"/>
              <a:buChar char="q"/>
            </a:pPr>
            <a:r>
              <a:rPr lang="en-US" sz="2400" dirty="0"/>
              <a:t>By default, the content of &lt;</a:t>
            </a:r>
            <a:r>
              <a:rPr lang="en-US" sz="2400" dirty="0" err="1"/>
              <a:t>th</a:t>
            </a:r>
            <a:r>
              <a:rPr lang="en-US" sz="2400" dirty="0"/>
              <a:t>&gt; elements are center-aligned and the content of &lt;td&gt; elements are left-aligned.</a:t>
            </a:r>
          </a:p>
          <a:p>
            <a:pPr>
              <a:buFont typeface="Wingdings" panose="05000000000000000000" pitchFamily="2" charset="2"/>
              <a:buChar char="q"/>
            </a:pPr>
            <a:r>
              <a:rPr lang="en-US" sz="2400" dirty="0"/>
              <a:t>To center-align the content of  &lt;td&gt; elements as well, use text-align: center:</a:t>
            </a:r>
          </a:p>
        </p:txBody>
      </p:sp>
      <p:pic>
        <p:nvPicPr>
          <p:cNvPr id="4" name="Picture 3">
            <a:extLst>
              <a:ext uri="{FF2B5EF4-FFF2-40B4-BE49-F238E27FC236}">
                <a16:creationId xmlns:a16="http://schemas.microsoft.com/office/drawing/2014/main" id="{0712E176-3C4D-46FC-8C86-EFC0EBB9FE4F}"/>
              </a:ext>
            </a:extLst>
          </p:cNvPr>
          <p:cNvPicPr>
            <a:picLocks noChangeAspect="1"/>
          </p:cNvPicPr>
          <p:nvPr/>
        </p:nvPicPr>
        <p:blipFill>
          <a:blip r:embed="rId2"/>
          <a:stretch>
            <a:fillRect/>
          </a:stretch>
        </p:blipFill>
        <p:spPr>
          <a:xfrm>
            <a:off x="2061854" y="4203324"/>
            <a:ext cx="8864957" cy="1665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01429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Vertical Alignment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vertical-align property sets the vertical alignment (like top, bottom, or middle) of the content in &lt;</a:t>
            </a:r>
            <a:r>
              <a:rPr lang="en-US" sz="2400" dirty="0" err="1"/>
              <a:t>th</a:t>
            </a:r>
            <a:r>
              <a:rPr lang="en-US" sz="2400" dirty="0"/>
              <a:t>&gt; or &lt;td&gt;.</a:t>
            </a:r>
          </a:p>
          <a:p>
            <a:pPr>
              <a:buFont typeface="Wingdings" panose="05000000000000000000" pitchFamily="2" charset="2"/>
              <a:buChar char="q"/>
            </a:pPr>
            <a:r>
              <a:rPr lang="en-US" sz="2400" dirty="0"/>
              <a:t>By default, the vertical alignment of the content in a table is middle (for both &lt;</a:t>
            </a:r>
            <a:r>
              <a:rPr lang="en-US" sz="2400" dirty="0" err="1"/>
              <a:t>th</a:t>
            </a:r>
            <a:r>
              <a:rPr lang="en-US" sz="2400" dirty="0"/>
              <a:t>&gt; and &lt;td&gt; elements).</a:t>
            </a:r>
          </a:p>
          <a:p>
            <a:pPr>
              <a:buFont typeface="Wingdings" panose="05000000000000000000" pitchFamily="2" charset="2"/>
              <a:buChar char="q"/>
            </a:pPr>
            <a:r>
              <a:rPr lang="en-US" sz="2400" dirty="0"/>
              <a:t>The following example sets the vertical text alignment to bottom for &lt;td&gt; elements:</a:t>
            </a:r>
          </a:p>
          <a:p>
            <a:pPr>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7DDFF5C8-1A98-4516-9D38-CB9ED3DEF010}"/>
              </a:ext>
            </a:extLst>
          </p:cNvPr>
          <p:cNvPicPr>
            <a:picLocks noChangeAspect="1"/>
          </p:cNvPicPr>
          <p:nvPr/>
        </p:nvPicPr>
        <p:blipFill>
          <a:blip r:embed="rId2"/>
          <a:stretch>
            <a:fillRect/>
          </a:stretch>
        </p:blipFill>
        <p:spPr>
          <a:xfrm>
            <a:off x="1603730" y="3811694"/>
            <a:ext cx="7768869" cy="1942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45290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CSS Layout - The display Property</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display property is the most important CSS property for controlling layout.</a:t>
            </a:r>
          </a:p>
          <a:p>
            <a:pPr>
              <a:buFont typeface="Wingdings" panose="05000000000000000000" pitchFamily="2" charset="2"/>
              <a:buChar char="q"/>
            </a:pPr>
            <a:r>
              <a:rPr lang="en-US" sz="2400" dirty="0"/>
              <a:t>The display property specifies if/how an element is displayed.</a:t>
            </a:r>
          </a:p>
          <a:p>
            <a:pPr>
              <a:buFont typeface="Wingdings" panose="05000000000000000000" pitchFamily="2" charset="2"/>
              <a:buChar char="q"/>
            </a:pPr>
            <a:r>
              <a:rPr lang="en-US" sz="2400" dirty="0"/>
              <a:t>Every HTML element has a default display value depending on what type of element it is. The default display value for most elements is block or inline.</a:t>
            </a:r>
          </a:p>
        </p:txBody>
      </p:sp>
    </p:spTree>
    <p:extLst>
      <p:ext uri="{BB962C8B-B14F-4D97-AF65-F5344CB8AC3E}">
        <p14:creationId xmlns:p14="http://schemas.microsoft.com/office/powerpoint/2010/main" val="3863726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Block-level Elements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lnSpcReduction="10000"/>
          </a:bodyPr>
          <a:lstStyle/>
          <a:p>
            <a:pPr>
              <a:buFont typeface="Wingdings" panose="05000000000000000000" pitchFamily="2" charset="2"/>
              <a:buChar char="q"/>
            </a:pPr>
            <a:r>
              <a:rPr lang="en-US" sz="2600" dirty="0"/>
              <a:t>A block-level element always starts on a new line and takes up the full width available (stretches out to the left and right as far as it can).</a:t>
            </a:r>
          </a:p>
          <a:p>
            <a:pPr>
              <a:buFont typeface="Wingdings" panose="05000000000000000000" pitchFamily="2" charset="2"/>
              <a:buChar char="q"/>
            </a:pPr>
            <a:r>
              <a:rPr lang="en-US" sz="2600" dirty="0"/>
              <a:t>Examples of block-level elements:</a:t>
            </a:r>
          </a:p>
          <a:p>
            <a:pPr lvl="2"/>
            <a:r>
              <a:rPr lang="en-US" sz="2400" dirty="0"/>
              <a:t>&lt;div&gt;</a:t>
            </a:r>
          </a:p>
          <a:p>
            <a:pPr lvl="2"/>
            <a:r>
              <a:rPr lang="en-US" sz="2400" dirty="0"/>
              <a:t>&lt;h1&gt; - &lt;h6&gt;</a:t>
            </a:r>
          </a:p>
          <a:p>
            <a:pPr lvl="2"/>
            <a:r>
              <a:rPr lang="en-US" sz="2400" dirty="0"/>
              <a:t>&lt;p&gt;</a:t>
            </a:r>
          </a:p>
          <a:p>
            <a:pPr lvl="2"/>
            <a:r>
              <a:rPr lang="en-US" sz="2400" dirty="0"/>
              <a:t>&lt;form&gt;</a:t>
            </a:r>
          </a:p>
          <a:p>
            <a:pPr lvl="2"/>
            <a:r>
              <a:rPr lang="en-US" sz="2400" dirty="0"/>
              <a:t>&lt;header&gt;</a:t>
            </a:r>
          </a:p>
          <a:p>
            <a:pPr lvl="2"/>
            <a:r>
              <a:rPr lang="en-US" sz="2400" dirty="0"/>
              <a:t>&lt;footer&gt;</a:t>
            </a:r>
          </a:p>
          <a:p>
            <a:pPr lvl="2"/>
            <a:r>
              <a:rPr lang="en-US" sz="2400" dirty="0"/>
              <a:t>&lt;section&gt;</a:t>
            </a:r>
          </a:p>
        </p:txBody>
      </p:sp>
      <p:pic>
        <p:nvPicPr>
          <p:cNvPr id="4" name="Picture 3">
            <a:extLst>
              <a:ext uri="{FF2B5EF4-FFF2-40B4-BE49-F238E27FC236}">
                <a16:creationId xmlns:a16="http://schemas.microsoft.com/office/drawing/2014/main" id="{A333E7DF-6783-4A23-8E17-D1F2224CA429}"/>
              </a:ext>
            </a:extLst>
          </p:cNvPr>
          <p:cNvPicPr>
            <a:picLocks noChangeAspect="1"/>
          </p:cNvPicPr>
          <p:nvPr/>
        </p:nvPicPr>
        <p:blipFill>
          <a:blip r:embed="rId2"/>
          <a:stretch>
            <a:fillRect/>
          </a:stretch>
        </p:blipFill>
        <p:spPr>
          <a:xfrm>
            <a:off x="3152364" y="3186078"/>
            <a:ext cx="8760838" cy="722982"/>
          </a:xfrm>
          <a:prstGeom prst="rect">
            <a:avLst/>
          </a:prstGeom>
        </p:spPr>
      </p:pic>
    </p:spTree>
    <p:extLst>
      <p:ext uri="{BB962C8B-B14F-4D97-AF65-F5344CB8AC3E}">
        <p14:creationId xmlns:p14="http://schemas.microsoft.com/office/powerpoint/2010/main" val="3000847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Inline Elements</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An inline element does not start on a new line and only takes up as much width as necessary.</a:t>
            </a:r>
          </a:p>
          <a:p>
            <a:pPr>
              <a:buFont typeface="Wingdings" panose="05000000000000000000" pitchFamily="2" charset="2"/>
              <a:buChar char="q"/>
            </a:pPr>
            <a:r>
              <a:rPr lang="en-US" sz="2400" dirty="0"/>
              <a:t>Examples of inline elements:</a:t>
            </a:r>
          </a:p>
          <a:p>
            <a:pPr lvl="1">
              <a:buFont typeface="Wingdings" panose="05000000000000000000" pitchFamily="2" charset="2"/>
              <a:buChar char="q"/>
            </a:pPr>
            <a:r>
              <a:rPr lang="en-US" sz="2400" dirty="0"/>
              <a:t>&lt;span&gt;</a:t>
            </a:r>
          </a:p>
          <a:p>
            <a:pPr lvl="1">
              <a:buFont typeface="Wingdings" panose="05000000000000000000" pitchFamily="2" charset="2"/>
              <a:buChar char="q"/>
            </a:pPr>
            <a:r>
              <a:rPr lang="en-US" sz="2400" dirty="0"/>
              <a:t>&lt;a&gt;</a:t>
            </a:r>
          </a:p>
          <a:p>
            <a:pPr lvl="1">
              <a:buFont typeface="Wingdings" panose="05000000000000000000" pitchFamily="2" charset="2"/>
              <a:buChar char="q"/>
            </a:pPr>
            <a:r>
              <a:rPr lang="en-US" sz="2400" dirty="0"/>
              <a:t>&lt;</a:t>
            </a:r>
            <a:r>
              <a:rPr lang="en-US" sz="2400" dirty="0" err="1"/>
              <a:t>img</a:t>
            </a:r>
            <a:r>
              <a:rPr lang="en-US" sz="2400" dirty="0"/>
              <a:t>&gt;</a:t>
            </a:r>
          </a:p>
        </p:txBody>
      </p:sp>
      <p:pic>
        <p:nvPicPr>
          <p:cNvPr id="4" name="Picture 3">
            <a:extLst>
              <a:ext uri="{FF2B5EF4-FFF2-40B4-BE49-F238E27FC236}">
                <a16:creationId xmlns:a16="http://schemas.microsoft.com/office/drawing/2014/main" id="{C7DF34B6-3609-40A0-A6A1-20D0209A77E0}"/>
              </a:ext>
            </a:extLst>
          </p:cNvPr>
          <p:cNvPicPr>
            <a:picLocks noChangeAspect="1"/>
          </p:cNvPicPr>
          <p:nvPr/>
        </p:nvPicPr>
        <p:blipFill>
          <a:blip r:embed="rId2"/>
          <a:stretch>
            <a:fillRect/>
          </a:stretch>
        </p:blipFill>
        <p:spPr>
          <a:xfrm>
            <a:off x="3801649" y="3429000"/>
            <a:ext cx="6828252" cy="90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52036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Display: none;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800" b="1" dirty="0"/>
              <a:t>display</a:t>
            </a:r>
            <a:r>
              <a:rPr lang="en-US" sz="2800" dirty="0"/>
              <a:t>: none; is commonly used with JavaScript to hide and show elements without deleting and recreating them. Take a look at our last example on this page if you want to know how this can be achieved.</a:t>
            </a:r>
          </a:p>
          <a:p>
            <a:pPr>
              <a:buFont typeface="Wingdings" panose="05000000000000000000" pitchFamily="2" charset="2"/>
              <a:buChar char="q"/>
            </a:pPr>
            <a:r>
              <a:rPr lang="en-US" sz="2800" dirty="0"/>
              <a:t>The &lt;script&gt; element uses display: none; as default. </a:t>
            </a:r>
          </a:p>
        </p:txBody>
      </p:sp>
    </p:spTree>
    <p:extLst>
      <p:ext uri="{BB962C8B-B14F-4D97-AF65-F5344CB8AC3E}">
        <p14:creationId xmlns:p14="http://schemas.microsoft.com/office/powerpoint/2010/main" val="14824857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Override The Default Display Value</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every element has a default display value. However, you can override this.</a:t>
            </a:r>
          </a:p>
          <a:p>
            <a:pPr>
              <a:buFont typeface="Wingdings" panose="05000000000000000000" pitchFamily="2" charset="2"/>
              <a:buChar char="q"/>
            </a:pPr>
            <a:r>
              <a:rPr lang="en-US" sz="2400" dirty="0"/>
              <a:t>Changing an inline element to a block element, or vice versa, can be useful for making the page look a specific way, and still follow the web standards.</a:t>
            </a:r>
          </a:p>
          <a:p>
            <a:pPr>
              <a:buFont typeface="Wingdings" panose="05000000000000000000" pitchFamily="2" charset="2"/>
              <a:buChar char="q"/>
            </a:pPr>
            <a:r>
              <a:rPr lang="en-US" sz="2400" dirty="0"/>
              <a:t>A common example is making inline &lt;li&gt; elements for horizontal menus:</a:t>
            </a:r>
          </a:p>
        </p:txBody>
      </p:sp>
      <p:pic>
        <p:nvPicPr>
          <p:cNvPr id="4" name="Picture 3">
            <a:extLst>
              <a:ext uri="{FF2B5EF4-FFF2-40B4-BE49-F238E27FC236}">
                <a16:creationId xmlns:a16="http://schemas.microsoft.com/office/drawing/2014/main" id="{F38D764A-CFB2-435C-9758-63EC44C6976B}"/>
              </a:ext>
            </a:extLst>
          </p:cNvPr>
          <p:cNvPicPr>
            <a:picLocks noChangeAspect="1"/>
          </p:cNvPicPr>
          <p:nvPr/>
        </p:nvPicPr>
        <p:blipFill>
          <a:blip r:embed="rId3"/>
          <a:stretch>
            <a:fillRect/>
          </a:stretch>
        </p:blipFill>
        <p:spPr>
          <a:xfrm>
            <a:off x="1759943" y="3971714"/>
            <a:ext cx="9509764" cy="1897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18304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Display …</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The following example displays &lt;span&gt; elements as block elements:</a:t>
            </a:r>
          </a:p>
        </p:txBody>
      </p:sp>
      <p:pic>
        <p:nvPicPr>
          <p:cNvPr id="4" name="Picture 3">
            <a:extLst>
              <a:ext uri="{FF2B5EF4-FFF2-40B4-BE49-F238E27FC236}">
                <a16:creationId xmlns:a16="http://schemas.microsoft.com/office/drawing/2014/main" id="{E6A97F87-2FC0-49F3-B07F-78AFF508B7BC}"/>
              </a:ext>
            </a:extLst>
          </p:cNvPr>
          <p:cNvPicPr>
            <a:picLocks noChangeAspect="1"/>
          </p:cNvPicPr>
          <p:nvPr/>
        </p:nvPicPr>
        <p:blipFill>
          <a:blip r:embed="rId2"/>
          <a:stretch>
            <a:fillRect/>
          </a:stretch>
        </p:blipFill>
        <p:spPr>
          <a:xfrm>
            <a:off x="1804360" y="2535500"/>
            <a:ext cx="8583279" cy="2244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84017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Hide an Element - </a:t>
            </a:r>
            <a:r>
              <a:rPr lang="en-US" dirty="0" err="1"/>
              <a:t>display:none</a:t>
            </a:r>
            <a:r>
              <a:rPr lang="en-US" dirty="0"/>
              <a:t> or </a:t>
            </a:r>
            <a:r>
              <a:rPr lang="en-US" dirty="0" err="1"/>
              <a:t>visibility:hidden</a:t>
            </a:r>
            <a:r>
              <a:rPr lang="en-US" dirty="0"/>
              <a: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a:t>Hiding an element can be done by setting the display property to none. The element will be hidden, and the page will be displayed as if the element is not there:</a:t>
            </a:r>
          </a:p>
        </p:txBody>
      </p:sp>
      <p:pic>
        <p:nvPicPr>
          <p:cNvPr id="4" name="Picture 3">
            <a:extLst>
              <a:ext uri="{FF2B5EF4-FFF2-40B4-BE49-F238E27FC236}">
                <a16:creationId xmlns:a16="http://schemas.microsoft.com/office/drawing/2014/main" id="{094B947E-C8E8-46DA-A244-91BF75E0BFDB}"/>
              </a:ext>
            </a:extLst>
          </p:cNvPr>
          <p:cNvPicPr>
            <a:picLocks noChangeAspect="1"/>
          </p:cNvPicPr>
          <p:nvPr/>
        </p:nvPicPr>
        <p:blipFill>
          <a:blip r:embed="rId2"/>
          <a:stretch>
            <a:fillRect/>
          </a:stretch>
        </p:blipFill>
        <p:spPr>
          <a:xfrm>
            <a:off x="1668780" y="3002227"/>
            <a:ext cx="8521456" cy="2072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3141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F7F-2D60-47DE-B0DE-2121AF0AE594}"/>
              </a:ext>
            </a:extLst>
          </p:cNvPr>
          <p:cNvSpPr>
            <a:spLocks noGrp="1"/>
          </p:cNvSpPr>
          <p:nvPr>
            <p:ph type="title"/>
          </p:nvPr>
        </p:nvSpPr>
        <p:spPr/>
        <p:txBody>
          <a:bodyPr/>
          <a:lstStyle/>
          <a:p>
            <a:r>
              <a:rPr lang="en-US" dirty="0"/>
              <a:t>Hide an Element - display:none or </a:t>
            </a:r>
            <a:r>
              <a:rPr lang="en-US" dirty="0" err="1"/>
              <a:t>visibility:hidden</a:t>
            </a:r>
            <a:r>
              <a:rPr lang="en-US" dirty="0"/>
              <a:t>?</a:t>
            </a:r>
          </a:p>
        </p:txBody>
      </p:sp>
      <p:sp>
        <p:nvSpPr>
          <p:cNvPr id="3" name="Content Placeholder 2">
            <a:extLst>
              <a:ext uri="{FF2B5EF4-FFF2-40B4-BE49-F238E27FC236}">
                <a16:creationId xmlns:a16="http://schemas.microsoft.com/office/drawing/2014/main" id="{9D9301BD-50D1-4D97-BC7C-5604F82FEC4D}"/>
              </a:ext>
            </a:extLst>
          </p:cNvPr>
          <p:cNvSpPr>
            <a:spLocks noGrp="1"/>
          </p:cNvSpPr>
          <p:nvPr>
            <p:ph idx="1"/>
          </p:nvPr>
        </p:nvSpPr>
        <p:spPr/>
        <p:txBody>
          <a:bodyPr>
            <a:normAutofit/>
          </a:bodyPr>
          <a:lstStyle/>
          <a:p>
            <a:pPr>
              <a:buFont typeface="Wingdings" panose="05000000000000000000" pitchFamily="2" charset="2"/>
              <a:buChar char="q"/>
            </a:pPr>
            <a:r>
              <a:rPr lang="en-US" sz="2400" dirty="0" err="1"/>
              <a:t>visibility:hidden</a:t>
            </a:r>
            <a:r>
              <a:rPr lang="en-US" sz="2400" dirty="0"/>
              <a:t>; also hides an element.</a:t>
            </a:r>
          </a:p>
          <a:p>
            <a:pPr>
              <a:buFont typeface="Wingdings" panose="05000000000000000000" pitchFamily="2" charset="2"/>
              <a:buChar char="q"/>
            </a:pPr>
            <a:r>
              <a:rPr lang="en-US" sz="2400" dirty="0"/>
              <a:t>However, the element will still take up the same space as before. The element will be hidden, but still affect the layout:</a:t>
            </a:r>
          </a:p>
        </p:txBody>
      </p:sp>
      <p:pic>
        <p:nvPicPr>
          <p:cNvPr id="4" name="Picture 3">
            <a:extLst>
              <a:ext uri="{FF2B5EF4-FFF2-40B4-BE49-F238E27FC236}">
                <a16:creationId xmlns:a16="http://schemas.microsoft.com/office/drawing/2014/main" id="{A29CB907-43EA-4D18-95C9-F214A3C7C3F4}"/>
              </a:ext>
            </a:extLst>
          </p:cNvPr>
          <p:cNvPicPr>
            <a:picLocks noChangeAspect="1"/>
          </p:cNvPicPr>
          <p:nvPr/>
        </p:nvPicPr>
        <p:blipFill>
          <a:blip r:embed="rId2"/>
          <a:stretch>
            <a:fillRect/>
          </a:stretch>
        </p:blipFill>
        <p:spPr>
          <a:xfrm>
            <a:off x="1036320" y="3429000"/>
            <a:ext cx="10275142" cy="1874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08303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4536</TotalTime>
  <Words>11102</Words>
  <Application>Microsoft Office PowerPoint</Application>
  <PresentationFormat>Widescreen</PresentationFormat>
  <Paragraphs>1021</Paragraphs>
  <Slides>243</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243</vt:i4>
      </vt:variant>
    </vt:vector>
  </HeadingPairs>
  <TitlesOfParts>
    <vt:vector size="250" baseType="lpstr">
      <vt:lpstr>Agency FB</vt:lpstr>
      <vt:lpstr>Calibri</vt:lpstr>
      <vt:lpstr>Calibri Light</vt:lpstr>
      <vt:lpstr>Segoe UI</vt:lpstr>
      <vt:lpstr>Verdana</vt:lpstr>
      <vt:lpstr>Wingdings</vt:lpstr>
      <vt:lpstr>Retrospect</vt:lpstr>
      <vt:lpstr>Fundamentals of Internet Programming</vt:lpstr>
      <vt:lpstr>Contents</vt:lpstr>
      <vt:lpstr>Contents…</vt:lpstr>
      <vt:lpstr>Contents ….</vt:lpstr>
      <vt:lpstr>What is Cascading Style Sheet (CSS) ?</vt:lpstr>
      <vt:lpstr>CSS Syntax</vt:lpstr>
      <vt:lpstr>CSS Syntax …</vt:lpstr>
      <vt:lpstr>CSS Selectors</vt:lpstr>
      <vt:lpstr>CSS Selectors - The CSS element Selector </vt:lpstr>
      <vt:lpstr>The CSS id Selector</vt:lpstr>
      <vt:lpstr>The CSS class Selector</vt:lpstr>
      <vt:lpstr>The CSS Universal Selector</vt:lpstr>
      <vt:lpstr>The CSS Grouping Selector</vt:lpstr>
      <vt:lpstr>USING CSS – HOW TO INCLUDE CSS INSIDE HTML </vt:lpstr>
      <vt:lpstr>Inline CSS</vt:lpstr>
      <vt:lpstr>Internal CSS</vt:lpstr>
      <vt:lpstr>External CSS</vt:lpstr>
      <vt:lpstr>CSS Comments</vt:lpstr>
      <vt:lpstr>CSS Colors</vt:lpstr>
      <vt:lpstr>CSS Backgrounds</vt:lpstr>
      <vt:lpstr>CSS background-color</vt:lpstr>
      <vt:lpstr>CSS Background Color – Opacity / Transparency</vt:lpstr>
      <vt:lpstr>CSS background-image</vt:lpstr>
      <vt:lpstr>CSS background-repeat </vt:lpstr>
      <vt:lpstr>CSS background-position</vt:lpstr>
      <vt:lpstr>CSS Background Attachment</vt:lpstr>
      <vt:lpstr>CSS Background Shorthand</vt:lpstr>
      <vt:lpstr>CSS Borders</vt:lpstr>
      <vt:lpstr>CSS Border Style</vt:lpstr>
      <vt:lpstr>Border style …</vt:lpstr>
      <vt:lpstr>CSS Border Width</vt:lpstr>
      <vt:lpstr>CSS Border Color</vt:lpstr>
      <vt:lpstr>CSS Border - Individual Sides</vt:lpstr>
      <vt:lpstr>CSS Border - Individual Sides ….</vt:lpstr>
      <vt:lpstr>CSS Shorthand Border Property</vt:lpstr>
      <vt:lpstr>CSS Rounded Borders</vt:lpstr>
      <vt:lpstr>CSS Margins</vt:lpstr>
      <vt:lpstr>Margin - Shorthand Property</vt:lpstr>
      <vt:lpstr>Margin shorthand …. </vt:lpstr>
      <vt:lpstr>All CSS Margin Properties</vt:lpstr>
      <vt:lpstr>CSS Padding</vt:lpstr>
      <vt:lpstr>Padding and Element Width</vt:lpstr>
      <vt:lpstr>Padding and Element Width …</vt:lpstr>
      <vt:lpstr>All CSS Padding Properties</vt:lpstr>
      <vt:lpstr>CSS Height, Width and Max-width</vt:lpstr>
      <vt:lpstr>CSS height and width Values</vt:lpstr>
      <vt:lpstr>Setting max-width</vt:lpstr>
      <vt:lpstr>CSS Box Model</vt:lpstr>
      <vt:lpstr>Width and Height of an Element</vt:lpstr>
      <vt:lpstr>CSS Text - Text Color</vt:lpstr>
      <vt:lpstr>CSS Text Alignment</vt:lpstr>
      <vt:lpstr>Text Alignment</vt:lpstr>
      <vt:lpstr>Text Align Last</vt:lpstr>
      <vt:lpstr>Text Direction</vt:lpstr>
      <vt:lpstr>Vertical Alignment</vt:lpstr>
      <vt:lpstr>The CSS Text Alignment/Direction Properties</vt:lpstr>
      <vt:lpstr>CSS Text Decoration</vt:lpstr>
      <vt:lpstr>Text Decoration shorthand</vt:lpstr>
      <vt:lpstr>CSS Text Transformation</vt:lpstr>
      <vt:lpstr>CSS Text Spacing</vt:lpstr>
      <vt:lpstr>The CSS Text Spacing Properties</vt:lpstr>
      <vt:lpstr>CSS Text Shadow</vt:lpstr>
      <vt:lpstr>CSS Fonts - Generic Font Families</vt:lpstr>
      <vt:lpstr>Difference Between Serif and Sans-serif Fonts</vt:lpstr>
      <vt:lpstr>Some Font Examples</vt:lpstr>
      <vt:lpstr>The CSS font-family Property</vt:lpstr>
      <vt:lpstr>CSS Font Style</vt:lpstr>
      <vt:lpstr>Font Weight</vt:lpstr>
      <vt:lpstr>Font Variant</vt:lpstr>
      <vt:lpstr>CSS Font Size</vt:lpstr>
      <vt:lpstr>Set Font Size With Em</vt:lpstr>
      <vt:lpstr>Use a Combination of Percent and Em</vt:lpstr>
      <vt:lpstr>Responsive Font Size</vt:lpstr>
      <vt:lpstr>The CSS Font Property</vt:lpstr>
      <vt:lpstr>PowerPoint Presentation</vt:lpstr>
      <vt:lpstr>CSS Links</vt:lpstr>
      <vt:lpstr>CSS Links ….</vt:lpstr>
      <vt:lpstr>CSS Links – Text Decoration</vt:lpstr>
      <vt:lpstr>CSS Lists</vt:lpstr>
      <vt:lpstr>HTML Lists and CSS List Properties</vt:lpstr>
      <vt:lpstr>Different List Item Markers - list-style-type</vt:lpstr>
      <vt:lpstr>Different List Item Markers - list-style-image</vt:lpstr>
      <vt:lpstr>Different List Item Markers - list-style-position</vt:lpstr>
      <vt:lpstr>CSS Lists - Remove Default Settings</vt:lpstr>
      <vt:lpstr>List - Shorthand property</vt:lpstr>
      <vt:lpstr>CSS Tables - Table Borders</vt:lpstr>
      <vt:lpstr>CSS Tables - Full-Width Table</vt:lpstr>
      <vt:lpstr>CSS Tables - Collapse Table Borders</vt:lpstr>
      <vt:lpstr>Table Width and Height</vt:lpstr>
      <vt:lpstr>CSS Table Alignment</vt:lpstr>
      <vt:lpstr>Vertical Alignment</vt:lpstr>
      <vt:lpstr>CSS Layout - The display Property</vt:lpstr>
      <vt:lpstr>Block-level Elements</vt:lpstr>
      <vt:lpstr>Inline Elements</vt:lpstr>
      <vt:lpstr>Display: none;</vt:lpstr>
      <vt:lpstr>Override The Default Display Value</vt:lpstr>
      <vt:lpstr>Display …</vt:lpstr>
      <vt:lpstr>Hide an Element - display:none or visibility:hidden?</vt:lpstr>
      <vt:lpstr>Hide an Element - display:none or visibility:hidden?</vt:lpstr>
      <vt:lpstr>CSS Layout - The position Property</vt:lpstr>
      <vt:lpstr>position: static;</vt:lpstr>
      <vt:lpstr>position: relative;</vt:lpstr>
      <vt:lpstr>position: fixed;</vt:lpstr>
      <vt:lpstr>position: absolute;</vt:lpstr>
      <vt:lpstr>position: sticky;</vt:lpstr>
      <vt:lpstr>CSS Layout - The z-index Property</vt:lpstr>
      <vt:lpstr>Without z-index</vt:lpstr>
      <vt:lpstr>CSS Layout - Overflow</vt:lpstr>
      <vt:lpstr>overflow: visible</vt:lpstr>
      <vt:lpstr>overflow: hidden</vt:lpstr>
      <vt:lpstr>overflow: scroll</vt:lpstr>
      <vt:lpstr>overflow: auto</vt:lpstr>
      <vt:lpstr>overflow-x and overflow-y</vt:lpstr>
      <vt:lpstr>All CSS Overflow Properties</vt:lpstr>
      <vt:lpstr>CSS overflow-wrap Property</vt:lpstr>
      <vt:lpstr>CSS Layout - float and clear</vt:lpstr>
      <vt:lpstr>float: right;</vt:lpstr>
      <vt:lpstr>float: left;</vt:lpstr>
      <vt:lpstr>No float</vt:lpstr>
      <vt:lpstr>CSS Layout - clear and clearfix</vt:lpstr>
      <vt:lpstr>The clearfix Hack</vt:lpstr>
      <vt:lpstr>new, modern clearfix hack </vt:lpstr>
      <vt:lpstr>CSS Layout - display: inline-block</vt:lpstr>
      <vt:lpstr>CSS Combinators</vt:lpstr>
      <vt:lpstr>Descendant Selector</vt:lpstr>
      <vt:lpstr>Child Selector (&gt;)</vt:lpstr>
      <vt:lpstr>Adjacent Sibling Selector (+)</vt:lpstr>
      <vt:lpstr>General Sibling Selector (~)</vt:lpstr>
      <vt:lpstr>CSS Pseudo-classes</vt:lpstr>
      <vt:lpstr>Anchor Pseudo-classes</vt:lpstr>
      <vt:lpstr>Pseudo-classes and HTML Classes</vt:lpstr>
      <vt:lpstr>The :first-child Pseudo-class</vt:lpstr>
      <vt:lpstr>PowerPoint Presentation</vt:lpstr>
      <vt:lpstr>CSS Pseudo-elements</vt:lpstr>
      <vt:lpstr>The ::first-line Pseudo-element</vt:lpstr>
      <vt:lpstr>The ::first-letter Pseudo-element</vt:lpstr>
      <vt:lpstr>CSS - The ::before Pseudo-element</vt:lpstr>
      <vt:lpstr>CSS - The ::after Pseudo-element</vt:lpstr>
      <vt:lpstr>CSS - The ::marker Pseudo-element</vt:lpstr>
      <vt:lpstr>CSS - The ::selection Pseudo-element</vt:lpstr>
      <vt:lpstr>All CSS Pseudo Elements</vt:lpstr>
      <vt:lpstr>PowerPoint Presentation</vt:lpstr>
      <vt:lpstr>PowerPoint Presentation</vt:lpstr>
      <vt:lpstr>PowerPoint Presentation</vt:lpstr>
      <vt:lpstr>CSS Attribute Selectors</vt:lpstr>
      <vt:lpstr>CSS [attribute="value"] Selector</vt:lpstr>
      <vt:lpstr>CSS [attribute~="value"] Selector</vt:lpstr>
      <vt:lpstr>CSS [attribute|="value"] Selector</vt:lpstr>
      <vt:lpstr>CSS [attribute^="value"] Selector</vt:lpstr>
      <vt:lpstr>CSS [attribute$="value"] Selector</vt:lpstr>
      <vt:lpstr>CSS [attribute*="value"] Selector</vt:lpstr>
      <vt:lpstr>CSS Units</vt:lpstr>
      <vt:lpstr>CSS Units - Absolute Lengths</vt:lpstr>
      <vt:lpstr>CSS Units - Absolute Lengths</vt:lpstr>
      <vt:lpstr>CSS Specificity</vt:lpstr>
      <vt:lpstr>CSS Specificity</vt:lpstr>
      <vt:lpstr>CSS Specificity</vt:lpstr>
      <vt:lpstr>Specificity Hierarchy</vt:lpstr>
      <vt:lpstr>CSS The !important Rule</vt:lpstr>
      <vt:lpstr>Important About !important</vt:lpstr>
      <vt:lpstr>CSS Math Functions</vt:lpstr>
      <vt:lpstr>The calc() Function</vt:lpstr>
      <vt:lpstr>The max() Function</vt:lpstr>
      <vt:lpstr>The min() Function</vt:lpstr>
      <vt:lpstr>CSS Rounded Corners</vt:lpstr>
      <vt:lpstr>CSS Rounded Corners Properties</vt:lpstr>
      <vt:lpstr>CSS Gradients</vt:lpstr>
      <vt:lpstr>CSS Linear Gradients</vt:lpstr>
      <vt:lpstr>Direction - Top to Bottom (this is default)</vt:lpstr>
      <vt:lpstr>Direction - Left to Right</vt:lpstr>
      <vt:lpstr>Direction - Diagonal</vt:lpstr>
      <vt:lpstr>CSS Radial Gradients</vt:lpstr>
      <vt:lpstr>Radial Gradient - Evenly Spaced Color Stops (this is default)</vt:lpstr>
      <vt:lpstr>Radial Gradient - Differently Spaced Color Stops</vt:lpstr>
      <vt:lpstr>Set Shape</vt:lpstr>
      <vt:lpstr>Repeating a radial-gradient</vt:lpstr>
      <vt:lpstr>Use of Different Size Keywords </vt:lpstr>
      <vt:lpstr>CSS Shadow Effects</vt:lpstr>
      <vt:lpstr>Multiple Shadows</vt:lpstr>
      <vt:lpstr>CSS Box Shadow</vt:lpstr>
      <vt:lpstr>Add a Blur Effect to the Shadow</vt:lpstr>
      <vt:lpstr>CSS Text Overflow</vt:lpstr>
      <vt:lpstr>CSS Word Wrapping</vt:lpstr>
      <vt:lpstr>CSS Word Breaking</vt:lpstr>
      <vt:lpstr>CSS Writing Mode</vt:lpstr>
      <vt:lpstr>CSS Transitions</vt:lpstr>
      <vt:lpstr>CSS Transition</vt:lpstr>
      <vt:lpstr>Change Several Property Values</vt:lpstr>
      <vt:lpstr>Specify the Speed Curve of the Transition</vt:lpstr>
      <vt:lpstr>Transition short hand property</vt:lpstr>
      <vt:lpstr>CSS The object-fit Property</vt:lpstr>
      <vt:lpstr>Using object-fit: cover</vt:lpstr>
      <vt:lpstr>Using object-fit: contain;</vt:lpstr>
      <vt:lpstr>Using object-fit: fill;</vt:lpstr>
      <vt:lpstr>Using object-fit: none;</vt:lpstr>
      <vt:lpstr>Using object-fit: scale-down;</vt:lpstr>
      <vt:lpstr>CSS The object-position Property</vt:lpstr>
      <vt:lpstr>CSS Variables - The var() Function</vt:lpstr>
      <vt:lpstr>How var() Works</vt:lpstr>
      <vt:lpstr>CSS Media Queries</vt:lpstr>
      <vt:lpstr>CSS Media Queries - CSS3 Introduced Media Queries</vt:lpstr>
      <vt:lpstr>Media Query Syntax</vt:lpstr>
      <vt:lpstr>CSS3 Media Types</vt:lpstr>
      <vt:lpstr>CSS Flexbox Layout Module</vt:lpstr>
      <vt:lpstr>Flexbox Elements</vt:lpstr>
      <vt:lpstr>CSS Flex Container</vt:lpstr>
      <vt:lpstr>flex container properties</vt:lpstr>
      <vt:lpstr>Parent Element (Container) </vt:lpstr>
      <vt:lpstr>The flex-direction Property</vt:lpstr>
      <vt:lpstr>The flex item properties</vt:lpstr>
      <vt:lpstr>CSS Grid Layout Module</vt:lpstr>
      <vt:lpstr>Grid Elements</vt:lpstr>
      <vt:lpstr>Display Property</vt:lpstr>
      <vt:lpstr>Grid Columns</vt:lpstr>
      <vt:lpstr>Grid Rows</vt:lpstr>
      <vt:lpstr>Grid Gaps</vt:lpstr>
      <vt:lpstr>Grid Lines</vt:lpstr>
      <vt:lpstr>PowerPoint Presentation</vt:lpstr>
      <vt:lpstr>The grid-template-columns Property</vt:lpstr>
      <vt:lpstr>The grid-template-columns Property …</vt:lpstr>
      <vt:lpstr>The grid-template-rows Property</vt:lpstr>
      <vt:lpstr>PowerPoint Presentation</vt:lpstr>
      <vt:lpstr>The justify-content Property</vt:lpstr>
      <vt:lpstr>The align-content Property</vt:lpstr>
      <vt:lpstr>CSS Grid Item</vt:lpstr>
      <vt:lpstr>The grid-column Property:</vt:lpstr>
      <vt:lpstr>PowerPoint Presentation</vt:lpstr>
      <vt:lpstr>The grid-row Property:</vt:lpstr>
      <vt:lpstr>PowerPoint Presentation</vt:lpstr>
      <vt:lpstr>The grid-area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NABIYOT</dc:creator>
  <cp:lastModifiedBy>NABIYOT</cp:lastModifiedBy>
  <cp:revision>167</cp:revision>
  <dcterms:created xsi:type="dcterms:W3CDTF">2023-09-20T11:28:15Z</dcterms:created>
  <dcterms:modified xsi:type="dcterms:W3CDTF">2023-09-27T01:37:09Z</dcterms:modified>
</cp:coreProperties>
</file>