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90" r:id="rId11"/>
    <p:sldId id="292" r:id="rId12"/>
    <p:sldId id="289" r:id="rId13"/>
    <p:sldId id="291" r:id="rId14"/>
    <p:sldId id="293" r:id="rId15"/>
    <p:sldId id="294" r:id="rId16"/>
    <p:sldId id="295" r:id="rId17"/>
    <p:sldId id="296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6B44"/>
    <a:srgbClr val="FFA669"/>
    <a:srgbClr val="FFFFFF"/>
    <a:srgbClr val="404040"/>
    <a:srgbClr val="5A728A"/>
    <a:srgbClr val="FF9A57"/>
    <a:srgbClr val="262626"/>
    <a:srgbClr val="FFC69F"/>
    <a:srgbClr val="EEEEEE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62" d="100"/>
          <a:sy n="62" d="100"/>
        </p:scale>
        <p:origin x="60" y="10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5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5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820" y="620688"/>
            <a:ext cx="11521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    VALLEY VIEW UNIVERSITY</a:t>
            </a:r>
            <a:endParaRPr lang="en-US" sz="6000" b="1" dirty="0">
              <a:solidFill>
                <a:schemeClr val="accent2">
                  <a:lumMod val="20000"/>
                  <a:lumOff val="8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2542" y="3198168"/>
            <a:ext cx="114265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DEPARTMENT OF INFORMATION TECHNOLOGY</a:t>
            </a:r>
            <a:endParaRPr lang="en-US" sz="4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6060" y="2212559"/>
            <a:ext cx="57711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FACULTY OF SCIENCE</a:t>
            </a:r>
            <a:endParaRPr lang="en-US" sz="44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77788" y="4509120"/>
            <a:ext cx="11521280" cy="7200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9125" y="4581128"/>
            <a:ext cx="73815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NAME: SOLOLOMON YAW ADEKLO</a:t>
            </a:r>
          </a:p>
        </p:txBody>
      </p:sp>
      <p:sp>
        <p:nvSpPr>
          <p:cNvPr id="9" name="Rectangle 8"/>
          <p:cNvSpPr/>
          <p:nvPr/>
        </p:nvSpPr>
        <p:spPr>
          <a:xfrm>
            <a:off x="572542" y="5957118"/>
            <a:ext cx="63655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STUDENT ID: 213DS01000274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1526" y="5351020"/>
            <a:ext cx="5310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Website: http://www.solomonadeklo.me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3852" y="-13885"/>
            <a:ext cx="9424001" cy="711081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USE CASE DIAGRAM OF  THE SYSTEM</a:t>
            </a:r>
            <a:endParaRPr lang="en-US" sz="32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51178" y="548680"/>
            <a:ext cx="11305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082" y="697196"/>
            <a:ext cx="7454660" cy="616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0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81844" y="-99392"/>
            <a:ext cx="9424001" cy="711081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ENTITY RELATIONSHIP DIAGRAM SYSTEM</a:t>
            </a:r>
            <a:endParaRPr lang="en-US" sz="32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61764" y="611689"/>
            <a:ext cx="11305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692696"/>
            <a:ext cx="6257427" cy="616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5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3852" y="338479"/>
            <a:ext cx="9424001" cy="711081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DATA FLOW DIAGRAM OF THE SYSTEM</a:t>
            </a:r>
            <a:endParaRPr lang="en-US" sz="32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61764" y="1049560"/>
            <a:ext cx="11305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3" y="1556792"/>
            <a:ext cx="8393828" cy="522827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89367" y="5229201"/>
            <a:ext cx="800219" cy="400110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User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4156985" y="5229201"/>
            <a:ext cx="1865419" cy="2769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Policy enrollment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5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81844" y="23563"/>
            <a:ext cx="9424001" cy="711081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UML CLASS DIAGRAM  OF THE SYSTEM</a:t>
            </a:r>
            <a:endParaRPr lang="en-US" sz="32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89756" y="734644"/>
            <a:ext cx="11305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908720"/>
            <a:ext cx="9937104" cy="583264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Isosceles Triangle 1"/>
          <p:cNvSpPr/>
          <p:nvPr/>
        </p:nvSpPr>
        <p:spPr>
          <a:xfrm>
            <a:off x="3142084" y="3753036"/>
            <a:ext cx="72008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06180" y="5589240"/>
            <a:ext cx="21602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006180" y="566124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94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25860" y="-9808"/>
            <a:ext cx="9424001" cy="711081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SEQUENCE DIAGRAM OF THE SYSTEM (ADMIN)</a:t>
            </a:r>
            <a:endParaRPr lang="en-US" sz="32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85232" y="701273"/>
            <a:ext cx="11305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836712"/>
            <a:ext cx="7678222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3852" y="31177"/>
            <a:ext cx="9424001" cy="644896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SEQUENCE DIAGRAM OF THE SYSTEM (USER)</a:t>
            </a:r>
            <a:endParaRPr lang="en-US" sz="32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93486" y="733960"/>
            <a:ext cx="11305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908720"/>
            <a:ext cx="7678222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4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052" y="332656"/>
            <a:ext cx="5930678" cy="711081"/>
          </a:xfrm>
        </p:spPr>
        <p:txBody>
          <a:bodyPr/>
          <a:lstStyle/>
          <a:p>
            <a:r>
              <a:rPr lang="en-US" dirty="0"/>
              <a:t>WEBREADER API INTEGRATION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21804" y="1340768"/>
            <a:ext cx="110172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webreader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API was integrated into the management system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the hope to help users with disabilities better interact with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 application. This will encourage the enrollment of persons with disabilities into social protection schemes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254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052" y="548680"/>
            <a:ext cx="5930678" cy="711081"/>
          </a:xfrm>
        </p:spPr>
        <p:txBody>
          <a:bodyPr/>
          <a:lstStyle/>
          <a:p>
            <a:r>
              <a:rPr lang="en-US" dirty="0" smtClean="0"/>
              <a:t>Future Recommendations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6803" y="1340768"/>
            <a:ext cx="10585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My recommendation is that in future, the SPMIS system can integrate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blockchain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technology(smart contracts) whereby potential members of the program can make monitory contributions using cryptocurrencies like bitcoin or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ethereum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since technology is veering to Web 3.0 in the 21</a:t>
            </a:r>
            <a:r>
              <a:rPr lang="en-US" baseline="30000" dirty="0" smtClean="0">
                <a:solidFill>
                  <a:schemeClr val="bg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Century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2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052" y="764704"/>
            <a:ext cx="5930678" cy="711081"/>
          </a:xfrm>
        </p:spPr>
        <p:txBody>
          <a:bodyPr>
            <a:noAutofit/>
          </a:bodyPr>
          <a:lstStyle/>
          <a:p>
            <a:r>
              <a:rPr lang="en-US" sz="5400" dirty="0" smtClean="0"/>
              <a:t>TOPIC</a:t>
            </a:r>
            <a:endParaRPr lang="en-US" sz="5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9796" y="1772816"/>
            <a:ext cx="11305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7912" y="2378060"/>
            <a:ext cx="11327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libri (Body)"/>
              </a:rPr>
              <a:t>A SOCIAL PROTECTION MANAGEMENT  INFORMATION SYSTEM</a:t>
            </a:r>
            <a:endParaRPr lang="en-US" sz="28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9796" y="3506523"/>
            <a:ext cx="11305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ook Antiqua" panose="02040602050305030304" pitchFamily="18" charset="0"/>
                <a:ea typeface="Calibri" panose="020F0502020204030204" pitchFamily="34" charset="0"/>
                <a:cs typeface="CourierNewPS-BoldMT"/>
              </a:rPr>
              <a:t>(CASE STUDY INTO SOCIAL SECURITY AND NATIONAL INSURANCE TRUST)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5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73932" y="260648"/>
            <a:ext cx="7920880" cy="711081"/>
          </a:xfrm>
        </p:spPr>
        <p:txBody>
          <a:bodyPr>
            <a:noAutofit/>
          </a:bodyPr>
          <a:lstStyle/>
          <a:p>
            <a:r>
              <a:rPr lang="en-US" sz="5400" dirty="0" smtClean="0"/>
              <a:t>PROBLEM STATEMENT</a:t>
            </a:r>
            <a:endParaRPr lang="en-US" sz="5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61764" y="1049560"/>
            <a:ext cx="11305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7788" y="1225689"/>
            <a:ext cx="967489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As at August 2017, SNNIT’s pension scheme had a registered membership of about 1,3007,882. That means out of a total population of 30 million Ghanaians,  only 4.36% of the population are enrolled into the government’s social security scheme. Since 80% of  the  working population are informal workers, it implies that the chunk of the working population are not targeted  and  enrolled into social protections policies instituted by the government of Ghana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73932" y="260648"/>
            <a:ext cx="7920880" cy="711081"/>
          </a:xfrm>
        </p:spPr>
        <p:txBody>
          <a:bodyPr>
            <a:noAutofit/>
          </a:bodyPr>
          <a:lstStyle/>
          <a:p>
            <a:r>
              <a:rPr lang="en-US" sz="5400" dirty="0" smtClean="0"/>
              <a:t>INTRODUCTION</a:t>
            </a:r>
            <a:endParaRPr lang="en-US" sz="5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61764" y="1049560"/>
            <a:ext cx="11305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61764" y="1127392"/>
            <a:ext cx="1192706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The main objective of this project is to 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develop a Social Protection Management Information System whereby potential members can be registered to make contributions into social </a:t>
            </a:r>
            <a:r>
              <a:rPr lang="en-US" sz="320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security </a:t>
            </a:r>
            <a:r>
              <a:rPr lang="en-US" sz="3200" smtClean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schemes 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and beneficiaries can apply online for social assistance via a secure web portal.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5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73932" y="260648"/>
            <a:ext cx="7920880" cy="711081"/>
          </a:xfrm>
        </p:spPr>
        <p:txBody>
          <a:bodyPr>
            <a:noAutofit/>
          </a:bodyPr>
          <a:lstStyle/>
          <a:p>
            <a:r>
              <a:rPr lang="en-US" sz="5400" dirty="0" smtClean="0"/>
              <a:t>SPECIFIC OBJECTIVES</a:t>
            </a:r>
            <a:endParaRPr lang="en-US" sz="5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61764" y="1049560"/>
            <a:ext cx="11305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1744" y="1340768"/>
            <a:ext cx="11665296" cy="608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increased harmonization and consolidation of fragmented social protection schemes through comprehensive oversight of all social protection initiatives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85875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better </a:t>
            </a:r>
            <a:r>
              <a:rPr lang="en-US" sz="28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general population and target </a:t>
            </a:r>
            <a:r>
              <a:rPr lang="en-US" sz="28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audiences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85875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provide a single platform where common and essential information across social protection programs are stored, analyzed and reported for the benefit of the stakeholders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85875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3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73932" y="260648"/>
            <a:ext cx="7920880" cy="711081"/>
          </a:xfrm>
        </p:spPr>
        <p:txBody>
          <a:bodyPr>
            <a:noAutofit/>
          </a:bodyPr>
          <a:lstStyle/>
          <a:p>
            <a:r>
              <a:rPr lang="en-US" sz="5400" dirty="0" smtClean="0"/>
              <a:t>SPECIFIC OBJECTIVES</a:t>
            </a:r>
            <a:endParaRPr lang="en-US" sz="5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61764" y="1049560"/>
            <a:ext cx="11305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61764" y="1340768"/>
            <a:ext cx="11665296" cy="5617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provide checks against one beneficiary receiving multiple benefits within and 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across 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programs.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Helps in the elimination of fraud by ensuring that beneficiary details are verified electronically against the database</a:t>
            </a:r>
            <a:r>
              <a:rPr lang="en-US" sz="28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This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ensures that the programs pay only genuine beneficiaries.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 help integrate marginalized informal workers or employees into social protection schemes and to encourage them to participate in social protection programs 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7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0811" y="1988840"/>
            <a:ext cx="11927061" cy="4439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will register users and issue them with unique Establishment Registration (ER) numbers.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will Register users and generate a unique Social Security number for individual users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will collect contributions of users and compile relevant data related to the contributions.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3852" y="338479"/>
            <a:ext cx="9424001" cy="711081"/>
          </a:xfrm>
        </p:spPr>
        <p:txBody>
          <a:bodyPr>
            <a:noAutofit/>
          </a:bodyPr>
          <a:lstStyle/>
          <a:p>
            <a:r>
              <a:rPr lang="en-US" sz="5400" dirty="0" smtClean="0"/>
              <a:t>FUNCTIONAL REQUIREMENTS</a:t>
            </a:r>
            <a:endParaRPr lang="en-US" sz="5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61764" y="1049560"/>
            <a:ext cx="11305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1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1764" y="1556792"/>
            <a:ext cx="10873208" cy="2397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will maintain and update personal and financial records on users.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will process benefits for users as they fall due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3852" y="338479"/>
            <a:ext cx="9424001" cy="711081"/>
          </a:xfrm>
        </p:spPr>
        <p:txBody>
          <a:bodyPr>
            <a:noAutofit/>
          </a:bodyPr>
          <a:lstStyle/>
          <a:p>
            <a:r>
              <a:rPr lang="en-US" sz="5400" dirty="0" smtClean="0"/>
              <a:t>FUNCTIONAL REQUIREMENTS</a:t>
            </a:r>
            <a:endParaRPr lang="en-US" sz="5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1764" y="1049560"/>
            <a:ext cx="11305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04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3852" y="338479"/>
            <a:ext cx="9424001" cy="711081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SYSTEM FLOWCHART OF THE SYSTEM</a:t>
            </a:r>
            <a:endParaRPr lang="en-US" sz="32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61764" y="1049560"/>
            <a:ext cx="11305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2" y="1124744"/>
            <a:ext cx="511256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7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298AE"/>
      </a:accent1>
      <a:accent2>
        <a:srgbClr val="FED140"/>
      </a:accent2>
      <a:accent3>
        <a:srgbClr val="1B449C"/>
      </a:accent3>
      <a:accent4>
        <a:srgbClr val="4DA26B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9508</TotalTime>
  <Words>381</Words>
  <Application>Microsoft Office PowerPoint</Application>
  <PresentationFormat>Custom</PresentationFormat>
  <Paragraphs>54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Berlin Sans FB Demi</vt:lpstr>
      <vt:lpstr>Book Antiqua</vt:lpstr>
      <vt:lpstr>Calibri</vt:lpstr>
      <vt:lpstr>Calibri (Body)</vt:lpstr>
      <vt:lpstr>Courier New</vt:lpstr>
      <vt:lpstr>CourierNewPS-BoldMT</vt:lpstr>
      <vt:lpstr>Open Sans</vt:lpstr>
      <vt:lpstr>Times New Roman</vt:lpstr>
      <vt:lpstr>Wingdings</vt:lpstr>
      <vt:lpstr>Office Theme</vt:lpstr>
      <vt:lpstr>PowerPoint Presentation</vt:lpstr>
      <vt:lpstr>TOPIC</vt:lpstr>
      <vt:lpstr>PROBLEM STATEMENT</vt:lpstr>
      <vt:lpstr>INTRODUCTION</vt:lpstr>
      <vt:lpstr>SPECIFIC OBJECTIVES</vt:lpstr>
      <vt:lpstr>SPECIFIC OBJECTIVES</vt:lpstr>
      <vt:lpstr>FUNCTIONAL REQUIREMENTS</vt:lpstr>
      <vt:lpstr>FUNCTIONAL REQUIREMENTS</vt:lpstr>
      <vt:lpstr>SYSTEM FLOWCHART OF THE SYSTEM</vt:lpstr>
      <vt:lpstr>USE CASE DIAGRAM OF  THE SYSTEM</vt:lpstr>
      <vt:lpstr>ENTITY RELATIONSHIP DIAGRAM SYSTEM</vt:lpstr>
      <vt:lpstr>DATA FLOW DIAGRAM OF THE SYSTEM</vt:lpstr>
      <vt:lpstr>UML CLASS DIAGRAM  OF THE SYSTEM</vt:lpstr>
      <vt:lpstr>SEQUENCE DIAGRAM OF THE SYSTEM (ADMIN)</vt:lpstr>
      <vt:lpstr>SEQUENCE DIAGRAM OF THE SYSTEM (USER)</vt:lpstr>
      <vt:lpstr>WEBREADER API INTEGRATION</vt:lpstr>
      <vt:lpstr>Future Recommendations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SOLOMON</cp:lastModifiedBy>
  <cp:revision>126</cp:revision>
  <dcterms:created xsi:type="dcterms:W3CDTF">2013-09-12T13:05:01Z</dcterms:created>
  <dcterms:modified xsi:type="dcterms:W3CDTF">2022-12-10T21:03:21Z</dcterms:modified>
</cp:coreProperties>
</file>