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  <p:sldMasterId id="2147483708" r:id="rId2"/>
    <p:sldMasterId id="2147483732" r:id="rId3"/>
    <p:sldMasterId id="2147483744" r:id="rId4"/>
    <p:sldMasterId id="2147483756" r:id="rId5"/>
  </p:sldMasterIdLst>
  <p:notesMasterIdLst>
    <p:notesMasterId r:id="rId18"/>
  </p:notesMasterIdLst>
  <p:sldIdLst>
    <p:sldId id="260" r:id="rId6"/>
    <p:sldId id="267" r:id="rId7"/>
    <p:sldId id="266" r:id="rId8"/>
    <p:sldId id="295" r:id="rId9"/>
    <p:sldId id="296" r:id="rId10"/>
    <p:sldId id="302" r:id="rId11"/>
    <p:sldId id="297" r:id="rId12"/>
    <p:sldId id="301" r:id="rId13"/>
    <p:sldId id="298" r:id="rId14"/>
    <p:sldId id="303" r:id="rId15"/>
    <p:sldId id="304" r:id="rId16"/>
    <p:sldId id="268" r:id="rId17"/>
  </p:sldIdLst>
  <p:sldSz cx="12192000" cy="6858000"/>
  <p:notesSz cx="6858000" cy="9144000"/>
  <p:embeddedFontLst>
    <p:embeddedFont>
      <p:font typeface="210 맨발의청춘 R" panose="02020603020101020101" pitchFamily="18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배달의민족 도현" panose="020B0600000101010101" pitchFamily="50" charset="-127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A94100"/>
    <a:srgbClr val="6EC4A7"/>
    <a:srgbClr val="647F94"/>
    <a:srgbClr val="039CD4"/>
    <a:srgbClr val="83CBE8"/>
    <a:srgbClr val="0070C0"/>
    <a:srgbClr val="5B9BD5"/>
    <a:srgbClr val="0158D3"/>
    <a:srgbClr val="0B8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3917" autoAdjust="0"/>
  </p:normalViewPr>
  <p:slideViewPr>
    <p:cSldViewPr snapToGrid="0">
      <p:cViewPr varScale="1">
        <p:scale>
          <a:sx n="67" d="100"/>
          <a:sy n="6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DA40A-4276-4018-B080-F7BE852703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2B3F3-59F7-45E6-BFB8-AFAF2E28D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4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8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31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6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82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75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0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44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42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E2886-757A-4139-831E-1016ED9756A6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D6175-70C1-4CEA-8CE6-156C71E5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98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87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34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36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17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12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30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9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0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03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2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702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11891-8919-4CB7-BC9C-8147072D297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C1665-3BC1-43C6-98D4-A676B8153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056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75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560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843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52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696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5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873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12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503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733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40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E71221-E05E-42E9-9BD4-A4CE9B87CBB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99BDC3-CF07-484B-8F15-2E0975800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855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68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319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339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83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81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319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783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40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7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998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0E6CC6-80F8-4051-98C1-CC501889828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15728B-7C2D-48E0-97BE-DB97E479E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9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3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1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DEC3-4A46-4939-9428-AE0BD904B8B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E1CA-617A-419D-8256-C15ED9C4A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62360">
              <a:srgbClr val="E0EEFA"/>
            </a:gs>
            <a:gs pos="32085">
              <a:srgbClr val="EFF6FC"/>
            </a:gs>
            <a:gs pos="93000">
              <a:srgbClr val="D0E5F7"/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 userDrawn="1"/>
        </p:nvSpPr>
        <p:spPr>
          <a:xfrm flipH="1">
            <a:off x="1385884" y="416420"/>
            <a:ext cx="2914653" cy="353017"/>
          </a:xfrm>
          <a:prstGeom prst="parallelogram">
            <a:avLst>
              <a:gd name="adj" fmla="val 60483"/>
            </a:avLst>
          </a:prstGeom>
          <a:solidFill>
            <a:srgbClr val="4B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email">
            <a:duotone>
              <a:prstClr val="black"/>
              <a:srgbClr val="0462E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20" y="-51131"/>
            <a:ext cx="1413656" cy="13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3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93000">
              <a:srgbClr val="FFDBD1"/>
            </a:gs>
            <a:gs pos="64000">
              <a:srgbClr val="FFF3F0"/>
            </a:gs>
            <a:gs pos="39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 userDrawn="1"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FFD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F6CFF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평행 사변형 3"/>
          <p:cNvSpPr/>
          <p:nvPr userDrawn="1"/>
        </p:nvSpPr>
        <p:spPr>
          <a:xfrm flipH="1">
            <a:off x="1385884" y="416420"/>
            <a:ext cx="2914653" cy="353017"/>
          </a:xfrm>
          <a:prstGeom prst="parallelogram">
            <a:avLst>
              <a:gd name="adj" fmla="val 60483"/>
            </a:avLst>
          </a:prstGeom>
          <a:solidFill>
            <a:srgbClr val="FF9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94" y="-42600"/>
            <a:ext cx="1395354" cy="13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B3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300701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이등변 삼각형 7"/>
          <p:cNvSpPr/>
          <p:nvPr userDrawn="1"/>
        </p:nvSpPr>
        <p:spPr>
          <a:xfrm>
            <a:off x="1330285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 userDrawn="1"/>
        </p:nvSpPr>
        <p:spPr>
          <a:xfrm>
            <a:off x="2359869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이등변 삼각형 9"/>
          <p:cNvSpPr/>
          <p:nvPr userDrawn="1"/>
        </p:nvSpPr>
        <p:spPr>
          <a:xfrm>
            <a:off x="3389453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/>
          <p:cNvSpPr/>
          <p:nvPr userDrawn="1"/>
        </p:nvSpPr>
        <p:spPr>
          <a:xfrm>
            <a:off x="4419037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 userDrawn="1"/>
        </p:nvSpPr>
        <p:spPr>
          <a:xfrm>
            <a:off x="5448621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이등변 삼각형 12"/>
          <p:cNvSpPr/>
          <p:nvPr userDrawn="1"/>
        </p:nvSpPr>
        <p:spPr>
          <a:xfrm>
            <a:off x="6478205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이등변 삼각형 13"/>
          <p:cNvSpPr/>
          <p:nvPr userDrawn="1"/>
        </p:nvSpPr>
        <p:spPr>
          <a:xfrm>
            <a:off x="7507789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 userDrawn="1"/>
        </p:nvSpPr>
        <p:spPr>
          <a:xfrm>
            <a:off x="8537373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/>
          <p:cNvSpPr/>
          <p:nvPr userDrawn="1"/>
        </p:nvSpPr>
        <p:spPr>
          <a:xfrm>
            <a:off x="9566957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/>
          <p:cNvSpPr/>
          <p:nvPr userDrawn="1"/>
        </p:nvSpPr>
        <p:spPr>
          <a:xfrm>
            <a:off x="10596541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이등변 삼각형 17"/>
          <p:cNvSpPr/>
          <p:nvPr userDrawn="1"/>
        </p:nvSpPr>
        <p:spPr>
          <a:xfrm>
            <a:off x="11626122" y="350779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이등변 삼각형 18"/>
          <p:cNvSpPr/>
          <p:nvPr userDrawn="1"/>
        </p:nvSpPr>
        <p:spPr>
          <a:xfrm>
            <a:off x="300701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이등변 삼각형 19"/>
          <p:cNvSpPr/>
          <p:nvPr userDrawn="1"/>
        </p:nvSpPr>
        <p:spPr>
          <a:xfrm>
            <a:off x="1330285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이등변 삼각형 20"/>
          <p:cNvSpPr/>
          <p:nvPr userDrawn="1"/>
        </p:nvSpPr>
        <p:spPr>
          <a:xfrm>
            <a:off x="2359869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이등변 삼각형 21"/>
          <p:cNvSpPr/>
          <p:nvPr userDrawn="1"/>
        </p:nvSpPr>
        <p:spPr>
          <a:xfrm>
            <a:off x="3389453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이등변 삼각형 22"/>
          <p:cNvSpPr/>
          <p:nvPr userDrawn="1"/>
        </p:nvSpPr>
        <p:spPr>
          <a:xfrm>
            <a:off x="4419037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이등변 삼각형 23"/>
          <p:cNvSpPr/>
          <p:nvPr userDrawn="1"/>
        </p:nvSpPr>
        <p:spPr>
          <a:xfrm>
            <a:off x="5448621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이등변 삼각형 24"/>
          <p:cNvSpPr/>
          <p:nvPr userDrawn="1"/>
        </p:nvSpPr>
        <p:spPr>
          <a:xfrm>
            <a:off x="6478205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이등변 삼각형 25"/>
          <p:cNvSpPr/>
          <p:nvPr userDrawn="1"/>
        </p:nvSpPr>
        <p:spPr>
          <a:xfrm>
            <a:off x="7507789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이등변 삼각형 26"/>
          <p:cNvSpPr/>
          <p:nvPr userDrawn="1"/>
        </p:nvSpPr>
        <p:spPr>
          <a:xfrm>
            <a:off x="8537373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이등변 삼각형 27"/>
          <p:cNvSpPr/>
          <p:nvPr userDrawn="1"/>
        </p:nvSpPr>
        <p:spPr>
          <a:xfrm>
            <a:off x="9566957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이등변 삼각형 28"/>
          <p:cNvSpPr/>
          <p:nvPr userDrawn="1"/>
        </p:nvSpPr>
        <p:spPr>
          <a:xfrm>
            <a:off x="10596541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이등변 삼각형 29"/>
          <p:cNvSpPr/>
          <p:nvPr userDrawn="1"/>
        </p:nvSpPr>
        <p:spPr>
          <a:xfrm>
            <a:off x="11626122" y="1536347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이등변 삼각형 30"/>
          <p:cNvSpPr/>
          <p:nvPr userDrawn="1"/>
        </p:nvSpPr>
        <p:spPr>
          <a:xfrm>
            <a:off x="300701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이등변 삼각형 31"/>
          <p:cNvSpPr/>
          <p:nvPr userDrawn="1"/>
        </p:nvSpPr>
        <p:spPr>
          <a:xfrm>
            <a:off x="1330285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이등변 삼각형 32"/>
          <p:cNvSpPr/>
          <p:nvPr userDrawn="1"/>
        </p:nvSpPr>
        <p:spPr>
          <a:xfrm>
            <a:off x="2359869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이등변 삼각형 33"/>
          <p:cNvSpPr/>
          <p:nvPr userDrawn="1"/>
        </p:nvSpPr>
        <p:spPr>
          <a:xfrm>
            <a:off x="3389453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이등변 삼각형 34"/>
          <p:cNvSpPr/>
          <p:nvPr userDrawn="1"/>
        </p:nvSpPr>
        <p:spPr>
          <a:xfrm>
            <a:off x="4419037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이등변 삼각형 35"/>
          <p:cNvSpPr/>
          <p:nvPr userDrawn="1"/>
        </p:nvSpPr>
        <p:spPr>
          <a:xfrm>
            <a:off x="5448621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/>
          <p:cNvSpPr/>
          <p:nvPr userDrawn="1"/>
        </p:nvSpPr>
        <p:spPr>
          <a:xfrm>
            <a:off x="6478205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/>
          <p:cNvSpPr/>
          <p:nvPr userDrawn="1"/>
        </p:nvSpPr>
        <p:spPr>
          <a:xfrm>
            <a:off x="7507789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이등변 삼각형 38"/>
          <p:cNvSpPr/>
          <p:nvPr userDrawn="1"/>
        </p:nvSpPr>
        <p:spPr>
          <a:xfrm>
            <a:off x="8537373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이등변 삼각형 39"/>
          <p:cNvSpPr/>
          <p:nvPr userDrawn="1"/>
        </p:nvSpPr>
        <p:spPr>
          <a:xfrm>
            <a:off x="9566957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이등변 삼각형 40"/>
          <p:cNvSpPr/>
          <p:nvPr userDrawn="1"/>
        </p:nvSpPr>
        <p:spPr>
          <a:xfrm>
            <a:off x="10596541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이등변 삼각형 41"/>
          <p:cNvSpPr/>
          <p:nvPr userDrawn="1"/>
        </p:nvSpPr>
        <p:spPr>
          <a:xfrm>
            <a:off x="11626122" y="2721915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이등변 삼각형 42"/>
          <p:cNvSpPr/>
          <p:nvPr userDrawn="1"/>
        </p:nvSpPr>
        <p:spPr>
          <a:xfrm>
            <a:off x="300701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이등변 삼각형 43"/>
          <p:cNvSpPr/>
          <p:nvPr userDrawn="1"/>
        </p:nvSpPr>
        <p:spPr>
          <a:xfrm>
            <a:off x="1330285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이등변 삼각형 44"/>
          <p:cNvSpPr/>
          <p:nvPr userDrawn="1"/>
        </p:nvSpPr>
        <p:spPr>
          <a:xfrm>
            <a:off x="2359869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이등변 삼각형 45"/>
          <p:cNvSpPr/>
          <p:nvPr userDrawn="1"/>
        </p:nvSpPr>
        <p:spPr>
          <a:xfrm>
            <a:off x="3389453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이등변 삼각형 46"/>
          <p:cNvSpPr/>
          <p:nvPr userDrawn="1"/>
        </p:nvSpPr>
        <p:spPr>
          <a:xfrm>
            <a:off x="4419037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이등변 삼각형 47"/>
          <p:cNvSpPr/>
          <p:nvPr userDrawn="1"/>
        </p:nvSpPr>
        <p:spPr>
          <a:xfrm>
            <a:off x="5448621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이등변 삼각형 48"/>
          <p:cNvSpPr/>
          <p:nvPr userDrawn="1"/>
        </p:nvSpPr>
        <p:spPr>
          <a:xfrm>
            <a:off x="6478205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이등변 삼각형 49"/>
          <p:cNvSpPr/>
          <p:nvPr userDrawn="1"/>
        </p:nvSpPr>
        <p:spPr>
          <a:xfrm>
            <a:off x="7507789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이등변 삼각형 50"/>
          <p:cNvSpPr/>
          <p:nvPr userDrawn="1"/>
        </p:nvSpPr>
        <p:spPr>
          <a:xfrm>
            <a:off x="8537373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이등변 삼각형 51"/>
          <p:cNvSpPr/>
          <p:nvPr userDrawn="1"/>
        </p:nvSpPr>
        <p:spPr>
          <a:xfrm>
            <a:off x="9566957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이등변 삼각형 52"/>
          <p:cNvSpPr/>
          <p:nvPr userDrawn="1"/>
        </p:nvSpPr>
        <p:spPr>
          <a:xfrm>
            <a:off x="10596541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이등변 삼각형 53"/>
          <p:cNvSpPr/>
          <p:nvPr userDrawn="1"/>
        </p:nvSpPr>
        <p:spPr>
          <a:xfrm>
            <a:off x="11626122" y="3907483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이등변 삼각형 54"/>
          <p:cNvSpPr/>
          <p:nvPr userDrawn="1"/>
        </p:nvSpPr>
        <p:spPr>
          <a:xfrm>
            <a:off x="300701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이등변 삼각형 55"/>
          <p:cNvSpPr/>
          <p:nvPr userDrawn="1"/>
        </p:nvSpPr>
        <p:spPr>
          <a:xfrm>
            <a:off x="1330285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이등변 삼각형 56"/>
          <p:cNvSpPr/>
          <p:nvPr userDrawn="1"/>
        </p:nvSpPr>
        <p:spPr>
          <a:xfrm>
            <a:off x="2359869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이등변 삼각형 57"/>
          <p:cNvSpPr/>
          <p:nvPr userDrawn="1"/>
        </p:nvSpPr>
        <p:spPr>
          <a:xfrm>
            <a:off x="3389453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이등변 삼각형 58"/>
          <p:cNvSpPr/>
          <p:nvPr userDrawn="1"/>
        </p:nvSpPr>
        <p:spPr>
          <a:xfrm>
            <a:off x="4419037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이등변 삼각형 59"/>
          <p:cNvSpPr/>
          <p:nvPr userDrawn="1"/>
        </p:nvSpPr>
        <p:spPr>
          <a:xfrm>
            <a:off x="5448621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이등변 삼각형 60"/>
          <p:cNvSpPr/>
          <p:nvPr userDrawn="1"/>
        </p:nvSpPr>
        <p:spPr>
          <a:xfrm>
            <a:off x="6478205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이등변 삼각형 61"/>
          <p:cNvSpPr/>
          <p:nvPr userDrawn="1"/>
        </p:nvSpPr>
        <p:spPr>
          <a:xfrm>
            <a:off x="7507789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이등변 삼각형 62"/>
          <p:cNvSpPr/>
          <p:nvPr userDrawn="1"/>
        </p:nvSpPr>
        <p:spPr>
          <a:xfrm>
            <a:off x="8537373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이등변 삼각형 63"/>
          <p:cNvSpPr/>
          <p:nvPr userDrawn="1"/>
        </p:nvSpPr>
        <p:spPr>
          <a:xfrm>
            <a:off x="9566957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이등변 삼각형 64"/>
          <p:cNvSpPr/>
          <p:nvPr userDrawn="1"/>
        </p:nvSpPr>
        <p:spPr>
          <a:xfrm>
            <a:off x="10596541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이등변 삼각형 65"/>
          <p:cNvSpPr/>
          <p:nvPr userDrawn="1"/>
        </p:nvSpPr>
        <p:spPr>
          <a:xfrm>
            <a:off x="11626122" y="509305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이등변 삼각형 66"/>
          <p:cNvSpPr/>
          <p:nvPr userDrawn="1"/>
        </p:nvSpPr>
        <p:spPr>
          <a:xfrm>
            <a:off x="300701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이등변 삼각형 67"/>
          <p:cNvSpPr/>
          <p:nvPr userDrawn="1"/>
        </p:nvSpPr>
        <p:spPr>
          <a:xfrm>
            <a:off x="1330285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이등변 삼각형 68"/>
          <p:cNvSpPr/>
          <p:nvPr userDrawn="1"/>
        </p:nvSpPr>
        <p:spPr>
          <a:xfrm>
            <a:off x="2359869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이등변 삼각형 69"/>
          <p:cNvSpPr/>
          <p:nvPr userDrawn="1"/>
        </p:nvSpPr>
        <p:spPr>
          <a:xfrm>
            <a:off x="3389453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이등변 삼각형 70"/>
          <p:cNvSpPr/>
          <p:nvPr userDrawn="1"/>
        </p:nvSpPr>
        <p:spPr>
          <a:xfrm>
            <a:off x="4419037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이등변 삼각형 71"/>
          <p:cNvSpPr/>
          <p:nvPr userDrawn="1"/>
        </p:nvSpPr>
        <p:spPr>
          <a:xfrm>
            <a:off x="5448621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이등변 삼각형 72"/>
          <p:cNvSpPr/>
          <p:nvPr userDrawn="1"/>
        </p:nvSpPr>
        <p:spPr>
          <a:xfrm>
            <a:off x="6478205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이등변 삼각형 73"/>
          <p:cNvSpPr/>
          <p:nvPr userDrawn="1"/>
        </p:nvSpPr>
        <p:spPr>
          <a:xfrm>
            <a:off x="7507789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이등변 삼각형 74"/>
          <p:cNvSpPr/>
          <p:nvPr userDrawn="1"/>
        </p:nvSpPr>
        <p:spPr>
          <a:xfrm>
            <a:off x="8537373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이등변 삼각형 75"/>
          <p:cNvSpPr/>
          <p:nvPr userDrawn="1"/>
        </p:nvSpPr>
        <p:spPr>
          <a:xfrm>
            <a:off x="9566957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이등변 삼각형 76"/>
          <p:cNvSpPr/>
          <p:nvPr userDrawn="1"/>
        </p:nvSpPr>
        <p:spPr>
          <a:xfrm>
            <a:off x="10596541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이등변 삼각형 77"/>
          <p:cNvSpPr/>
          <p:nvPr userDrawn="1"/>
        </p:nvSpPr>
        <p:spPr>
          <a:xfrm>
            <a:off x="11626122" y="6278621"/>
            <a:ext cx="265177" cy="228601"/>
          </a:xfrm>
          <a:prstGeom prst="triangle">
            <a:avLst/>
          </a:prstGeom>
          <a:solidFill>
            <a:srgbClr val="F3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8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 userDrawn="1"/>
        </p:nvSpPr>
        <p:spPr>
          <a:xfrm>
            <a:off x="300701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 userDrawn="1"/>
        </p:nvSpPr>
        <p:spPr>
          <a:xfrm>
            <a:off x="1330285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이등변 삼각형 9"/>
          <p:cNvSpPr/>
          <p:nvPr userDrawn="1"/>
        </p:nvSpPr>
        <p:spPr>
          <a:xfrm>
            <a:off x="2359869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/>
          <p:cNvSpPr/>
          <p:nvPr userDrawn="1"/>
        </p:nvSpPr>
        <p:spPr>
          <a:xfrm>
            <a:off x="3389453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 userDrawn="1"/>
        </p:nvSpPr>
        <p:spPr>
          <a:xfrm>
            <a:off x="4419037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이등변 삼각형 12"/>
          <p:cNvSpPr/>
          <p:nvPr userDrawn="1"/>
        </p:nvSpPr>
        <p:spPr>
          <a:xfrm>
            <a:off x="5448621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이등변 삼각형 13"/>
          <p:cNvSpPr/>
          <p:nvPr userDrawn="1"/>
        </p:nvSpPr>
        <p:spPr>
          <a:xfrm>
            <a:off x="6478205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 userDrawn="1"/>
        </p:nvSpPr>
        <p:spPr>
          <a:xfrm>
            <a:off x="7507789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이등변 삼각형 15"/>
          <p:cNvSpPr/>
          <p:nvPr userDrawn="1"/>
        </p:nvSpPr>
        <p:spPr>
          <a:xfrm>
            <a:off x="8537373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이등변 삼각형 16"/>
          <p:cNvSpPr/>
          <p:nvPr userDrawn="1"/>
        </p:nvSpPr>
        <p:spPr>
          <a:xfrm>
            <a:off x="9566957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이등변 삼각형 17"/>
          <p:cNvSpPr/>
          <p:nvPr userDrawn="1"/>
        </p:nvSpPr>
        <p:spPr>
          <a:xfrm>
            <a:off x="10596541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이등변 삼각형 18"/>
          <p:cNvSpPr/>
          <p:nvPr userDrawn="1"/>
        </p:nvSpPr>
        <p:spPr>
          <a:xfrm>
            <a:off x="11626122" y="350779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이등변 삼각형 19"/>
          <p:cNvSpPr/>
          <p:nvPr userDrawn="1"/>
        </p:nvSpPr>
        <p:spPr>
          <a:xfrm>
            <a:off x="300701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이등변 삼각형 20"/>
          <p:cNvSpPr/>
          <p:nvPr userDrawn="1"/>
        </p:nvSpPr>
        <p:spPr>
          <a:xfrm>
            <a:off x="1330285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이등변 삼각형 21"/>
          <p:cNvSpPr/>
          <p:nvPr userDrawn="1"/>
        </p:nvSpPr>
        <p:spPr>
          <a:xfrm>
            <a:off x="2359869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이등변 삼각형 22"/>
          <p:cNvSpPr/>
          <p:nvPr userDrawn="1"/>
        </p:nvSpPr>
        <p:spPr>
          <a:xfrm>
            <a:off x="3389453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이등변 삼각형 23"/>
          <p:cNvSpPr/>
          <p:nvPr userDrawn="1"/>
        </p:nvSpPr>
        <p:spPr>
          <a:xfrm>
            <a:off x="4419037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이등변 삼각형 24"/>
          <p:cNvSpPr/>
          <p:nvPr userDrawn="1"/>
        </p:nvSpPr>
        <p:spPr>
          <a:xfrm>
            <a:off x="5448621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이등변 삼각형 25"/>
          <p:cNvSpPr/>
          <p:nvPr userDrawn="1"/>
        </p:nvSpPr>
        <p:spPr>
          <a:xfrm>
            <a:off x="6478205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이등변 삼각형 26"/>
          <p:cNvSpPr/>
          <p:nvPr userDrawn="1"/>
        </p:nvSpPr>
        <p:spPr>
          <a:xfrm>
            <a:off x="7507789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이등변 삼각형 27"/>
          <p:cNvSpPr/>
          <p:nvPr userDrawn="1"/>
        </p:nvSpPr>
        <p:spPr>
          <a:xfrm>
            <a:off x="8537373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이등변 삼각형 28"/>
          <p:cNvSpPr/>
          <p:nvPr userDrawn="1"/>
        </p:nvSpPr>
        <p:spPr>
          <a:xfrm>
            <a:off x="9566957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이등변 삼각형 29"/>
          <p:cNvSpPr/>
          <p:nvPr userDrawn="1"/>
        </p:nvSpPr>
        <p:spPr>
          <a:xfrm>
            <a:off x="10596541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이등변 삼각형 30"/>
          <p:cNvSpPr/>
          <p:nvPr userDrawn="1"/>
        </p:nvSpPr>
        <p:spPr>
          <a:xfrm>
            <a:off x="11626122" y="1536347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이등변 삼각형 31"/>
          <p:cNvSpPr/>
          <p:nvPr userDrawn="1"/>
        </p:nvSpPr>
        <p:spPr>
          <a:xfrm>
            <a:off x="300701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이등변 삼각형 32"/>
          <p:cNvSpPr/>
          <p:nvPr userDrawn="1"/>
        </p:nvSpPr>
        <p:spPr>
          <a:xfrm>
            <a:off x="1330285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이등변 삼각형 33"/>
          <p:cNvSpPr/>
          <p:nvPr userDrawn="1"/>
        </p:nvSpPr>
        <p:spPr>
          <a:xfrm>
            <a:off x="2359869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이등변 삼각형 34"/>
          <p:cNvSpPr/>
          <p:nvPr userDrawn="1"/>
        </p:nvSpPr>
        <p:spPr>
          <a:xfrm>
            <a:off x="3389453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이등변 삼각형 35"/>
          <p:cNvSpPr/>
          <p:nvPr userDrawn="1"/>
        </p:nvSpPr>
        <p:spPr>
          <a:xfrm>
            <a:off x="4419037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/>
          <p:cNvSpPr/>
          <p:nvPr userDrawn="1"/>
        </p:nvSpPr>
        <p:spPr>
          <a:xfrm>
            <a:off x="5448621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/>
          <p:cNvSpPr/>
          <p:nvPr userDrawn="1"/>
        </p:nvSpPr>
        <p:spPr>
          <a:xfrm>
            <a:off x="6478205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이등변 삼각형 38"/>
          <p:cNvSpPr/>
          <p:nvPr userDrawn="1"/>
        </p:nvSpPr>
        <p:spPr>
          <a:xfrm>
            <a:off x="7507789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이등변 삼각형 39"/>
          <p:cNvSpPr/>
          <p:nvPr userDrawn="1"/>
        </p:nvSpPr>
        <p:spPr>
          <a:xfrm>
            <a:off x="8537373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이등변 삼각형 40"/>
          <p:cNvSpPr/>
          <p:nvPr userDrawn="1"/>
        </p:nvSpPr>
        <p:spPr>
          <a:xfrm>
            <a:off x="9566957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이등변 삼각형 41"/>
          <p:cNvSpPr/>
          <p:nvPr userDrawn="1"/>
        </p:nvSpPr>
        <p:spPr>
          <a:xfrm>
            <a:off x="10596541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이등변 삼각형 42"/>
          <p:cNvSpPr/>
          <p:nvPr userDrawn="1"/>
        </p:nvSpPr>
        <p:spPr>
          <a:xfrm>
            <a:off x="11626122" y="2721915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이등변 삼각형 43"/>
          <p:cNvSpPr/>
          <p:nvPr userDrawn="1"/>
        </p:nvSpPr>
        <p:spPr>
          <a:xfrm>
            <a:off x="300701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이등변 삼각형 44"/>
          <p:cNvSpPr/>
          <p:nvPr userDrawn="1"/>
        </p:nvSpPr>
        <p:spPr>
          <a:xfrm>
            <a:off x="1330285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이등변 삼각형 45"/>
          <p:cNvSpPr/>
          <p:nvPr userDrawn="1"/>
        </p:nvSpPr>
        <p:spPr>
          <a:xfrm>
            <a:off x="2359869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이등변 삼각형 46"/>
          <p:cNvSpPr/>
          <p:nvPr userDrawn="1"/>
        </p:nvSpPr>
        <p:spPr>
          <a:xfrm>
            <a:off x="3389453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이등변 삼각형 47"/>
          <p:cNvSpPr/>
          <p:nvPr userDrawn="1"/>
        </p:nvSpPr>
        <p:spPr>
          <a:xfrm>
            <a:off x="4419037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이등변 삼각형 48"/>
          <p:cNvSpPr/>
          <p:nvPr userDrawn="1"/>
        </p:nvSpPr>
        <p:spPr>
          <a:xfrm>
            <a:off x="5448621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이등변 삼각형 49"/>
          <p:cNvSpPr/>
          <p:nvPr userDrawn="1"/>
        </p:nvSpPr>
        <p:spPr>
          <a:xfrm>
            <a:off x="6478205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이등변 삼각형 50"/>
          <p:cNvSpPr/>
          <p:nvPr userDrawn="1"/>
        </p:nvSpPr>
        <p:spPr>
          <a:xfrm>
            <a:off x="7507789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이등변 삼각형 51"/>
          <p:cNvSpPr/>
          <p:nvPr userDrawn="1"/>
        </p:nvSpPr>
        <p:spPr>
          <a:xfrm>
            <a:off x="8537373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이등변 삼각형 52"/>
          <p:cNvSpPr/>
          <p:nvPr userDrawn="1"/>
        </p:nvSpPr>
        <p:spPr>
          <a:xfrm>
            <a:off x="9566957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이등변 삼각형 53"/>
          <p:cNvSpPr/>
          <p:nvPr userDrawn="1"/>
        </p:nvSpPr>
        <p:spPr>
          <a:xfrm>
            <a:off x="10596541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이등변 삼각형 54"/>
          <p:cNvSpPr/>
          <p:nvPr userDrawn="1"/>
        </p:nvSpPr>
        <p:spPr>
          <a:xfrm>
            <a:off x="11626122" y="3907483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이등변 삼각형 55"/>
          <p:cNvSpPr/>
          <p:nvPr userDrawn="1"/>
        </p:nvSpPr>
        <p:spPr>
          <a:xfrm>
            <a:off x="300701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이등변 삼각형 56"/>
          <p:cNvSpPr/>
          <p:nvPr userDrawn="1"/>
        </p:nvSpPr>
        <p:spPr>
          <a:xfrm>
            <a:off x="1330285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이등변 삼각형 57"/>
          <p:cNvSpPr/>
          <p:nvPr userDrawn="1"/>
        </p:nvSpPr>
        <p:spPr>
          <a:xfrm>
            <a:off x="2359869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이등변 삼각형 58"/>
          <p:cNvSpPr/>
          <p:nvPr userDrawn="1"/>
        </p:nvSpPr>
        <p:spPr>
          <a:xfrm>
            <a:off x="3389453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이등변 삼각형 59"/>
          <p:cNvSpPr/>
          <p:nvPr userDrawn="1"/>
        </p:nvSpPr>
        <p:spPr>
          <a:xfrm>
            <a:off x="4419037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이등변 삼각형 60"/>
          <p:cNvSpPr/>
          <p:nvPr userDrawn="1"/>
        </p:nvSpPr>
        <p:spPr>
          <a:xfrm>
            <a:off x="5448621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이등변 삼각형 61"/>
          <p:cNvSpPr/>
          <p:nvPr userDrawn="1"/>
        </p:nvSpPr>
        <p:spPr>
          <a:xfrm>
            <a:off x="6478205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이등변 삼각형 62"/>
          <p:cNvSpPr/>
          <p:nvPr userDrawn="1"/>
        </p:nvSpPr>
        <p:spPr>
          <a:xfrm>
            <a:off x="7507789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이등변 삼각형 63"/>
          <p:cNvSpPr/>
          <p:nvPr userDrawn="1"/>
        </p:nvSpPr>
        <p:spPr>
          <a:xfrm>
            <a:off x="8537373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이등변 삼각형 64"/>
          <p:cNvSpPr/>
          <p:nvPr userDrawn="1"/>
        </p:nvSpPr>
        <p:spPr>
          <a:xfrm>
            <a:off x="9566957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이등변 삼각형 65"/>
          <p:cNvSpPr/>
          <p:nvPr userDrawn="1"/>
        </p:nvSpPr>
        <p:spPr>
          <a:xfrm>
            <a:off x="10596541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이등변 삼각형 66"/>
          <p:cNvSpPr/>
          <p:nvPr userDrawn="1"/>
        </p:nvSpPr>
        <p:spPr>
          <a:xfrm>
            <a:off x="11626122" y="509305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이등변 삼각형 67"/>
          <p:cNvSpPr/>
          <p:nvPr userDrawn="1"/>
        </p:nvSpPr>
        <p:spPr>
          <a:xfrm>
            <a:off x="300701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이등변 삼각형 68"/>
          <p:cNvSpPr/>
          <p:nvPr userDrawn="1"/>
        </p:nvSpPr>
        <p:spPr>
          <a:xfrm>
            <a:off x="1330285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이등변 삼각형 69"/>
          <p:cNvSpPr/>
          <p:nvPr userDrawn="1"/>
        </p:nvSpPr>
        <p:spPr>
          <a:xfrm>
            <a:off x="2359869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이등변 삼각형 70"/>
          <p:cNvSpPr/>
          <p:nvPr userDrawn="1"/>
        </p:nvSpPr>
        <p:spPr>
          <a:xfrm>
            <a:off x="3389453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이등변 삼각형 71"/>
          <p:cNvSpPr/>
          <p:nvPr userDrawn="1"/>
        </p:nvSpPr>
        <p:spPr>
          <a:xfrm>
            <a:off x="4419037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이등변 삼각형 72"/>
          <p:cNvSpPr/>
          <p:nvPr userDrawn="1"/>
        </p:nvSpPr>
        <p:spPr>
          <a:xfrm>
            <a:off x="5448621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이등변 삼각형 73"/>
          <p:cNvSpPr/>
          <p:nvPr userDrawn="1"/>
        </p:nvSpPr>
        <p:spPr>
          <a:xfrm>
            <a:off x="6478205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이등변 삼각형 74"/>
          <p:cNvSpPr/>
          <p:nvPr userDrawn="1"/>
        </p:nvSpPr>
        <p:spPr>
          <a:xfrm>
            <a:off x="7507789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이등변 삼각형 75"/>
          <p:cNvSpPr/>
          <p:nvPr userDrawn="1"/>
        </p:nvSpPr>
        <p:spPr>
          <a:xfrm>
            <a:off x="8537373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이등변 삼각형 76"/>
          <p:cNvSpPr/>
          <p:nvPr userDrawn="1"/>
        </p:nvSpPr>
        <p:spPr>
          <a:xfrm>
            <a:off x="9566957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이등변 삼각형 77"/>
          <p:cNvSpPr/>
          <p:nvPr userDrawn="1"/>
        </p:nvSpPr>
        <p:spPr>
          <a:xfrm>
            <a:off x="10596541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이등변 삼각형 78"/>
          <p:cNvSpPr/>
          <p:nvPr userDrawn="1"/>
        </p:nvSpPr>
        <p:spPr>
          <a:xfrm>
            <a:off x="11626122" y="6278621"/>
            <a:ext cx="265177" cy="228601"/>
          </a:xfrm>
          <a:prstGeom prst="triangle">
            <a:avLst/>
          </a:prstGeom>
          <a:solidFill>
            <a:srgbClr val="58B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1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171" y="3826056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 - 09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9288" y="1123348"/>
            <a:ext cx="4059160" cy="37841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95051" y="2625212"/>
            <a:ext cx="243047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spc="-15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VLOCK</a:t>
            </a:r>
            <a:endParaRPr kumimoji="0" lang="ko-KR" altLang="en-US" sz="44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210 맨발의청춘 R" panose="02020603020101020101" pitchFamily="18" charset="-127"/>
              <a:ea typeface="210 맨발의청춘 R" panose="02020603020101020101" pitchFamily="18" charset="-127"/>
              <a:cs typeface="+mn-cs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01C6C-7AAD-4EE8-8226-ECD71C4592FB}"/>
              </a:ext>
            </a:extLst>
          </p:cNvPr>
          <p:cNvSpPr txBox="1"/>
          <p:nvPr/>
        </p:nvSpPr>
        <p:spPr>
          <a:xfrm>
            <a:off x="8457167" y="2307228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 호 산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298E4-5563-42B8-88A8-372F9AC9C0E8}"/>
              </a:ext>
            </a:extLst>
          </p:cNvPr>
          <p:cNvSpPr txBox="1"/>
          <p:nvPr/>
        </p:nvSpPr>
        <p:spPr>
          <a:xfrm>
            <a:off x="8433896" y="3653523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철 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4823F-553D-4557-B285-AAA0575B0DA5}"/>
              </a:ext>
            </a:extLst>
          </p:cNvPr>
          <p:cNvSpPr txBox="1"/>
          <p:nvPr/>
        </p:nvSpPr>
        <p:spPr>
          <a:xfrm>
            <a:off x="8457167" y="2996855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 도 훈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E2BD4-8F48-445A-AF5F-CA61E93132B8}"/>
              </a:ext>
            </a:extLst>
          </p:cNvPr>
          <p:cNvSpPr txBox="1"/>
          <p:nvPr/>
        </p:nvSpPr>
        <p:spPr>
          <a:xfrm>
            <a:off x="7896686" y="4336831"/>
            <a:ext cx="255047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류 호 진 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F0FB7-15C3-4230-8AB7-80AFB57AA27B}"/>
              </a:ext>
            </a:extLst>
          </p:cNvPr>
          <p:cNvSpPr txBox="1"/>
          <p:nvPr/>
        </p:nvSpPr>
        <p:spPr>
          <a:xfrm>
            <a:off x="4407272" y="4892331"/>
            <a:ext cx="345799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투표시스템</a:t>
            </a:r>
          </a:p>
        </p:txBody>
      </p:sp>
    </p:spTree>
    <p:extLst>
      <p:ext uri="{BB962C8B-B14F-4D97-AF65-F5344CB8AC3E}">
        <p14:creationId xmlns:p14="http://schemas.microsoft.com/office/powerpoint/2010/main" val="302414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87A5D-48F2-4B82-880B-B1482C573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209">
            <a:off x="1885312" y="2315961"/>
            <a:ext cx="1983774" cy="2474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296258-05C7-474F-86F6-DA304F9BEEB5}"/>
              </a:ext>
            </a:extLst>
          </p:cNvPr>
          <p:cNvSpPr txBox="1"/>
          <p:nvPr/>
        </p:nvSpPr>
        <p:spPr>
          <a:xfrm>
            <a:off x="1976960" y="4855498"/>
            <a:ext cx="2247763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A9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 문 </a:t>
            </a:r>
            <a:r>
              <a:rPr lang="ko-KR" altLang="en-US" sz="3600" b="1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 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154AE-DABE-49B7-9C43-5F818077B481}"/>
              </a:ext>
            </a:extLst>
          </p:cNvPr>
          <p:cNvSpPr txBox="1"/>
          <p:nvPr/>
        </p:nvSpPr>
        <p:spPr>
          <a:xfrm>
            <a:off x="5331935" y="2659412"/>
            <a:ext cx="5724636" cy="707886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4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진행 예정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EFEDF-3B1F-49D9-B144-A3F7A7CB0478}"/>
              </a:ext>
            </a:extLst>
          </p:cNvPr>
          <p:cNvSpPr txBox="1"/>
          <p:nvPr/>
        </p:nvSpPr>
        <p:spPr>
          <a:xfrm>
            <a:off x="5331935" y="3784925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관리자가 설문조사를 올림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88278-6E5D-4A1E-9F95-DBB871509946}"/>
              </a:ext>
            </a:extLst>
          </p:cNvPr>
          <p:cNvSpPr txBox="1"/>
          <p:nvPr/>
        </p:nvSpPr>
        <p:spPr>
          <a:xfrm>
            <a:off x="5331935" y="4456891"/>
            <a:ext cx="6351803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해당 설문조사가 팝업창으로 뜸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80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914" y="40213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THE명품고딕M" panose="02020603020101020101" pitchFamily="18" charset="-127"/>
                <a:ea typeface="THE명품고딕M" panose="02020603020101020101" pitchFamily="18" charset="-127"/>
              </a:rPr>
              <a:t>향 후 일 정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명품고딕M" panose="02020603020101020101" pitchFamily="18" charset="-127"/>
              <a:ea typeface="THE명품고딕M" panose="02020603020101020101" pitchFamily="18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15133" y="1883812"/>
            <a:ext cx="6993228" cy="359320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15133" y="1883812"/>
            <a:ext cx="6993228" cy="3593206"/>
          </a:xfrm>
          <a:prstGeom prst="rect">
            <a:avLst/>
          </a:prstGeom>
          <a:solidFill>
            <a:schemeClr val="bg1">
              <a:alpha val="30000"/>
            </a:schemeClr>
          </a:solidFill>
          <a:ln w="57150">
            <a:solidFill>
              <a:srgbClr val="B3D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14000E-371A-4C18-B390-A75F5CD25A1A}"/>
              </a:ext>
            </a:extLst>
          </p:cNvPr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10915-0497-4A64-8062-9AC2BABAA293}"/>
              </a:ext>
            </a:extLst>
          </p:cNvPr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C9B11-B376-46FD-B690-15D25C681EFC}"/>
              </a:ext>
            </a:extLst>
          </p:cNvPr>
          <p:cNvSpPr txBox="1"/>
          <p:nvPr/>
        </p:nvSpPr>
        <p:spPr>
          <a:xfrm>
            <a:off x="3154302" y="2339547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다중 동시 투표 시스템 구현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8C8155-2C50-485C-8E8A-0C558C52E35C}"/>
              </a:ext>
            </a:extLst>
          </p:cNvPr>
          <p:cNvSpPr txBox="1"/>
          <p:nvPr/>
        </p:nvSpPr>
        <p:spPr>
          <a:xfrm>
            <a:off x="3154302" y="3302171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시각화 그래프 구현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F7B1A-00BC-4DA9-986D-E03FC84D28F9}"/>
              </a:ext>
            </a:extLst>
          </p:cNvPr>
          <p:cNvSpPr txBox="1"/>
          <p:nvPr/>
        </p:nvSpPr>
        <p:spPr>
          <a:xfrm>
            <a:off x="3154302" y="4264795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설문 조사 생성 및 배포 구현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20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rgbClr val="52ABE8"/>
            </a:gs>
            <a:gs pos="0">
              <a:srgbClr val="0787DE"/>
            </a:gs>
            <a:gs pos="100000">
              <a:srgbClr val="B3D6F2"/>
            </a:gs>
            <a:gs pos="75000">
              <a:srgbClr val="86C4E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1" y="-2"/>
            <a:ext cx="12192000" cy="68580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052763" y="1761395"/>
            <a:ext cx="6086475" cy="2767736"/>
            <a:chOff x="3052763" y="1932851"/>
            <a:chExt cx="6086475" cy="27677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4" name="직선 연결선 23"/>
            <p:cNvCxnSpPr/>
            <p:nvPr/>
          </p:nvCxnSpPr>
          <p:spPr>
            <a:xfrm>
              <a:off x="3052763" y="4700587"/>
              <a:ext cx="608647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052763" y="2700337"/>
              <a:ext cx="231933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819901" y="2700337"/>
              <a:ext cx="231933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11660" y="1932851"/>
              <a:ext cx="768680" cy="89679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4671577" y="3039662"/>
            <a:ext cx="284885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Q  n  A</a:t>
            </a:r>
            <a:endParaRPr kumimoji="0" lang="ko-KR" altLang="en-US" sz="6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F6654C-F28F-45EA-A42F-0BDCBB438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0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2280" y="1312605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INDEX</a:t>
            </a:r>
            <a:endParaRPr kumimoji="0" lang="ko-KR" altLang="en-US" sz="28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각 삼각형 14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174914" y="1828799"/>
            <a:ext cx="1842172" cy="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174914" y="1241165"/>
            <a:ext cx="538445" cy="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381" y="766318"/>
            <a:ext cx="439237" cy="512443"/>
          </a:xfrm>
          <a:prstGeom prst="rect">
            <a:avLst/>
          </a:prstGeom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433002" y="2773767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개       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01644" y="3389354"/>
            <a:ext cx="199445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기존 서비스와의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차별성 및 기여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8117" y="4302121"/>
            <a:ext cx="1415773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   장   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86512" y="500751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algn="ctr">
              <a:defRPr sz="7600" spc="-15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   n    A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754509" y="2830153"/>
            <a:ext cx="2682982" cy="198165"/>
            <a:chOff x="4773740" y="2324375"/>
            <a:chExt cx="2682982" cy="198165"/>
          </a:xfrm>
        </p:grpSpPr>
        <p:sp>
          <p:nvSpPr>
            <p:cNvPr id="36" name="이등변 삼각형 35"/>
            <p:cNvSpPr/>
            <p:nvPr/>
          </p:nvSpPr>
          <p:spPr>
            <a:xfrm rot="5400000">
              <a:off x="476007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6200000" flipH="1">
              <a:off x="727222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754509" y="3605289"/>
            <a:ext cx="2682982" cy="198165"/>
            <a:chOff x="4773740" y="2324375"/>
            <a:chExt cx="2682982" cy="198165"/>
          </a:xfrm>
        </p:grpSpPr>
        <p:sp>
          <p:nvSpPr>
            <p:cNvPr id="40" name="이등변 삼각형 39"/>
            <p:cNvSpPr/>
            <p:nvPr/>
          </p:nvSpPr>
          <p:spPr>
            <a:xfrm rot="5400000">
              <a:off x="476007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16200000" flipH="1">
              <a:off x="727222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54509" y="4378616"/>
            <a:ext cx="2682982" cy="198165"/>
            <a:chOff x="4773740" y="2324375"/>
            <a:chExt cx="2682982" cy="198165"/>
          </a:xfrm>
        </p:grpSpPr>
        <p:sp>
          <p:nvSpPr>
            <p:cNvPr id="43" name="이등변 삼각형 42"/>
            <p:cNvSpPr/>
            <p:nvPr/>
          </p:nvSpPr>
          <p:spPr>
            <a:xfrm rot="5400000">
              <a:off x="476007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 rot="16200000" flipH="1">
              <a:off x="727222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754509" y="5070172"/>
            <a:ext cx="2682982" cy="198165"/>
            <a:chOff x="4773740" y="2324375"/>
            <a:chExt cx="2682982" cy="198165"/>
          </a:xfrm>
        </p:grpSpPr>
        <p:sp>
          <p:nvSpPr>
            <p:cNvPr id="49" name="이등변 삼각형 48"/>
            <p:cNvSpPr/>
            <p:nvPr/>
          </p:nvSpPr>
          <p:spPr>
            <a:xfrm rot="5400000">
              <a:off x="476007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6200000" flipH="1">
              <a:off x="7272223" y="2338042"/>
              <a:ext cx="198165" cy="1708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연결선 52"/>
          <p:cNvCxnSpPr/>
          <p:nvPr/>
        </p:nvCxnSpPr>
        <p:spPr>
          <a:xfrm>
            <a:off x="6478641" y="1241165"/>
            <a:ext cx="538445" cy="0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360">
              <a:srgbClr val="E0EEFA"/>
            </a:gs>
            <a:gs pos="32085">
              <a:srgbClr val="EFF6FC"/>
            </a:gs>
            <a:gs pos="93000">
              <a:srgbClr val="D0E5F7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93412" y="4353023"/>
            <a:ext cx="2998203" cy="92333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블록체인을 이용하여 투표를 안전하고 쉽게 하는 기능을 제공한다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B1F852-7DCE-4489-935A-242C9F980C60}"/>
              </a:ext>
            </a:extLst>
          </p:cNvPr>
          <p:cNvSpPr txBox="1"/>
          <p:nvPr/>
        </p:nvSpPr>
        <p:spPr>
          <a:xfrm>
            <a:off x="4753652" y="5465844"/>
            <a:ext cx="2998203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투표결과를 보기 간편하고 깔끔하게 시각화 해준다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AAFB06-E614-45BC-9BCD-F879CFB15B7B}"/>
              </a:ext>
            </a:extLst>
          </p:cNvPr>
          <p:cNvSpPr txBox="1"/>
          <p:nvPr/>
        </p:nvSpPr>
        <p:spPr>
          <a:xfrm>
            <a:off x="8001224" y="3864679"/>
            <a:ext cx="2998203" cy="92333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접근가능한 설문조사를 통해 학생들의 요구사항을 전격분석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C2D93A-F3E0-4C5A-A0DB-A2BB9C8EA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342" y="2978705"/>
            <a:ext cx="2294901" cy="2294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041362-D3B1-44E3-BC2F-2CFDAF51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209">
            <a:off x="8575841" y="1255257"/>
            <a:ext cx="1983774" cy="24748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5595B5-81AD-4673-AEED-082B70043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1" y="1806334"/>
            <a:ext cx="4232384" cy="28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FD0902-B55C-4990-A721-A5158D0B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8" y="1710000"/>
            <a:ext cx="4232384" cy="28103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78AC4E-D1D7-4A0F-A9E1-E6B054C8A29C}"/>
              </a:ext>
            </a:extLst>
          </p:cNvPr>
          <p:cNvSpPr txBox="1"/>
          <p:nvPr/>
        </p:nvSpPr>
        <p:spPr>
          <a:xfrm>
            <a:off x="5392895" y="2067403"/>
            <a:ext cx="5724636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학사정보시스템과 연동하여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회원가입이 필요 없는 간편함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!</a:t>
            </a:r>
            <a:endParaRPr lang="ko-KR" altLang="en-US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DCA6E-CD23-4047-A421-E7AF635B0AA8}"/>
              </a:ext>
            </a:extLst>
          </p:cNvPr>
          <p:cNvSpPr txBox="1"/>
          <p:nvPr/>
        </p:nvSpPr>
        <p:spPr>
          <a:xfrm>
            <a:off x="1929042" y="4138953"/>
            <a:ext cx="1649955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039CD4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 o t e</a:t>
            </a:r>
            <a:endParaRPr lang="ko-KR" altLang="en-US" sz="3600" b="1" dirty="0">
              <a:solidFill>
                <a:srgbClr val="039CD4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FB318-2426-4B06-9F00-1A1C085067F0}"/>
              </a:ext>
            </a:extLst>
          </p:cNvPr>
          <p:cNvSpPr txBox="1"/>
          <p:nvPr/>
        </p:nvSpPr>
        <p:spPr>
          <a:xfrm>
            <a:off x="5370527" y="3503994"/>
            <a:ext cx="5724636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블록체인을 이용한 보안성 강화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!</a:t>
            </a:r>
            <a:endParaRPr lang="ko-KR" altLang="en-US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0D3F0D-C229-4541-BB86-B1CFA9E8DE5E}"/>
              </a:ext>
            </a:extLst>
          </p:cNvPr>
          <p:cNvSpPr txBox="1"/>
          <p:nvPr/>
        </p:nvSpPr>
        <p:spPr>
          <a:xfrm>
            <a:off x="5392895" y="4442588"/>
            <a:ext cx="5724636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바로바로 집계되는 신속성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!</a:t>
            </a:r>
            <a:endParaRPr lang="ko-KR" altLang="en-US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6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64D4D5-5804-4E42-A2A6-959359E9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8" y="1710000"/>
            <a:ext cx="4232384" cy="28103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032402-836C-456B-BDCD-77EFE7D5D60B}"/>
              </a:ext>
            </a:extLst>
          </p:cNvPr>
          <p:cNvSpPr txBox="1"/>
          <p:nvPr/>
        </p:nvSpPr>
        <p:spPr>
          <a:xfrm>
            <a:off x="1929042" y="4138953"/>
            <a:ext cx="1649955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039CD4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 o t e</a:t>
            </a:r>
            <a:endParaRPr lang="ko-KR" altLang="en-US" sz="3600" b="1" dirty="0">
              <a:solidFill>
                <a:srgbClr val="039CD4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F0A28B-A1C0-43AC-A2F2-319178FE9994}"/>
              </a:ext>
            </a:extLst>
          </p:cNvPr>
          <p:cNvSpPr txBox="1"/>
          <p:nvPr/>
        </p:nvSpPr>
        <p:spPr>
          <a:xfrm>
            <a:off x="5331935" y="1537748"/>
            <a:ext cx="5724636" cy="707886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4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진행 상황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58AFA-56F9-445F-BEAC-F30D7BF76311}"/>
              </a:ext>
            </a:extLst>
          </p:cNvPr>
          <p:cNvSpPr txBox="1"/>
          <p:nvPr/>
        </p:nvSpPr>
        <p:spPr>
          <a:xfrm>
            <a:off x="5331935" y="2498043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블록체인을 이용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FFAA0-7DEC-4C95-8913-1ED516DA1C45}"/>
              </a:ext>
            </a:extLst>
          </p:cNvPr>
          <p:cNvSpPr txBox="1"/>
          <p:nvPr/>
        </p:nvSpPr>
        <p:spPr>
          <a:xfrm>
            <a:off x="5331935" y="3231564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투 표 등 록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0FCD7-BD5B-496F-91A6-4DDD96F8AF8E}"/>
              </a:ext>
            </a:extLst>
          </p:cNvPr>
          <p:cNvSpPr txBox="1"/>
          <p:nvPr/>
        </p:nvSpPr>
        <p:spPr>
          <a:xfrm>
            <a:off x="5331935" y="3850184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투 표 진 행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67CB7-0DDF-4F59-A860-5BF5EC10E6B4}"/>
              </a:ext>
            </a:extLst>
          </p:cNvPr>
          <p:cNvSpPr txBox="1"/>
          <p:nvPr/>
        </p:nvSpPr>
        <p:spPr>
          <a:xfrm>
            <a:off x="5331935" y="4468804"/>
            <a:ext cx="6114890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투 표 완 료 후 결 과 확 인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1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F64D4D5-5804-4E42-A2A6-959359E9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8" y="1710000"/>
            <a:ext cx="4232384" cy="28103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032402-836C-456B-BDCD-77EFE7D5D60B}"/>
              </a:ext>
            </a:extLst>
          </p:cNvPr>
          <p:cNvSpPr txBox="1"/>
          <p:nvPr/>
        </p:nvSpPr>
        <p:spPr>
          <a:xfrm>
            <a:off x="1929042" y="4138953"/>
            <a:ext cx="1649955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039CD4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V o t e</a:t>
            </a:r>
            <a:endParaRPr lang="ko-KR" altLang="en-US" sz="3600" b="1" dirty="0">
              <a:solidFill>
                <a:srgbClr val="039CD4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F0A28B-A1C0-43AC-A2F2-319178FE9994}"/>
              </a:ext>
            </a:extLst>
          </p:cNvPr>
          <p:cNvSpPr txBox="1"/>
          <p:nvPr/>
        </p:nvSpPr>
        <p:spPr>
          <a:xfrm>
            <a:off x="5118465" y="2578494"/>
            <a:ext cx="5724636" cy="707886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4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진행 예정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58AFA-56F9-445F-BEAC-F30D7BF76311}"/>
              </a:ext>
            </a:extLst>
          </p:cNvPr>
          <p:cNvSpPr txBox="1"/>
          <p:nvPr/>
        </p:nvSpPr>
        <p:spPr>
          <a:xfrm>
            <a:off x="5118465" y="3600344"/>
            <a:ext cx="6114890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투표가 동시에 여러 개 실행 되야 하지만 현재 단일투표만 구현된 상태 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EDB828-AD1B-4755-9EFF-A98E57757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0" y="2161841"/>
            <a:ext cx="2294901" cy="2294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C1EA5F-D262-42DA-BB52-47BFAA7F0331}"/>
              </a:ext>
            </a:extLst>
          </p:cNvPr>
          <p:cNvSpPr txBox="1"/>
          <p:nvPr/>
        </p:nvSpPr>
        <p:spPr>
          <a:xfrm>
            <a:off x="2184625" y="4553762"/>
            <a:ext cx="1649955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647F94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 각 </a:t>
            </a:r>
            <a:r>
              <a:rPr lang="ko-KR" altLang="en-US" sz="3600" b="1" dirty="0">
                <a:solidFill>
                  <a:srgbClr val="6EC4A7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98944B-5762-437F-A9D5-23D313BEAABE}"/>
              </a:ext>
            </a:extLst>
          </p:cNvPr>
          <p:cNvSpPr txBox="1"/>
          <p:nvPr/>
        </p:nvSpPr>
        <p:spPr>
          <a:xfrm>
            <a:off x="5392895" y="2535546"/>
            <a:ext cx="5724636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한 눈에 보이는 투표결과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!</a:t>
            </a:r>
            <a:endParaRPr lang="ko-KR" altLang="en-US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4E3F9-5953-4B60-9326-F505AF305D98}"/>
              </a:ext>
            </a:extLst>
          </p:cNvPr>
          <p:cNvSpPr txBox="1"/>
          <p:nvPr/>
        </p:nvSpPr>
        <p:spPr>
          <a:xfrm>
            <a:off x="5370527" y="3477818"/>
            <a:ext cx="5724636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누구나 투표 결과를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손쉽게 확인 가능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!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62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EDB828-AD1B-4755-9EFF-A98E57757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0" y="2161841"/>
            <a:ext cx="2294901" cy="2294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C1EA5F-D262-42DA-BB52-47BFAA7F0331}"/>
              </a:ext>
            </a:extLst>
          </p:cNvPr>
          <p:cNvSpPr txBox="1"/>
          <p:nvPr/>
        </p:nvSpPr>
        <p:spPr>
          <a:xfrm>
            <a:off x="2184625" y="4553762"/>
            <a:ext cx="1649955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647F94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 각 </a:t>
            </a:r>
            <a:r>
              <a:rPr lang="ko-KR" altLang="en-US" sz="3600" b="1" dirty="0">
                <a:solidFill>
                  <a:srgbClr val="6EC4A7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59822-9285-4403-93D3-03D8186E3B10}"/>
              </a:ext>
            </a:extLst>
          </p:cNvPr>
          <p:cNvSpPr txBox="1"/>
          <p:nvPr/>
        </p:nvSpPr>
        <p:spPr>
          <a:xfrm>
            <a:off x="5331935" y="1537748"/>
            <a:ext cx="5724636" cy="707886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40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진행 예정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0B539-F5F6-4A20-ADBB-04D552D111BD}"/>
              </a:ext>
            </a:extLst>
          </p:cNvPr>
          <p:cNvSpPr txBox="1"/>
          <p:nvPr/>
        </p:nvSpPr>
        <p:spPr>
          <a:xfrm>
            <a:off x="5331935" y="2498043"/>
            <a:ext cx="6114890" cy="2062103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투표 결과를 여러 개의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깔끔한 시각화 도구를 이용하여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투표 결과 페이지에서 확인 가능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58E01-EBB5-48DD-A448-452A4057356A}"/>
              </a:ext>
            </a:extLst>
          </p:cNvPr>
          <p:cNvSpPr txBox="1"/>
          <p:nvPr/>
        </p:nvSpPr>
        <p:spPr>
          <a:xfrm>
            <a:off x="5331935" y="4456742"/>
            <a:ext cx="6114890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수요가 많은 투표는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결과를 메인 페이지에서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표시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4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6701" y="40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        요 </a:t>
            </a: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6301" y="78508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07459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 기능</a:t>
            </a:r>
          </a:p>
        </p:txBody>
      </p:sp>
      <p:sp>
        <p:nvSpPr>
          <p:cNvPr id="38" name="직각 삼각형 37"/>
          <p:cNvSpPr/>
          <p:nvPr/>
        </p:nvSpPr>
        <p:spPr>
          <a:xfrm>
            <a:off x="0" y="4232787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10274710" y="-1"/>
            <a:ext cx="1917290" cy="2625213"/>
          </a:xfrm>
          <a:prstGeom prst="rtTriangle">
            <a:avLst/>
          </a:prstGeom>
          <a:solidFill>
            <a:srgbClr val="7CC4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134" y="468200"/>
            <a:ext cx="81503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600" spc="0" dirty="0">
                <a:solidFill>
                  <a:srgbClr val="4B7AFF"/>
                </a:solidFill>
                <a:effectLst/>
              </a:rPr>
              <a:t>VLOCK</a:t>
            </a:r>
            <a:endParaRPr lang="ko-KR" altLang="en-US" sz="1600" spc="0" dirty="0">
              <a:solidFill>
                <a:srgbClr val="4B7AFF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6578" y="82127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spc="-15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R" panose="02020603020101020101" pitchFamily="18" charset="-127"/>
                <a:ea typeface="210 맨발의청춘 R" panose="02020603020101020101" pitchFamily="18" charset="-127"/>
              </a:defRPr>
            </a:lvl1pPr>
          </a:lstStyle>
          <a:p>
            <a:r>
              <a:rPr lang="en-US" altLang="ko-KR" sz="1800" spc="0" dirty="0">
                <a:solidFill>
                  <a:srgbClr val="4B7AFF"/>
                </a:solidFill>
                <a:effectLst/>
              </a:rPr>
              <a:t>8</a:t>
            </a:r>
            <a:r>
              <a:rPr lang="ko-KR" altLang="en-US" sz="1800" spc="0" dirty="0">
                <a:solidFill>
                  <a:srgbClr val="4B7AFF"/>
                </a:solidFill>
                <a:effectLst/>
              </a:rPr>
              <a:t>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87A5D-48F2-4B82-880B-B1482C573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4209">
            <a:off x="1885312" y="2315961"/>
            <a:ext cx="1983774" cy="2474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296258-05C7-474F-86F6-DA304F9BEEB5}"/>
              </a:ext>
            </a:extLst>
          </p:cNvPr>
          <p:cNvSpPr txBox="1"/>
          <p:nvPr/>
        </p:nvSpPr>
        <p:spPr>
          <a:xfrm>
            <a:off x="1976960" y="4855498"/>
            <a:ext cx="2247763" cy="646331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A90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 문 </a:t>
            </a:r>
            <a:r>
              <a:rPr lang="ko-KR" altLang="en-US" sz="3600" b="1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 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B322E-D712-4F71-84A8-EA065E501916}"/>
              </a:ext>
            </a:extLst>
          </p:cNvPr>
          <p:cNvSpPr txBox="1"/>
          <p:nvPr/>
        </p:nvSpPr>
        <p:spPr>
          <a:xfrm>
            <a:off x="5392895" y="2047866"/>
            <a:ext cx="5724636" cy="1077218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설문 조사지를 가지고 나눠 주기도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집계하기도 어려운 것이 현실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37BE75-0805-4C56-960A-372A2B173A50}"/>
              </a:ext>
            </a:extLst>
          </p:cNvPr>
          <p:cNvSpPr txBox="1"/>
          <p:nvPr/>
        </p:nvSpPr>
        <p:spPr>
          <a:xfrm>
            <a:off x="5370527" y="3484457"/>
            <a:ext cx="5724636" cy="584775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쉽게 설문조사를 배포 가능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752A2-B7B8-4643-B6BE-918A732F13A8}"/>
              </a:ext>
            </a:extLst>
          </p:cNvPr>
          <p:cNvSpPr txBox="1"/>
          <p:nvPr/>
        </p:nvSpPr>
        <p:spPr>
          <a:xfrm>
            <a:off x="5392895" y="4423051"/>
            <a:ext cx="5724636" cy="1569660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pPr algn="l"/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설문조사의 참여도 증가를 위한 방안 탐구 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l"/>
            <a:endParaRPr lang="ko-KR" altLang="en-US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28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FF096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사용자 지정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FF096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디자인 사용자 지정">
  <a:themeElements>
    <a:clrScheme name="사용자 지정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FF096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3146</TotalTime>
  <Words>275</Words>
  <Application>Microsoft Office PowerPoint</Application>
  <PresentationFormat>와이드스크린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배달의민족 도현</vt:lpstr>
      <vt:lpstr>Calibri Light</vt:lpstr>
      <vt:lpstr>THE명품고딕M</vt:lpstr>
      <vt:lpstr>Calibri</vt:lpstr>
      <vt:lpstr>Arial</vt:lpstr>
      <vt:lpstr>맑은 고딕</vt:lpstr>
      <vt:lpstr>210 맨발의청춘 R</vt:lpstr>
      <vt:lpstr>Office 테마</vt:lpstr>
      <vt:lpstr>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강호산</cp:lastModifiedBy>
  <cp:revision>94</cp:revision>
  <dcterms:created xsi:type="dcterms:W3CDTF">2017-04-29T08:15:11Z</dcterms:created>
  <dcterms:modified xsi:type="dcterms:W3CDTF">2019-06-06T14:29:28Z</dcterms:modified>
</cp:coreProperties>
</file>