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1"/>
  </p:notesMasterIdLst>
  <p:sldIdLst>
    <p:sldId id="256" r:id="rId2"/>
    <p:sldId id="270" r:id="rId3"/>
    <p:sldId id="271" r:id="rId4"/>
    <p:sldId id="257" r:id="rId5"/>
    <p:sldId id="269" r:id="rId6"/>
    <p:sldId id="275" r:id="rId7"/>
    <p:sldId id="259" r:id="rId8"/>
    <p:sldId id="258" r:id="rId9"/>
    <p:sldId id="261" r:id="rId10"/>
    <p:sldId id="267" r:id="rId11"/>
    <p:sldId id="262" r:id="rId12"/>
    <p:sldId id="260" r:id="rId13"/>
    <p:sldId id="263" r:id="rId14"/>
    <p:sldId id="264" r:id="rId15"/>
    <p:sldId id="265" r:id="rId16"/>
    <p:sldId id="266" r:id="rId17"/>
    <p:sldId id="268" r:id="rId18"/>
    <p:sldId id="272" r:id="rId19"/>
    <p:sldId id="273" r:id="rId2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9">
          <p15:clr>
            <a:srgbClr val="A4A3A4"/>
          </p15:clr>
        </p15:guide>
        <p15:guide id="2" orient="horz" pos="1619">
          <p15:clr>
            <a:srgbClr val="A4A3A4"/>
          </p15:clr>
        </p15:guide>
        <p15:guide id="3" orient="horz" pos="2617">
          <p15:clr>
            <a:srgbClr val="A4A3A4"/>
          </p15:clr>
        </p15:guide>
        <p15:guide id="4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CFA"/>
    <a:srgbClr val="F8F8FE"/>
    <a:srgbClr val="F7F1FE"/>
    <a:srgbClr val="F7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1235" autoAdjust="0"/>
  </p:normalViewPr>
  <p:slideViewPr>
    <p:cSldViewPr>
      <p:cViewPr varScale="1">
        <p:scale>
          <a:sx n="104" d="100"/>
          <a:sy n="104" d="100"/>
        </p:scale>
        <p:origin x="850" y="82"/>
      </p:cViewPr>
      <p:guideLst>
        <p:guide orient="horz" pos="1029"/>
        <p:guide orient="horz" pos="1619"/>
        <p:guide orient="horz" pos="2617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B869BBD-B493-4834-BD29-88CE5D0FD7AA}" type="datetime1">
              <a:rPr lang="ko-KR" altLang="en-US"/>
              <a:pPr lvl="0">
                <a:defRPr lang="ko-KR" altLang="en-US"/>
              </a:pPr>
              <a:t>2019-04-12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9946BE1-65B2-4A95-B4F8-7A117CFB494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41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31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36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8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9946BE1-65B2-4A95-B4F8-7A117CFB494C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8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5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249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18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51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19946BE1-65B2-4A95-B4F8-7A117CFB494C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2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02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98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4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5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2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19946BE1-65B2-4A95-B4F8-7A117CFB494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8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8A6F-4100-41A0-B19B-8BAA65E4795A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D12-EAFC-48B1-B244-C01C5DC57395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9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467-F39E-4B58-8A48-FC91FCE3E7E5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C7D-5D2E-42D4-88A5-C49589786AA4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0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0956-B9AE-4D1C-9C1C-4058A0382BC4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7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BAC2-ACCA-4345-ACDB-EC185397FBC9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1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CB5F-451F-4329-92E5-82147C6BC194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1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434F-71CD-48A0-AEC3-31E71DD4159F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5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51B-6B7E-4516-AC1F-438A409341A0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6C0F-F95D-446A-A386-47C9D8ACBB57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85E9-449B-441C-A3C3-D06F9CA374BD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CDDF"/>
            </a:gs>
            <a:gs pos="100000">
              <a:srgbClr val="B4BBF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16E7-8181-4A5C-B1E8-6E715D4E4479}" type="datetime1">
              <a:rPr lang="ko-KR" altLang="en-US" smtClean="0"/>
              <a:t>2019-04-12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01D7-85A9-441F-9A10-8E03D5387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1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6510" y="3905172"/>
            <a:ext cx="39928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pc="599">
                <a:solidFill>
                  <a:schemeClr val="bg1">
                    <a:lumMod val="50000"/>
                  </a:schemeClr>
                </a:solidFill>
                <a:latin typeface="a고딕12"/>
                <a:ea typeface="a고딕12"/>
              </a:rPr>
              <a:t>당신의 </a:t>
            </a:r>
            <a:r>
              <a:rPr lang="ko-KR" altLang="en-US" spc="599">
                <a:solidFill>
                  <a:srgbClr val="AD2D05"/>
                </a:solidFill>
                <a:latin typeface="a고딕12"/>
                <a:ea typeface="a고딕15"/>
              </a:rPr>
              <a:t>세종</a:t>
            </a:r>
            <a:r>
              <a:rPr lang="ko-KR" altLang="en-US" spc="599">
                <a:solidFill>
                  <a:schemeClr val="bg1">
                    <a:lumMod val="50000"/>
                  </a:schemeClr>
                </a:solidFill>
                <a:latin typeface="a고딕12"/>
                <a:ea typeface="a고딕12"/>
              </a:rPr>
              <a:t>에게 투표하세요</a:t>
            </a:r>
            <a:r>
              <a:rPr lang="en-US" altLang="ko-KR" spc="599">
                <a:solidFill>
                  <a:schemeClr val="bg1">
                    <a:lumMod val="50000"/>
                  </a:schemeClr>
                </a:solidFill>
                <a:latin typeface="a고딕12"/>
                <a:ea typeface="a고딕12"/>
              </a:rPr>
              <a:t>!</a:t>
            </a:r>
            <a:endParaRPr lang="ko-KR" altLang="en-US" spc="599">
              <a:solidFill>
                <a:schemeClr val="bg1">
                  <a:lumMod val="50000"/>
                </a:schemeClr>
              </a:solidFill>
              <a:latin typeface="a고딕12"/>
              <a:ea typeface="a고딕1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52002" y="1037919"/>
            <a:ext cx="2839996" cy="2448272"/>
            <a:chOff x="3152002" y="1037919"/>
            <a:chExt cx="2839996" cy="24482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45629" y="1338819"/>
              <a:ext cx="252742" cy="245670"/>
            </a:xfrm>
            <a:prstGeom prst="rect">
              <a:avLst/>
            </a:prstGeom>
          </p:spPr>
        </p:pic>
        <p:cxnSp>
          <p:nvCxnSpPr>
            <p:cNvPr id="39" name="직선 연결선 38"/>
            <p:cNvCxnSpPr/>
            <p:nvPr/>
          </p:nvCxnSpPr>
          <p:spPr>
            <a:xfrm>
              <a:off x="4572000" y="1037919"/>
              <a:ext cx="301166" cy="516924"/>
            </a:xfrm>
            <a:prstGeom prst="line">
              <a:avLst/>
            </a:prstGeom>
            <a:ln w="38100" cap="rnd">
              <a:solidFill>
                <a:srgbClr val="B4BB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4273534" y="1037919"/>
              <a:ext cx="299816" cy="516924"/>
            </a:xfrm>
            <a:prstGeom prst="line">
              <a:avLst/>
            </a:prstGeom>
            <a:ln w="38100" cap="rnd">
              <a:solidFill>
                <a:srgbClr val="B4BB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다리꼴 42"/>
            <p:cNvSpPr/>
            <p:nvPr/>
          </p:nvSpPr>
          <p:spPr>
            <a:xfrm>
              <a:off x="3152002" y="2262055"/>
              <a:ext cx="2839996" cy="1224136"/>
            </a:xfrm>
            <a:prstGeom prst="trapezoid">
              <a:avLst>
                <a:gd name="adj" fmla="val 57975"/>
              </a:avLst>
            </a:prstGeom>
            <a:noFill/>
            <a:ln w="38100">
              <a:gradFill>
                <a:gsLst>
                  <a:gs pos="100000">
                    <a:srgbClr val="F9B1CC"/>
                  </a:gs>
                  <a:gs pos="0">
                    <a:srgbClr val="B4BBFC"/>
                  </a:gs>
                  <a:gs pos="40000">
                    <a:srgbClr val="FBCDDF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flipV="1">
              <a:off x="3852399" y="1564808"/>
              <a:ext cx="593709" cy="1508"/>
            </a:xfrm>
            <a:prstGeom prst="line">
              <a:avLst/>
            </a:prstGeom>
            <a:ln w="38100">
              <a:solidFill>
                <a:srgbClr val="B4BB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4698371" y="1566316"/>
              <a:ext cx="593709" cy="1508"/>
            </a:xfrm>
            <a:prstGeom prst="line">
              <a:avLst/>
            </a:prstGeom>
            <a:ln w="38100">
              <a:solidFill>
                <a:srgbClr val="B4BB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889158" y="2777753"/>
            <a:ext cx="424837" cy="2201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endParaRPr lang="ko-KR" altLang="en-US" sz="60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2571750"/>
            <a:ext cx="1440160" cy="16069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endParaRPr lang="ko-KR" altLang="en-US" sz="60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83518"/>
            <a:ext cx="1224136" cy="122413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endParaRPr lang="ko-KR" altLang="en-US" sz="60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30153" y="2260547"/>
            <a:ext cx="1263662" cy="1193459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endParaRPr lang="ko-KR" altLang="en-US" sz="60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9832" y="1664804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defRPr lang="ko-KR" altLang="en-US"/>
            </a:pPr>
            <a:r>
              <a:rPr lang="en-US" altLang="ko-KR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VOTE SYSTEM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E7CB34-584B-4366-8AEE-974A3758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7714" y="4452536"/>
            <a:ext cx="2133600" cy="273844"/>
          </a:xfrm>
        </p:spPr>
        <p:txBody>
          <a:bodyPr/>
          <a:lstStyle/>
          <a:p>
            <a:fld id="{313A01D7-85A9-441F-9A10-8E03D538757D}" type="slidenum">
              <a:rPr lang="ko-KR" altLang="en-US" sz="2000" smtClean="0"/>
              <a:t>1</a:t>
            </a:fld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1D6F3-CCAC-45F9-A648-F10F7116EF0D}"/>
              </a:ext>
            </a:extLst>
          </p:cNvPr>
          <p:cNvSpPr txBox="1"/>
          <p:nvPr/>
        </p:nvSpPr>
        <p:spPr>
          <a:xfrm>
            <a:off x="6441360" y="1904766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김도훈 </a:t>
            </a: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(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발표자</a:t>
            </a: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5D1689-D5D0-4E8B-A115-9DE2CFDDAE39}"/>
              </a:ext>
            </a:extLst>
          </p:cNvPr>
          <p:cNvSpPr txBox="1"/>
          <p:nvPr/>
        </p:nvSpPr>
        <p:spPr>
          <a:xfrm>
            <a:off x="6432018" y="2319722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강호산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B81116-B88C-47C1-A7A5-A4C2F9839692}"/>
              </a:ext>
            </a:extLst>
          </p:cNvPr>
          <p:cNvSpPr txBox="1"/>
          <p:nvPr/>
        </p:nvSpPr>
        <p:spPr>
          <a:xfrm>
            <a:off x="6460007" y="2751770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이철구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AE965-2351-41BC-99B0-DA157811FE3C}"/>
              </a:ext>
            </a:extLst>
          </p:cNvPr>
          <p:cNvSpPr txBox="1"/>
          <p:nvPr/>
        </p:nvSpPr>
        <p:spPr>
          <a:xfrm>
            <a:off x="6453547" y="3183818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류호진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16139E-6CDF-4B46-B771-EC91A17A1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023578"/>
            <a:ext cx="6971739" cy="3332403"/>
          </a:xfrm>
          <a:prstGeom prst="rect">
            <a:avLst/>
          </a:prstGeom>
        </p:spPr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8E06149F-3C05-4075-8A66-ACC0F2D6C161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10</a:t>
            </a:fld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24187-1AF2-49CC-ACAE-EB2F3FA599EF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UI/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208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9A58BDE-E6AC-413B-9FC0-59AAE87441E2}"/>
              </a:ext>
            </a:extLst>
          </p:cNvPr>
          <p:cNvCxnSpPr>
            <a:cxnSpLocks/>
          </p:cNvCxnSpPr>
          <p:nvPr/>
        </p:nvCxnSpPr>
        <p:spPr>
          <a:xfrm>
            <a:off x="1805337" y="1683816"/>
            <a:ext cx="0" cy="2376469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278FEC-4952-480B-9852-98B1084CADF4}"/>
              </a:ext>
            </a:extLst>
          </p:cNvPr>
          <p:cNvCxnSpPr>
            <a:cxnSpLocks/>
          </p:cNvCxnSpPr>
          <p:nvPr/>
        </p:nvCxnSpPr>
        <p:spPr>
          <a:xfrm>
            <a:off x="7785274" y="1639511"/>
            <a:ext cx="0" cy="2414115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974DE8E-1B6F-4521-B1A3-523ACB396016}"/>
              </a:ext>
            </a:extLst>
          </p:cNvPr>
          <p:cNvCxnSpPr>
            <a:cxnSpLocks/>
          </p:cNvCxnSpPr>
          <p:nvPr/>
        </p:nvCxnSpPr>
        <p:spPr>
          <a:xfrm>
            <a:off x="6589871" y="1639511"/>
            <a:ext cx="0" cy="2414115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3CA8394-CFFD-4613-AA6F-3FBCE860E76B}"/>
              </a:ext>
            </a:extLst>
          </p:cNvPr>
          <p:cNvCxnSpPr>
            <a:cxnSpLocks/>
          </p:cNvCxnSpPr>
          <p:nvPr/>
        </p:nvCxnSpPr>
        <p:spPr>
          <a:xfrm>
            <a:off x="5384115" y="1639512"/>
            <a:ext cx="0" cy="2414114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6EE041A-5471-47AB-93CE-AD024B324533}"/>
              </a:ext>
            </a:extLst>
          </p:cNvPr>
          <p:cNvCxnSpPr>
            <a:cxnSpLocks/>
          </p:cNvCxnSpPr>
          <p:nvPr/>
        </p:nvCxnSpPr>
        <p:spPr>
          <a:xfrm>
            <a:off x="4207975" y="1639512"/>
            <a:ext cx="0" cy="2414114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AE68E6-5407-4436-8AB8-3A4BC1CB3DD6}"/>
              </a:ext>
            </a:extLst>
          </p:cNvPr>
          <p:cNvCxnSpPr>
            <a:cxnSpLocks/>
          </p:cNvCxnSpPr>
          <p:nvPr/>
        </p:nvCxnSpPr>
        <p:spPr>
          <a:xfrm>
            <a:off x="3002206" y="1635646"/>
            <a:ext cx="1421" cy="2454192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295AEF9-CCE2-4568-9FF2-141786101A79}"/>
              </a:ext>
            </a:extLst>
          </p:cNvPr>
          <p:cNvSpPr>
            <a:spLocks/>
          </p:cNvSpPr>
          <p:nvPr/>
        </p:nvSpPr>
        <p:spPr>
          <a:xfrm flipH="1">
            <a:off x="3627554" y="1366695"/>
            <a:ext cx="1150912" cy="277178"/>
          </a:xfrm>
          <a:prstGeom prst="roundRect">
            <a:avLst>
              <a:gd name="adj" fmla="val 19331"/>
            </a:avLst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a고딕13"/>
                <a:ea typeface="a고딕13"/>
              </a:rPr>
              <a:t>Candidate Page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0875D55-7CF3-4212-A369-30230EA206C2}"/>
              </a:ext>
            </a:extLst>
          </p:cNvPr>
          <p:cNvSpPr/>
          <p:nvPr/>
        </p:nvSpPr>
        <p:spPr>
          <a:xfrm>
            <a:off x="4946423" y="1367098"/>
            <a:ext cx="891631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a고딕13"/>
                <a:ea typeface="a고딕13"/>
              </a:rPr>
              <a:t>BlockChain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AF9100-C489-4435-8AF4-9ADE3469CB7B}"/>
              </a:ext>
            </a:extLst>
          </p:cNvPr>
          <p:cNvSpPr/>
          <p:nvPr/>
        </p:nvSpPr>
        <p:spPr>
          <a:xfrm>
            <a:off x="6134555" y="1367097"/>
            <a:ext cx="891630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3"/>
                <a:ea typeface="a고딕13"/>
                <a:cs typeface="+mn-cs"/>
              </a:rPr>
              <a:t>Candidate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14F128-367A-46C9-B8B6-CFB00BC2706E}"/>
              </a:ext>
            </a:extLst>
          </p:cNvPr>
          <p:cNvSpPr/>
          <p:nvPr/>
        </p:nvSpPr>
        <p:spPr>
          <a:xfrm>
            <a:off x="7398148" y="1367098"/>
            <a:ext cx="774252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3"/>
                <a:ea typeface="a고딕13"/>
                <a:cs typeface="+mn-cs"/>
              </a:rPr>
              <a:t>Turnout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4FC484-6B77-46EE-80D7-87EF6B1F9CD5}"/>
              </a:ext>
            </a:extLst>
          </p:cNvPr>
          <p:cNvSpPr/>
          <p:nvPr/>
        </p:nvSpPr>
        <p:spPr>
          <a:xfrm>
            <a:off x="2966203" y="2036075"/>
            <a:ext cx="80334" cy="1615771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F39CE1-047E-4AB9-911D-1C178E2AE320}"/>
              </a:ext>
            </a:extLst>
          </p:cNvPr>
          <p:cNvSpPr/>
          <p:nvPr/>
        </p:nvSpPr>
        <p:spPr>
          <a:xfrm>
            <a:off x="4177983" y="2072892"/>
            <a:ext cx="72838" cy="700601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AF251F-B225-4784-841F-69ED8F876168}"/>
              </a:ext>
            </a:extLst>
          </p:cNvPr>
          <p:cNvSpPr/>
          <p:nvPr/>
        </p:nvSpPr>
        <p:spPr>
          <a:xfrm>
            <a:off x="6552279" y="2453748"/>
            <a:ext cx="67198" cy="118002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8F2219-2852-4E42-A5BC-CA4F7B6C8EFA}"/>
              </a:ext>
            </a:extLst>
          </p:cNvPr>
          <p:cNvSpPr/>
          <p:nvPr/>
        </p:nvSpPr>
        <p:spPr>
          <a:xfrm>
            <a:off x="7750041" y="2571750"/>
            <a:ext cx="67203" cy="945503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7819BE-C622-4DA9-9A2E-6DF079491B1A}"/>
              </a:ext>
            </a:extLst>
          </p:cNvPr>
          <p:cNvSpPr/>
          <p:nvPr/>
        </p:nvSpPr>
        <p:spPr>
          <a:xfrm>
            <a:off x="5348114" y="2387632"/>
            <a:ext cx="72837" cy="272410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EC2A55E-0710-4247-A886-3CC2860A2A6F}"/>
              </a:ext>
            </a:extLst>
          </p:cNvPr>
          <p:cNvCxnSpPr>
            <a:cxnSpLocks/>
          </p:cNvCxnSpPr>
          <p:nvPr/>
        </p:nvCxnSpPr>
        <p:spPr>
          <a:xfrm>
            <a:off x="3041051" y="2067694"/>
            <a:ext cx="11349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493882-9C4E-4E9D-9D12-F272699658BB}"/>
              </a:ext>
            </a:extLst>
          </p:cNvPr>
          <p:cNvCxnSpPr>
            <a:cxnSpLocks/>
          </p:cNvCxnSpPr>
          <p:nvPr/>
        </p:nvCxnSpPr>
        <p:spPr>
          <a:xfrm>
            <a:off x="4247964" y="2387632"/>
            <a:ext cx="1099573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92AF992-BA08-4E8F-9DC7-AA71FFC3E901}"/>
              </a:ext>
            </a:extLst>
          </p:cNvPr>
          <p:cNvCxnSpPr>
            <a:cxnSpLocks/>
          </p:cNvCxnSpPr>
          <p:nvPr/>
        </p:nvCxnSpPr>
        <p:spPr>
          <a:xfrm>
            <a:off x="5412028" y="2463738"/>
            <a:ext cx="11402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0A238C-1DC8-43F8-90E3-6A76D80E9810}"/>
              </a:ext>
            </a:extLst>
          </p:cNvPr>
          <p:cNvCxnSpPr>
            <a:cxnSpLocks/>
          </p:cNvCxnSpPr>
          <p:nvPr/>
        </p:nvCxnSpPr>
        <p:spPr>
          <a:xfrm>
            <a:off x="4242947" y="2660042"/>
            <a:ext cx="1093299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B664093-0205-41A8-B53A-5FE4DB6CE764}"/>
              </a:ext>
            </a:extLst>
          </p:cNvPr>
          <p:cNvCxnSpPr>
            <a:cxnSpLocks/>
          </p:cNvCxnSpPr>
          <p:nvPr/>
        </p:nvCxnSpPr>
        <p:spPr>
          <a:xfrm>
            <a:off x="3041051" y="3517253"/>
            <a:ext cx="4718676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C7A4595-0EED-46E4-A059-57A233B4C1EA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837761" y="3651846"/>
            <a:ext cx="1168609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C59ADC-D9ED-41F0-B9E9-510FFFD08B29}"/>
              </a:ext>
            </a:extLst>
          </p:cNvPr>
          <p:cNvSpPr txBox="1"/>
          <p:nvPr/>
        </p:nvSpPr>
        <p:spPr>
          <a:xfrm>
            <a:off x="1820605" y="1838982"/>
            <a:ext cx="1198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투표 리스트 중 하나 선택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BD50A0-2E45-4ACB-8796-2F7222FB3AD5}"/>
              </a:ext>
            </a:extLst>
          </p:cNvPr>
          <p:cNvSpPr txBox="1"/>
          <p:nvPr/>
        </p:nvSpPr>
        <p:spPr>
          <a:xfrm>
            <a:off x="4544558" y="2067694"/>
            <a:ext cx="711518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투표하기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99F819E-AE1F-4F64-AE55-7A4D29E0A98C}"/>
              </a:ext>
            </a:extLst>
          </p:cNvPr>
          <p:cNvSpPr txBox="1"/>
          <p:nvPr/>
        </p:nvSpPr>
        <p:spPr>
          <a:xfrm>
            <a:off x="5673133" y="2299687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코인 전달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77F66A-0CD4-463F-98DF-56E3CCFE49FC}"/>
              </a:ext>
            </a:extLst>
          </p:cNvPr>
          <p:cNvSpPr txBox="1"/>
          <p:nvPr/>
        </p:nvSpPr>
        <p:spPr>
          <a:xfrm>
            <a:off x="4319972" y="2479707"/>
            <a:ext cx="1080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투표 인증 결과 전달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EE7C230-FD36-47AB-9A38-16878AC9DFB8}"/>
              </a:ext>
            </a:extLst>
          </p:cNvPr>
          <p:cNvSpPr txBox="1"/>
          <p:nvPr/>
        </p:nvSpPr>
        <p:spPr>
          <a:xfrm>
            <a:off x="5465275" y="3339934"/>
            <a:ext cx="18479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투표율 데이터 전달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B92D5EA-89B9-4102-B8D8-CB5AC1027BFC}"/>
              </a:ext>
            </a:extLst>
          </p:cNvPr>
          <p:cNvSpPr txBox="1"/>
          <p:nvPr/>
        </p:nvSpPr>
        <p:spPr>
          <a:xfrm>
            <a:off x="2016789" y="3465867"/>
            <a:ext cx="16323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투표율 화면 표시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B63A301-A463-48B5-BC33-0458BC9C035E}"/>
              </a:ext>
            </a:extLst>
          </p:cNvPr>
          <p:cNvSpPr/>
          <p:nvPr/>
        </p:nvSpPr>
        <p:spPr>
          <a:xfrm>
            <a:off x="2628643" y="1361538"/>
            <a:ext cx="774252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3"/>
                <a:ea typeface="a고딕13"/>
                <a:cs typeface="+mn-cs"/>
              </a:rPr>
              <a:t>InitScene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F06C71-378B-446B-BB5E-E12DFE19DBEE}"/>
              </a:ext>
            </a:extLst>
          </p:cNvPr>
          <p:cNvCxnSpPr>
            <a:cxnSpLocks/>
          </p:cNvCxnSpPr>
          <p:nvPr/>
        </p:nvCxnSpPr>
        <p:spPr>
          <a:xfrm>
            <a:off x="6619477" y="2571747"/>
            <a:ext cx="11402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BB3C22D-B4C5-4B4E-A89E-87D4B32B647D}"/>
              </a:ext>
            </a:extLst>
          </p:cNvPr>
          <p:cNvSpPr txBox="1"/>
          <p:nvPr/>
        </p:nvSpPr>
        <p:spPr>
          <a:xfrm>
            <a:off x="6876401" y="2407699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투표수 전달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210A019-03F9-42C5-BA71-02EF45B953F2}"/>
              </a:ext>
            </a:extLst>
          </p:cNvPr>
          <p:cNvCxnSpPr>
            <a:cxnSpLocks/>
          </p:cNvCxnSpPr>
          <p:nvPr/>
        </p:nvCxnSpPr>
        <p:spPr>
          <a:xfrm>
            <a:off x="1847560" y="2775112"/>
            <a:ext cx="2326643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D9F479-D41C-41C6-B730-DA046FB5BE8E}"/>
              </a:ext>
            </a:extLst>
          </p:cNvPr>
          <p:cNvSpPr txBox="1"/>
          <p:nvPr/>
        </p:nvSpPr>
        <p:spPr>
          <a:xfrm>
            <a:off x="1851187" y="2587719"/>
            <a:ext cx="1352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투표권 유무 메시지 확인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33013A-6A64-45C1-AD7F-3FD50FAA6755}"/>
              </a:ext>
            </a:extLst>
          </p:cNvPr>
          <p:cNvSpPr txBox="1"/>
          <p:nvPr/>
        </p:nvSpPr>
        <p:spPr>
          <a:xfrm>
            <a:off x="5468705" y="759810"/>
            <a:ext cx="48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투표 시퀀스 다이어그램</a:t>
            </a:r>
          </a:p>
        </p:txBody>
      </p:sp>
      <p:pic>
        <p:nvPicPr>
          <p:cNvPr id="63" name="그래픽 62" descr="사용자">
            <a:extLst>
              <a:ext uri="{FF2B5EF4-FFF2-40B4-BE49-F238E27FC236}">
                <a16:creationId xmlns:a16="http://schemas.microsoft.com/office/drawing/2014/main" id="{0DAD6902-4FA3-4C75-A185-0063F3DE6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8038" y="1279797"/>
            <a:ext cx="468537" cy="468537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9D2DA2-1612-48A0-ADD0-400FC0774B98}"/>
              </a:ext>
            </a:extLst>
          </p:cNvPr>
          <p:cNvSpPr/>
          <p:nvPr/>
        </p:nvSpPr>
        <p:spPr>
          <a:xfrm>
            <a:off x="1769334" y="2031690"/>
            <a:ext cx="81276" cy="1615763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97394C9-61C2-4944-8353-0177716861D7}"/>
              </a:ext>
            </a:extLst>
          </p:cNvPr>
          <p:cNvCxnSpPr>
            <a:cxnSpLocks/>
          </p:cNvCxnSpPr>
          <p:nvPr/>
        </p:nvCxnSpPr>
        <p:spPr>
          <a:xfrm>
            <a:off x="1844182" y="2030281"/>
            <a:ext cx="11349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441256-AEA5-419F-B977-4891161F3BC8}"/>
              </a:ext>
            </a:extLst>
          </p:cNvPr>
          <p:cNvSpPr txBox="1"/>
          <p:nvPr/>
        </p:nvSpPr>
        <p:spPr>
          <a:xfrm>
            <a:off x="3130302" y="1897130"/>
            <a:ext cx="1198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후보자 페이지로 이동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1DDBC78-4368-4572-AE90-067B9A01A4D7}"/>
              </a:ext>
            </a:extLst>
          </p:cNvPr>
          <p:cNvCxnSpPr>
            <a:cxnSpLocks/>
          </p:cNvCxnSpPr>
          <p:nvPr/>
        </p:nvCxnSpPr>
        <p:spPr>
          <a:xfrm>
            <a:off x="1838616" y="2319722"/>
            <a:ext cx="2348238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C8482BF-CE23-449C-8595-BA2D36072AFE}"/>
              </a:ext>
            </a:extLst>
          </p:cNvPr>
          <p:cNvSpPr txBox="1"/>
          <p:nvPr/>
        </p:nvSpPr>
        <p:spPr>
          <a:xfrm>
            <a:off x="1835696" y="2139702"/>
            <a:ext cx="1198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후보자 페이지 화면 표시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슬라이드 번호 개체 틀 1">
            <a:extLst>
              <a:ext uri="{FF2B5EF4-FFF2-40B4-BE49-F238E27FC236}">
                <a16:creationId xmlns:a16="http://schemas.microsoft.com/office/drawing/2014/main" id="{DB07CF84-1FAD-455D-BC21-480EC02D24BE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11</a:t>
            </a:fld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58BA33-54BF-4904-AC49-5F740A86D62E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UI/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659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095586"/>
            <a:ext cx="5817600" cy="3078000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743ED1C-A1F0-42C5-8618-F58DFB985A5B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12</a:t>
            </a:fld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2C494-95A0-4BF5-A7AA-49E07507307F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UI/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2324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343BC63-4E77-4068-BFCC-204F036E6DE0}"/>
              </a:ext>
            </a:extLst>
          </p:cNvPr>
          <p:cNvCxnSpPr>
            <a:cxnSpLocks/>
          </p:cNvCxnSpPr>
          <p:nvPr/>
        </p:nvCxnSpPr>
        <p:spPr>
          <a:xfrm>
            <a:off x="4465576" y="1646170"/>
            <a:ext cx="0" cy="2414115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CAE688F-E24E-4C09-A98B-1723FAAB6F5C}"/>
              </a:ext>
            </a:extLst>
          </p:cNvPr>
          <p:cNvCxnSpPr>
            <a:cxnSpLocks/>
          </p:cNvCxnSpPr>
          <p:nvPr/>
        </p:nvCxnSpPr>
        <p:spPr>
          <a:xfrm>
            <a:off x="3463968" y="1646171"/>
            <a:ext cx="0" cy="2414114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9A58BDE-E6AC-413B-9FC0-59AAE87441E2}"/>
              </a:ext>
            </a:extLst>
          </p:cNvPr>
          <p:cNvCxnSpPr>
            <a:cxnSpLocks/>
          </p:cNvCxnSpPr>
          <p:nvPr/>
        </p:nvCxnSpPr>
        <p:spPr>
          <a:xfrm>
            <a:off x="1248604" y="1683816"/>
            <a:ext cx="0" cy="2376469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974DE8E-1B6F-4521-B1A3-523ACB396016}"/>
              </a:ext>
            </a:extLst>
          </p:cNvPr>
          <p:cNvCxnSpPr>
            <a:cxnSpLocks/>
          </p:cNvCxnSpPr>
          <p:nvPr/>
        </p:nvCxnSpPr>
        <p:spPr>
          <a:xfrm>
            <a:off x="8053563" y="1639511"/>
            <a:ext cx="0" cy="2414115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3CA8394-CFFD-4613-AA6F-3FBCE860E76B}"/>
              </a:ext>
            </a:extLst>
          </p:cNvPr>
          <p:cNvCxnSpPr>
            <a:cxnSpLocks/>
          </p:cNvCxnSpPr>
          <p:nvPr/>
        </p:nvCxnSpPr>
        <p:spPr>
          <a:xfrm>
            <a:off x="6895034" y="1639512"/>
            <a:ext cx="0" cy="2414114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6EE041A-5471-47AB-93CE-AD024B324533}"/>
              </a:ext>
            </a:extLst>
          </p:cNvPr>
          <p:cNvCxnSpPr>
            <a:cxnSpLocks/>
          </p:cNvCxnSpPr>
          <p:nvPr/>
        </p:nvCxnSpPr>
        <p:spPr>
          <a:xfrm>
            <a:off x="5522900" y="1639512"/>
            <a:ext cx="0" cy="2414114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AE68E6-5407-4436-8AB8-3A4BC1CB3DD6}"/>
              </a:ext>
            </a:extLst>
          </p:cNvPr>
          <p:cNvCxnSpPr>
            <a:cxnSpLocks/>
          </p:cNvCxnSpPr>
          <p:nvPr/>
        </p:nvCxnSpPr>
        <p:spPr>
          <a:xfrm>
            <a:off x="2445473" y="1635646"/>
            <a:ext cx="1421" cy="2454192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295AEF9-CCE2-4568-9FF2-141786101A79}"/>
              </a:ext>
            </a:extLst>
          </p:cNvPr>
          <p:cNvSpPr>
            <a:spLocks/>
          </p:cNvSpPr>
          <p:nvPr/>
        </p:nvSpPr>
        <p:spPr>
          <a:xfrm flipH="1">
            <a:off x="5022829" y="1366695"/>
            <a:ext cx="1150912" cy="277178"/>
          </a:xfrm>
          <a:prstGeom prst="roundRect">
            <a:avLst>
              <a:gd name="adj" fmla="val 19331"/>
            </a:avLst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3"/>
                <a:ea typeface="a고딕13"/>
                <a:cs typeface="+mn-cs"/>
              </a:rPr>
              <a:t>Candidate Page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0875D55-7CF3-4212-A369-30230EA206C2}"/>
              </a:ext>
            </a:extLst>
          </p:cNvPr>
          <p:cNvSpPr/>
          <p:nvPr/>
        </p:nvSpPr>
        <p:spPr>
          <a:xfrm>
            <a:off x="7581834" y="1369779"/>
            <a:ext cx="891631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3"/>
                <a:ea typeface="a고딕13"/>
                <a:cs typeface="+mn-cs"/>
              </a:rPr>
              <a:t>BlockChain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AF9100-C489-4435-8AF4-9ADE3469CB7B}"/>
              </a:ext>
            </a:extLst>
          </p:cNvPr>
          <p:cNvSpPr/>
          <p:nvPr/>
        </p:nvSpPr>
        <p:spPr>
          <a:xfrm>
            <a:off x="6449219" y="1373531"/>
            <a:ext cx="891630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3"/>
                <a:ea typeface="a고딕13"/>
                <a:cs typeface="+mn-cs"/>
              </a:rPr>
              <a:t>Candidate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4FC484-6B77-46EE-80D7-87EF6B1F9CD5}"/>
              </a:ext>
            </a:extLst>
          </p:cNvPr>
          <p:cNvSpPr/>
          <p:nvPr/>
        </p:nvSpPr>
        <p:spPr>
          <a:xfrm>
            <a:off x="2409470" y="2036076"/>
            <a:ext cx="78539" cy="1219750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F39CE1-047E-4AB9-911D-1C178E2AE320}"/>
              </a:ext>
            </a:extLst>
          </p:cNvPr>
          <p:cNvSpPr/>
          <p:nvPr/>
        </p:nvSpPr>
        <p:spPr>
          <a:xfrm>
            <a:off x="5492907" y="2211710"/>
            <a:ext cx="85011" cy="864905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AF251F-B225-4784-841F-69ED8F876168}"/>
              </a:ext>
            </a:extLst>
          </p:cNvPr>
          <p:cNvSpPr/>
          <p:nvPr/>
        </p:nvSpPr>
        <p:spPr>
          <a:xfrm>
            <a:off x="8015971" y="2355725"/>
            <a:ext cx="91814" cy="123959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7819BE-C622-4DA9-9A2E-6DF079491B1A}"/>
              </a:ext>
            </a:extLst>
          </p:cNvPr>
          <p:cNvSpPr/>
          <p:nvPr/>
        </p:nvSpPr>
        <p:spPr>
          <a:xfrm>
            <a:off x="6859033" y="2319721"/>
            <a:ext cx="81151" cy="356739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EC2A55E-0710-4247-A886-3CC2860A2A6F}"/>
              </a:ext>
            </a:extLst>
          </p:cNvPr>
          <p:cNvCxnSpPr>
            <a:cxnSpLocks/>
          </p:cNvCxnSpPr>
          <p:nvPr/>
        </p:nvCxnSpPr>
        <p:spPr>
          <a:xfrm>
            <a:off x="3491880" y="2158732"/>
            <a:ext cx="93610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493882-9C4E-4E9D-9D12-F272699658BB}"/>
              </a:ext>
            </a:extLst>
          </p:cNvPr>
          <p:cNvCxnSpPr>
            <a:cxnSpLocks/>
          </p:cNvCxnSpPr>
          <p:nvPr/>
        </p:nvCxnSpPr>
        <p:spPr>
          <a:xfrm>
            <a:off x="5562889" y="2319722"/>
            <a:ext cx="131838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92AF992-BA08-4E8F-9DC7-AA71FFC3E901}"/>
              </a:ext>
            </a:extLst>
          </p:cNvPr>
          <p:cNvCxnSpPr>
            <a:cxnSpLocks/>
          </p:cNvCxnSpPr>
          <p:nvPr/>
        </p:nvCxnSpPr>
        <p:spPr>
          <a:xfrm>
            <a:off x="6931870" y="2357906"/>
            <a:ext cx="111770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0A238C-1DC8-43F8-90E3-6A76D80E9810}"/>
              </a:ext>
            </a:extLst>
          </p:cNvPr>
          <p:cNvCxnSpPr>
            <a:cxnSpLocks/>
          </p:cNvCxnSpPr>
          <p:nvPr/>
        </p:nvCxnSpPr>
        <p:spPr>
          <a:xfrm>
            <a:off x="5563373" y="2679762"/>
            <a:ext cx="1295660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C59ADC-D9ED-41F0-B9E9-510FFFD08B29}"/>
              </a:ext>
            </a:extLst>
          </p:cNvPr>
          <p:cNvSpPr txBox="1"/>
          <p:nvPr/>
        </p:nvSpPr>
        <p:spPr>
          <a:xfrm>
            <a:off x="1539716" y="1859031"/>
            <a:ext cx="1198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후보 등록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BD50A0-2E45-4ACB-8796-2F7222FB3AD5}"/>
              </a:ext>
            </a:extLst>
          </p:cNvPr>
          <p:cNvSpPr txBox="1"/>
          <p:nvPr/>
        </p:nvSpPr>
        <p:spPr>
          <a:xfrm>
            <a:off x="5649503" y="2127772"/>
            <a:ext cx="119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블록체인 후보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노드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77F66A-0CD4-463F-98DF-56E3CCFE49FC}"/>
              </a:ext>
            </a:extLst>
          </p:cNvPr>
          <p:cNvSpPr txBox="1"/>
          <p:nvPr/>
        </p:nvSpPr>
        <p:spPr>
          <a:xfrm>
            <a:off x="5778913" y="2499742"/>
            <a:ext cx="1080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후보 주소 전달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B63A301-A463-48B5-BC33-0458BC9C035E}"/>
              </a:ext>
            </a:extLst>
          </p:cNvPr>
          <p:cNvSpPr/>
          <p:nvPr/>
        </p:nvSpPr>
        <p:spPr>
          <a:xfrm>
            <a:off x="1814736" y="1367275"/>
            <a:ext cx="1125504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a고딕13"/>
                <a:ea typeface="a고딕13"/>
              </a:rPr>
              <a:t>Manager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고딕13"/>
                <a:ea typeface="a고딕13"/>
                <a:cs typeface="+mn-cs"/>
              </a:rPr>
              <a:t>Scene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3C22D-B4C5-4B4E-A89E-87D4B32B647D}"/>
              </a:ext>
            </a:extLst>
          </p:cNvPr>
          <p:cNvSpPr txBox="1"/>
          <p:nvPr/>
        </p:nvSpPr>
        <p:spPr>
          <a:xfrm>
            <a:off x="7111061" y="2191675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후보 노드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연결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33013A-6A64-45C1-AD7F-3FD50FAA6755}"/>
              </a:ext>
            </a:extLst>
          </p:cNvPr>
          <p:cNvSpPr txBox="1"/>
          <p:nvPr/>
        </p:nvSpPr>
        <p:spPr>
          <a:xfrm>
            <a:off x="4890919" y="728873"/>
            <a:ext cx="48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후보자 등록 시퀀스 다이어그램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9D2DA2-1612-48A0-ADD0-400FC0774B98}"/>
              </a:ext>
            </a:extLst>
          </p:cNvPr>
          <p:cNvSpPr/>
          <p:nvPr/>
        </p:nvSpPr>
        <p:spPr>
          <a:xfrm>
            <a:off x="1212601" y="2031691"/>
            <a:ext cx="72891" cy="1219750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고딕13"/>
              <a:ea typeface="a고딕13"/>
              <a:cs typeface="+mn-cs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97394C9-61C2-4944-8353-0177716861D7}"/>
              </a:ext>
            </a:extLst>
          </p:cNvPr>
          <p:cNvCxnSpPr>
            <a:cxnSpLocks/>
          </p:cNvCxnSpPr>
          <p:nvPr/>
        </p:nvCxnSpPr>
        <p:spPr>
          <a:xfrm>
            <a:off x="1287449" y="2030281"/>
            <a:ext cx="113497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C8482BF-CE23-449C-8595-BA2D36072AFE}"/>
              </a:ext>
            </a:extLst>
          </p:cNvPr>
          <p:cNvSpPr txBox="1"/>
          <p:nvPr/>
        </p:nvSpPr>
        <p:spPr>
          <a:xfrm>
            <a:off x="3536377" y="2883986"/>
            <a:ext cx="1198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후보자 등록 결과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래픽 5" descr="프로그래머">
            <a:extLst>
              <a:ext uri="{FF2B5EF4-FFF2-40B4-BE49-F238E27FC236}">
                <a16:creationId xmlns:a16="http://schemas.microsoft.com/office/drawing/2014/main" id="{4331D617-902D-4F88-92CF-5188CC8CF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600" y="1161778"/>
            <a:ext cx="554008" cy="554008"/>
          </a:xfrm>
          <a:prstGeom prst="rect">
            <a:avLst/>
          </a:prstGeom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5AE6DBE-7735-4EF8-B74D-4B0D57956B77}"/>
              </a:ext>
            </a:extLst>
          </p:cNvPr>
          <p:cNvCxnSpPr>
            <a:cxnSpLocks/>
          </p:cNvCxnSpPr>
          <p:nvPr/>
        </p:nvCxnSpPr>
        <p:spPr>
          <a:xfrm>
            <a:off x="2483768" y="3052073"/>
            <a:ext cx="3007183" cy="23733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D204BBB-5CCF-4386-9D87-11C955C259F5}"/>
              </a:ext>
            </a:extLst>
          </p:cNvPr>
          <p:cNvCxnSpPr>
            <a:cxnSpLocks/>
          </p:cNvCxnSpPr>
          <p:nvPr/>
        </p:nvCxnSpPr>
        <p:spPr>
          <a:xfrm>
            <a:off x="1285492" y="3251441"/>
            <a:ext cx="1134975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08583F7-6819-452D-A97C-69354321FE4E}"/>
              </a:ext>
            </a:extLst>
          </p:cNvPr>
          <p:cNvSpPr txBox="1"/>
          <p:nvPr/>
        </p:nvSpPr>
        <p:spPr>
          <a:xfrm>
            <a:off x="1352074" y="3065407"/>
            <a:ext cx="1198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등록 확인 메시지 전달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79A2413-5A86-4A7D-AC51-2770FD13C06F}"/>
              </a:ext>
            </a:extLst>
          </p:cNvPr>
          <p:cNvSpPr/>
          <p:nvPr/>
        </p:nvSpPr>
        <p:spPr>
          <a:xfrm>
            <a:off x="3047236" y="1373757"/>
            <a:ext cx="768680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a고딕13"/>
                <a:ea typeface="a고딕13"/>
              </a:rPr>
              <a:t>Server</a:t>
            </a:r>
            <a:endParaRPr lang="ko-KR" altLang="en-US" sz="600" dirty="0">
              <a:latin typeface="a고딕13"/>
              <a:ea typeface="a고딕13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D181B42-1AC6-42DC-A8DC-F2AC798242C0}"/>
              </a:ext>
            </a:extLst>
          </p:cNvPr>
          <p:cNvSpPr/>
          <p:nvPr/>
        </p:nvSpPr>
        <p:spPr>
          <a:xfrm>
            <a:off x="4049776" y="1373756"/>
            <a:ext cx="774252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a고딕13"/>
                <a:ea typeface="a고딕13"/>
              </a:rPr>
              <a:t>DB</a:t>
            </a:r>
            <a:endParaRPr lang="ko-KR" altLang="en-US" sz="600" dirty="0">
              <a:latin typeface="a고딕13"/>
              <a:ea typeface="a고딕13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A1874F-7E60-4849-A90B-73B8A95C5CF6}"/>
              </a:ext>
            </a:extLst>
          </p:cNvPr>
          <p:cNvSpPr/>
          <p:nvPr/>
        </p:nvSpPr>
        <p:spPr>
          <a:xfrm>
            <a:off x="4427984" y="2158732"/>
            <a:ext cx="74166" cy="273317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3D10CC-E788-4DE8-9D4E-3802F48CAEB8}"/>
              </a:ext>
            </a:extLst>
          </p:cNvPr>
          <p:cNvSpPr/>
          <p:nvPr/>
        </p:nvSpPr>
        <p:spPr>
          <a:xfrm>
            <a:off x="3427967" y="2122728"/>
            <a:ext cx="78225" cy="543453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26AD243-0BAE-493D-A46A-39BD10779AB3}"/>
              </a:ext>
            </a:extLst>
          </p:cNvPr>
          <p:cNvCxnSpPr>
            <a:cxnSpLocks/>
          </p:cNvCxnSpPr>
          <p:nvPr/>
        </p:nvCxnSpPr>
        <p:spPr>
          <a:xfrm>
            <a:off x="2483768" y="2120672"/>
            <a:ext cx="947785" cy="205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D1F2A22-B911-4810-B9AF-53B0B4097317}"/>
              </a:ext>
            </a:extLst>
          </p:cNvPr>
          <p:cNvCxnSpPr>
            <a:cxnSpLocks/>
          </p:cNvCxnSpPr>
          <p:nvPr/>
        </p:nvCxnSpPr>
        <p:spPr>
          <a:xfrm>
            <a:off x="3491880" y="2427734"/>
            <a:ext cx="924682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E991F4-AFD0-4773-97E3-FE8859334F3F}"/>
              </a:ext>
            </a:extLst>
          </p:cNvPr>
          <p:cNvSpPr txBox="1"/>
          <p:nvPr/>
        </p:nvSpPr>
        <p:spPr>
          <a:xfrm>
            <a:off x="2595596" y="1942795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후보 정보 전송</a:t>
            </a:r>
            <a:endParaRPr lang="en-US" altLang="ko-KR" sz="7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D39FD6-FE14-4C90-BB30-D3C6810D52A6}"/>
              </a:ext>
            </a:extLst>
          </p:cNvPr>
          <p:cNvSpPr txBox="1"/>
          <p:nvPr/>
        </p:nvSpPr>
        <p:spPr>
          <a:xfrm>
            <a:off x="3588397" y="1993357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후보 정보 확인</a:t>
            </a:r>
            <a:endParaRPr lang="en-US" altLang="ko-KR" sz="7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0934B4-F091-4269-84E4-89E9007C405A}"/>
              </a:ext>
            </a:extLst>
          </p:cNvPr>
          <p:cNvSpPr txBox="1"/>
          <p:nvPr/>
        </p:nvSpPr>
        <p:spPr>
          <a:xfrm>
            <a:off x="3611987" y="2240843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정보 확인 결과</a:t>
            </a:r>
            <a:endParaRPr lang="en-US" altLang="ko-KR" sz="70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E55FFF9-455B-41EA-B521-0B1CE7B3FF6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501928" y="2204107"/>
            <a:ext cx="1033485" cy="7603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93BBC5-A7CB-431A-80FC-005A8D2D1446}"/>
              </a:ext>
            </a:extLst>
          </p:cNvPr>
          <p:cNvSpPr txBox="1"/>
          <p:nvPr/>
        </p:nvSpPr>
        <p:spPr>
          <a:xfrm>
            <a:off x="4585972" y="2027744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/>
              <a:t>후보 페이지 생성</a:t>
            </a:r>
            <a:endParaRPr lang="en-US" altLang="ko-KR" sz="7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00ED457-6ED8-44F6-A436-C901F4BE4016}"/>
              </a:ext>
            </a:extLst>
          </p:cNvPr>
          <p:cNvCxnSpPr>
            <a:cxnSpLocks/>
          </p:cNvCxnSpPr>
          <p:nvPr/>
        </p:nvCxnSpPr>
        <p:spPr>
          <a:xfrm>
            <a:off x="1295085" y="2664125"/>
            <a:ext cx="2168883" cy="2056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41E0AC4-DB08-47C5-88E4-ABF9D721E20C}"/>
              </a:ext>
            </a:extLst>
          </p:cNvPr>
          <p:cNvSpPr txBox="1"/>
          <p:nvPr/>
        </p:nvSpPr>
        <p:spPr>
          <a:xfrm>
            <a:off x="1262370" y="2480948"/>
            <a:ext cx="11989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인증 실패 시 메시지 전송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슬라이드 번호 개체 틀 1">
            <a:extLst>
              <a:ext uri="{FF2B5EF4-FFF2-40B4-BE49-F238E27FC236}">
                <a16:creationId xmlns:a16="http://schemas.microsoft.com/office/drawing/2014/main" id="{18EB8FBA-98AA-4775-94EB-A49BEF86A4AA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13</a:t>
            </a:fld>
            <a:endParaRPr lang="ko-KR" alt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B724A-3FFB-4789-A104-0B4523D7EE76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UI/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2213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64381"/>
              </p:ext>
            </p:extLst>
          </p:nvPr>
        </p:nvGraphicFramePr>
        <p:xfrm>
          <a:off x="1439652" y="1986341"/>
          <a:ext cx="6073198" cy="1112400"/>
        </p:xfrm>
        <a:graphic>
          <a:graphicData uri="http://schemas.openxmlformats.org/drawingml/2006/table">
            <a:tbl>
              <a:tblPr firstRow="1" bandRow="1"/>
              <a:tblGrid>
                <a:gridCol w="95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순번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Table ID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Table Name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1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VT_User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학생 정보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2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VT_Candidate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후보자 정보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80C98-EA22-4792-9413-1A6A837A635C}"/>
              </a:ext>
            </a:extLst>
          </p:cNvPr>
          <p:cNvSpPr txBox="1"/>
          <p:nvPr/>
        </p:nvSpPr>
        <p:spPr>
          <a:xfrm>
            <a:off x="683568" y="550854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3. 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81556-1298-474B-A463-4199A53EE095}"/>
              </a:ext>
            </a:extLst>
          </p:cNvPr>
          <p:cNvSpPr txBox="1"/>
          <p:nvPr/>
        </p:nvSpPr>
        <p:spPr>
          <a:xfrm>
            <a:off x="1414470" y="1425196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4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테이블</a:t>
            </a:r>
            <a:r>
              <a:rPr lang="en-US" altLang="ko-KR" sz="24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sz="24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목록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9A56EFCB-8AB8-4540-BD6F-520CA29BEB95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14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92651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89316"/>
              </p:ext>
            </p:extLst>
          </p:nvPr>
        </p:nvGraphicFramePr>
        <p:xfrm>
          <a:off x="690474" y="1157072"/>
          <a:ext cx="7808931" cy="3174416"/>
        </p:xfrm>
        <a:graphic>
          <a:graphicData uri="http://schemas.openxmlformats.org/drawingml/2006/table">
            <a:tbl>
              <a:tblPr firstRow="1" bandRow="1"/>
              <a:tblGrid>
                <a:gridCol w="68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7665"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Table ID</a:t>
                      </a:r>
                      <a:endParaRPr lang="ko-KR" altLang="en-US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VT_USER</a:t>
                      </a:r>
                      <a:endParaRPr lang="ko-KR" altLang="en-US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TableName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학생 정보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Table explain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sz="1600" dirty="0"/>
                        <a:t>학생들의 정보를 투표에 필요한 속성들만 저장한다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5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No.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Column_ID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ColumnName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Type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Length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 dirty="0"/>
                        <a:t>NULL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KEY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 dirty="0"/>
                        <a:t>Default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2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US_ID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학번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8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PK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96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US_NAME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20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7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3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US_GLEVEL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학년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1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44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4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US_CLASS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학과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20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12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5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US_COLLEAGE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단과대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20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782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6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US_CLUB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동아리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20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NULL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2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7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US_STATE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상태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10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281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8 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US_COIN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투표권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INT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000407"/>
                  </a:ext>
                </a:extLst>
              </a:tr>
            </a:tbl>
          </a:graphicData>
        </a:graphic>
      </p:graphicFrame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A3BE17A6-73E9-4FED-8D52-E598209FF6B3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15</a:t>
            </a:fld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19008-FBC6-4F5F-B436-BC689C9C09FE}"/>
              </a:ext>
            </a:extLst>
          </p:cNvPr>
          <p:cNvSpPr txBox="1"/>
          <p:nvPr/>
        </p:nvSpPr>
        <p:spPr>
          <a:xfrm>
            <a:off x="683568" y="550854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3. DB</a:t>
            </a:r>
          </a:p>
        </p:txBody>
      </p:sp>
    </p:spTree>
    <p:extLst>
      <p:ext uri="{BB962C8B-B14F-4D97-AF65-F5344CB8AC3E}">
        <p14:creationId xmlns:p14="http://schemas.microsoft.com/office/powerpoint/2010/main" val="23450436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78307"/>
              </p:ext>
            </p:extLst>
          </p:nvPr>
        </p:nvGraphicFramePr>
        <p:xfrm>
          <a:off x="687505" y="1011912"/>
          <a:ext cx="7808931" cy="3239720"/>
        </p:xfrm>
        <a:graphic>
          <a:graphicData uri="http://schemas.openxmlformats.org/drawingml/2006/table">
            <a:tbl>
              <a:tblPr firstRow="1" bandRow="1"/>
              <a:tblGrid>
                <a:gridCol w="68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4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4473"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Table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VT_CANDIDATE</a:t>
                      </a:r>
                      <a:endParaRPr lang="ko-KR" altLang="en-US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TableName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dirty="0"/>
                        <a:t>후보자 정보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73">
                <a:tc gridSpan="2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dirty="0"/>
                        <a:t>Table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explain</a:t>
                      </a:r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>
                        <a:defRPr lang="ko-KR" altLang="en-US"/>
                      </a:pPr>
                      <a:r>
                        <a:rPr lang="ko-KR" altLang="en-US" dirty="0"/>
                        <a:t>후보자의 정보와 투표 받은 코인 수가 저장된다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en-US" altLang="ko-KR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dirty="0"/>
                    </a:p>
                  </a:txBody>
                  <a:tcPr>
                    <a:gradFill flip="xy" rotWithShape="1">
                      <a:gsLst>
                        <a:gs pos="0">
                          <a:srgbClr val="FBCDDF"/>
                        </a:gs>
                        <a:gs pos="100000">
                          <a:srgbClr val="B4BBFC"/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6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No.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Column_ID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ColumnName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Type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Length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 dirty="0"/>
                        <a:t>NULL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/>
                        <a:t>KEY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b="1" dirty="0"/>
                        <a:t>Default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9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CAND_NUMBER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후보자 번호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INT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N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PK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9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CAND_ID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후보자 학번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INT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8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PK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9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3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CAND_NAME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후보자 이름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20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9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4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CAND_GRADE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후보자 학년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INT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5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/>
                        <a:t>5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CAND_CLASS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후보자 학과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20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CAND_GROUP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후보자 소속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STRING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20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77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7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CAND_COIN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100" dirty="0"/>
                        <a:t>후보자 투표수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INT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N</a:t>
                      </a:r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rgbClr val="E6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08931"/>
                  </a:ext>
                </a:extLst>
              </a:tr>
            </a:tbl>
          </a:graphicData>
        </a:graphic>
      </p:graphicFrame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1C9FA162-6300-4337-B1CB-BB878B73C38B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16</a:t>
            </a:fld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A78EC-8406-43CA-94E2-11AAB081F3FD}"/>
              </a:ext>
            </a:extLst>
          </p:cNvPr>
          <p:cNvSpPr txBox="1"/>
          <p:nvPr/>
        </p:nvSpPr>
        <p:spPr>
          <a:xfrm>
            <a:off x="683568" y="550854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3. DB</a:t>
            </a:r>
          </a:p>
        </p:txBody>
      </p:sp>
    </p:spTree>
    <p:extLst>
      <p:ext uri="{BB962C8B-B14F-4D97-AF65-F5344CB8AC3E}">
        <p14:creationId xmlns:p14="http://schemas.microsoft.com/office/powerpoint/2010/main" val="42709973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6EE02FD-73A5-4EE1-A59D-FC433EAA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12768"/>
              </p:ext>
            </p:extLst>
          </p:nvPr>
        </p:nvGraphicFramePr>
        <p:xfrm>
          <a:off x="1511660" y="1887674"/>
          <a:ext cx="1152128" cy="184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796124819"/>
                    </a:ext>
                  </a:extLst>
                </a:gridCol>
              </a:tblGrid>
              <a:tr h="285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학생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74591"/>
                  </a:ext>
                </a:extLst>
              </a:tr>
              <a:tr h="139680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학번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이름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학년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학과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단과대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동아리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상태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200" dirty="0"/>
                        <a:t>투표권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0094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F2DC79-6B5F-4F03-B7E8-396BE9AC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1778"/>
              </p:ext>
            </p:extLst>
          </p:nvPr>
        </p:nvGraphicFramePr>
        <p:xfrm>
          <a:off x="3815916" y="1969190"/>
          <a:ext cx="1476164" cy="168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1796124819"/>
                    </a:ext>
                  </a:extLst>
                </a:gridCol>
              </a:tblGrid>
              <a:tr h="280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후보자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74591"/>
                  </a:ext>
                </a:extLst>
              </a:tr>
              <a:tr h="1402233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후보자 번호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후보자 학번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후보자 학년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후보자 학과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후보자 소속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후보자 투표수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0094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E2FC24-8C96-4FB2-B671-7241A6BBDBCB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663788" y="2807851"/>
            <a:ext cx="1152128" cy="267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8F123B-7CD8-452A-BC01-613425D13412}"/>
              </a:ext>
            </a:extLst>
          </p:cNvPr>
          <p:cNvSpPr txBox="1"/>
          <p:nvPr/>
        </p:nvSpPr>
        <p:spPr>
          <a:xfrm>
            <a:off x="5571236" y="1245781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논리적 설계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43" name="슬라이드 번호 개체 틀 1">
            <a:extLst>
              <a:ext uri="{FF2B5EF4-FFF2-40B4-BE49-F238E27FC236}">
                <a16:creationId xmlns:a16="http://schemas.microsoft.com/office/drawing/2014/main" id="{D94F99E6-A294-49DE-AEEF-6A8BE961E5DC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17</a:t>
            </a:fld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0A004-1050-48A8-B5DC-FFDAFD90485F}"/>
              </a:ext>
            </a:extLst>
          </p:cNvPr>
          <p:cNvSpPr txBox="1"/>
          <p:nvPr/>
        </p:nvSpPr>
        <p:spPr>
          <a:xfrm>
            <a:off x="683568" y="550854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3.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2F4BDC-F028-4DB2-80D2-07C02E0D9EA1}"/>
              </a:ext>
            </a:extLst>
          </p:cNvPr>
          <p:cNvSpPr txBox="1"/>
          <p:nvPr/>
        </p:nvSpPr>
        <p:spPr>
          <a:xfrm>
            <a:off x="2982541" y="25000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투표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4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5487BE-D62C-466F-97B1-9AECBC54D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64892"/>
              </p:ext>
            </p:extLst>
          </p:nvPr>
        </p:nvGraphicFramePr>
        <p:xfrm>
          <a:off x="912824" y="1229766"/>
          <a:ext cx="1797432" cy="312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432">
                  <a:extLst>
                    <a:ext uri="{9D8B030D-6E8A-4147-A177-3AD203B41FA5}">
                      <a16:colId xmlns:a16="http://schemas.microsoft.com/office/drawing/2014/main" val="1796124819"/>
                    </a:ext>
                  </a:extLst>
                </a:gridCol>
              </a:tblGrid>
              <a:tr h="28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VT_USER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74591"/>
                  </a:ext>
                </a:extLst>
              </a:tr>
              <a:tr h="139680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/>
                        <a:t>US_ID(INT)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/>
                        <a:t>US_NAME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     (STRING)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/>
                        <a:t>US_GLEVEL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     (INT)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/>
                        <a:t>US_CLASS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 (STRING)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/>
                        <a:t>US_COLLEAGE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     (STRING)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/>
                        <a:t>SU_CLUB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     (STRING)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200" dirty="0"/>
                        <a:t>US_STATE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     (STRING)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/>
                        <a:t>  US_COIN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     (INT)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009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8806A6-106E-4241-AEEE-15E56470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23420"/>
              </p:ext>
            </p:extLst>
          </p:nvPr>
        </p:nvGraphicFramePr>
        <p:xfrm>
          <a:off x="4145490" y="1311610"/>
          <a:ext cx="2010685" cy="293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85">
                  <a:extLst>
                    <a:ext uri="{9D8B030D-6E8A-4147-A177-3AD203B41FA5}">
                      <a16:colId xmlns:a16="http://schemas.microsoft.com/office/drawing/2014/main" val="1796124819"/>
                    </a:ext>
                  </a:extLst>
                </a:gridCol>
              </a:tblGrid>
              <a:tr h="2804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VT_CANDIDATE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474591"/>
                  </a:ext>
                </a:extLst>
              </a:tr>
              <a:tr h="1402233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CAND_NUMBER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     (INT)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CAND_ID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     (INT)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CAND_NAME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     (STRING)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CAND_GRADE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     (INT)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CAND_CLASS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     (STRING)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CAND_GROUP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     (STRING)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200" dirty="0"/>
                        <a:t>CAND_COIN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     (INT)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10094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5957EB5-2F89-49BA-BD25-EB805CDD1DA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710256" y="2777713"/>
            <a:ext cx="1435234" cy="1231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5458A4-6540-4A56-B0BD-C530D2DA6866}"/>
              </a:ext>
            </a:extLst>
          </p:cNvPr>
          <p:cNvSpPr txBox="1"/>
          <p:nvPr/>
        </p:nvSpPr>
        <p:spPr>
          <a:xfrm>
            <a:off x="3095396" y="2480729"/>
            <a:ext cx="74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VOTING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10D70-09C7-4569-8DE9-BB32CBF90218}"/>
              </a:ext>
            </a:extLst>
          </p:cNvPr>
          <p:cNvSpPr txBox="1"/>
          <p:nvPr/>
        </p:nvSpPr>
        <p:spPr>
          <a:xfrm>
            <a:off x="5868615" y="560690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32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물리적 설계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31" name="슬라이드 번호 개체 틀 1">
            <a:extLst>
              <a:ext uri="{FF2B5EF4-FFF2-40B4-BE49-F238E27FC236}">
                <a16:creationId xmlns:a16="http://schemas.microsoft.com/office/drawing/2014/main" id="{37B968EC-FEE8-4AC6-9CC3-AA961DEA2947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18</a:t>
            </a:fld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7EC48-11B7-4916-AEBE-13C234146216}"/>
              </a:ext>
            </a:extLst>
          </p:cNvPr>
          <p:cNvSpPr txBox="1"/>
          <p:nvPr/>
        </p:nvSpPr>
        <p:spPr>
          <a:xfrm>
            <a:off x="683568" y="550854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3. 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73575-4EC1-4B18-8002-B05A6DBCA6F6}"/>
              </a:ext>
            </a:extLst>
          </p:cNvPr>
          <p:cNvSpPr txBox="1"/>
          <p:nvPr/>
        </p:nvSpPr>
        <p:spPr>
          <a:xfrm>
            <a:off x="3095836" y="2494097"/>
            <a:ext cx="74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VOTING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9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5747F61-D7C6-48F0-93B0-C719AD71ADC4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19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913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31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C4627-A2EB-41B4-8D30-0A80A0582DA5}"/>
              </a:ext>
            </a:extLst>
          </p:cNvPr>
          <p:cNvSpPr txBox="1"/>
          <p:nvPr/>
        </p:nvSpPr>
        <p:spPr>
          <a:xfrm>
            <a:off x="2735796" y="741375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defRPr lang="ko-KR" altLang="en-US"/>
            </a:pPr>
            <a:r>
              <a:rPr lang="ko-KR" altLang="en-US" sz="36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목 차</a:t>
            </a:r>
            <a:endParaRPr lang="en-US" altLang="ko-KR" sz="36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F2A65-34E3-4030-A7E9-21FBF135C163}"/>
              </a:ext>
            </a:extLst>
          </p:cNvPr>
          <p:cNvSpPr txBox="1"/>
          <p:nvPr/>
        </p:nvSpPr>
        <p:spPr>
          <a:xfrm>
            <a:off x="1907704" y="183963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1. </a:t>
            </a:r>
            <a:r>
              <a:rPr lang="ko-KR" altLang="en-US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아키텍처 설계</a:t>
            </a:r>
            <a:r>
              <a:rPr lang="en-US" altLang="ko-KR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86D5-97B7-44DD-A492-077E379F7933}"/>
              </a:ext>
            </a:extLst>
          </p:cNvPr>
          <p:cNvSpPr txBox="1"/>
          <p:nvPr/>
        </p:nvSpPr>
        <p:spPr>
          <a:xfrm>
            <a:off x="1907704" y="2597341"/>
            <a:ext cx="4464496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 / </a:t>
            </a:r>
            <a:r>
              <a:rPr lang="ko-KR" altLang="en-US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7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938B8-9236-4FD6-9FB9-ED65EB62BBF7}"/>
              </a:ext>
            </a:extLst>
          </p:cNvPr>
          <p:cNvSpPr txBox="1"/>
          <p:nvPr/>
        </p:nvSpPr>
        <p:spPr>
          <a:xfrm>
            <a:off x="1907704" y="3399842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3. DB </a:t>
            </a:r>
            <a:r>
              <a:rPr lang="ko-KR" altLang="en-US" sz="27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설계</a:t>
            </a:r>
            <a:endParaRPr lang="en-US" altLang="ko-KR" sz="27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21E98-71F0-4A67-A6CE-AE019481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5885" y="4413541"/>
            <a:ext cx="2133600" cy="273844"/>
          </a:xfrm>
        </p:spPr>
        <p:txBody>
          <a:bodyPr/>
          <a:lstStyle/>
          <a:p>
            <a:fld id="{313A01D7-85A9-441F-9A10-8E03D538757D}" type="slidenum">
              <a:rPr lang="ko-KR" altLang="en-US" sz="2400" smtClean="0"/>
              <a:t>2</a:t>
            </a:fld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193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286A2-8C1C-42A7-99FA-11A15365959C}"/>
              </a:ext>
            </a:extLst>
          </p:cNvPr>
          <p:cNvSpPr txBox="1"/>
          <p:nvPr/>
        </p:nvSpPr>
        <p:spPr>
          <a:xfrm>
            <a:off x="2015716" y="2175706"/>
            <a:ext cx="5220580" cy="129614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1. </a:t>
            </a:r>
            <a:r>
              <a:rPr lang="ko-KR" altLang="en-US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아키텍처 설계</a:t>
            </a:r>
            <a:r>
              <a:rPr lang="en-US" altLang="ko-KR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7F9B3D-CF7A-4254-8ADA-8334355B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0980" y="4420048"/>
            <a:ext cx="2133600" cy="273844"/>
          </a:xfrm>
        </p:spPr>
        <p:txBody>
          <a:bodyPr/>
          <a:lstStyle/>
          <a:p>
            <a:fld id="{313A01D7-85A9-441F-9A10-8E03D538757D}" type="slidenum">
              <a:rPr lang="ko-KR" altLang="en-US" sz="2000" smtClean="0"/>
              <a:t>3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844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85569AF5-3F86-4A86-B225-5B0D3DE3D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1496" y="433214"/>
            <a:ext cx="914400" cy="914400"/>
          </a:xfrm>
          <a:prstGeom prst="rect">
            <a:avLst/>
          </a:prstGeom>
        </p:spPr>
      </p:pic>
      <p:pic>
        <p:nvPicPr>
          <p:cNvPr id="9" name="그래픽 8" descr="프로그래머">
            <a:extLst>
              <a:ext uri="{FF2B5EF4-FFF2-40B4-BE49-F238E27FC236}">
                <a16:creationId xmlns:a16="http://schemas.microsoft.com/office/drawing/2014/main" id="{4314DA53-61B6-4CF2-9A2D-7901C21AFE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9384" y="361206"/>
            <a:ext cx="914400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D21F8-0ADC-4826-94CD-E5BFEBF11686}"/>
              </a:ext>
            </a:extLst>
          </p:cNvPr>
          <p:cNvSpPr/>
          <p:nvPr/>
        </p:nvSpPr>
        <p:spPr>
          <a:xfrm>
            <a:off x="2494834" y="1666896"/>
            <a:ext cx="1609114" cy="638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4FE6E4-D139-4E34-8D04-882BF55DC7DB}"/>
              </a:ext>
            </a:extLst>
          </p:cNvPr>
          <p:cNvSpPr/>
          <p:nvPr/>
        </p:nvSpPr>
        <p:spPr>
          <a:xfrm>
            <a:off x="4939938" y="1666896"/>
            <a:ext cx="1609114" cy="638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04E69D-306D-4E03-B94C-C0BD3E53E21E}"/>
              </a:ext>
            </a:extLst>
          </p:cNvPr>
          <p:cNvSpPr/>
          <p:nvPr/>
        </p:nvSpPr>
        <p:spPr>
          <a:xfrm>
            <a:off x="2303748" y="2962505"/>
            <a:ext cx="887939" cy="638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3F8DB7-33C9-4B3F-BDC8-0DBB23761CC0}"/>
              </a:ext>
            </a:extLst>
          </p:cNvPr>
          <p:cNvSpPr/>
          <p:nvPr/>
        </p:nvSpPr>
        <p:spPr>
          <a:xfrm>
            <a:off x="3527884" y="2962505"/>
            <a:ext cx="877496" cy="638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22A2D5-E577-4891-9ED7-71B81A8E0032}"/>
              </a:ext>
            </a:extLst>
          </p:cNvPr>
          <p:cNvSpPr/>
          <p:nvPr/>
        </p:nvSpPr>
        <p:spPr>
          <a:xfrm>
            <a:off x="4788024" y="2956404"/>
            <a:ext cx="877496" cy="638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4EFDE4-4D26-4EA9-81F5-BC49AFA0D76D}"/>
              </a:ext>
            </a:extLst>
          </p:cNvPr>
          <p:cNvSpPr/>
          <p:nvPr/>
        </p:nvSpPr>
        <p:spPr>
          <a:xfrm>
            <a:off x="6012160" y="2956403"/>
            <a:ext cx="887939" cy="638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0E58AA-6455-4B49-8329-4057B2FD3A4B}"/>
              </a:ext>
            </a:extLst>
          </p:cNvPr>
          <p:cNvCxnSpPr>
            <a:cxnSpLocks/>
          </p:cNvCxnSpPr>
          <p:nvPr/>
        </p:nvCxnSpPr>
        <p:spPr>
          <a:xfrm flipH="1">
            <a:off x="3191687" y="3264291"/>
            <a:ext cx="336198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7A5BD9-F58E-4432-AAFC-591491067CFB}"/>
              </a:ext>
            </a:extLst>
          </p:cNvPr>
          <p:cNvCxnSpPr>
            <a:cxnSpLocks/>
          </p:cNvCxnSpPr>
          <p:nvPr/>
        </p:nvCxnSpPr>
        <p:spPr>
          <a:xfrm flipH="1">
            <a:off x="4405380" y="3271705"/>
            <a:ext cx="3826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1D1C05-FE5F-4C16-BB2D-4CCE1279E776}"/>
              </a:ext>
            </a:extLst>
          </p:cNvPr>
          <p:cNvCxnSpPr>
            <a:cxnSpLocks/>
          </p:cNvCxnSpPr>
          <p:nvPr/>
        </p:nvCxnSpPr>
        <p:spPr>
          <a:xfrm flipH="1">
            <a:off x="5665520" y="3271705"/>
            <a:ext cx="336198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F30E24-6000-4B1A-B727-A270769B8333}"/>
              </a:ext>
            </a:extLst>
          </p:cNvPr>
          <p:cNvSpPr/>
          <p:nvPr/>
        </p:nvSpPr>
        <p:spPr>
          <a:xfrm>
            <a:off x="6232892" y="3414525"/>
            <a:ext cx="463344" cy="180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D42B35B-1C2A-4DA1-8FB5-6D53C5FA35C7}"/>
              </a:ext>
            </a:extLst>
          </p:cNvPr>
          <p:cNvCxnSpPr>
            <a:cxnSpLocks/>
          </p:cNvCxnSpPr>
          <p:nvPr/>
        </p:nvCxnSpPr>
        <p:spPr>
          <a:xfrm>
            <a:off x="6480212" y="3594852"/>
            <a:ext cx="0" cy="79449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872E09-5656-4501-969E-7917A590F2C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56584" y="1275606"/>
            <a:ext cx="0" cy="39129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7145D1-F154-4A13-A3C8-C17259932611}"/>
              </a:ext>
            </a:extLst>
          </p:cNvPr>
          <p:cNvCxnSpPr>
            <a:cxnSpLocks/>
          </p:cNvCxnSpPr>
          <p:nvPr/>
        </p:nvCxnSpPr>
        <p:spPr>
          <a:xfrm flipH="1">
            <a:off x="3167844" y="1223455"/>
            <a:ext cx="6561" cy="44344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83EBC1D-C6E0-4440-8BF5-02D202FB1345}"/>
              </a:ext>
            </a:extLst>
          </p:cNvPr>
          <p:cNvCxnSpPr>
            <a:cxnSpLocks/>
          </p:cNvCxnSpPr>
          <p:nvPr/>
        </p:nvCxnSpPr>
        <p:spPr>
          <a:xfrm flipH="1">
            <a:off x="5281760" y="2294880"/>
            <a:ext cx="551860" cy="25142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6B06DA4-0CF5-4F9B-B315-188841077EFF}"/>
              </a:ext>
            </a:extLst>
          </p:cNvPr>
          <p:cNvCxnSpPr>
            <a:cxnSpLocks/>
          </p:cNvCxnSpPr>
          <p:nvPr/>
        </p:nvCxnSpPr>
        <p:spPr>
          <a:xfrm>
            <a:off x="3129576" y="2305345"/>
            <a:ext cx="506320" cy="26640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EDA53C0-E1B0-40A9-B073-8B134581E0DA}"/>
              </a:ext>
            </a:extLst>
          </p:cNvPr>
          <p:cNvSpPr/>
          <p:nvPr/>
        </p:nvSpPr>
        <p:spPr>
          <a:xfrm>
            <a:off x="1619672" y="1516561"/>
            <a:ext cx="5792595" cy="3125758"/>
          </a:xfrm>
          <a:prstGeom prst="rect">
            <a:avLst/>
          </a:prstGeom>
          <a:ln w="19050">
            <a:solidFill>
              <a:schemeClr val="accent1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2C2CC7-29A6-45B0-9BCA-994C09E13ED9}"/>
              </a:ext>
            </a:extLst>
          </p:cNvPr>
          <p:cNvSpPr txBox="1"/>
          <p:nvPr/>
        </p:nvSpPr>
        <p:spPr>
          <a:xfrm>
            <a:off x="2575797" y="4223868"/>
            <a:ext cx="3876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Voting</a:t>
            </a:r>
            <a:r>
              <a:rPr lang="ko-KR" altLang="en-US" sz="2000" dirty="0"/>
              <a:t> </a:t>
            </a:r>
            <a:r>
              <a:rPr lang="en-US" altLang="ko-KR" sz="2000" dirty="0" err="1"/>
              <a:t>Dapp</a:t>
            </a:r>
            <a:endParaRPr lang="ko-KR" alt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E188ED-8B09-4433-8FFA-26A99EF0BB38}"/>
              </a:ext>
            </a:extLst>
          </p:cNvPr>
          <p:cNvSpPr txBox="1"/>
          <p:nvPr/>
        </p:nvSpPr>
        <p:spPr>
          <a:xfrm>
            <a:off x="2136411" y="3133296"/>
            <a:ext cx="130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Block 1</a:t>
            </a:r>
            <a:endParaRPr lang="ko-KR" altLang="en-US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ACAD13-87D4-4945-943F-0FDEB477D628}"/>
              </a:ext>
            </a:extLst>
          </p:cNvPr>
          <p:cNvSpPr txBox="1"/>
          <p:nvPr/>
        </p:nvSpPr>
        <p:spPr>
          <a:xfrm>
            <a:off x="3338094" y="3133296"/>
            <a:ext cx="130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Block 2</a:t>
            </a:r>
            <a:endParaRPr lang="ko-KR" alt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363DFE-F4C0-427F-AB3C-D161943035A7}"/>
              </a:ext>
            </a:extLst>
          </p:cNvPr>
          <p:cNvSpPr txBox="1"/>
          <p:nvPr/>
        </p:nvSpPr>
        <p:spPr>
          <a:xfrm>
            <a:off x="4567638" y="3123694"/>
            <a:ext cx="130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Block 3</a:t>
            </a:r>
            <a:endParaRPr lang="ko-KR" altLang="en-US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2DC65D-07E3-4926-B9A9-A56C5E2D7B44}"/>
              </a:ext>
            </a:extLst>
          </p:cNvPr>
          <p:cNvSpPr txBox="1"/>
          <p:nvPr/>
        </p:nvSpPr>
        <p:spPr>
          <a:xfrm>
            <a:off x="5827255" y="3100422"/>
            <a:ext cx="130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Block 4</a:t>
            </a:r>
            <a:endParaRPr lang="ko-KR" alt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B35AF2-CBFE-4ADA-A801-744CFA0B16B2}"/>
              </a:ext>
            </a:extLst>
          </p:cNvPr>
          <p:cNvSpPr txBox="1"/>
          <p:nvPr/>
        </p:nvSpPr>
        <p:spPr>
          <a:xfrm>
            <a:off x="2418044" y="1684514"/>
            <a:ext cx="176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NodeJS Console</a:t>
            </a:r>
          </a:p>
          <a:p>
            <a:pPr algn="ctr"/>
            <a:r>
              <a:rPr lang="en-US" altLang="ko-KR" sz="1600" b="1" dirty="0"/>
              <a:t>Web3JS</a:t>
            </a:r>
            <a:endParaRPr lang="ko-KR" altLang="en-US" sz="2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4E5C0-533F-4C62-925D-BD154F19ED08}"/>
              </a:ext>
            </a:extLst>
          </p:cNvPr>
          <p:cNvSpPr txBox="1"/>
          <p:nvPr/>
        </p:nvSpPr>
        <p:spPr>
          <a:xfrm>
            <a:off x="4876588" y="1721169"/>
            <a:ext cx="176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HTML/CSS/JavaScript</a:t>
            </a:r>
          </a:p>
          <a:p>
            <a:pPr algn="ctr"/>
            <a:r>
              <a:rPr lang="en-US" altLang="ko-KR" sz="1600" b="1" dirty="0"/>
              <a:t>Web3JS</a:t>
            </a:r>
            <a:endParaRPr lang="ko-KR" altLang="en-US" sz="32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3B37A1C-8E76-4920-8D7E-206CD1C66709}"/>
              </a:ext>
            </a:extLst>
          </p:cNvPr>
          <p:cNvSpPr/>
          <p:nvPr/>
        </p:nvSpPr>
        <p:spPr>
          <a:xfrm>
            <a:off x="1907704" y="2571750"/>
            <a:ext cx="5238340" cy="1599900"/>
          </a:xfrm>
          <a:prstGeom prst="rect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AC822D-81BD-4491-9A7A-0C481F8B2C3D}"/>
              </a:ext>
            </a:extLst>
          </p:cNvPr>
          <p:cNvSpPr txBox="1"/>
          <p:nvPr/>
        </p:nvSpPr>
        <p:spPr>
          <a:xfrm>
            <a:off x="2575797" y="2596694"/>
            <a:ext cx="38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EVM – Ethereum Virtual Machine</a:t>
            </a:r>
            <a:endParaRPr lang="ko-KR" altLang="en-US" sz="2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30DB5E-0033-4FFC-BB24-8FB6CFA6B811}"/>
              </a:ext>
            </a:extLst>
          </p:cNvPr>
          <p:cNvSpPr txBox="1"/>
          <p:nvPr/>
        </p:nvSpPr>
        <p:spPr>
          <a:xfrm>
            <a:off x="2546898" y="3695534"/>
            <a:ext cx="38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Blockchain</a:t>
            </a:r>
            <a:endParaRPr lang="ko-KR" altLang="en-US" sz="2400" dirty="0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44AB4B09-BCBF-4622-A6D9-C24637154D81}"/>
              </a:ext>
            </a:extLst>
          </p:cNvPr>
          <p:cNvSpPr/>
          <p:nvPr/>
        </p:nvSpPr>
        <p:spPr>
          <a:xfrm>
            <a:off x="1770927" y="1331089"/>
            <a:ext cx="5509549" cy="2928395"/>
          </a:xfrm>
          <a:custGeom>
            <a:avLst/>
            <a:gdLst>
              <a:gd name="connsiteX0" fmla="*/ 0 w 5509549"/>
              <a:gd name="connsiteY0" fmla="*/ 0 h 2928395"/>
              <a:gd name="connsiteX1" fmla="*/ 0 w 5509549"/>
              <a:gd name="connsiteY1" fmla="*/ 2928395 h 2928395"/>
              <a:gd name="connsiteX2" fmla="*/ 23149 w 5509549"/>
              <a:gd name="connsiteY2" fmla="*/ 2928395 h 2928395"/>
              <a:gd name="connsiteX3" fmla="*/ 5509549 w 5509549"/>
              <a:gd name="connsiteY3" fmla="*/ 2928395 h 2928395"/>
              <a:gd name="connsiteX4" fmla="*/ 5509549 w 5509549"/>
              <a:gd name="connsiteY4" fmla="*/ 1041721 h 2928395"/>
              <a:gd name="connsiteX5" fmla="*/ 2951544 w 5509549"/>
              <a:gd name="connsiteY5" fmla="*/ 1041721 h 2928395"/>
              <a:gd name="connsiteX6" fmla="*/ 2210764 w 5509549"/>
              <a:gd name="connsiteY6" fmla="*/ 300941 h 2928395"/>
              <a:gd name="connsiteX7" fmla="*/ 2268638 w 5509549"/>
              <a:gd name="connsiteY7" fmla="*/ 532435 h 2928395"/>
              <a:gd name="connsiteX8" fmla="*/ 2604303 w 5509549"/>
              <a:gd name="connsiteY8" fmla="*/ 1157468 h 292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09549" h="2928395">
                <a:moveTo>
                  <a:pt x="0" y="0"/>
                </a:moveTo>
                <a:lnTo>
                  <a:pt x="0" y="2928395"/>
                </a:lnTo>
                <a:lnTo>
                  <a:pt x="23149" y="2928395"/>
                </a:lnTo>
                <a:lnTo>
                  <a:pt x="5509549" y="2928395"/>
                </a:lnTo>
                <a:lnTo>
                  <a:pt x="5509549" y="1041721"/>
                </a:lnTo>
                <a:lnTo>
                  <a:pt x="2951544" y="1041721"/>
                </a:lnTo>
                <a:lnTo>
                  <a:pt x="2210764" y="300941"/>
                </a:lnTo>
                <a:lnTo>
                  <a:pt x="2268638" y="532435"/>
                </a:lnTo>
                <a:lnTo>
                  <a:pt x="2604303" y="1157468"/>
                </a:lnTo>
              </a:path>
            </a:pathLst>
          </a:custGeom>
          <a:noFill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0CA2A8-4CBF-4804-886D-4A91206624A1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1. 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아키텍처 설계</a:t>
            </a: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AA1537-25D7-4F30-9F4C-92A04E3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9709" y="4422314"/>
            <a:ext cx="2133600" cy="273844"/>
          </a:xfrm>
        </p:spPr>
        <p:txBody>
          <a:bodyPr/>
          <a:lstStyle/>
          <a:p>
            <a:fld id="{313A01D7-85A9-441F-9A10-8E03D538757D}" type="slidenum">
              <a:rPr lang="ko-KR" altLang="en-US" sz="2000" smtClean="0"/>
              <a:t>4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355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3174" y="472552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E22B2A-0DE7-4DF7-801B-318778D9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226" y="4477378"/>
            <a:ext cx="2133600" cy="273844"/>
          </a:xfrm>
        </p:spPr>
        <p:txBody>
          <a:bodyPr/>
          <a:lstStyle/>
          <a:p>
            <a:fld id="{313A01D7-85A9-441F-9A10-8E03D538757D}" type="slidenum">
              <a:rPr lang="ko-KR" altLang="en-US" sz="2000" smtClean="0"/>
              <a:t>5</a:t>
            </a:fld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372608-3933-4B4D-B455-6385D4246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" y="987574"/>
            <a:ext cx="7603735" cy="23537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E7DF1E-51EE-44D2-AF7B-118A3510B410}"/>
              </a:ext>
            </a:extLst>
          </p:cNvPr>
          <p:cNvSpPr txBox="1"/>
          <p:nvPr/>
        </p:nvSpPr>
        <p:spPr>
          <a:xfrm>
            <a:off x="683568" y="3399842"/>
            <a:ext cx="3066688" cy="75608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· 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투표자의 고유 </a:t>
            </a: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Address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에서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  <a:p>
            <a:pPr>
              <a:defRPr lang="ko-KR" altLang="en-US"/>
            </a:pP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  후보자의 고유 </a:t>
            </a: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Address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로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  <a:p>
            <a:pPr>
              <a:defRPr lang="ko-KR" altLang="en-US"/>
            </a:pP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  투표권 </a:t>
            </a: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Asset 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전송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830BF0-EE7B-4D1E-9CA5-F725CB40DEC2}"/>
              </a:ext>
            </a:extLst>
          </p:cNvPr>
          <p:cNvSpPr txBox="1"/>
          <p:nvPr/>
        </p:nvSpPr>
        <p:spPr>
          <a:xfrm>
            <a:off x="3146668" y="3399842"/>
            <a:ext cx="3066688" cy="129614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· 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각 후보자의 고유 </a:t>
            </a: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Address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로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  <a:p>
            <a:pPr>
              <a:defRPr lang="ko-KR" altLang="en-US"/>
            </a:pP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  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전송된 </a:t>
            </a: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Asset 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집계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7BE0DD-4E64-4A98-B849-0063BA8E8A45}"/>
              </a:ext>
            </a:extLst>
          </p:cNvPr>
          <p:cNvSpPr txBox="1"/>
          <p:nvPr/>
        </p:nvSpPr>
        <p:spPr>
          <a:xfrm>
            <a:off x="5882369" y="3399842"/>
            <a:ext cx="3066688" cy="129614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· 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선거인 명부를 전송된 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  <a:p>
            <a:pPr>
              <a:defRPr lang="ko-KR" altLang="en-US"/>
            </a:pP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  Asset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수의 비교를 통해 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  <a:p>
            <a:pPr>
              <a:defRPr lang="ko-KR" altLang="en-US"/>
            </a:pPr>
            <a:r>
              <a:rPr lang="en-US" altLang="ko-KR" sz="1400" b="1" dirty="0">
                <a:ln w="9525" cap="flat" cmpd="sng" algn="ctr">
                  <a:noFill/>
                  <a:prstDash val="solid"/>
                  <a:round/>
                </a:ln>
              </a:rPr>
              <a:t>  </a:t>
            </a:r>
            <a:r>
              <a:rPr lang="ko-KR" altLang="en-US" sz="1400" b="1" dirty="0">
                <a:ln w="9525" cap="flat" cmpd="sng" algn="ctr">
                  <a:noFill/>
                  <a:prstDash val="solid"/>
                  <a:round/>
                </a:ln>
              </a:rPr>
              <a:t>실제 투표 검증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E52431-B418-4DAE-890E-48EA29C55170}"/>
              </a:ext>
            </a:extLst>
          </p:cNvPr>
          <p:cNvSpPr txBox="1"/>
          <p:nvPr/>
        </p:nvSpPr>
        <p:spPr>
          <a:xfrm>
            <a:off x="1369454" y="4292906"/>
            <a:ext cx="1186322" cy="75608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</a:rPr>
              <a:t>투명성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65206-350A-421E-A0F2-C8BC7C9CBC0E}"/>
              </a:ext>
            </a:extLst>
          </p:cNvPr>
          <p:cNvSpPr txBox="1"/>
          <p:nvPr/>
        </p:nvSpPr>
        <p:spPr>
          <a:xfrm>
            <a:off x="3643659" y="4292906"/>
            <a:ext cx="1647818" cy="75608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000" b="1">
                <a:ln w="9525" cap="flat" cmpd="sng" algn="ctr">
                  <a:noFill/>
                  <a:prstDash val="solid"/>
                  <a:round/>
                </a:ln>
              </a:rPr>
              <a:t>비용절감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75253B-D565-4840-BECF-331B11BED3FF}"/>
              </a:ext>
            </a:extLst>
          </p:cNvPr>
          <p:cNvSpPr txBox="1"/>
          <p:nvPr/>
        </p:nvSpPr>
        <p:spPr>
          <a:xfrm>
            <a:off x="6147711" y="4292906"/>
            <a:ext cx="1887026" cy="75608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2000" b="1">
                <a:ln w="9525" cap="flat" cmpd="sng" algn="ctr">
                  <a:noFill/>
                  <a:prstDash val="solid"/>
                  <a:round/>
                </a:ln>
              </a:rPr>
              <a:t>비밀투표 보장</a:t>
            </a:r>
            <a:endParaRPr lang="en-US" altLang="ko-KR" sz="1400" b="1" dirty="0">
              <a:ln w="9525" cap="flat" cmpd="sng" algn="ctr">
                <a:noFill/>
                <a:prstDash val="solid"/>
                <a:round/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E45B9-4306-4440-B42A-6E2043647A2E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1. 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아키텍처 설계</a:t>
            </a: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43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286A2-8C1C-42A7-99FA-11A15365959C}"/>
              </a:ext>
            </a:extLst>
          </p:cNvPr>
          <p:cNvSpPr txBox="1"/>
          <p:nvPr/>
        </p:nvSpPr>
        <p:spPr>
          <a:xfrm>
            <a:off x="1655676" y="1995686"/>
            <a:ext cx="6192688" cy="1296144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</a:t>
            </a:r>
            <a:r>
              <a:rPr lang="ko-KR" altLang="en-US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/ </a:t>
            </a:r>
            <a:r>
              <a:rPr lang="ko-KR" altLang="en-US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</a:t>
            </a:r>
            <a:endParaRPr lang="en-US" altLang="ko-KR" sz="48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  <a:p>
            <a:pPr>
              <a:defRPr lang="ko-KR" altLang="en-US"/>
            </a:pPr>
            <a:r>
              <a:rPr lang="en-US" altLang="ko-KR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            </a:t>
            </a:r>
            <a:r>
              <a:rPr lang="ko-KR" altLang="en-US" sz="48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다이어그램</a:t>
            </a:r>
            <a:endParaRPr lang="en-US" altLang="ko-KR" sz="48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7F9B3D-CF7A-4254-8ADA-8334355B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0980" y="4420048"/>
            <a:ext cx="2133600" cy="273844"/>
          </a:xfrm>
        </p:spPr>
        <p:txBody>
          <a:bodyPr/>
          <a:lstStyle/>
          <a:p>
            <a:fld id="{313A01D7-85A9-441F-9A10-8E03D538757D}" type="slidenum">
              <a:rPr lang="ko-KR" altLang="en-US" sz="2000" smtClean="0"/>
              <a:t>6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192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08FF7-CB0F-44B4-82F6-29FAE45DD8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54570"/>
            <a:ext cx="6120680" cy="3234360"/>
          </a:xfrm>
          <a:prstGeom prst="rect">
            <a:avLst/>
          </a:prstGeom>
        </p:spPr>
      </p:pic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64DD7D7E-E07F-4C8C-8C91-B89AC4E2C411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7</a:t>
            </a:fld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1F114-F9F8-4F18-B0A6-62746CAAE5EA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UI/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6924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278FEC-4952-480B-9852-98B1084CADF4}"/>
              </a:ext>
            </a:extLst>
          </p:cNvPr>
          <p:cNvCxnSpPr>
            <a:cxnSpLocks/>
          </p:cNvCxnSpPr>
          <p:nvPr/>
        </p:nvCxnSpPr>
        <p:spPr>
          <a:xfrm>
            <a:off x="6906795" y="1639511"/>
            <a:ext cx="0" cy="2414115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974DE8E-1B6F-4521-B1A3-523ACB396016}"/>
              </a:ext>
            </a:extLst>
          </p:cNvPr>
          <p:cNvCxnSpPr>
            <a:cxnSpLocks/>
          </p:cNvCxnSpPr>
          <p:nvPr/>
        </p:nvCxnSpPr>
        <p:spPr>
          <a:xfrm>
            <a:off x="5711392" y="1639511"/>
            <a:ext cx="0" cy="2414115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3CA8394-CFFD-4613-AA6F-3FBCE860E76B}"/>
              </a:ext>
            </a:extLst>
          </p:cNvPr>
          <p:cNvCxnSpPr>
            <a:cxnSpLocks/>
          </p:cNvCxnSpPr>
          <p:nvPr/>
        </p:nvCxnSpPr>
        <p:spPr>
          <a:xfrm>
            <a:off x="4505636" y="1639512"/>
            <a:ext cx="0" cy="2414114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6EE041A-5471-47AB-93CE-AD024B324533}"/>
              </a:ext>
            </a:extLst>
          </p:cNvPr>
          <p:cNvCxnSpPr>
            <a:cxnSpLocks/>
          </p:cNvCxnSpPr>
          <p:nvPr/>
        </p:nvCxnSpPr>
        <p:spPr>
          <a:xfrm>
            <a:off x="3329496" y="1639512"/>
            <a:ext cx="0" cy="2414114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AE68E6-5407-4436-8AB8-3A4BC1CB3DD6}"/>
              </a:ext>
            </a:extLst>
          </p:cNvPr>
          <p:cNvCxnSpPr>
            <a:cxnSpLocks/>
          </p:cNvCxnSpPr>
          <p:nvPr/>
        </p:nvCxnSpPr>
        <p:spPr>
          <a:xfrm>
            <a:off x="2309393" y="1683816"/>
            <a:ext cx="0" cy="2376469"/>
          </a:xfrm>
          <a:prstGeom prst="line">
            <a:avLst/>
          </a:prstGeom>
          <a:ln w="158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295AEF9-CCE2-4568-9FF2-141786101A79}"/>
              </a:ext>
            </a:extLst>
          </p:cNvPr>
          <p:cNvSpPr/>
          <p:nvPr/>
        </p:nvSpPr>
        <p:spPr>
          <a:xfrm>
            <a:off x="2943818" y="1367097"/>
            <a:ext cx="768680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a고딕13"/>
                <a:ea typeface="a고딕13"/>
              </a:rPr>
              <a:t>LOGIN</a:t>
            </a:r>
            <a:endParaRPr lang="ko-KR" altLang="en-US" sz="600" dirty="0">
              <a:latin typeface="a고딕13"/>
              <a:ea typeface="a고딕13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0875D55-7CF3-4212-A369-30230EA206C2}"/>
              </a:ext>
            </a:extLst>
          </p:cNvPr>
          <p:cNvSpPr/>
          <p:nvPr/>
        </p:nvSpPr>
        <p:spPr>
          <a:xfrm>
            <a:off x="4131255" y="1367098"/>
            <a:ext cx="768680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a고딕13"/>
                <a:ea typeface="a고딕13"/>
              </a:rPr>
              <a:t>Server</a:t>
            </a:r>
            <a:endParaRPr lang="ko-KR" altLang="en-US" sz="600" dirty="0">
              <a:latin typeface="a고딕13"/>
              <a:ea typeface="a고딕13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AF9100-C489-4435-8AF4-9ADE3469CB7B}"/>
              </a:ext>
            </a:extLst>
          </p:cNvPr>
          <p:cNvSpPr/>
          <p:nvPr/>
        </p:nvSpPr>
        <p:spPr>
          <a:xfrm>
            <a:off x="5322676" y="1367097"/>
            <a:ext cx="774252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a고딕13"/>
                <a:ea typeface="a고딕13"/>
              </a:rPr>
              <a:t>DB</a:t>
            </a:r>
            <a:endParaRPr lang="ko-KR" altLang="en-US" sz="600" dirty="0">
              <a:latin typeface="a고딕13"/>
              <a:ea typeface="a고딕13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14F128-367A-46C9-B8B6-CFB00BC2706E}"/>
              </a:ext>
            </a:extLst>
          </p:cNvPr>
          <p:cNvSpPr/>
          <p:nvPr/>
        </p:nvSpPr>
        <p:spPr>
          <a:xfrm>
            <a:off x="6519669" y="1367098"/>
            <a:ext cx="774252" cy="272415"/>
          </a:xfrm>
          <a:prstGeom prst="roundRect">
            <a:avLst/>
          </a:prstGeom>
          <a:solidFill>
            <a:srgbClr val="BABCFA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a고딕13"/>
                <a:ea typeface="a고딕13"/>
              </a:rPr>
              <a:t>InitScene</a:t>
            </a:r>
            <a:endParaRPr lang="ko-KR" altLang="en-US" sz="600" dirty="0">
              <a:latin typeface="a고딕13"/>
              <a:ea typeface="a고딕13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4FC484-6B77-46EE-80D7-87EF6B1F9CD5}"/>
              </a:ext>
            </a:extLst>
          </p:cNvPr>
          <p:cNvSpPr/>
          <p:nvPr/>
        </p:nvSpPr>
        <p:spPr>
          <a:xfrm>
            <a:off x="2273390" y="2071239"/>
            <a:ext cx="74848" cy="1723806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F39CE1-047E-4AB9-911D-1C178E2AE320}"/>
              </a:ext>
            </a:extLst>
          </p:cNvPr>
          <p:cNvSpPr/>
          <p:nvPr/>
        </p:nvSpPr>
        <p:spPr>
          <a:xfrm>
            <a:off x="3299504" y="2072892"/>
            <a:ext cx="70512" cy="1119997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AF251F-B225-4784-841F-69ED8F876168}"/>
              </a:ext>
            </a:extLst>
          </p:cNvPr>
          <p:cNvSpPr/>
          <p:nvPr/>
        </p:nvSpPr>
        <p:spPr>
          <a:xfrm>
            <a:off x="5673800" y="2152073"/>
            <a:ext cx="69462" cy="733199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8F2219-2852-4E42-A5BC-CA4F7B6C8EFA}"/>
              </a:ext>
            </a:extLst>
          </p:cNvPr>
          <p:cNvSpPr/>
          <p:nvPr/>
        </p:nvSpPr>
        <p:spPr>
          <a:xfrm>
            <a:off x="6871562" y="3182978"/>
            <a:ext cx="69462" cy="612069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7819BE-C622-4DA9-9A2E-6DF079491B1A}"/>
              </a:ext>
            </a:extLst>
          </p:cNvPr>
          <p:cNvSpPr/>
          <p:nvPr/>
        </p:nvSpPr>
        <p:spPr>
          <a:xfrm>
            <a:off x="4469635" y="2116069"/>
            <a:ext cx="63913" cy="789615"/>
          </a:xfrm>
          <a:prstGeom prst="rect">
            <a:avLst/>
          </a:prstGeom>
          <a:solidFill>
            <a:schemeClr val="bg1"/>
          </a:solidFill>
          <a:ln>
            <a:solidFill>
              <a:srgbClr val="BABCF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600" dirty="0">
              <a:solidFill>
                <a:schemeClr val="bg1">
                  <a:lumMod val="95000"/>
                </a:schemeClr>
              </a:solidFill>
              <a:latin typeface="a고딕13"/>
              <a:ea typeface="a고딕13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EC2A55E-0710-4247-A886-3CC2860A2A6F}"/>
              </a:ext>
            </a:extLst>
          </p:cNvPr>
          <p:cNvCxnSpPr>
            <a:cxnSpLocks/>
          </p:cNvCxnSpPr>
          <p:nvPr/>
        </p:nvCxnSpPr>
        <p:spPr>
          <a:xfrm>
            <a:off x="2333577" y="2080065"/>
            <a:ext cx="96397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493882-9C4E-4E9D-9D12-F272699658BB}"/>
              </a:ext>
            </a:extLst>
          </p:cNvPr>
          <p:cNvCxnSpPr>
            <a:cxnSpLocks/>
          </p:cNvCxnSpPr>
          <p:nvPr/>
        </p:nvCxnSpPr>
        <p:spPr>
          <a:xfrm>
            <a:off x="3371510" y="2116069"/>
            <a:ext cx="109525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92AF992-BA08-4E8F-9DC7-AA71FFC3E901}"/>
              </a:ext>
            </a:extLst>
          </p:cNvPr>
          <p:cNvCxnSpPr>
            <a:cxnSpLocks/>
          </p:cNvCxnSpPr>
          <p:nvPr/>
        </p:nvCxnSpPr>
        <p:spPr>
          <a:xfrm>
            <a:off x="4533549" y="2152073"/>
            <a:ext cx="114025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09CA421-AAFD-41F3-A08D-707AE2DB6AB8}"/>
              </a:ext>
            </a:extLst>
          </p:cNvPr>
          <p:cNvCxnSpPr>
            <a:cxnSpLocks/>
          </p:cNvCxnSpPr>
          <p:nvPr/>
        </p:nvCxnSpPr>
        <p:spPr>
          <a:xfrm>
            <a:off x="4533549" y="2872153"/>
            <a:ext cx="1140250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C0A238C-1DC8-43F8-90E3-6A76D80E9810}"/>
              </a:ext>
            </a:extLst>
          </p:cNvPr>
          <p:cNvCxnSpPr>
            <a:cxnSpLocks/>
          </p:cNvCxnSpPr>
          <p:nvPr/>
        </p:nvCxnSpPr>
        <p:spPr>
          <a:xfrm>
            <a:off x="3373466" y="2905684"/>
            <a:ext cx="1093299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B664093-0205-41A8-B53A-5FE4DB6CE764}"/>
              </a:ext>
            </a:extLst>
          </p:cNvPr>
          <p:cNvCxnSpPr>
            <a:cxnSpLocks/>
          </p:cNvCxnSpPr>
          <p:nvPr/>
        </p:nvCxnSpPr>
        <p:spPr>
          <a:xfrm>
            <a:off x="3364468" y="3193228"/>
            <a:ext cx="3507094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C7A4595-0EED-46E4-A059-57A233B4C1EA}"/>
              </a:ext>
            </a:extLst>
          </p:cNvPr>
          <p:cNvCxnSpPr>
            <a:cxnSpLocks/>
          </p:cNvCxnSpPr>
          <p:nvPr/>
        </p:nvCxnSpPr>
        <p:spPr>
          <a:xfrm>
            <a:off x="2333577" y="3795047"/>
            <a:ext cx="4531089" cy="0"/>
          </a:xfrm>
          <a:prstGeom prst="straightConnector1">
            <a:avLst/>
          </a:prstGeom>
          <a:ln>
            <a:prstDash val="sys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C59ADC-D9ED-41F0-B9E9-510FFFD08B29}"/>
              </a:ext>
            </a:extLst>
          </p:cNvPr>
          <p:cNvSpPr txBox="1"/>
          <p:nvPr/>
        </p:nvSpPr>
        <p:spPr>
          <a:xfrm>
            <a:off x="2445993" y="1808292"/>
            <a:ext cx="83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학번과 </a:t>
            </a:r>
            <a:endParaRPr lang="en-US" altLang="ko-KR" sz="700" dirty="0"/>
          </a:p>
          <a:p>
            <a:r>
              <a:rPr lang="ko-KR" altLang="en-US" sz="700" dirty="0"/>
              <a:t>패스워드 입력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BD50A0-2E45-4ACB-8796-2F7222FB3AD5}"/>
              </a:ext>
            </a:extLst>
          </p:cNvPr>
          <p:cNvSpPr txBox="1"/>
          <p:nvPr/>
        </p:nvSpPr>
        <p:spPr>
          <a:xfrm>
            <a:off x="3483133" y="1828037"/>
            <a:ext cx="95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학번과 패스워드를 서버로 전송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99F819E-AE1F-4F64-AE55-7A4D29E0A98C}"/>
              </a:ext>
            </a:extLst>
          </p:cNvPr>
          <p:cNvSpPr txBox="1"/>
          <p:nvPr/>
        </p:nvSpPr>
        <p:spPr>
          <a:xfrm>
            <a:off x="4672407" y="1864041"/>
            <a:ext cx="951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학번과 패스워드 인증작업</a:t>
            </a:r>
            <a:endParaRPr lang="en-US" altLang="ko-KR" sz="7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6F6B8B-1F1B-466B-A485-EC9FA0481DE9}"/>
              </a:ext>
            </a:extLst>
          </p:cNvPr>
          <p:cNvSpPr txBox="1"/>
          <p:nvPr/>
        </p:nvSpPr>
        <p:spPr>
          <a:xfrm>
            <a:off x="4757194" y="2548117"/>
            <a:ext cx="951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인증결과 전달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77F66A-0CD4-463F-98DF-56E3CCFE49FC}"/>
              </a:ext>
            </a:extLst>
          </p:cNvPr>
          <p:cNvSpPr txBox="1"/>
          <p:nvPr/>
        </p:nvSpPr>
        <p:spPr>
          <a:xfrm>
            <a:off x="3441044" y="2678609"/>
            <a:ext cx="1080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인증결과 메시지 전달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EE7C230-FD36-47AB-9A38-16878AC9DFB8}"/>
              </a:ext>
            </a:extLst>
          </p:cNvPr>
          <p:cNvSpPr txBox="1"/>
          <p:nvPr/>
        </p:nvSpPr>
        <p:spPr>
          <a:xfrm>
            <a:off x="4366434" y="3016169"/>
            <a:ext cx="18479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 성공 시 </a:t>
            </a:r>
            <a:r>
              <a:rPr lang="en-US" altLang="ko-KR" sz="700" dirty="0"/>
              <a:t>InitScene</a:t>
            </a:r>
            <a:r>
              <a:rPr lang="ko-KR" altLang="en-US" sz="700" dirty="0"/>
              <a:t>화면으로 이동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B92D5EA-89B9-4102-B8D8-CB5AC1027BFC}"/>
              </a:ext>
            </a:extLst>
          </p:cNvPr>
          <p:cNvSpPr txBox="1"/>
          <p:nvPr/>
        </p:nvSpPr>
        <p:spPr>
          <a:xfrm>
            <a:off x="3789381" y="3608202"/>
            <a:ext cx="16323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InitScene</a:t>
            </a:r>
            <a:r>
              <a:rPr lang="ko-KR" altLang="en-US" sz="700" dirty="0"/>
              <a:t>화면을 유저에게 제공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336933-10E4-40E2-B40C-D76FFE3F93A1}"/>
              </a:ext>
            </a:extLst>
          </p:cNvPr>
          <p:cNvSpPr txBox="1"/>
          <p:nvPr/>
        </p:nvSpPr>
        <p:spPr>
          <a:xfrm>
            <a:off x="5075476" y="776481"/>
            <a:ext cx="48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시퀀스 다이어그램</a:t>
            </a:r>
          </a:p>
        </p:txBody>
      </p:sp>
      <p:pic>
        <p:nvPicPr>
          <p:cNvPr id="124" name="그래픽 123" descr="사용자">
            <a:extLst>
              <a:ext uri="{FF2B5EF4-FFF2-40B4-BE49-F238E27FC236}">
                <a16:creationId xmlns:a16="http://schemas.microsoft.com/office/drawing/2014/main" id="{AF0FC067-E497-40A8-9A52-A724F2950F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9552" y="1279797"/>
            <a:ext cx="468537" cy="468537"/>
          </a:xfrm>
          <a:prstGeom prst="rect">
            <a:avLst/>
          </a:prstGeom>
        </p:spPr>
      </p:pic>
      <p:sp>
        <p:nvSpPr>
          <p:cNvPr id="36" name="슬라이드 번호 개체 틀 1">
            <a:extLst>
              <a:ext uri="{FF2B5EF4-FFF2-40B4-BE49-F238E27FC236}">
                <a16:creationId xmlns:a16="http://schemas.microsoft.com/office/drawing/2014/main" id="{0BCADD10-E504-469D-8D9B-1A93D37E923B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8</a:t>
            </a:fld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40616A-B627-48AB-BFB2-75ECA9CCC8EB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UI/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8445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339502"/>
            <a:ext cx="8208912" cy="446449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077" y="411510"/>
            <a:ext cx="8064896" cy="43204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gradFill>
              <a:gsLst>
                <a:gs pos="0">
                  <a:srgbClr val="B4BBFC"/>
                </a:gs>
                <a:gs pos="100000">
                  <a:srgbClr val="FBCDDF"/>
                </a:gs>
              </a:gsLst>
              <a:lin ang="5400000" scaled="0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032750"/>
            <a:ext cx="5817600" cy="3078000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7240466E-9768-46BD-AB4C-87F1DA81EB99}"/>
              </a:ext>
            </a:extLst>
          </p:cNvPr>
          <p:cNvSpPr txBox="1">
            <a:spLocks/>
          </p:cNvSpPr>
          <p:nvPr/>
        </p:nvSpPr>
        <p:spPr>
          <a:xfrm>
            <a:off x="6420980" y="442004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3A01D7-85A9-441F-9A10-8E03D538757D}" type="slidenum">
              <a:rPr lang="ko-KR" altLang="en-US" sz="2000" smtClean="0"/>
              <a:pPr/>
              <a:t>9</a:t>
            </a:fld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0EB5-A6EA-4CD5-B98C-A12014988F53}"/>
              </a:ext>
            </a:extLst>
          </p:cNvPr>
          <p:cNvSpPr txBox="1"/>
          <p:nvPr/>
        </p:nvSpPr>
        <p:spPr>
          <a:xfrm>
            <a:off x="539552" y="539463"/>
            <a:ext cx="2988332" cy="648072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en-US" altLang="ko-KR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2. UI/</a:t>
            </a:r>
            <a:r>
              <a:rPr lang="ko-KR" altLang="en-US" sz="2000" b="1" dirty="0">
                <a:ln w="9525" cap="flat" cmpd="sng" algn="ctr">
                  <a:noFill/>
                  <a:prstDash val="solid"/>
                  <a:round/>
                </a:ln>
                <a:gradFill flip="xy" rotWithShape="1">
                  <a:gsLst>
                    <a:gs pos="0">
                      <a:srgbClr val="FBCDDF"/>
                    </a:gs>
                    <a:gs pos="51000">
                      <a:srgbClr val="B4BBFC"/>
                    </a:gs>
                  </a:gsLst>
                  <a:lin ang="16200000" scaled="1"/>
                  <a:tileRect/>
                </a:gradFill>
              </a:rPr>
              <a:t>시퀀스 다이어그램</a:t>
            </a:r>
            <a:endParaRPr lang="en-US" altLang="ko-KR" sz="2000" b="1" dirty="0">
              <a:ln w="9525" cap="flat" cmpd="sng" algn="ctr">
                <a:noFill/>
                <a:prstDash val="solid"/>
                <a:round/>
              </a:ln>
              <a:gradFill flip="xy" rotWithShape="1">
                <a:gsLst>
                  <a:gs pos="0">
                    <a:srgbClr val="FBCDDF"/>
                  </a:gs>
                  <a:gs pos="51000">
                    <a:srgbClr val="B4BBFC"/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0099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600" dirty="0" smtClean="0">
            <a:solidFill>
              <a:schemeClr val="bg1">
                <a:lumMod val="95000"/>
              </a:schemeClr>
            </a:solidFill>
            <a:latin typeface="a고딕13"/>
            <a:ea typeface="a고딕13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673</Words>
  <Application>Microsoft Office PowerPoint</Application>
  <PresentationFormat>화면 슬라이드 쇼(16:9)</PresentationFormat>
  <Paragraphs>314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a고딕15</vt:lpstr>
      <vt:lpstr>Arial</vt:lpstr>
      <vt:lpstr>맑은 고딕</vt:lpstr>
      <vt:lpstr>a고딕12</vt:lpstr>
      <vt:lpstr>a고딕13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강호산</cp:lastModifiedBy>
  <cp:revision>80</cp:revision>
  <dcterms:created xsi:type="dcterms:W3CDTF">2017-05-08T09:46:44Z</dcterms:created>
  <dcterms:modified xsi:type="dcterms:W3CDTF">2019-04-12T03:09:00Z</dcterms:modified>
</cp:coreProperties>
</file>