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19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320" r:id="rId11"/>
    <p:sldId id="338" r:id="rId12"/>
    <p:sldId id="339" r:id="rId13"/>
    <p:sldId id="340" r:id="rId14"/>
    <p:sldId id="337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289" r:id="rId36"/>
    <p:sldId id="290" r:id="rId37"/>
    <p:sldId id="291" r:id="rId38"/>
    <p:sldId id="294" r:id="rId39"/>
    <p:sldId id="295" r:id="rId40"/>
    <p:sldId id="296" r:id="rId41"/>
    <p:sldId id="297" r:id="rId42"/>
    <p:sldId id="298" r:id="rId43"/>
    <p:sldId id="328" r:id="rId44"/>
    <p:sldId id="301" r:id="rId45"/>
    <p:sldId id="302" r:id="rId46"/>
    <p:sldId id="303" r:id="rId47"/>
    <p:sldId id="304" r:id="rId48"/>
    <p:sldId id="305" r:id="rId49"/>
    <p:sldId id="330" r:id="rId50"/>
    <p:sldId id="331" r:id="rId51"/>
    <p:sldId id="335" r:id="rId52"/>
    <p:sldId id="309" r:id="rId53"/>
    <p:sldId id="336" r:id="rId54"/>
    <p:sldId id="310" r:id="rId55"/>
    <p:sldId id="311" r:id="rId56"/>
    <p:sldId id="312" r:id="rId57"/>
    <p:sldId id="317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CC"/>
    <a:srgbClr val="FF3300"/>
    <a:srgbClr val="0000CC"/>
    <a:srgbClr val="FF0066"/>
    <a:srgbClr val="000000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1E18-1552-4ADC-8B98-2D3A6DA3BBDE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9B0E1-B36F-45DF-B2A8-39E808F70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E09A-4976-4593-A05B-020EB1CA54A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Maze: mê cung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FBF-603C-4FDC-A10B-91A1DC0A5709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AD75-6264-4054-B37A-E83128DF9287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B2E-EF8D-4EB7-86F0-D3745540B890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441-54AF-4072-BD78-E7A75EA4FD76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8E65-6D7E-4801-8802-47FA47B8AD9E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744-D576-49DC-93F6-DDB7E649CE3C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6632-7FD1-4609-A716-6CABA0986553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B12-1A28-4DBE-BDDB-B4A8BE678930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5C63-2CE5-4F3A-B3BF-54971CFC7F68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228-7749-4A17-8DB6-5BFBB841FF60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3583-0FE9-4348-98D9-2370CC5ADB99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5F7D93-D1E6-4864-AC07-D2B8931DAF67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Stacks &amp; Queues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6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Stacks and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1- Array Stack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4" y="304800"/>
            <a:ext cx="5800726" cy="60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3133725"/>
            <a:ext cx="4543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1- Array 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25146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CC"/>
                </a:solidFill>
              </a:rPr>
              <a:t>5   10   15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5   10                   </a:t>
            </a:r>
            <a:r>
              <a:rPr lang="en-US" dirty="0" smtClean="0">
                <a:solidFill>
                  <a:srgbClr val="FFFFCC"/>
                </a:solidFill>
                <a:sym typeface="Wingdings" pitchFamily="2" charset="2"/>
              </a:rPr>
              <a:t> 15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5   10   20   25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5   10   20            </a:t>
            </a:r>
            <a:r>
              <a:rPr lang="en-US" dirty="0" smtClean="0">
                <a:solidFill>
                  <a:srgbClr val="FFFFCC"/>
                </a:solidFill>
                <a:sym typeface="Wingdings" pitchFamily="2" charset="2"/>
              </a:rPr>
              <a:t> 25</a:t>
            </a:r>
            <a:endParaRPr lang="en-US" dirty="0" smtClean="0">
              <a:solidFill>
                <a:srgbClr val="FFFFCC"/>
              </a:solidFill>
            </a:endParaRPr>
          </a:p>
          <a:p>
            <a:r>
              <a:rPr lang="en-US" dirty="0" smtClean="0">
                <a:solidFill>
                  <a:srgbClr val="FFFFCC"/>
                </a:solidFill>
              </a:rPr>
              <a:t>5   10                   </a:t>
            </a:r>
            <a:r>
              <a:rPr lang="en-US" dirty="0" smtClean="0">
                <a:solidFill>
                  <a:srgbClr val="FFFFCC"/>
                </a:solidFill>
                <a:sym typeface="Wingdings" pitchFamily="2" charset="2"/>
              </a:rPr>
              <a:t> 20</a:t>
            </a:r>
            <a:endParaRPr lang="en-US" dirty="0" smtClean="0">
              <a:solidFill>
                <a:srgbClr val="FFFFCC"/>
              </a:solidFill>
            </a:endParaRPr>
          </a:p>
          <a:p>
            <a:endParaRPr lang="en-US" dirty="0">
              <a:solidFill>
                <a:srgbClr val="FFFFC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343400"/>
            <a:ext cx="2543176" cy="192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90" y="76200"/>
            <a:ext cx="5273010" cy="65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2- Linked List Stack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33400"/>
            <a:ext cx="6705600" cy="603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2- Linked List Stack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514600"/>
            <a:ext cx="2895600" cy="210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5725" y="304800"/>
            <a:ext cx="5114926" cy="628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3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63" y="609600"/>
            <a:ext cx="8341076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38800" y="4643718"/>
            <a:ext cx="1676400" cy="15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048000" y="457200"/>
            <a:ext cx="60960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Convert a positive integer to b-based num 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2362200"/>
            <a:ext cx="2438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The </a:t>
            </a:r>
            <a:r>
              <a:rPr lang="en-US" sz="1600" b="1" dirty="0" err="1" smtClean="0">
                <a:solidFill>
                  <a:srgbClr val="0000CC"/>
                </a:solidFill>
              </a:rPr>
              <a:t>java.util.Stack</a:t>
            </a:r>
            <a:r>
              <a:rPr lang="en-US" sz="1600" b="1" dirty="0" smtClean="0">
                <a:solidFill>
                  <a:srgbClr val="0000CC"/>
                </a:solidFill>
              </a:rPr>
              <a:t> class  uses an array in it’s implementation.</a:t>
            </a:r>
            <a:endParaRPr lang="en-US" sz="1600" b="1" dirty="0">
              <a:solidFill>
                <a:srgbClr val="0000C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990600"/>
            <a:ext cx="3152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7718E9E-1E84-47CE-B75E-3558729ADAF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a = b + (c – d ) * (e – f);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g[10] = h[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[9]] + (j + k)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(m &lt; (n[8] + o))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a = b + (c – d) * (e – f)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g[10] = h[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[9]] + j + k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while (m &lt; (n[8] + o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800" dirty="0" smtClean="0">
                <a:latin typeface="Courier New" pitchFamily="49" charset="0"/>
              </a:rPr>
              <a:t>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while (m &lt; (n[8] + o))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617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C000"/>
                </a:solidFill>
              </a:rPr>
              <a:t>Matching delimiters- A way to use  stacks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600200"/>
            <a:ext cx="1828800" cy="91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2819400"/>
            <a:ext cx="1828800" cy="91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Mismatched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267200"/>
            <a:ext cx="3505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Nested matched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6934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Algorithm for delimiter matching : refer to the page 142.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90600"/>
            <a:ext cx="5843588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0501B22-FC23-4081-9A45-09FF3F9B21B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00002" y="5927150"/>
            <a:ext cx="5358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Processing </a:t>
            </a:r>
            <a:r>
              <a:rPr lang="en-US" sz="1600" b="1" dirty="0">
                <a:solidFill>
                  <a:schemeClr val="bg1"/>
                </a:solidFill>
              </a:rPr>
              <a:t>the statement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s=t[5]+u/(v*(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w+y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));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with the algorithm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delimiterMatching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1676400" cy="3352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Push to the stack an open delimiter and pop it from the stack when appropriate close delemiter is detected in input string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2438400"/>
            <a:ext cx="1219200" cy="6858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3048000"/>
            <a:ext cx="1371600" cy="5334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32766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8200" y="41148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2438400"/>
            <a:ext cx="2819400" cy="7620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3124200"/>
            <a:ext cx="2819400" cy="8382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377475-347A-4689-9653-B4B0BEAE5BB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20800"/>
            <a:ext cx="6224587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00200" y="58928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Figure 4-2 Processing the statement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s=t[5]+u/(v*(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w+y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));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with the algorithm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delimiterMatching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4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6096000"/>
            <a:ext cx="739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example of adding string numbers </a:t>
            </a:r>
            <a:r>
              <a:rPr lang="en-US" b="1" dirty="0" smtClean="0">
                <a:solidFill>
                  <a:schemeClr val="bg1"/>
                </a:solidFill>
              </a:rPr>
              <a:t>“592”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“3784” </a:t>
            </a:r>
            <a:r>
              <a:rPr lang="en-US" b="1" dirty="0">
                <a:solidFill>
                  <a:schemeClr val="bg1"/>
                </a:solidFill>
              </a:rPr>
              <a:t>using stacks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16013"/>
            <a:ext cx="7086600" cy="49799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10000" y="3074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7600" y="5181600"/>
            <a:ext cx="1600200" cy="838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Pop all elements in </a:t>
            </a:r>
            <a:r>
              <a:rPr lang="en-US" sz="1400" dirty="0" smtClean="0">
                <a:solidFill>
                  <a:srgbClr val="FF0000"/>
                </a:solidFill>
              </a:rPr>
              <a:t>the result-stack </a:t>
            </a:r>
            <a:r>
              <a:rPr lang="en-US" sz="1400" dirty="0">
                <a:solidFill>
                  <a:srgbClr val="FF0000"/>
                </a:solidFill>
              </a:rPr>
              <a:t>to make the </a:t>
            </a:r>
            <a:r>
              <a:rPr lang="en-US" sz="1400" dirty="0" smtClean="0">
                <a:solidFill>
                  <a:srgbClr val="FF0000"/>
                </a:solidFill>
              </a:rPr>
              <a:t>final result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074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3048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048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472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Adding two 10-based string numbers</a:t>
            </a:r>
            <a:endParaRPr lang="en-US" sz="2000" b="1" dirty="0">
              <a:solidFill>
                <a:srgbClr val="FFC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057400"/>
            <a:ext cx="89058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764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Adding 2 digit with specific carry and result digit is put to result stack.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New carry is the return value. 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problem is having been solved, some data are created and they must be processed in a specific order such as:</a:t>
            </a:r>
          </a:p>
          <a:p>
            <a:pPr lvl="1"/>
            <a:r>
              <a:rPr lang="en-US" dirty="0" smtClean="0"/>
              <a:t>LIFO: Last In First Out </a:t>
            </a:r>
            <a:r>
              <a:rPr lang="en-US" dirty="0" smtClean="0">
                <a:sym typeface="Wingdings" pitchFamily="2" charset="2"/>
              </a:rPr>
              <a:t> Figure of a stack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FIFO: First In First Out  Figure of a queue.</a:t>
            </a:r>
          </a:p>
          <a:p>
            <a:r>
              <a:rPr lang="en-US" dirty="0" smtClean="0">
                <a:sym typeface="Wingdings" pitchFamily="2" charset="2"/>
              </a:rPr>
              <a:t>Stacks and Queues are lists in which the way of adding or removing an element must follow pre-defined rules (LIFO or FIFO). So, they are restricted lists.</a:t>
            </a:r>
          </a:p>
          <a:p>
            <a:r>
              <a:rPr lang="en-US" dirty="0" smtClean="0">
                <a:sym typeface="Wingdings" pitchFamily="2" charset="2"/>
              </a:rPr>
              <a:t>In this topic, ways to create stacks and queues in a program are introduced.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457325"/>
            <a:ext cx="76295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002268"/>
            <a:ext cx="66180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Adding 2 string numbers. Result string number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049766"/>
            <a:ext cx="7010400" cy="374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9596" y="1459468"/>
            <a:ext cx="4105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program: “592” + “3784”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 “4376”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sz="2400" dirty="0" smtClean="0"/>
              <a:t>Evaluating a simple postfix expression using stack.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99267"/>
            <a:ext cx="6858000" cy="332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20574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StringTokenizer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457200" y="3733800"/>
            <a:ext cx="22860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5…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58" y="1066800"/>
            <a:ext cx="85972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5...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007016"/>
            <a:ext cx="8534400" cy="546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dirty="0" smtClean="0"/>
              <a:t>Evaluating a simple postfix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162800" cy="274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Stack: Demo 6, The Maze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3914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71072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path 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[(3,0, E), (3,1, 0), (2,1, 0), (1,1, 0), (1,2, 0), (1,3, 0), (1,4, 0), (1,5, 0), (2,5, 0), (3,5, 0), (3,6, 0), (3,7, 0), (4,7, 0), (5,7, 0), (5,6, 0), (5,5, 0), (6,5, 0), (7,5, 0), (8,5, 0), (9,5, 0), (9,4, 0), (9,3, 0), (8,3, M)]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 SUCCESSFUL (total time: 0 seconds)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000" y="1661279"/>
            <a:ext cx="175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628775"/>
            <a:ext cx="19145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81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86788"/>
            <a:ext cx="7005637" cy="569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0" y="76200"/>
            <a:ext cx="14478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Stack: Demo 6: The Maze Problem…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43180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143124"/>
            <a:ext cx="9055988" cy="372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6096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24600" y="36764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cell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53200"/>
            <a:ext cx="685800" cy="2286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fld id="{A218BC34-7F37-4BD2-8CDE-D4F9732F21A4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686800" cy="3810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1800" dirty="0" smtClean="0"/>
              <a:t>The problem can be solve by trial and error approach(THỬ VÀ SAI-</a:t>
            </a:r>
            <a:r>
              <a:rPr lang="en-US" sz="1800" dirty="0" err="1" smtClean="0"/>
              <a:t>mò</a:t>
            </a:r>
            <a:r>
              <a:rPr lang="en-US" sz="1800" dirty="0" smtClean="0"/>
              <a:t>) using a Stack.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2353271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At each crossroad, a position is chosen and OTHERS must be saved.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From the Entry (3,0), going to the position (3,1). There are two options, the position (2,1) is chosen and the position (4,1) is saved.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23532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blue path is chosen, positions must be saved are: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6248400" y="3420070"/>
            <a:ext cx="1359725" cy="1981200"/>
            <a:chOff x="6412675" y="3352800"/>
            <a:chExt cx="1359725" cy="1981200"/>
          </a:xfrm>
        </p:grpSpPr>
        <p:grpSp>
          <p:nvGrpSpPr>
            <p:cNvPr id="3" name="Group 20"/>
            <p:cNvGrpSpPr/>
            <p:nvPr/>
          </p:nvGrpSpPr>
          <p:grpSpPr>
            <a:xfrm>
              <a:off x="6705600" y="3810000"/>
              <a:ext cx="838200" cy="1524000"/>
              <a:chOff x="6705600" y="3657600"/>
              <a:chExt cx="838200" cy="1524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05600" y="48768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(4,1)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45720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(2,3)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42672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(4,7)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705600" y="3657600"/>
                <a:ext cx="0" cy="152400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43800" y="3657600"/>
                <a:ext cx="0" cy="152400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reeform 25"/>
            <p:cNvSpPr/>
            <p:nvPr/>
          </p:nvSpPr>
          <p:spPr>
            <a:xfrm>
              <a:off x="6412675" y="3352800"/>
              <a:ext cx="53439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7239000" y="3353789"/>
              <a:ext cx="53340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38800" y="54774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 the dead position, (9,9),  the next examined position is chosen is (4,7)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19945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98613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 How to Find a Treasure (Money) or To Exit a Maze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4" y="1083494"/>
            <a:ext cx="6524626" cy="516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228600" y="2514600"/>
            <a:ext cx="2971800" cy="2286000"/>
            <a:chOff x="6324600" y="2667000"/>
            <a:chExt cx="2971800" cy="2286000"/>
          </a:xfrm>
        </p:grpSpPr>
        <p:sp>
          <p:nvSpPr>
            <p:cNvPr id="8" name="Rectangle 7"/>
            <p:cNvSpPr/>
            <p:nvPr/>
          </p:nvSpPr>
          <p:spPr>
            <a:xfrm>
              <a:off x="7315200" y="3429000"/>
              <a:ext cx="990600" cy="762000"/>
            </a:xfrm>
            <a:prstGeom prst="rect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row, </a:t>
              </a:r>
            </a:p>
            <a:p>
              <a:pPr algn="ctr"/>
              <a:r>
                <a:rPr lang="en-US" sz="1600" dirty="0" err="1" smtClean="0"/>
                <a:t>col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4191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row+1,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667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row-1,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05800" y="3429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row, 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r>
                <a:rPr lang="en-US" sz="1600" dirty="0" smtClean="0">
                  <a:solidFill>
                    <a:schemeClr val="tx1"/>
                  </a:solidFill>
                </a:rPr>
                <a:t>+ 1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600" y="3429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row,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col-1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19250"/>
            <a:ext cx="8914846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4" y="2593016"/>
            <a:ext cx="1514476" cy="251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919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762000"/>
            <a:ext cx="82772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0" y="3505200"/>
            <a:ext cx="175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2819400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32766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505200"/>
            <a:ext cx="2057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609600"/>
            <a:ext cx="81819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2209800"/>
            <a:ext cx="17526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10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6: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5619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762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67025"/>
            <a:ext cx="58959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queue</a:t>
            </a:r>
            <a:r>
              <a:rPr lang="en-US" i="1" dirty="0" smtClean="0"/>
              <a:t> </a:t>
            </a:r>
            <a:r>
              <a:rPr lang="en-US" dirty="0" smtClean="0"/>
              <a:t>is a waiting line that grows by adding elements to its end and shrinks by taking elements from its front</a:t>
            </a:r>
          </a:p>
          <a:p>
            <a:pPr eaLnBrk="1" hangingPunct="1"/>
            <a:r>
              <a:rPr lang="en-US" dirty="0" smtClean="0"/>
              <a:t>A queue is a structure in which both ends are used: </a:t>
            </a:r>
          </a:p>
          <a:p>
            <a:pPr lvl="1" eaLnBrk="1" hangingPunct="1"/>
            <a:r>
              <a:rPr lang="en-US" dirty="0" smtClean="0"/>
              <a:t>One for adding new elements </a:t>
            </a:r>
          </a:p>
          <a:p>
            <a:pPr lvl="1" eaLnBrk="1" hangingPunct="1"/>
            <a:r>
              <a:rPr lang="en-US" dirty="0" smtClean="0"/>
              <a:t>One for removing them</a:t>
            </a:r>
          </a:p>
          <a:p>
            <a:pPr eaLnBrk="1" hangingPunct="1"/>
            <a:r>
              <a:rPr lang="en-US" dirty="0" smtClean="0"/>
              <a:t>A queue is an </a:t>
            </a:r>
            <a:r>
              <a:rPr lang="en-US" b="1" dirty="0" smtClean="0"/>
              <a:t>FIFO</a:t>
            </a:r>
            <a:r>
              <a:rPr lang="en-US" i="1" dirty="0" smtClean="0"/>
              <a:t> </a:t>
            </a:r>
            <a:r>
              <a:rPr lang="en-US" dirty="0" smtClean="0"/>
              <a:t>structure: first in/first out</a:t>
            </a:r>
          </a:p>
          <a:p>
            <a:pPr eaLnBrk="1" hangingPunct="1"/>
            <a:r>
              <a:rPr lang="en-US" dirty="0" smtClean="0"/>
              <a:t>Where a queue should be used?</a:t>
            </a:r>
          </a:p>
          <a:p>
            <a:pPr lvl="1"/>
            <a:r>
              <a:rPr lang="en-US" dirty="0" smtClean="0"/>
              <a:t>A queue should be used when processing order of data is the same as creating order.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Queue for customers who are waiting for paying money in a shopping store.</a:t>
            </a:r>
          </a:p>
          <a:p>
            <a:pPr lvl="2"/>
            <a:r>
              <a:rPr lang="en-US" dirty="0" smtClean="0"/>
              <a:t>Printing server: A program receives all printing requirements in a network environment.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DF072B1-9308-4991-B770-62DC8A6D2DE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Queues: How to Implement a queue?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Step 1</a:t>
            </a:r>
            <a:r>
              <a:rPr lang="en-US" dirty="0" smtClean="0"/>
              <a:t>: Choose a linear storage (an array or a linked list).</a:t>
            </a:r>
          </a:p>
          <a:p>
            <a:r>
              <a:rPr lang="en-US" u="sng" dirty="0" smtClean="0"/>
              <a:t>Step 2</a:t>
            </a:r>
            <a:r>
              <a:rPr lang="en-US" dirty="0" smtClean="0"/>
              <a:t>: Implements basic methods which will make a list as a queue such as: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clear() </a:t>
            </a:r>
            <a:r>
              <a:rPr lang="en-US" dirty="0" smtClean="0"/>
              <a:t>— Clear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isEmpty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Check to see if the queue is empty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enqueue</a:t>
            </a:r>
            <a:r>
              <a:rPr lang="en-US" i="1" dirty="0" smtClean="0">
                <a:solidFill>
                  <a:srgbClr val="FFFF00"/>
                </a:solidFill>
              </a:rPr>
              <a:t>(el)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at the end of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dequeue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Take the first element from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firstEl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Return the first element in the queue without removing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2A4308C-ECA7-48C2-BB33-97C5C2D6A77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Queues …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1200" y="2571690"/>
            <a:ext cx="5274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series of operations executed on a queue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71490"/>
            <a:ext cx="652621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2495490"/>
            <a:ext cx="1828800" cy="0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038600"/>
          <a:ext cx="853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168856"/>
                <a:gridCol w="2917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276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Array queue </a:t>
            </a:r>
            <a:r>
              <a:rPr lang="en-US" sz="2000" b="1" dirty="0" err="1" smtClean="0">
                <a:solidFill>
                  <a:srgbClr val="FFFF00"/>
                </a:solidFill>
              </a:rPr>
              <a:t>vs</a:t>
            </a:r>
            <a:r>
              <a:rPr lang="en-US" sz="2000" b="1" dirty="0" smtClean="0">
                <a:solidFill>
                  <a:srgbClr val="FFFF00"/>
                </a:solidFill>
              </a:rPr>
              <a:t> Linked list queue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762000"/>
            <a:ext cx="5972175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5AE7074-CF6C-4CD9-AC8B-103B6957E5E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Queues using circular array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0" y="580138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Figure 4-9 Two possible configurations in an array implementation 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                 of a queue when the queue is full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762000"/>
            <a:ext cx="24384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an array is used to store elements of a queue the 2 indexes must be used to mark the beginning and the last positions.</a:t>
            </a:r>
          </a:p>
          <a:p>
            <a:pPr>
              <a:defRPr/>
            </a:pPr>
            <a:endParaRPr lang="en-US">
              <a:solidFill>
                <a:srgbClr val="0000CC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we do not want to shift elements when an element is pick out the queue then a </a:t>
            </a:r>
            <a:r>
              <a:rPr lang="en-US" b="1" u="sng">
                <a:solidFill>
                  <a:srgbClr val="0000CC"/>
                </a:solidFill>
              </a:rPr>
              <a:t>circular mechanism </a:t>
            </a:r>
            <a:r>
              <a:rPr lang="en-US">
                <a:solidFill>
                  <a:srgbClr val="0000CC"/>
                </a:solidFill>
              </a:rPr>
              <a:t>is used.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 What configuration will describe the queue is full?</a:t>
            </a:r>
            <a:r>
              <a:rPr lang="en-US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828800"/>
            <a:ext cx="16764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Circular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90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66179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313" y="2667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21359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21880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82F74B3-0FBD-4856-B7CD-7BB701692AA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758950" y="5699125"/>
            <a:ext cx="555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4-10 Array implementation of a queue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24000"/>
            <a:ext cx="799941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8290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14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Read by yourself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553200"/>
            <a:ext cx="533400" cy="228600"/>
          </a:xfrm>
        </p:spPr>
        <p:txBody>
          <a:bodyPr/>
          <a:lstStyle/>
          <a:p>
            <a:pPr algn="l"/>
            <a:fld id="{042AED99-7FB4-404E-8A97-64753DCE42EC}" type="slidenum">
              <a:rPr kumimoji="0" lang="en-US" smtClean="0"/>
              <a:pPr algn="l"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D692EFF-7C7B-483E-85AE-7B5D54863A2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4403725"/>
            <a:ext cx="7090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</a:t>
            </a:r>
            <a:r>
              <a:rPr lang="en-US" sz="2000" b="1" dirty="0" smtClean="0">
                <a:solidFill>
                  <a:schemeClr val="bg1"/>
                </a:solidFill>
              </a:rPr>
              <a:t>4-10:  </a:t>
            </a:r>
            <a:r>
              <a:rPr lang="en-US" sz="2000" b="1" dirty="0">
                <a:solidFill>
                  <a:schemeClr val="bg1"/>
                </a:solidFill>
              </a:rPr>
              <a:t>Array implementation of a queue (continued)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12925"/>
            <a:ext cx="802005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38800" y="2270125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The queue is full or empty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Add to the position 0, c</a:t>
            </a:r>
            <a:r>
              <a:rPr lang="en-US" sz="1600" dirty="0">
                <a:solidFill>
                  <a:schemeClr val="bg1"/>
                </a:solidFill>
              </a:rPr>
              <a:t>ircular 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08" y="1431925"/>
            <a:ext cx="180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Read by yourself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A8776A8-5D21-4AEA-96C4-016510650FA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3000" y="5546725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4-10 Array implementation of a queue (continued)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752600"/>
            <a:ext cx="80391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422525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In case of only one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79725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In case of first in the end of array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600">
                <a:solidFill>
                  <a:schemeClr val="bg1"/>
                </a:solidFill>
                <a:sym typeface="Wingdings" pitchFamily="2" charset="2"/>
              </a:rPr>
              <a:t>circular </a:t>
            </a:r>
            <a:r>
              <a:rPr lang="en-US" sz="1600" smtClean="0">
                <a:solidFill>
                  <a:schemeClr val="bg1"/>
                </a:solidFill>
                <a:sym typeface="Wingdings" pitchFamily="2" charset="2"/>
              </a:rPr>
              <a:t>increasing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33692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Normal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908" y="1307068"/>
            <a:ext cx="180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Read by yourself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54BF7FD-CD42-4538-8DC4-7D199F125FA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Linked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50" y="1447800"/>
            <a:ext cx="90108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Remember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FFFF00"/>
                </a:solidFill>
              </a:rPr>
              <a:t>One side for adding an element to the queue(</a:t>
            </a:r>
            <a:r>
              <a:rPr lang="en-US" sz="2800" dirty="0" err="1" smtClean="0">
                <a:solidFill>
                  <a:srgbClr val="FFFF00"/>
                </a:solidFill>
              </a:rPr>
              <a:t>enqueue</a:t>
            </a:r>
            <a:r>
              <a:rPr lang="en-US" sz="2800" dirty="0" smtClean="0">
                <a:solidFill>
                  <a:srgbClr val="FFFF00"/>
                </a:solidFill>
              </a:rPr>
              <a:t>)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- Other side for removing an element (</a:t>
            </a:r>
            <a:r>
              <a:rPr lang="en-US" sz="2800" dirty="0" err="1" smtClean="0">
                <a:solidFill>
                  <a:srgbClr val="FFFF00"/>
                </a:solidFill>
              </a:rPr>
              <a:t>dequeue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2004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r>
                        <a:rPr lang="en-US" sz="2400" baseline="0" dirty="0" smtClean="0"/>
                        <a:t> are used</a:t>
                      </a:r>
                      <a:endParaRPr lang="en-US" sz="240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Enqueue</a:t>
                      </a:r>
                      <a:r>
                        <a:rPr lang="en-US" sz="2400" dirty="0" smtClean="0"/>
                        <a:t> an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add(x),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addLast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Dequeue</a:t>
                      </a:r>
                      <a:r>
                        <a:rPr lang="en-US" sz="2400" dirty="0" smtClean="0"/>
                        <a:t> an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remove(),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removeFirst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Demo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demonstration will depict activities in a shopping store. Customers buy products, an accountant will print an invoice for each customer waiting in a queue.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Activities of customers and accountant’s activity are proceeded concurrently </a:t>
            </a:r>
            <a:r>
              <a:rPr lang="en-US" dirty="0" smtClean="0">
                <a:sym typeface="Wingdings" pitchFamily="2" charset="2"/>
              </a:rPr>
              <a:t> Multi-thread programming is used.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demonstration, multi-threading programming in Java is introduced.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7…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Introduction to multi-threading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285750" lvl="1" eaLnBrk="1" hangingPunct="1">
              <a:buNone/>
            </a:pPr>
            <a:endParaRPr lang="en-US" sz="1100" dirty="0" smtClean="0"/>
          </a:p>
          <a:p>
            <a:pPr marL="285750" lvl="1" eaLnBrk="1" hangingPunct="1"/>
            <a:r>
              <a:rPr lang="en-US" sz="2200" dirty="0" smtClean="0"/>
              <a:t>CPU has some processors and it is multi-core. A core is a processor.</a:t>
            </a:r>
          </a:p>
          <a:p>
            <a:pPr marL="285750" lvl="1" eaLnBrk="1" hangingPunct="1"/>
            <a:r>
              <a:rPr lang="en-US" sz="2200" dirty="0" smtClean="0"/>
              <a:t>A core may contain some instruction pipelines. Each pipeline can run a method independently. So, in a process (program in running), some methods can really performed concurrently</a:t>
            </a:r>
          </a:p>
          <a:p>
            <a:pPr marL="285750" lvl="1" eaLnBrk="1" hangingPunct="1"/>
            <a:r>
              <a:rPr lang="en-US" sz="2200" dirty="0" smtClean="0"/>
              <a:t>A thread is a specific code unit (a method run()) in running. Each language supports  it’s own way to make an object being a thread.</a:t>
            </a:r>
          </a:p>
          <a:p>
            <a:pPr marL="285750" lvl="1" eaLnBrk="1" hangingPunct="1"/>
            <a:r>
              <a:rPr lang="en-US" sz="2200" dirty="0" smtClean="0"/>
              <a:t>A process can have some threads. As default, a process has ONE thread of the </a:t>
            </a:r>
            <a:r>
              <a:rPr lang="en-US" sz="2200" b="1" i="1" dirty="0" smtClean="0"/>
              <a:t>main(…)</a:t>
            </a:r>
            <a:r>
              <a:rPr lang="en-US" sz="2200" dirty="0" smtClean="0"/>
              <a:t> method.</a:t>
            </a:r>
          </a:p>
          <a:p>
            <a:pPr marL="285750" lvl="1" eaLnBrk="1" hangingPunct="1"/>
            <a:r>
              <a:rPr lang="en-US" sz="2200" dirty="0" smtClean="0"/>
              <a:t>Threads in a process are managed by a scheduler implemented in operating system or run-time environment (Java Virtual Machine, java.exe)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7…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Multi-threading in Java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lvl="1" eaLnBrk="1" hangingPunct="1"/>
            <a:r>
              <a:rPr lang="en-US" sz="2400" dirty="0" smtClean="0"/>
              <a:t>Java supports multi-threading. The </a:t>
            </a:r>
            <a:r>
              <a:rPr lang="en-US" sz="2400" dirty="0" err="1" smtClean="0">
                <a:solidFill>
                  <a:srgbClr val="FFFF00"/>
                </a:solidFill>
              </a:rPr>
              <a:t>java.lang.Runnable</a:t>
            </a:r>
            <a:r>
              <a:rPr lang="en-US" sz="2400" dirty="0" smtClean="0"/>
              <a:t> interface declares a method of a Java thread, </a:t>
            </a:r>
            <a:r>
              <a:rPr lang="en-US" sz="2400" dirty="0" smtClean="0">
                <a:solidFill>
                  <a:srgbClr val="FFFF00"/>
                </a:solidFill>
              </a:rPr>
              <a:t>public void run(void)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The topmost class of Java thread is the </a:t>
            </a:r>
            <a:r>
              <a:rPr lang="en-US" sz="2400" dirty="0" err="1" smtClean="0">
                <a:solidFill>
                  <a:srgbClr val="FFFF00"/>
                </a:solidFill>
              </a:rPr>
              <a:t>java.lang.Thread</a:t>
            </a:r>
            <a:r>
              <a:rPr lang="en-US" sz="2400" dirty="0" smtClean="0"/>
              <a:t>. This class implemented the </a:t>
            </a:r>
            <a:r>
              <a:rPr lang="en-US" sz="2400" dirty="0" err="1" smtClean="0">
                <a:solidFill>
                  <a:srgbClr val="FFFF00"/>
                </a:solidFill>
              </a:rPr>
              <a:t>Runnable</a:t>
            </a:r>
            <a:r>
              <a:rPr lang="en-US" sz="2400" dirty="0" smtClean="0"/>
              <a:t> interface.</a:t>
            </a:r>
          </a:p>
          <a:p>
            <a:pPr lvl="1" eaLnBrk="1" hangingPunct="1"/>
            <a:r>
              <a:rPr lang="en-US" sz="2400" dirty="0" smtClean="0"/>
              <a:t>2 ways to create threads in Java</a:t>
            </a:r>
          </a:p>
          <a:p>
            <a:pPr lvl="2" eaLnBrk="1" hangingPunct="1"/>
            <a:r>
              <a:rPr lang="en-US" sz="2000" dirty="0" smtClean="0"/>
              <a:t>(1) Create a class implementing the </a:t>
            </a:r>
            <a:r>
              <a:rPr lang="en-US" sz="2000" dirty="0" err="1" smtClean="0">
                <a:solidFill>
                  <a:srgbClr val="FFFF00"/>
                </a:solidFill>
              </a:rPr>
              <a:t>Runnable</a:t>
            </a:r>
            <a:r>
              <a:rPr lang="en-US" sz="2000" dirty="0" smtClean="0"/>
              <a:t> interface</a:t>
            </a:r>
          </a:p>
          <a:p>
            <a:pPr lvl="2" eaLnBrk="1" hangingPunct="1"/>
            <a:r>
              <a:rPr lang="en-US" sz="2000" dirty="0" smtClean="0"/>
              <a:t>(2) Create a</a:t>
            </a:r>
            <a:r>
              <a:rPr lang="en-US" sz="2000" dirty="0" smtClean="0">
                <a:solidFill>
                  <a:srgbClr val="FFFF00"/>
                </a:solidFill>
              </a:rPr>
              <a:t> sub-class of the Thread class </a:t>
            </a:r>
            <a:r>
              <a:rPr lang="en-US" sz="2000" dirty="0" smtClean="0"/>
              <a:t>should be defined in which the run() method should be overridden appropriately.</a:t>
            </a:r>
          </a:p>
          <a:p>
            <a:pPr lvl="2" eaLnBrk="1" hangingPunct="1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The following demonstration depicts both of two ways above.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7…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b="1" u="sng" dirty="0" smtClean="0">
                <a:solidFill>
                  <a:srgbClr val="FFFF00"/>
                </a:solidFill>
              </a:rPr>
              <a:t>Multi-threading in Java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 eaLnBrk="1" hangingPunct="1"/>
            <a:r>
              <a:rPr lang="en-US" sz="2000" dirty="0" smtClean="0"/>
              <a:t>Each thread has a name and common use methods of threads are: 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start()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: register the thread with the scheduler then it’s </a:t>
            </a:r>
            <a:r>
              <a:rPr lang="en-US" sz="2000" b="1" dirty="0" smtClean="0"/>
              <a:t>run</a:t>
            </a:r>
            <a:r>
              <a:rPr lang="en-US" sz="2000" dirty="0" smtClean="0"/>
              <a:t>() method is called </a:t>
            </a:r>
            <a:r>
              <a:rPr lang="en-US" sz="2000" dirty="0" err="1" smtClean="0"/>
              <a:t>aqutomaticaaly</a:t>
            </a:r>
            <a:r>
              <a:rPr lang="en-US" sz="2000" dirty="0" smtClean="0"/>
              <a:t> when it is chosen by the scheduler.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stop()</a:t>
            </a:r>
            <a:r>
              <a:rPr lang="en-US" sz="2000" dirty="0" smtClean="0"/>
              <a:t>: un-register the thread from the scheduler. </a:t>
            </a:r>
            <a:r>
              <a:rPr lang="en-US" sz="2000" dirty="0" smtClean="0">
                <a:solidFill>
                  <a:srgbClr val="FF0000"/>
                </a:solidFill>
              </a:rPr>
              <a:t>This method is not safe in case of there is common resource between threads.</a:t>
            </a:r>
          </a:p>
          <a:p>
            <a:pPr marL="1030288" lvl="1" eaLnBrk="1" hangingPunct="1"/>
            <a:r>
              <a:rPr lang="en-US" sz="2000" dirty="0" smtClean="0">
                <a:solidFill>
                  <a:srgbClr val="FFFF00"/>
                </a:solidFill>
              </a:rPr>
              <a:t>yield()</a:t>
            </a:r>
            <a:r>
              <a:rPr lang="en-US" sz="2000" dirty="0" smtClean="0"/>
              <a:t>: inform to the scheduler that it want to stop using CPU </a:t>
            </a:r>
            <a:r>
              <a:rPr lang="en-US" sz="2000" dirty="0" smtClean="0">
                <a:sym typeface="Wingdings" pitchFamily="2" charset="2"/>
              </a:rPr>
              <a:t> Yielding CPU to other threads  </a:t>
            </a:r>
            <a:r>
              <a:rPr lang="en-US" sz="2000" u="sng" dirty="0" smtClean="0">
                <a:sym typeface="Wingdings" pitchFamily="2" charset="2"/>
              </a:rPr>
              <a:t>A way to stop a thread safely.</a:t>
            </a:r>
            <a:endParaRPr lang="en-US" sz="2000" u="sng" dirty="0" smtClean="0"/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sleep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milliSec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  <a:r>
              <a:rPr lang="en-US" sz="2000" dirty="0" smtClean="0"/>
              <a:t> : Pause the thread a duration</a:t>
            </a:r>
          </a:p>
          <a:p>
            <a:pPr marL="1030288" lvl="1" eaLnBrk="1" hangingPunct="1"/>
            <a:r>
              <a:rPr lang="en-US" sz="2000" b="1" dirty="0" err="1" smtClean="0">
                <a:solidFill>
                  <a:srgbClr val="FFFF00"/>
                </a:solidFill>
              </a:rPr>
              <a:t>isAlive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  <a:r>
              <a:rPr lang="en-US" sz="2000" dirty="0" smtClean="0"/>
              <a:t>: checking existence of a thread .</a:t>
            </a:r>
          </a:p>
          <a:p>
            <a:pPr marL="630238" eaLnBrk="1" hangingPunct="1"/>
            <a:r>
              <a:rPr lang="en-US" sz="2000" dirty="0" smtClean="0"/>
              <a:t>For more details:</a:t>
            </a:r>
          </a:p>
          <a:p>
            <a:pPr marL="630238" eaLnBrk="1" hangingPunct="1">
              <a:buNone/>
            </a:pPr>
            <a:r>
              <a:rPr lang="en-US" sz="2000" dirty="0" smtClean="0">
                <a:hlinkClick r:id="rId2"/>
              </a:rPr>
              <a:t>https://docs.oracle.com/en/java/javase/16/docs/api/java.base/java/lang/package-summary.html</a:t>
            </a:r>
            <a:endParaRPr lang="en-US" sz="2000" dirty="0" smtClean="0"/>
          </a:p>
          <a:p>
            <a:pPr marL="630238" eaLnBrk="1" hangingPunct="1">
              <a:buNone/>
            </a:pPr>
            <a:endParaRPr lang="en-US" sz="2000" dirty="0" smtClean="0"/>
          </a:p>
          <a:p>
            <a:pPr marL="630238" eaLnBrk="1" hangingPunct="1">
              <a:buNone/>
            </a:pPr>
            <a:endParaRPr lang="en-US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 smtClean="0"/>
              <a:t>Queue: Demo 7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194" y="1524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959564"/>
            <a:ext cx="7772400" cy="35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 Thread for accountant’s activity will be implemented using the </a:t>
            </a:r>
            <a:r>
              <a:rPr lang="en-US" dirty="0" err="1" smtClean="0">
                <a:sym typeface="Wingdings" pitchFamily="2" charset="2"/>
              </a:rPr>
              <a:t>Runnable</a:t>
            </a:r>
            <a:r>
              <a:rPr lang="en-US" dirty="0" smtClean="0">
                <a:sym typeface="Wingdings" pitchFamily="2" charset="2"/>
              </a:rPr>
              <a:t> interface.</a:t>
            </a:r>
          </a:p>
          <a:p>
            <a:pPr marL="0" indent="0">
              <a:buNone/>
            </a:pPr>
            <a:r>
              <a:rPr lang="en-US" dirty="0" smtClean="0"/>
              <a:t>- Class for a customer will be sub-class of the Thread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7…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93052" cy="50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194" y="10668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1295400"/>
            <a:ext cx="902208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7…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9BAF3EA2-1165-42CB-8850-75D43E9D11D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3200" dirty="0" smtClean="0"/>
              <a:t>1- Stacks</a:t>
            </a:r>
          </a:p>
          <a:p>
            <a:pPr eaLnBrk="1" hangingPunct="1">
              <a:buNone/>
            </a:pPr>
            <a:r>
              <a:rPr lang="en-US" sz="3200" dirty="0" smtClean="0"/>
              <a:t>2- Queues</a:t>
            </a:r>
          </a:p>
          <a:p>
            <a:pPr eaLnBrk="1" hangingPunct="1">
              <a:buNone/>
            </a:pPr>
            <a:r>
              <a:rPr lang="en-US" sz="3200" dirty="0" smtClean="0"/>
              <a:t>3- Priority Queues</a:t>
            </a:r>
          </a:p>
          <a:p>
            <a:pPr eaLnBrk="1" hangingPunct="1">
              <a:buNone/>
            </a:pPr>
            <a:r>
              <a:rPr lang="en-US" sz="3200" dirty="0" smtClean="0"/>
              <a:t>Exercises: 6 assignments in demonstrations.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883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7…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458200" cy="589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7…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762000"/>
            <a:ext cx="23246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3- Priority Queues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81600"/>
          </a:xfrm>
        </p:spPr>
        <p:txBody>
          <a:bodyPr>
            <a:normAutofit/>
          </a:bodyPr>
          <a:lstStyle/>
          <a:p>
            <a:pPr marL="339725" indent="-339725" eaLnBrk="1" hangingPunct="1"/>
            <a:r>
              <a:rPr lang="en-US" b="1" dirty="0" smtClean="0">
                <a:solidFill>
                  <a:srgbClr val="FFFF00"/>
                </a:solidFill>
              </a:rPr>
              <a:t>Priority</a:t>
            </a:r>
            <a:r>
              <a:rPr lang="en-US" dirty="0" smtClean="0"/>
              <a:t>: External factor is applied on each data object. It is commonly an integer.</a:t>
            </a:r>
          </a:p>
          <a:p>
            <a:pPr marL="339725" indent="-339725" eaLnBrk="1" hangingPunct="1">
              <a:buNone/>
            </a:pPr>
            <a:endParaRPr lang="en-US" dirty="0" smtClean="0"/>
          </a:p>
          <a:p>
            <a:r>
              <a:rPr lang="en-US" dirty="0" smtClean="0"/>
              <a:t>In priority queue, each element is assigned it’s own priority.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sym typeface="Wingdings" pitchFamily="2" charset="2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Wingdings" pitchFamily="2" charset="2"/>
              </a:rPr>
              <a:t>In de-queue operation, the element having the highest priority must be chosen.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When an data object is en-queued, it will be put to a suitable position </a:t>
            </a:r>
            <a:r>
              <a:rPr lang="en-US" dirty="0" smtClean="0">
                <a:sym typeface="Wingdings" pitchFamily="2" charset="2"/>
              </a:rPr>
              <a:t> After a new element is added to the end of the queue, some updates may be performed to ensure that the highest priority element is put at the beginning of the queue.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 Priority Queue using Array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537325"/>
            <a:ext cx="4495800" cy="244475"/>
          </a:xfrm>
        </p:spPr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229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6865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143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81200" y="26009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1229360"/>
            <a:ext cx="1905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 empty queue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5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3</a:t>
            </a:r>
          </a:p>
          <a:p>
            <a:pPr algn="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7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1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10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6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30581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81200" y="3515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981200" y="39725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81200" y="4429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81200" y="48869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81200" y="53441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81200" y="5801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057400" y="990600"/>
            <a:ext cx="457200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0400" y="1219200"/>
            <a:ext cx="1981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Evaluation: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(Based-on  shift operations)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b="1" i="1" dirty="0" smtClean="0">
                <a:solidFill>
                  <a:srgbClr val="FFFF00"/>
                </a:solidFill>
              </a:rPr>
              <a:t>En-queue: 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best case, highest priority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Adding to the end  O(1)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The worst case, lowest priority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Adding to the beginning  O(n)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b="1" i="1" dirty="0" smtClean="0">
                <a:solidFill>
                  <a:srgbClr val="FFFF00"/>
                </a:solidFill>
              </a:rPr>
              <a:t>De-queue:  </a:t>
            </a:r>
            <a:r>
              <a:rPr lang="en-US" dirty="0" smtClean="0">
                <a:solidFill>
                  <a:srgbClr val="FFFF00"/>
                </a:solidFill>
              </a:rPr>
              <a:t>Removing from the end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FF00"/>
                </a:solidFill>
              </a:rPr>
              <a:t>O(1)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85E79EB-C193-4348-88F2-40098E02FAB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Priority Queues (continued)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>
            <a:noAutofit/>
          </a:bodyPr>
          <a:lstStyle/>
          <a:p>
            <a:pPr marL="339725" indent="-339725"/>
            <a:r>
              <a:rPr lang="en-US" b="1" dirty="0" smtClean="0">
                <a:solidFill>
                  <a:srgbClr val="FFFF00"/>
                </a:solidFill>
              </a:rPr>
              <a:t>Where priority queues are used?</a:t>
            </a:r>
            <a:r>
              <a:rPr lang="en-US" dirty="0" smtClean="0"/>
              <a:t> </a:t>
            </a:r>
          </a:p>
          <a:p>
            <a:pPr marL="339725" indent="1588">
              <a:buFontTx/>
              <a:buChar char="-"/>
            </a:pPr>
            <a:r>
              <a:rPr lang="en-US" dirty="0" smtClean="0"/>
              <a:t> Schedulers in operating systems </a:t>
            </a:r>
            <a:r>
              <a:rPr lang="en-US" dirty="0" smtClean="0">
                <a:sym typeface="Wingdings" pitchFamily="2" charset="2"/>
              </a:rPr>
              <a:t> Priority schedulers</a:t>
            </a:r>
          </a:p>
          <a:p>
            <a:pPr marL="339725" indent="1588">
              <a:buFontTx/>
              <a:buChar char="-"/>
            </a:pPr>
            <a:r>
              <a:rPr lang="en-US" dirty="0" smtClean="0"/>
              <a:t> Schedulers in automatic processing applications.</a:t>
            </a:r>
          </a:p>
          <a:p>
            <a:pPr marL="339725" indent="-339725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339725" indent="-339725"/>
            <a:r>
              <a:rPr lang="en-US" dirty="0" smtClean="0">
                <a:solidFill>
                  <a:srgbClr val="FFFF00"/>
                </a:solidFill>
              </a:rPr>
              <a:t>Priority queue implementations: </a:t>
            </a:r>
          </a:p>
          <a:p>
            <a:pPr lvl="1">
              <a:buNone/>
            </a:pPr>
            <a:r>
              <a:rPr lang="en-US" dirty="0" smtClean="0"/>
              <a:t>(1) Using a totally ordered list (array or linked list) </a:t>
            </a:r>
            <a:r>
              <a:rPr lang="en-US" dirty="0" smtClean="0">
                <a:sym typeface="Wingdings" pitchFamily="2" charset="2"/>
              </a:rPr>
              <a:t> Cost  of  en-queue operations.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(2) </a:t>
            </a:r>
            <a:r>
              <a:rPr lang="en-US" dirty="0" smtClean="0"/>
              <a:t>A heap, it will be introduced in the chapter Trees.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704" y="114300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57704" y="16865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7704" y="24485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704" y="30581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7704" y="35153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88620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7704" y="45821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8EC2556-84AA-4CFF-A660-B299101F6E40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stack</a:t>
            </a:r>
            <a:r>
              <a:rPr lang="en-US" i="1" smtClean="0"/>
              <a:t> </a:t>
            </a:r>
            <a:r>
              <a:rPr lang="en-US" smtClean="0"/>
              <a:t>is a linear data structure that can be accessed at only one of its ends for storing and retrieving data.</a:t>
            </a:r>
          </a:p>
          <a:p>
            <a:pPr eaLnBrk="1" hangingPunct="1"/>
            <a:r>
              <a:rPr lang="en-US" smtClean="0"/>
              <a:t>A stack is called an LIFO</a:t>
            </a:r>
            <a:r>
              <a:rPr lang="en-US" i="1" smtClean="0"/>
              <a:t> </a:t>
            </a:r>
            <a:r>
              <a:rPr lang="en-US" smtClean="0"/>
              <a:t>structure: last in/first out.</a:t>
            </a:r>
          </a:p>
          <a:p>
            <a:pPr eaLnBrk="1" hangingPunct="1"/>
            <a:r>
              <a:rPr lang="en-US" smtClean="0"/>
              <a:t>A queue</a:t>
            </a:r>
            <a:r>
              <a:rPr lang="en-US" i="1" smtClean="0"/>
              <a:t> </a:t>
            </a:r>
            <a:r>
              <a:rPr lang="en-US" smtClean="0"/>
              <a:t>is a waiting line that grows by adding elements to its end and shrinks by taking elements from its front.</a:t>
            </a:r>
          </a:p>
          <a:p>
            <a:pPr eaLnBrk="1" hangingPunct="1"/>
            <a:r>
              <a:rPr lang="en-US" smtClean="0"/>
              <a:t>A queue is an FIFO</a:t>
            </a:r>
            <a:r>
              <a:rPr lang="en-US" i="1" smtClean="0"/>
              <a:t> </a:t>
            </a:r>
            <a:r>
              <a:rPr lang="en-US" smtClean="0"/>
              <a:t>structure: first in/first out.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0749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2- Stack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3-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4-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stack,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5-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stack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6-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7-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queue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8-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queue,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queue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9-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10-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10 sang </a:t>
            </a:r>
            <a:r>
              <a:rPr lang="en-US" sz="2000" dirty="0" err="1" smtClean="0"/>
              <a:t>hệ</a:t>
            </a:r>
            <a:r>
              <a:rPr lang="en-US" sz="2000" dirty="0" smtClean="0"/>
              <a:t> 2, stack hay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11-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queue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13- Suppose that a stack of integers, named </a:t>
            </a:r>
            <a:r>
              <a:rPr lang="en-US" sz="2400" dirty="0" err="1" smtClean="0"/>
              <a:t>stk</a:t>
            </a:r>
            <a:r>
              <a:rPr lang="en-US" sz="2400" dirty="0" smtClean="0"/>
              <a:t>, is empty. Examine the following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(7);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(9);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(11);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(13);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while (!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stk.empty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stk.pop();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(stk.pop() + “,”);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/>
              <a:t>   What we can see in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1- Stacks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stack</a:t>
            </a:r>
            <a:r>
              <a:rPr lang="en-US" i="1" dirty="0" smtClean="0"/>
              <a:t> </a:t>
            </a:r>
            <a:r>
              <a:rPr lang="en-US" dirty="0" smtClean="0"/>
              <a:t>is a linear data structure that can be accessed only at one of its ends for storing and retrieving data.</a:t>
            </a:r>
          </a:p>
          <a:p>
            <a:pPr eaLnBrk="1" hangingPunct="1"/>
            <a:r>
              <a:rPr lang="en-US" dirty="0" smtClean="0"/>
              <a:t>A stack is called an </a:t>
            </a:r>
            <a:r>
              <a:rPr lang="en-US" b="1" dirty="0" smtClean="0"/>
              <a:t>LIFO</a:t>
            </a:r>
            <a:r>
              <a:rPr lang="en-US" i="1" dirty="0" smtClean="0"/>
              <a:t> </a:t>
            </a:r>
            <a:r>
              <a:rPr lang="en-US" dirty="0" smtClean="0"/>
              <a:t>structure: last in/first 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133600" y="5314890"/>
            <a:ext cx="5160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 </a:t>
            </a:r>
            <a:r>
              <a:rPr lang="en-US" sz="2000" b="1" dirty="0">
                <a:solidFill>
                  <a:srgbClr val="FFFF00"/>
                </a:solidFill>
              </a:rPr>
              <a:t>series of operations executed on a stack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09890"/>
            <a:ext cx="683895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Where a stack should be used?</a:t>
            </a:r>
          </a:p>
          <a:p>
            <a:pPr eaLnBrk="1" hangingPunct="1"/>
            <a:r>
              <a:rPr lang="en-US" dirty="0" smtClean="0"/>
              <a:t>Stack should be used when processing order of data is </a:t>
            </a:r>
            <a:r>
              <a:rPr lang="en-US" b="1" u="sng" dirty="0" smtClean="0"/>
              <a:t>opposed</a:t>
            </a:r>
            <a:r>
              <a:rPr lang="en-US" dirty="0" smtClean="0"/>
              <a:t> to creating order.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371600" y="2971800"/>
            <a:ext cx="5486400" cy="3048000"/>
            <a:chOff x="1371600" y="2971800"/>
            <a:chExt cx="5486400" cy="3048000"/>
          </a:xfrm>
        </p:grpSpPr>
        <p:grpSp>
          <p:nvGrpSpPr>
            <p:cNvPr id="2" name="Group 41"/>
            <p:cNvGrpSpPr/>
            <p:nvPr/>
          </p:nvGrpSpPr>
          <p:grpSpPr>
            <a:xfrm>
              <a:off x="1371600" y="2971800"/>
              <a:ext cx="5486400" cy="3048000"/>
              <a:chOff x="609600" y="2971800"/>
              <a:chExt cx="5486400" cy="3048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9400" y="2971800"/>
                <a:ext cx="2286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n= 12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6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3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1 : 2 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en-US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76800" y="57150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76800" y="54102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76800" y="51054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48006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24400" y="3124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base=2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276600" y="3505200"/>
                <a:ext cx="990600" cy="8382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257800" y="4038600"/>
                <a:ext cx="228600" cy="6858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334000" y="36692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1100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2362994" y="4799806"/>
                <a:ext cx="21336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8" idx="1"/>
              </p:cNvCxnSpPr>
              <p:nvPr/>
            </p:nvCxnSpPr>
            <p:spPr>
              <a:xfrm>
                <a:off x="3429000" y="5867400"/>
                <a:ext cx="14478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57600" y="3962400"/>
                <a:ext cx="794" cy="1600994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3505994" y="4724400"/>
                <a:ext cx="10668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4115594" y="4724400"/>
                <a:ext cx="457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657600" y="5562600"/>
                <a:ext cx="1219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5257800"/>
                <a:ext cx="838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343400" y="4953000"/>
                <a:ext cx="5334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09600" y="3581400"/>
                <a:ext cx="2133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Convert a positive number to a binary string.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6629400" y="4876800"/>
              <a:ext cx="0" cy="106680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541B96-FB11-4534-981E-34EC46BA81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How to Implement a stack?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 smtClean="0"/>
              <a:t>Step 1</a:t>
            </a:r>
            <a:r>
              <a:rPr lang="en-US" dirty="0" smtClean="0"/>
              <a:t>: Choose a linear storage (an array or a linked list).</a:t>
            </a:r>
          </a:p>
          <a:p>
            <a:pPr eaLnBrk="1" hangingPunct="1"/>
            <a:r>
              <a:rPr lang="en-US" u="sng" dirty="0" smtClean="0"/>
              <a:t>Step 2</a:t>
            </a:r>
            <a:r>
              <a:rPr lang="en-US" dirty="0" smtClean="0"/>
              <a:t>: Implements basic methods which will make a list as a stacks such as: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clear()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— Clear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isEmpty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Check to see if the stack is empty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push(el)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on the top of the stack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pop() </a:t>
            </a:r>
            <a:r>
              <a:rPr lang="en-US" dirty="0" smtClean="0"/>
              <a:t>— Take the topmost element from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topEl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Return the topmost element in the stack without removing it</a:t>
            </a:r>
          </a:p>
          <a:p>
            <a:r>
              <a:rPr lang="en-US" dirty="0" smtClean="0"/>
              <a:t>The LIFO mechanism is implemented in methods push(…) and pop(…).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Stacks: How to Implement a Stack?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Comparing Array Stack  </a:t>
            </a:r>
            <a:r>
              <a:rPr lang="en-US" dirty="0" err="1" smtClean="0">
                <a:solidFill>
                  <a:srgbClr val="FFC000"/>
                </a:solidFill>
              </a:rPr>
              <a:t>vs</a:t>
            </a:r>
            <a:r>
              <a:rPr lang="en-US" dirty="0" smtClean="0">
                <a:solidFill>
                  <a:srgbClr val="FFC000"/>
                </a:solidFill>
              </a:rPr>
              <a:t> Linked-list Stack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8C7F31C-775C-48C0-9B7D-ABB499AFEBC6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981200"/>
          <a:ext cx="85344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743200"/>
                <a:gridCol w="2590800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Stack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Evaluating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size must be 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of an element will be allocated when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 stack is more flexible than array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methods:</a:t>
                      </a:r>
                    </a:p>
                    <a:p>
                      <a:r>
                        <a:rPr lang="en-US" i="1" dirty="0" smtClean="0"/>
                        <a:t>push(x)</a:t>
                      </a:r>
                    </a:p>
                    <a:p>
                      <a:r>
                        <a:rPr lang="en-US" i="1" dirty="0" smtClean="0"/>
                        <a:t>pop()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 push(x) 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      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      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the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the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respect to performance,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hey are the same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629</TotalTime>
  <Words>3159</Words>
  <Application>Microsoft Office PowerPoint</Application>
  <PresentationFormat>On-screen Show (4:3)</PresentationFormat>
  <Paragraphs>556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Flow</vt:lpstr>
      <vt:lpstr>Stacks and Queues</vt:lpstr>
      <vt:lpstr>Introduction</vt:lpstr>
      <vt:lpstr>Introduction…</vt:lpstr>
      <vt:lpstr>Learning Outcomes</vt:lpstr>
      <vt:lpstr>Contents</vt:lpstr>
      <vt:lpstr>1- Stacks</vt:lpstr>
      <vt:lpstr>Stacks…</vt:lpstr>
      <vt:lpstr>Stacks: How to Implement a stack?</vt:lpstr>
      <vt:lpstr>Stacks: How to Implement a Stack?</vt:lpstr>
      <vt:lpstr>Stacks: Demo 1- Array Stack</vt:lpstr>
      <vt:lpstr>Stacks: Demo 1- Array Stack</vt:lpstr>
      <vt:lpstr>Stacks: Demo 2- Linked List Stack</vt:lpstr>
      <vt:lpstr>Stacks: Demo 2- Linked List Stack</vt:lpstr>
      <vt:lpstr>Stacks: Demo 3</vt:lpstr>
      <vt:lpstr>Stacks: …</vt:lpstr>
      <vt:lpstr>Stacks…</vt:lpstr>
      <vt:lpstr>Stacks…</vt:lpstr>
      <vt:lpstr>Stacks: Demo 4</vt:lpstr>
      <vt:lpstr>Stacks: Demo 4</vt:lpstr>
      <vt:lpstr>Stacks: Demo 4</vt:lpstr>
      <vt:lpstr>Stacks: Demo 4</vt:lpstr>
      <vt:lpstr>Stack: Demo 5.</vt:lpstr>
      <vt:lpstr>Stack: Demo 5…</vt:lpstr>
      <vt:lpstr>Stack: Demo 5...</vt:lpstr>
      <vt:lpstr>Stack: Demo 5.</vt:lpstr>
      <vt:lpstr>Stack: Demo 6, The Maze Problem</vt:lpstr>
      <vt:lpstr>Stack: Demo 6: The Maze Problem…</vt:lpstr>
      <vt:lpstr>Stack: Demo 6: The Maze Problem… </vt:lpstr>
      <vt:lpstr>Stack: Demo 6: The Maze Problem…</vt:lpstr>
      <vt:lpstr>Stack: Demo 6: The Maze Problem…</vt:lpstr>
      <vt:lpstr>Stack: Demo 6: The Maze Problem…</vt:lpstr>
      <vt:lpstr>Stack: Demo 6: The Maze Problem…</vt:lpstr>
      <vt:lpstr>Stack: Demo 6: The Maze Problem…</vt:lpstr>
      <vt:lpstr>Stack: Demo 6: The Maze Problem…</vt:lpstr>
      <vt:lpstr>2- Queues</vt:lpstr>
      <vt:lpstr>Queues: How to Implement a queue?</vt:lpstr>
      <vt:lpstr>Queues …</vt:lpstr>
      <vt:lpstr>Queues using circular array</vt:lpstr>
      <vt:lpstr>Queues using circular array…</vt:lpstr>
      <vt:lpstr>Queues using circular array…</vt:lpstr>
      <vt:lpstr>Queues using circular array…</vt:lpstr>
      <vt:lpstr>Queues using Linked lists</vt:lpstr>
      <vt:lpstr>Queues: Demo 7</vt:lpstr>
      <vt:lpstr>Queues: Demo 7…</vt:lpstr>
      <vt:lpstr>Queues: Demo 7…</vt:lpstr>
      <vt:lpstr>Queues: Demo 7…</vt:lpstr>
      <vt:lpstr>Queue: Demo 7</vt:lpstr>
      <vt:lpstr>Queue Demo 7…</vt:lpstr>
      <vt:lpstr>Queue Demo 7…</vt:lpstr>
      <vt:lpstr>Queue Demo 7…</vt:lpstr>
      <vt:lpstr>Queue Demo 7…</vt:lpstr>
      <vt:lpstr>3- Priority Queues</vt:lpstr>
      <vt:lpstr>A Priority Queue using Array</vt:lpstr>
      <vt:lpstr>Priority Queues (continued)</vt:lpstr>
      <vt:lpstr>Learning Outcomes</vt:lpstr>
      <vt:lpstr>Summary</vt:lpstr>
      <vt:lpstr>Ôn tập – Viết vào vở</vt:lpstr>
      <vt:lpstr>Ôn tập –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50</cp:revision>
  <dcterms:created xsi:type="dcterms:W3CDTF">2021-11-26T02:00:25Z</dcterms:created>
  <dcterms:modified xsi:type="dcterms:W3CDTF">2023-05-24T06:02:25Z</dcterms:modified>
</cp:coreProperties>
</file>