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7" r:id="rId5"/>
    <p:sldId id="351" r:id="rId6"/>
    <p:sldId id="350" r:id="rId7"/>
    <p:sldId id="352" r:id="rId8"/>
    <p:sldId id="353" r:id="rId9"/>
    <p:sldId id="357" r:id="rId10"/>
    <p:sldId id="358"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RING FRAMEWORK" id="{E2873316-C6A9-4170-A88D-431BF5BD22A4}">
          <p14:sldIdLst>
            <p14:sldId id="347"/>
            <p14:sldId id="351"/>
            <p14:sldId id="350"/>
            <p14:sldId id="352"/>
            <p14:sldId id="353"/>
            <p14:sldId id="357"/>
            <p14:sldId id="358"/>
            <p14:sldId id="355"/>
            <p14:sldId id="356"/>
          </p14:sldIdLst>
        </p14:section>
        <p14:section name="SPRING" id="{6D40463C-2BDE-4CD0-9B88-3DD275066F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34" autoAdjust="0"/>
  </p:normalViewPr>
  <p:slideViewPr>
    <p:cSldViewPr snapToGrid="0">
      <p:cViewPr varScale="1">
        <p:scale>
          <a:sx n="67" d="100"/>
          <a:sy n="67" d="100"/>
        </p:scale>
        <p:origin x="6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smtClean="0"/>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smtClean="0"/>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smtClean="0"/>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smtClean="0"/>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495300"/>
            <a:ext cx="11125200" cy="5981700"/>
          </a:xfrm>
        </p:spPr>
        <p:txBody>
          <a:bodyPr>
            <a:normAutofit/>
          </a:bodyPr>
          <a:lstStyle/>
          <a:p>
            <a:pPr marL="1471400" lvl="8" indent="0">
              <a:buNone/>
            </a:pPr>
            <a:endParaRPr lang="en-IN" sz="2600" dirty="0"/>
          </a:p>
          <a:p>
            <a:pPr marL="1471400" lvl="8" indent="0">
              <a:buNone/>
            </a:pPr>
            <a:r>
              <a:rPr lang="en-IN" sz="2600" dirty="0" smtClean="0"/>
              <a:t>			</a:t>
            </a:r>
          </a:p>
          <a:p>
            <a:pPr marL="1471400" lvl="8" indent="0">
              <a:buNone/>
            </a:pPr>
            <a:endParaRPr lang="en-IN" sz="2600" b="1" dirty="0">
              <a:solidFill>
                <a:schemeClr val="accent2"/>
              </a:solidFill>
            </a:endParaRPr>
          </a:p>
          <a:p>
            <a:pPr marL="1471400" lvl="8" indent="0">
              <a:buNone/>
            </a:pPr>
            <a:endParaRPr lang="en-IN" sz="2600" b="1" dirty="0" smtClean="0">
              <a:solidFill>
                <a:schemeClr val="accent2"/>
              </a:solidFill>
            </a:endParaRPr>
          </a:p>
          <a:p>
            <a:pPr marL="1471400" lvl="8" indent="0">
              <a:buNone/>
            </a:pPr>
            <a:endParaRPr lang="en-IN" sz="2600" b="1" dirty="0">
              <a:solidFill>
                <a:schemeClr val="accent2"/>
              </a:solidFill>
            </a:endParaRPr>
          </a:p>
          <a:p>
            <a:pPr marL="1471400" lvl="8" indent="0">
              <a:buNone/>
            </a:pPr>
            <a:r>
              <a:rPr lang="en-IN" sz="2600" b="1" dirty="0" smtClean="0">
                <a:solidFill>
                  <a:schemeClr val="accent2"/>
                </a:solidFill>
              </a:rPr>
              <a:t>			SPRING FRAMEWORK </a:t>
            </a:r>
            <a:endParaRPr lang="en-IN" sz="2600" b="1" dirty="0">
              <a:solidFill>
                <a:schemeClr val="accent2"/>
              </a:solidFill>
            </a:endParaRPr>
          </a:p>
        </p:txBody>
      </p:sp>
    </p:spTree>
    <p:extLst>
      <p:ext uri="{BB962C8B-B14F-4D97-AF65-F5344CB8AC3E}">
        <p14:creationId xmlns:p14="http://schemas.microsoft.com/office/powerpoint/2010/main" val="123744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292100"/>
            <a:ext cx="5080000" cy="5168900"/>
          </a:xfrm>
        </p:spPr>
        <p:txBody>
          <a:bodyPr>
            <a:normAutofit/>
          </a:bodyPr>
          <a:lstStyle/>
          <a:p>
            <a:r>
              <a:rPr lang="en-IN" dirty="0" smtClean="0"/>
              <a:t> </a:t>
            </a:r>
            <a:r>
              <a:rPr lang="en-IN" sz="2400" b="1" dirty="0" smtClean="0">
                <a:solidFill>
                  <a:schemeClr val="accent2"/>
                </a:solidFill>
              </a:rPr>
              <a:t>SPRING</a:t>
            </a:r>
            <a:r>
              <a:rPr lang="en-IN" dirty="0" smtClean="0"/>
              <a:t> :</a:t>
            </a:r>
          </a:p>
          <a:p>
            <a:pPr lvl="1"/>
            <a:r>
              <a:rPr lang="en-IN" dirty="0" smtClean="0"/>
              <a:t>Dependency Injection</a:t>
            </a:r>
          </a:p>
          <a:p>
            <a:pPr lvl="1"/>
            <a:r>
              <a:rPr lang="en-IN" dirty="0" smtClean="0"/>
              <a:t>Inversion of control</a:t>
            </a:r>
          </a:p>
          <a:p>
            <a:pPr lvl="1"/>
            <a:r>
              <a:rPr lang="en-IN" dirty="0" smtClean="0"/>
              <a:t>Application Context</a:t>
            </a:r>
          </a:p>
          <a:p>
            <a:pPr lvl="1"/>
            <a:r>
              <a:rPr lang="en-IN" dirty="0" smtClean="0"/>
              <a:t>Autowiring</a:t>
            </a:r>
          </a:p>
          <a:p>
            <a:pPr lvl="1"/>
            <a:r>
              <a:rPr lang="en-IN" dirty="0" smtClean="0"/>
              <a:t>Annotations</a:t>
            </a:r>
          </a:p>
          <a:p>
            <a:pPr lvl="1"/>
            <a:r>
              <a:rPr lang="en-IN" dirty="0" smtClean="0"/>
              <a:t>Context and Dependency Injection</a:t>
            </a:r>
          </a:p>
          <a:p>
            <a:pPr lvl="1"/>
            <a:r>
              <a:rPr lang="en-IN" dirty="0" smtClean="0"/>
              <a:t>Spring modules</a:t>
            </a:r>
          </a:p>
          <a:p>
            <a:pPr lvl="1"/>
            <a:r>
              <a:rPr lang="en-IN" dirty="0" smtClean="0"/>
              <a:t>Spring projects</a:t>
            </a:r>
          </a:p>
          <a:p>
            <a:pPr lvl="1"/>
            <a:r>
              <a:rPr lang="en-IN" dirty="0" smtClean="0"/>
              <a:t>Aspect Oriented Programming</a:t>
            </a:r>
          </a:p>
          <a:p>
            <a:pPr marL="201168" lvl="1" indent="0">
              <a:buNone/>
            </a:pPr>
            <a:endParaRPr lang="en-IN" dirty="0"/>
          </a:p>
        </p:txBody>
      </p:sp>
      <p:sp>
        <p:nvSpPr>
          <p:cNvPr id="4" name="TextBox 3"/>
          <p:cNvSpPr txBox="1"/>
          <p:nvPr/>
        </p:nvSpPr>
        <p:spPr>
          <a:xfrm>
            <a:off x="5867400" y="381000"/>
            <a:ext cx="5435600" cy="3508653"/>
          </a:xfrm>
          <a:prstGeom prst="rect">
            <a:avLst/>
          </a:prstGeom>
          <a:noFill/>
        </p:spPr>
        <p:txBody>
          <a:bodyPr wrap="square" rtlCol="0">
            <a:spAutoFit/>
          </a:bodyPr>
          <a:lstStyle/>
          <a:p>
            <a:r>
              <a:rPr lang="en-IN" sz="2400" b="1" dirty="0" smtClean="0">
                <a:solidFill>
                  <a:schemeClr val="accent2"/>
                </a:solidFill>
              </a:rPr>
              <a:t>SPRING MVC </a:t>
            </a:r>
            <a:r>
              <a:rPr lang="en-IN" dirty="0" smtClean="0"/>
              <a:t>:  </a:t>
            </a:r>
          </a:p>
          <a:p>
            <a:r>
              <a:rPr lang="en-IN" dirty="0" smtClean="0"/>
              <a:t>  1.Dispatcher servlet</a:t>
            </a:r>
          </a:p>
          <a:p>
            <a:r>
              <a:rPr lang="en-IN" dirty="0"/>
              <a:t> </a:t>
            </a:r>
            <a:r>
              <a:rPr lang="en-IN" dirty="0" smtClean="0"/>
              <a:t> 2.Model and view</a:t>
            </a:r>
          </a:p>
          <a:p>
            <a:r>
              <a:rPr lang="en-IN" dirty="0"/>
              <a:t> </a:t>
            </a:r>
            <a:r>
              <a:rPr lang="en-IN" dirty="0" smtClean="0"/>
              <a:t> 3.View resolver</a:t>
            </a:r>
          </a:p>
          <a:p>
            <a:r>
              <a:rPr lang="en-IN" dirty="0"/>
              <a:t> </a:t>
            </a:r>
            <a:r>
              <a:rPr lang="en-IN" dirty="0" smtClean="0"/>
              <a:t> 4.Validation</a:t>
            </a:r>
          </a:p>
          <a:p>
            <a:r>
              <a:rPr lang="en-IN" dirty="0"/>
              <a:t> </a:t>
            </a:r>
            <a:r>
              <a:rPr lang="en-IN" dirty="0" smtClean="0"/>
              <a:t> 5.Error handling</a:t>
            </a:r>
          </a:p>
          <a:p>
            <a:r>
              <a:rPr lang="en-IN" dirty="0"/>
              <a:t> </a:t>
            </a:r>
            <a:r>
              <a:rPr lang="en-IN" dirty="0" smtClean="0"/>
              <a:t> </a:t>
            </a:r>
          </a:p>
          <a:p>
            <a:r>
              <a:rPr lang="en-IN" dirty="0"/>
              <a:t> </a:t>
            </a:r>
            <a:r>
              <a:rPr lang="en-IN" dirty="0" smtClean="0"/>
              <a:t> </a:t>
            </a:r>
          </a:p>
          <a:p>
            <a:r>
              <a:rPr lang="en-IN" dirty="0" smtClean="0"/>
              <a:t> </a:t>
            </a:r>
          </a:p>
          <a:p>
            <a:endParaRPr lang="en-IN" dirty="0" smtClean="0"/>
          </a:p>
          <a:p>
            <a:endParaRPr lang="en-IN" dirty="0"/>
          </a:p>
          <a:p>
            <a:endParaRPr lang="en-IN" dirty="0"/>
          </a:p>
        </p:txBody>
      </p:sp>
    </p:spTree>
    <p:extLst>
      <p:ext uri="{BB962C8B-B14F-4D97-AF65-F5344CB8AC3E}">
        <p14:creationId xmlns:p14="http://schemas.microsoft.com/office/powerpoint/2010/main" val="208413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495300"/>
            <a:ext cx="4724400" cy="5981700"/>
          </a:xfrm>
        </p:spPr>
        <p:txBody>
          <a:bodyPr/>
          <a:lstStyle/>
          <a:p>
            <a:pPr marL="201168" lvl="1" indent="0">
              <a:buNone/>
            </a:pPr>
            <a:r>
              <a:rPr lang="en-IN" sz="2400" b="1" dirty="0">
                <a:solidFill>
                  <a:schemeClr val="accent2"/>
                </a:solidFill>
              </a:rPr>
              <a:t>SPRING BOOT </a:t>
            </a:r>
            <a:r>
              <a:rPr lang="en-IN" dirty="0" smtClean="0"/>
              <a:t>:</a:t>
            </a:r>
          </a:p>
          <a:p>
            <a:pPr marL="201168" lvl="1" indent="0">
              <a:buNone/>
            </a:pPr>
            <a:r>
              <a:rPr lang="en-IN" dirty="0"/>
              <a:t> </a:t>
            </a:r>
            <a:r>
              <a:rPr lang="en-IN" dirty="0" smtClean="0"/>
              <a:t> 1.Goals </a:t>
            </a:r>
            <a:r>
              <a:rPr lang="en-IN" dirty="0"/>
              <a:t>– </a:t>
            </a:r>
            <a:r>
              <a:rPr lang="en-IN" dirty="0" smtClean="0"/>
              <a:t>Features</a:t>
            </a:r>
          </a:p>
          <a:p>
            <a:pPr marL="201168" lvl="1" indent="0">
              <a:buNone/>
            </a:pPr>
            <a:r>
              <a:rPr lang="en-IN" dirty="0"/>
              <a:t> </a:t>
            </a:r>
            <a:r>
              <a:rPr lang="en-IN" dirty="0" smtClean="0"/>
              <a:t> 2.Starters</a:t>
            </a:r>
            <a:endParaRPr lang="en-IN" dirty="0"/>
          </a:p>
          <a:p>
            <a:pPr marL="201168" lvl="1" indent="0">
              <a:buNone/>
            </a:pPr>
            <a:r>
              <a:rPr lang="en-IN" dirty="0" smtClean="0"/>
              <a:t>  3.Embedded </a:t>
            </a:r>
            <a:r>
              <a:rPr lang="en-IN" dirty="0"/>
              <a:t>servers</a:t>
            </a:r>
          </a:p>
          <a:p>
            <a:pPr marL="201168" lvl="1" indent="0">
              <a:buNone/>
            </a:pPr>
            <a:r>
              <a:rPr lang="en-IN" dirty="0" smtClean="0"/>
              <a:t>  4.Auto </a:t>
            </a:r>
            <a:r>
              <a:rPr lang="en-IN" dirty="0"/>
              <a:t>configuration</a:t>
            </a:r>
          </a:p>
          <a:p>
            <a:pPr marL="201168" lvl="1" indent="0">
              <a:buNone/>
            </a:pPr>
            <a:r>
              <a:rPr lang="en-IN" dirty="0" smtClean="0"/>
              <a:t>  5.Profiles</a:t>
            </a:r>
            <a:endParaRPr lang="en-IN" dirty="0"/>
          </a:p>
          <a:p>
            <a:pPr marL="201168" lvl="1" indent="0">
              <a:buNone/>
            </a:pPr>
            <a:r>
              <a:rPr lang="en-IN" dirty="0" smtClean="0"/>
              <a:t>  6.Initializer</a:t>
            </a:r>
            <a:endParaRPr lang="en-IN" dirty="0"/>
          </a:p>
          <a:p>
            <a:pPr marL="201168" lvl="1" indent="0">
              <a:buNone/>
            </a:pPr>
            <a:r>
              <a:rPr lang="en-IN" dirty="0" smtClean="0"/>
              <a:t>  7.Actuator</a:t>
            </a:r>
            <a:endParaRPr lang="en-IN" dirty="0"/>
          </a:p>
        </p:txBody>
      </p:sp>
      <p:sp>
        <p:nvSpPr>
          <p:cNvPr id="3" name="TextBox 2"/>
          <p:cNvSpPr txBox="1"/>
          <p:nvPr/>
        </p:nvSpPr>
        <p:spPr>
          <a:xfrm>
            <a:off x="5549900" y="495300"/>
            <a:ext cx="5397500" cy="4062651"/>
          </a:xfrm>
          <a:prstGeom prst="rect">
            <a:avLst/>
          </a:prstGeom>
          <a:noFill/>
        </p:spPr>
        <p:txBody>
          <a:bodyPr wrap="square" rtlCol="0">
            <a:spAutoFit/>
          </a:bodyPr>
          <a:lstStyle/>
          <a:p>
            <a:r>
              <a:rPr lang="en-IN" dirty="0" smtClean="0"/>
              <a:t>	        </a:t>
            </a:r>
            <a:r>
              <a:rPr lang="en-IN" sz="2400" b="1" dirty="0" smtClean="0">
                <a:solidFill>
                  <a:schemeClr val="accent2"/>
                </a:solidFill>
              </a:rPr>
              <a:t>WEB SERVICES</a:t>
            </a:r>
            <a:endParaRPr lang="en-IN" dirty="0"/>
          </a:p>
          <a:p>
            <a:r>
              <a:rPr lang="en-IN" dirty="0" smtClean="0"/>
              <a:t>Soap</a:t>
            </a:r>
          </a:p>
          <a:p>
            <a:pPr marL="342900" indent="-342900">
              <a:buAutoNum type="arabicPeriod"/>
            </a:pPr>
            <a:r>
              <a:rPr lang="en-IN" dirty="0" smtClean="0"/>
              <a:t>XSD</a:t>
            </a:r>
          </a:p>
          <a:p>
            <a:pPr marL="342900" indent="-342900">
              <a:buAutoNum type="arabicPeriod"/>
            </a:pPr>
            <a:r>
              <a:rPr lang="en-IN" dirty="0" smtClean="0"/>
              <a:t>WSDL</a:t>
            </a:r>
          </a:p>
          <a:p>
            <a:pPr marL="342900" indent="-342900">
              <a:buAutoNum type="arabicPeriod"/>
            </a:pPr>
            <a:r>
              <a:rPr lang="en-IN" dirty="0" smtClean="0"/>
              <a:t>End point</a:t>
            </a:r>
          </a:p>
          <a:p>
            <a:pPr marL="342900" indent="-342900">
              <a:buAutoNum type="arabicPeriod"/>
            </a:pPr>
            <a:r>
              <a:rPr lang="en-IN" dirty="0" smtClean="0"/>
              <a:t>Contract first</a:t>
            </a:r>
          </a:p>
          <a:p>
            <a:pPr marL="342900" indent="-342900">
              <a:buAutoNum type="arabicPeriod"/>
            </a:pPr>
            <a:endParaRPr lang="en-IN" dirty="0" smtClean="0"/>
          </a:p>
          <a:p>
            <a:r>
              <a:rPr lang="en-IN" dirty="0" smtClean="0"/>
              <a:t>Restful</a:t>
            </a:r>
          </a:p>
          <a:p>
            <a:pPr marL="342900" indent="-342900">
              <a:buAutoNum type="arabicPeriod"/>
            </a:pPr>
            <a:r>
              <a:rPr lang="en-IN" dirty="0" smtClean="0"/>
              <a:t>HATEOAS</a:t>
            </a:r>
          </a:p>
          <a:p>
            <a:pPr marL="342900" indent="-342900">
              <a:buAutoNum type="arabicPeriod"/>
            </a:pPr>
            <a:r>
              <a:rPr lang="en-IN" dirty="0" smtClean="0"/>
              <a:t>Swagger</a:t>
            </a:r>
          </a:p>
          <a:p>
            <a:pPr marL="342900" indent="-342900">
              <a:buAutoNum type="arabicPeriod"/>
            </a:pPr>
            <a:r>
              <a:rPr lang="en-IN" dirty="0" smtClean="0"/>
              <a:t>Versioning</a:t>
            </a:r>
          </a:p>
          <a:p>
            <a:pPr marL="342900" indent="-342900">
              <a:buAutoNum type="arabicPeriod"/>
            </a:pPr>
            <a:r>
              <a:rPr lang="en-IN" dirty="0" smtClean="0"/>
              <a:t>Validation</a:t>
            </a:r>
          </a:p>
          <a:p>
            <a:pPr marL="342900" indent="-342900">
              <a:buAutoNum type="arabicPeriod"/>
            </a:pPr>
            <a:r>
              <a:rPr lang="en-IN" dirty="0" smtClean="0"/>
              <a:t>Content Negotiation</a:t>
            </a:r>
          </a:p>
          <a:p>
            <a:endParaRPr lang="en-IN" dirty="0"/>
          </a:p>
        </p:txBody>
      </p:sp>
    </p:spTree>
    <p:extLst>
      <p:ext uri="{BB962C8B-B14F-4D97-AF65-F5344CB8AC3E}">
        <p14:creationId xmlns:p14="http://schemas.microsoft.com/office/powerpoint/2010/main" val="368559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495300"/>
            <a:ext cx="11125200" cy="5981700"/>
          </a:xfrm>
        </p:spPr>
        <p:txBody>
          <a:bodyPr>
            <a:normAutofit/>
          </a:bodyPr>
          <a:lstStyle/>
          <a:p>
            <a:pPr marL="1471400" lvl="8" indent="0">
              <a:buNone/>
            </a:pPr>
            <a:endParaRPr lang="en-IN" sz="2600" dirty="0"/>
          </a:p>
          <a:p>
            <a:pPr marL="1471400" lvl="8" indent="0">
              <a:buNone/>
            </a:pPr>
            <a:r>
              <a:rPr lang="en-IN" sz="2600" b="1" dirty="0" smtClean="0">
                <a:solidFill>
                  <a:schemeClr val="accent2"/>
                </a:solidFill>
              </a:rPr>
              <a:t>DATABASE</a:t>
            </a:r>
            <a:r>
              <a:rPr lang="en-IN" sz="2600" dirty="0" smtClean="0"/>
              <a:t> </a:t>
            </a:r>
          </a:p>
          <a:p>
            <a:pPr marL="1471400" lvl="8" indent="0">
              <a:buNone/>
            </a:pPr>
            <a:r>
              <a:rPr lang="en-IN" sz="1800" dirty="0" smtClean="0"/>
              <a:t>1. BASIC QUERIES, NORMALIZATION TECHNIQUES OF POSRGRES/MYSQL</a:t>
            </a:r>
          </a:p>
          <a:p>
            <a:pPr marL="1471400" lvl="8" indent="0">
              <a:buNone/>
            </a:pPr>
            <a:r>
              <a:rPr lang="en-IN" sz="1800" dirty="0" smtClean="0"/>
              <a:t>2. JDBC  </a:t>
            </a:r>
          </a:p>
          <a:p>
            <a:pPr marL="1471400" lvl="8" indent="0">
              <a:buNone/>
            </a:pPr>
            <a:r>
              <a:rPr lang="en-IN" sz="1800" dirty="0"/>
              <a:t>3</a:t>
            </a:r>
            <a:r>
              <a:rPr lang="en-IN" sz="1800" dirty="0" smtClean="0"/>
              <a:t>. HIBERNATE : Connectivity , Mappings</a:t>
            </a:r>
          </a:p>
          <a:p>
            <a:pPr marL="1471400" lvl="8" indent="0">
              <a:buNone/>
            </a:pPr>
            <a:r>
              <a:rPr lang="en-IN" sz="1800" dirty="0"/>
              <a:t>4</a:t>
            </a:r>
            <a:r>
              <a:rPr lang="en-IN" sz="1800" dirty="0" smtClean="0"/>
              <a:t>. SPRING JPA</a:t>
            </a:r>
          </a:p>
          <a:p>
            <a:pPr marL="1471400" lvl="8" indent="0">
              <a:buNone/>
            </a:pPr>
            <a:r>
              <a:rPr lang="en-IN" sz="1800" dirty="0"/>
              <a:t>5</a:t>
            </a:r>
            <a:r>
              <a:rPr lang="en-IN" sz="1800" dirty="0" smtClean="0"/>
              <a:t>. SPRING DATA</a:t>
            </a:r>
          </a:p>
          <a:p>
            <a:pPr marL="1471400" lvl="8" indent="0">
              <a:buNone/>
            </a:pPr>
            <a:endParaRPr lang="en-IN" sz="1800" dirty="0"/>
          </a:p>
          <a:p>
            <a:pPr marL="1471400" lvl="8" indent="0">
              <a:buNone/>
            </a:pPr>
            <a:r>
              <a:rPr lang="en-IN" sz="1800" b="1" dirty="0" smtClean="0">
                <a:solidFill>
                  <a:schemeClr val="accent2"/>
                </a:solidFill>
              </a:rPr>
              <a:t>TOOLS</a:t>
            </a:r>
          </a:p>
          <a:p>
            <a:pPr marL="1471400" lvl="8" indent="0">
              <a:buNone/>
            </a:pPr>
            <a:r>
              <a:rPr lang="en-IN" sz="1800" dirty="0"/>
              <a:t>1.GIT – VERSION CONTROL SYSTEM</a:t>
            </a:r>
          </a:p>
          <a:p>
            <a:pPr marL="1471400" lvl="8" indent="0">
              <a:buNone/>
            </a:pPr>
            <a:r>
              <a:rPr lang="en-IN" sz="1800" dirty="0"/>
              <a:t>2. MAVEN – BUILD </a:t>
            </a:r>
            <a:r>
              <a:rPr lang="en-IN" sz="1800" dirty="0" smtClean="0"/>
              <a:t>TOOL</a:t>
            </a:r>
          </a:p>
          <a:p>
            <a:pPr marL="1471400" lvl="8" indent="0">
              <a:buNone/>
            </a:pPr>
            <a:endParaRPr lang="en-IN" sz="1800" dirty="0"/>
          </a:p>
          <a:p>
            <a:pPr marL="1471400" lvl="8" indent="0">
              <a:buNone/>
            </a:pPr>
            <a:endParaRPr lang="en-IN" sz="1800" dirty="0" smtClean="0"/>
          </a:p>
          <a:p>
            <a:pPr marL="1471400" lvl="8" indent="0">
              <a:buNone/>
            </a:pPr>
            <a:r>
              <a:rPr lang="en-IN" sz="1800" b="1" dirty="0" smtClean="0">
                <a:solidFill>
                  <a:schemeClr val="accent2"/>
                </a:solidFill>
              </a:rPr>
              <a:t>MICRO-SERVICES</a:t>
            </a:r>
          </a:p>
          <a:p>
            <a:pPr marL="1471400" lvl="8" indent="0">
              <a:buNone/>
            </a:pPr>
            <a:r>
              <a:rPr lang="en-IN" sz="1800" dirty="0" smtClean="0"/>
              <a:t>1.ENTRY LEVEL SKILLS</a:t>
            </a:r>
            <a:endParaRPr lang="en-IN" sz="1800" dirty="0"/>
          </a:p>
          <a:p>
            <a:pPr marL="1471400" lvl="8" indent="0">
              <a:buNone/>
            </a:pPr>
            <a:endParaRPr lang="en-IN" sz="1800" dirty="0"/>
          </a:p>
          <a:p>
            <a:pPr marL="1471400" lvl="8" indent="0">
              <a:buNone/>
            </a:pPr>
            <a:r>
              <a:rPr lang="en-IN" sz="2600" dirty="0" smtClean="0"/>
              <a:t>			</a:t>
            </a:r>
            <a:endParaRPr lang="en-IN" sz="2600" dirty="0"/>
          </a:p>
        </p:txBody>
      </p:sp>
    </p:spTree>
    <p:extLst>
      <p:ext uri="{BB962C8B-B14F-4D97-AF65-F5344CB8AC3E}">
        <p14:creationId xmlns:p14="http://schemas.microsoft.com/office/powerpoint/2010/main" val="423084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495300"/>
            <a:ext cx="11125200" cy="5981700"/>
          </a:xfrm>
        </p:spPr>
        <p:txBody>
          <a:bodyPr>
            <a:normAutofit/>
          </a:bodyPr>
          <a:lstStyle/>
          <a:p>
            <a:pPr marL="1471400" lvl="8" indent="0">
              <a:buNone/>
            </a:pPr>
            <a:endParaRPr lang="en-IN" sz="2600" dirty="0"/>
          </a:p>
          <a:p>
            <a:pPr marL="1471400" lvl="8" indent="0">
              <a:buNone/>
            </a:pPr>
            <a:r>
              <a:rPr lang="en-IN" sz="2600" dirty="0" smtClean="0"/>
              <a:t>			 </a:t>
            </a:r>
            <a:endParaRPr lang="en-IN" sz="2600" dirty="0"/>
          </a:p>
        </p:txBody>
      </p:sp>
      <p:sp>
        <p:nvSpPr>
          <p:cNvPr id="3" name="Rounded Rectangle 2"/>
          <p:cNvSpPr/>
          <p:nvPr/>
        </p:nvSpPr>
        <p:spPr>
          <a:xfrm>
            <a:off x="1185863" y="495300"/>
            <a:ext cx="1971675"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Controller</a:t>
            </a:r>
            <a:endParaRPr lang="en-IN" dirty="0"/>
          </a:p>
        </p:txBody>
      </p:sp>
      <p:sp>
        <p:nvSpPr>
          <p:cNvPr id="4" name="Rounded Rectangle 3"/>
          <p:cNvSpPr/>
          <p:nvPr/>
        </p:nvSpPr>
        <p:spPr>
          <a:xfrm>
            <a:off x="1185862" y="1890712"/>
            <a:ext cx="1971675"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Service Interface</a:t>
            </a:r>
            <a:endParaRPr lang="en-IN" dirty="0"/>
          </a:p>
        </p:txBody>
      </p:sp>
      <p:sp>
        <p:nvSpPr>
          <p:cNvPr id="5" name="Rounded Rectangle 4"/>
          <p:cNvSpPr/>
          <p:nvPr/>
        </p:nvSpPr>
        <p:spPr>
          <a:xfrm>
            <a:off x="1185861" y="3126581"/>
            <a:ext cx="2085977"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Service Implementation</a:t>
            </a:r>
            <a:endParaRPr lang="en-IN" dirty="0"/>
          </a:p>
        </p:txBody>
      </p:sp>
      <p:sp>
        <p:nvSpPr>
          <p:cNvPr id="6" name="Rounded Rectangle 5"/>
          <p:cNvSpPr/>
          <p:nvPr/>
        </p:nvSpPr>
        <p:spPr>
          <a:xfrm>
            <a:off x="1185860" y="4395787"/>
            <a:ext cx="1971675"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DAO Interface</a:t>
            </a:r>
            <a:endParaRPr lang="en-IN" dirty="0"/>
          </a:p>
        </p:txBody>
      </p:sp>
      <p:sp>
        <p:nvSpPr>
          <p:cNvPr id="7" name="Rounded Rectangle 6"/>
          <p:cNvSpPr/>
          <p:nvPr/>
        </p:nvSpPr>
        <p:spPr>
          <a:xfrm>
            <a:off x="1185860" y="5822155"/>
            <a:ext cx="2085978"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DAO Implementation</a:t>
            </a:r>
            <a:endParaRPr lang="en-IN" dirty="0"/>
          </a:p>
        </p:txBody>
      </p:sp>
      <p:cxnSp>
        <p:nvCxnSpPr>
          <p:cNvPr id="9" name="Straight Arrow Connector 8"/>
          <p:cNvCxnSpPr>
            <a:stCxn id="3" idx="2"/>
            <a:endCxn id="4" idx="0"/>
          </p:cNvCxnSpPr>
          <p:nvPr/>
        </p:nvCxnSpPr>
        <p:spPr>
          <a:xfrm flipH="1">
            <a:off x="2171700" y="1214438"/>
            <a:ext cx="1" cy="67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p:cNvCxnSpPr>
          <p:nvPr/>
        </p:nvCxnSpPr>
        <p:spPr>
          <a:xfrm flipH="1">
            <a:off x="2171697" y="2609850"/>
            <a:ext cx="3"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flipH="1">
            <a:off x="2228849" y="3845719"/>
            <a:ext cx="1" cy="55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p:cNvCxnSpPr>
          <p:nvPr/>
        </p:nvCxnSpPr>
        <p:spPr>
          <a:xfrm flipH="1">
            <a:off x="2171697" y="5114925"/>
            <a:ext cx="1" cy="707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9200" y="736600"/>
            <a:ext cx="5016500" cy="5740400"/>
          </a:xfrm>
          <a:prstGeom prst="rect">
            <a:avLst/>
          </a:prstGeom>
          <a:noFill/>
        </p:spPr>
        <p:txBody>
          <a:bodyPr wrap="square" rtlCol="0">
            <a:spAutoFit/>
          </a:bodyPr>
          <a:lstStyle/>
          <a:p>
            <a:endParaRPr lang="en-IN" dirty="0"/>
          </a:p>
        </p:txBody>
      </p:sp>
      <p:sp>
        <p:nvSpPr>
          <p:cNvPr id="18" name="Rounded Rectangle 17"/>
          <p:cNvSpPr/>
          <p:nvPr/>
        </p:nvSpPr>
        <p:spPr>
          <a:xfrm>
            <a:off x="3997325" y="1171574"/>
            <a:ext cx="1971675"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Web</a:t>
            </a:r>
            <a:endParaRPr lang="en-IN" dirty="0"/>
          </a:p>
        </p:txBody>
      </p:sp>
      <p:sp>
        <p:nvSpPr>
          <p:cNvPr id="19" name="Rounded Rectangle 18"/>
          <p:cNvSpPr/>
          <p:nvPr/>
        </p:nvSpPr>
        <p:spPr>
          <a:xfrm>
            <a:off x="3997325" y="3105149"/>
            <a:ext cx="1971675"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Business</a:t>
            </a:r>
            <a:endParaRPr lang="en-IN" dirty="0"/>
          </a:p>
        </p:txBody>
      </p:sp>
      <p:sp>
        <p:nvSpPr>
          <p:cNvPr id="20" name="Rounded Rectangle 19"/>
          <p:cNvSpPr/>
          <p:nvPr/>
        </p:nvSpPr>
        <p:spPr>
          <a:xfrm>
            <a:off x="3997324" y="5103017"/>
            <a:ext cx="1971675" cy="719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a:t>
            </a:r>
            <a:endParaRPr lang="en-IN" dirty="0"/>
          </a:p>
        </p:txBody>
      </p:sp>
      <p:cxnSp>
        <p:nvCxnSpPr>
          <p:cNvPr id="22" name="Straight Arrow Connector 21"/>
          <p:cNvCxnSpPr>
            <a:stCxn id="18" idx="2"/>
            <a:endCxn id="19" idx="0"/>
          </p:cNvCxnSpPr>
          <p:nvPr/>
        </p:nvCxnSpPr>
        <p:spPr>
          <a:xfrm>
            <a:off x="4983163" y="1890712"/>
            <a:ext cx="0" cy="121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2"/>
            <a:endCxn id="20" idx="0"/>
          </p:cNvCxnSpPr>
          <p:nvPr/>
        </p:nvCxnSpPr>
        <p:spPr>
          <a:xfrm flipH="1">
            <a:off x="4983162" y="3824287"/>
            <a:ext cx="1" cy="127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84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292100"/>
            <a:ext cx="10464800" cy="5168900"/>
          </a:xfrm>
        </p:spPr>
        <p:txBody>
          <a:bodyPr>
            <a:normAutofit/>
          </a:bodyPr>
          <a:lstStyle/>
          <a:p>
            <a:r>
              <a:rPr lang="en-IN" dirty="0" smtClean="0"/>
              <a:t> </a:t>
            </a:r>
            <a:r>
              <a:rPr lang="en-IN" sz="2400" b="1" dirty="0" smtClean="0">
                <a:solidFill>
                  <a:schemeClr val="accent2"/>
                </a:solidFill>
              </a:rPr>
              <a:t>DEPENDENCY INJECTION</a:t>
            </a:r>
            <a:r>
              <a:rPr lang="en-IN" dirty="0" smtClean="0"/>
              <a:t> :</a:t>
            </a:r>
          </a:p>
          <a:p>
            <a:pPr marL="201168" lvl="1" indent="0">
              <a:buNone/>
            </a:pPr>
            <a:r>
              <a:rPr lang="en-IN" dirty="0" smtClean="0"/>
              <a:t>- It is the design pattern that implements Inversion of control for resolving    dependencies </a:t>
            </a:r>
          </a:p>
          <a:p>
            <a:pPr marL="201168" lvl="1" indent="0">
              <a:buNone/>
            </a:pPr>
            <a:endParaRPr lang="en-IN" dirty="0"/>
          </a:p>
          <a:p>
            <a:pPr marL="201168" lvl="1" indent="0">
              <a:buNone/>
            </a:pPr>
            <a:r>
              <a:rPr lang="en-IN" dirty="0" smtClean="0"/>
              <a:t>- Instead of creating new objects while manually inside the class or passing objects </a:t>
            </a:r>
          </a:p>
          <a:p>
            <a:pPr marL="201168" lvl="1" indent="0">
              <a:buNone/>
            </a:pPr>
            <a:r>
              <a:rPr lang="en-IN" dirty="0"/>
              <a:t> </a:t>
            </a:r>
            <a:r>
              <a:rPr lang="en-IN" dirty="0" smtClean="0"/>
              <a:t>  through constructor (or) setter methods spring will automatically inject objects</a:t>
            </a:r>
            <a:endParaRPr lang="en-IN" dirty="0"/>
          </a:p>
          <a:p>
            <a:pPr marL="201168" lvl="1" indent="0">
              <a:buNone/>
            </a:pPr>
            <a:r>
              <a:rPr lang="en-IN" dirty="0" smtClean="0"/>
              <a:t>   required.</a:t>
            </a:r>
          </a:p>
          <a:p>
            <a:pPr marL="201168" lvl="1" indent="0">
              <a:buNone/>
            </a:pPr>
            <a:r>
              <a:rPr lang="en-IN" dirty="0" smtClean="0"/>
              <a:t>- We </a:t>
            </a:r>
            <a:r>
              <a:rPr lang="en-IN" dirty="0"/>
              <a:t>use spring framework to instantiate beans and wire dependencies</a:t>
            </a:r>
          </a:p>
          <a:p>
            <a:pPr marL="201168" lvl="1" indent="0">
              <a:buNone/>
            </a:pPr>
            <a:endParaRPr lang="en-IN" dirty="0" smtClean="0"/>
          </a:p>
          <a:p>
            <a:pPr marL="201168" lvl="1" indent="0">
              <a:buNone/>
            </a:pPr>
            <a:r>
              <a:rPr lang="en-IN" dirty="0" smtClean="0">
                <a:solidFill>
                  <a:schemeClr val="accent2"/>
                </a:solidFill>
              </a:rPr>
              <a:t>DEPENDENCY INJECTION is performed in two ways</a:t>
            </a:r>
          </a:p>
          <a:p>
            <a:pPr marL="544068" lvl="1" indent="-342900">
              <a:buAutoNum type="arabicPeriod"/>
            </a:pPr>
            <a:r>
              <a:rPr lang="en-IN" dirty="0" smtClean="0"/>
              <a:t>Constructor-Based Dependency Injection</a:t>
            </a:r>
          </a:p>
          <a:p>
            <a:pPr marL="544068" lvl="1" indent="-342900">
              <a:buAutoNum type="arabicPeriod"/>
            </a:pPr>
            <a:r>
              <a:rPr lang="en-IN" dirty="0" smtClean="0"/>
              <a:t>Setter-Based Dependency Injection</a:t>
            </a:r>
          </a:p>
          <a:p>
            <a:pPr marL="201168" lvl="1" indent="0">
              <a:buNone/>
            </a:pPr>
            <a:r>
              <a:rPr lang="en-IN" dirty="0" smtClean="0"/>
              <a:t> </a:t>
            </a:r>
          </a:p>
          <a:p>
            <a:pPr marL="201168" lvl="1" indent="0">
              <a:buNone/>
            </a:pPr>
            <a:endParaRPr lang="en-IN" dirty="0"/>
          </a:p>
          <a:p>
            <a:pPr marL="201168" lvl="1" indent="0">
              <a:buNone/>
            </a:pPr>
            <a:endParaRPr lang="en-IN" b="1" dirty="0" smtClean="0">
              <a:solidFill>
                <a:schemeClr val="accent2"/>
              </a:solidFill>
            </a:endParaRPr>
          </a:p>
        </p:txBody>
      </p:sp>
    </p:spTree>
    <p:extLst>
      <p:ext uri="{BB962C8B-B14F-4D97-AF65-F5344CB8AC3E}">
        <p14:creationId xmlns:p14="http://schemas.microsoft.com/office/powerpoint/2010/main" val="222319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292100"/>
            <a:ext cx="10464800" cy="5168900"/>
          </a:xfrm>
        </p:spPr>
        <p:txBody>
          <a:bodyPr>
            <a:normAutofit/>
          </a:bodyPr>
          <a:lstStyle/>
          <a:p>
            <a:r>
              <a:rPr lang="en-IN" dirty="0" smtClean="0"/>
              <a:t> </a:t>
            </a:r>
          </a:p>
          <a:p>
            <a:pPr marL="201168" lvl="1" indent="0">
              <a:buNone/>
            </a:pPr>
            <a:r>
              <a:rPr lang="en-IN" b="1" dirty="0" smtClean="0">
                <a:solidFill>
                  <a:schemeClr val="accent2"/>
                </a:solidFill>
              </a:rPr>
              <a:t>INVERSION OF CONTROL</a:t>
            </a:r>
          </a:p>
          <a:p>
            <a:pPr lvl="1">
              <a:buFontTx/>
              <a:buChar char="-"/>
            </a:pPr>
            <a:r>
              <a:rPr lang="en-IN" dirty="0" smtClean="0">
                <a:solidFill>
                  <a:schemeClr val="tx1">
                    <a:lumMod val="65000"/>
                    <a:lumOff val="35000"/>
                  </a:schemeClr>
                </a:solidFill>
              </a:rPr>
              <a:t>In spring framework we have container(single instance) which is responsible for creating beans(Objects) and injecting the dependencies</a:t>
            </a:r>
          </a:p>
          <a:p>
            <a:pPr lvl="1">
              <a:buFontTx/>
              <a:buChar char="-"/>
            </a:pPr>
            <a:endParaRPr lang="en-IN" dirty="0">
              <a:solidFill>
                <a:schemeClr val="tx1">
                  <a:lumMod val="65000"/>
                  <a:lumOff val="35000"/>
                </a:schemeClr>
              </a:solidFill>
            </a:endParaRPr>
          </a:p>
          <a:p>
            <a:pPr lvl="1">
              <a:buFontTx/>
              <a:buChar char="-"/>
            </a:pPr>
            <a:endParaRPr lang="en-IN" dirty="0" smtClean="0">
              <a:solidFill>
                <a:schemeClr val="tx1">
                  <a:lumMod val="65000"/>
                  <a:lumOff val="35000"/>
                </a:schemeClr>
              </a:solidFill>
            </a:endParaRPr>
          </a:p>
          <a:p>
            <a:pPr marL="201168" lvl="1" indent="0">
              <a:buNone/>
            </a:pPr>
            <a:r>
              <a:rPr lang="en-IN" dirty="0" smtClean="0">
                <a:solidFill>
                  <a:schemeClr val="tx1">
                    <a:lumMod val="65000"/>
                    <a:lumOff val="35000"/>
                  </a:schemeClr>
                </a:solidFill>
              </a:rPr>
              <a:t>CONTAINER</a:t>
            </a:r>
          </a:p>
          <a:p>
            <a:pPr lvl="1">
              <a:buFontTx/>
              <a:buChar char="-"/>
            </a:pPr>
            <a:r>
              <a:rPr lang="en-IN" dirty="0" smtClean="0">
                <a:solidFill>
                  <a:schemeClr val="tx1">
                    <a:lumMod val="65000"/>
                    <a:lumOff val="35000"/>
                  </a:schemeClr>
                </a:solidFill>
              </a:rPr>
              <a:t>Spring contains and manages the lifecycle and configuration of application objects</a:t>
            </a:r>
          </a:p>
          <a:p>
            <a:pPr marL="201168" lvl="1" indent="0">
              <a:buNone/>
            </a:pPr>
            <a:endParaRPr lang="en-IN" dirty="0" smtClean="0">
              <a:solidFill>
                <a:schemeClr val="tx1">
                  <a:lumMod val="65000"/>
                  <a:lumOff val="35000"/>
                </a:schemeClr>
              </a:solidFill>
            </a:endParaRPr>
          </a:p>
          <a:p>
            <a:pPr lvl="1">
              <a:buFontTx/>
              <a:buChar char="-"/>
            </a:pPr>
            <a:endParaRPr lang="en-IN" b="1" dirty="0">
              <a:solidFill>
                <a:schemeClr val="tx1">
                  <a:lumMod val="65000"/>
                  <a:lumOff val="35000"/>
                </a:schemeClr>
              </a:solidFill>
            </a:endParaRPr>
          </a:p>
          <a:p>
            <a:pPr lvl="1">
              <a:buFontTx/>
              <a:buChar char="-"/>
            </a:pPr>
            <a:endParaRPr lang="en-IN" b="1" dirty="0" smtClean="0">
              <a:solidFill>
                <a:schemeClr val="accent2"/>
              </a:solidFill>
            </a:endParaRPr>
          </a:p>
        </p:txBody>
      </p:sp>
    </p:spTree>
    <p:extLst>
      <p:ext uri="{BB962C8B-B14F-4D97-AF65-F5344CB8AC3E}">
        <p14:creationId xmlns:p14="http://schemas.microsoft.com/office/powerpoint/2010/main" val="429377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495300"/>
            <a:ext cx="11125200" cy="5981700"/>
          </a:xfrm>
        </p:spPr>
        <p:txBody>
          <a:bodyPr>
            <a:normAutofit/>
          </a:bodyPr>
          <a:lstStyle/>
          <a:p>
            <a:r>
              <a:rPr lang="en-US" b="1" dirty="0"/>
              <a:t>Spring Bean Configuration</a:t>
            </a:r>
          </a:p>
          <a:p>
            <a:r>
              <a:rPr lang="en-US" dirty="0"/>
              <a:t>Spring Framework provides three ways to configure beans to be used in the application.</a:t>
            </a:r>
          </a:p>
          <a:p>
            <a:r>
              <a:rPr lang="en-US" b="1" dirty="0"/>
              <a:t>Annotation Based Configuration</a:t>
            </a:r>
            <a:r>
              <a:rPr lang="en-US" dirty="0"/>
              <a:t> – By using @Service or @Component annotations. Scope details can be provided with @Scope annotation.</a:t>
            </a:r>
          </a:p>
          <a:p>
            <a:r>
              <a:rPr lang="en-US" b="1" dirty="0"/>
              <a:t>XML Based Configuration</a:t>
            </a:r>
            <a:r>
              <a:rPr lang="en-US" dirty="0"/>
              <a:t> – By creating Spring Configuration XML file to configure the beans. If you are using Spring MVC framework, the xml based configuration can be loaded automatically by writing some boiler plate code in web.xml file.</a:t>
            </a:r>
          </a:p>
          <a:p>
            <a:r>
              <a:rPr lang="en-US" b="1" dirty="0"/>
              <a:t>Java Based Configuration</a:t>
            </a:r>
            <a:r>
              <a:rPr lang="en-US" dirty="0"/>
              <a:t> – Starting from Spring 3.0, we can configure Spring beans using java programs. Some important annotations used for java based configuration are @Configuration, @</a:t>
            </a:r>
            <a:r>
              <a:rPr lang="en-US" dirty="0" err="1"/>
              <a:t>ComponentScan</a:t>
            </a:r>
            <a:r>
              <a:rPr lang="en-US" dirty="0"/>
              <a:t> and @Bean.</a:t>
            </a:r>
          </a:p>
          <a:p>
            <a:pPr marL="1471400" lvl="8" indent="0">
              <a:buNone/>
            </a:pPr>
            <a:endParaRPr lang="en-IN" sz="1800" dirty="0" smtClean="0"/>
          </a:p>
          <a:p>
            <a:pPr marL="1471400" lvl="8" indent="0">
              <a:buNone/>
            </a:pPr>
            <a:r>
              <a:rPr lang="en-IN" sz="2600" dirty="0" smtClean="0"/>
              <a:t>			</a:t>
            </a:r>
            <a:endParaRPr lang="en-IN" sz="2600" dirty="0"/>
          </a:p>
        </p:txBody>
      </p:sp>
      <p:sp>
        <p:nvSpPr>
          <p:cNvPr id="3" name="Title 3"/>
          <p:cNvSpPr>
            <a:spLocks noGrp="1"/>
          </p:cNvSpPr>
          <p:nvPr>
            <p:ph type="title"/>
          </p:nvPr>
        </p:nvSpPr>
        <p:spPr>
          <a:xfrm>
            <a:off x="1097280" y="421817"/>
            <a:ext cx="7729220" cy="5394783"/>
          </a:xfrm>
        </p:spPr>
        <p:txBody>
          <a:bodyPr>
            <a:normAutofit/>
          </a:bodyPr>
          <a:lstStyle/>
          <a:p>
            <a:r>
              <a:rPr lang="en-IN" dirty="0" smtClean="0"/>
              <a:t>				</a:t>
            </a:r>
            <a:endParaRPr lang="en-IN" b="1" dirty="0">
              <a:solidFill>
                <a:schemeClr val="accent2"/>
              </a:solidFill>
            </a:endParaRPr>
          </a:p>
        </p:txBody>
      </p:sp>
    </p:spTree>
    <p:extLst>
      <p:ext uri="{BB962C8B-B14F-4D97-AF65-F5344CB8AC3E}">
        <p14:creationId xmlns:p14="http://schemas.microsoft.com/office/powerpoint/2010/main" val="153745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421817"/>
            <a:ext cx="10058400" cy="5447275"/>
          </a:xfrm>
        </p:spPr>
        <p:txBody>
          <a:bodyPr/>
          <a:lstStyle/>
          <a:p>
            <a:pPr marL="1471400" lvl="8" indent="0">
              <a:buNone/>
            </a:pPr>
            <a:r>
              <a:rPr lang="en-IN" dirty="0" smtClean="0"/>
              <a:t>DEP			</a:t>
            </a:r>
            <a:endParaRPr lang="en-IN" dirty="0"/>
          </a:p>
        </p:txBody>
      </p:sp>
      <p:sp>
        <p:nvSpPr>
          <p:cNvPr id="3" name="Title 3"/>
          <p:cNvSpPr>
            <a:spLocks noGrp="1"/>
          </p:cNvSpPr>
          <p:nvPr>
            <p:ph type="title"/>
          </p:nvPr>
        </p:nvSpPr>
        <p:spPr/>
        <p:txBody>
          <a:bodyPr/>
          <a:lstStyle/>
          <a:p>
            <a:r>
              <a:rPr lang="en-IN" dirty="0" smtClean="0"/>
              <a:t>	</a:t>
            </a:r>
            <a:endParaRPr lang="en-IN" dirty="0"/>
          </a:p>
        </p:txBody>
      </p:sp>
    </p:spTree>
    <p:extLst>
      <p:ext uri="{BB962C8B-B14F-4D97-AF65-F5344CB8AC3E}">
        <p14:creationId xmlns:p14="http://schemas.microsoft.com/office/powerpoint/2010/main" val="799974771"/>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395</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Consolas</vt:lpstr>
      <vt:lpstr>Verdana</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2020-09-09T06:00:41Z</dcterms:created>
  <dcterms:modified xsi:type="dcterms:W3CDTF">2020-09-17T17:13:11Z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