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260" r:id="rId3"/>
    <p:sldId id="509" r:id="rId4"/>
    <p:sldId id="696" r:id="rId5"/>
    <p:sldId id="697" r:id="rId6"/>
    <p:sldId id="698" r:id="rId7"/>
    <p:sldId id="701" r:id="rId8"/>
    <p:sldId id="691" r:id="rId9"/>
    <p:sldId id="703" r:id="rId10"/>
    <p:sldId id="704" r:id="rId11"/>
    <p:sldId id="705" r:id="rId12"/>
    <p:sldId id="706" r:id="rId13"/>
    <p:sldId id="707" r:id="rId14"/>
    <p:sldId id="692" r:id="rId15"/>
    <p:sldId id="709" r:id="rId16"/>
    <p:sldId id="708" r:id="rId17"/>
    <p:sldId id="693" r:id="rId18"/>
    <p:sldId id="710" r:id="rId19"/>
    <p:sldId id="711" r:id="rId20"/>
    <p:sldId id="712" r:id="rId21"/>
    <p:sldId id="694" r:id="rId22"/>
    <p:sldId id="713" r:id="rId23"/>
    <p:sldId id="714" r:id="rId24"/>
    <p:sldId id="715" r:id="rId25"/>
    <p:sldId id="695" r:id="rId26"/>
    <p:sldId id="716" r:id="rId27"/>
    <p:sldId id="718" r:id="rId28"/>
    <p:sldId id="719" r:id="rId29"/>
    <p:sldId id="720" r:id="rId30"/>
    <p:sldId id="721" r:id="rId31"/>
    <p:sldId id="722" r:id="rId32"/>
    <p:sldId id="723" r:id="rId33"/>
    <p:sldId id="724" r:id="rId34"/>
    <p:sldId id="449" r:id="rId35"/>
    <p:sldId id="725"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9"/>
  </p:normalViewPr>
  <p:slideViewPr>
    <p:cSldViewPr>
      <p:cViewPr varScale="1">
        <p:scale>
          <a:sx n="120" d="100"/>
          <a:sy n="120" d="100"/>
        </p:scale>
        <p:origin x="200" y="4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08D5A-E234-4BEE-A138-BCF57D144D4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67CE8B7-6038-4F0F-B741-55528B68652F}">
      <dgm:prSet phldrT="[文本]"/>
      <dgm:spPr/>
      <dgm:t>
        <a:bodyPr/>
        <a:lstStyle/>
        <a:p>
          <a:r>
            <a:rPr lang="zh-CN" altLang="en-US" dirty="0"/>
            <a:t>什么是依赖注入？</a:t>
          </a:r>
        </a:p>
      </dgm:t>
    </dgm:pt>
    <dgm:pt modelId="{A8692D71-0BA6-4FB2-8A44-8DEAD175B5BB}" type="parTrans" cxnId="{2E286359-8BC0-40F9-9EBE-1EDF66E6CD92}">
      <dgm:prSet/>
      <dgm:spPr/>
      <dgm:t>
        <a:bodyPr/>
        <a:lstStyle/>
        <a:p>
          <a:endParaRPr lang="zh-CN" altLang="en-US"/>
        </a:p>
      </dgm:t>
    </dgm:pt>
    <dgm:pt modelId="{DC37DE24-F34F-4FD3-A96F-9EFB4C704B69}" type="sibTrans" cxnId="{2E286359-8BC0-40F9-9EBE-1EDF66E6CD92}">
      <dgm:prSet/>
      <dgm:spPr/>
      <dgm:t>
        <a:bodyPr/>
        <a:lstStyle/>
        <a:p>
          <a:endParaRPr lang="zh-CN" altLang="en-US"/>
        </a:p>
      </dgm:t>
    </dgm:pt>
    <dgm:pt modelId="{FB6C708F-43F9-40EE-8986-C2C1D09243A9}">
      <dgm:prSet/>
      <dgm:spPr/>
      <dgm:t>
        <a:bodyPr/>
        <a:lstStyle/>
        <a:p>
          <a:r>
            <a:rPr lang="en-US" dirty="0" err="1"/>
            <a:t>IoC</a:t>
          </a:r>
          <a:r>
            <a:rPr lang="zh-CN" altLang="en-US" dirty="0"/>
            <a:t>将创建实例的任务交给</a:t>
          </a:r>
          <a:r>
            <a:rPr lang="en-US" dirty="0" err="1"/>
            <a:t>IoC</a:t>
          </a:r>
          <a:r>
            <a:rPr lang="zh-CN" altLang="en-US" dirty="0"/>
            <a:t>容器，这样开发应用代码时只需要直接使用类的实例，这就是</a:t>
          </a:r>
          <a:r>
            <a:rPr lang="en-US" dirty="0" err="1"/>
            <a:t>IoC</a:t>
          </a:r>
          <a:r>
            <a:rPr lang="zh-CN" altLang="en-US" dirty="0"/>
            <a:t>控制反转，</a:t>
          </a:r>
          <a:r>
            <a:rPr lang="zh-CN" dirty="0"/>
            <a:t>即“依赖注入”</a:t>
          </a:r>
          <a:endParaRPr lang="zh-CN" altLang="en-US" dirty="0"/>
        </a:p>
      </dgm:t>
    </dgm:pt>
    <dgm:pt modelId="{45B3C3B9-0BC2-45DD-BB82-BE056AEB9DB0}" type="parTrans" cxnId="{1429F91F-9A0C-4DAC-B8B4-FAF3DC0239BD}">
      <dgm:prSet/>
      <dgm:spPr/>
      <dgm:t>
        <a:bodyPr/>
        <a:lstStyle/>
        <a:p>
          <a:endParaRPr lang="zh-CN" altLang="en-US"/>
        </a:p>
      </dgm:t>
    </dgm:pt>
    <dgm:pt modelId="{907713B3-C6EA-44D7-9B4B-287DC8A6C8AC}" type="sibTrans" cxnId="{1429F91F-9A0C-4DAC-B8B4-FAF3DC0239BD}">
      <dgm:prSet/>
      <dgm:spPr/>
      <dgm:t>
        <a:bodyPr/>
        <a:lstStyle/>
        <a:p>
          <a:endParaRPr lang="zh-CN" altLang="en-US"/>
        </a:p>
      </dgm:t>
    </dgm:pt>
    <dgm:pt modelId="{72EAB477-36FA-4F25-BCCA-BFE1B458366C}" type="pres">
      <dgm:prSet presAssocID="{B1C08D5A-E234-4BEE-A138-BCF57D144D43}" presName="linear" presStyleCnt="0">
        <dgm:presLayoutVars>
          <dgm:dir/>
          <dgm:animLvl val="lvl"/>
          <dgm:resizeHandles val="exact"/>
        </dgm:presLayoutVars>
      </dgm:prSet>
      <dgm:spPr/>
    </dgm:pt>
    <dgm:pt modelId="{6FF7EA58-2FA3-49CD-AC1A-0BA0DECAE46D}" type="pres">
      <dgm:prSet presAssocID="{367CE8B7-6038-4F0F-B741-55528B68652F}" presName="parentLin" presStyleCnt="0"/>
      <dgm:spPr/>
    </dgm:pt>
    <dgm:pt modelId="{2A57E984-122A-4EC7-A5A9-571A4C01B417}" type="pres">
      <dgm:prSet presAssocID="{367CE8B7-6038-4F0F-B741-55528B68652F}" presName="parentLeftMargin" presStyleLbl="node1" presStyleIdx="0" presStyleCnt="1"/>
      <dgm:spPr/>
    </dgm:pt>
    <dgm:pt modelId="{6EA26473-7445-43DE-A8B3-A73BC00A7E38}" type="pres">
      <dgm:prSet presAssocID="{367CE8B7-6038-4F0F-B741-55528B68652F}" presName="parentText" presStyleLbl="node1" presStyleIdx="0" presStyleCnt="1">
        <dgm:presLayoutVars>
          <dgm:chMax val="0"/>
          <dgm:bulletEnabled val="1"/>
        </dgm:presLayoutVars>
      </dgm:prSet>
      <dgm:spPr/>
    </dgm:pt>
    <dgm:pt modelId="{1F3009C4-A3C5-4389-B76E-12F872369E6E}" type="pres">
      <dgm:prSet presAssocID="{367CE8B7-6038-4F0F-B741-55528B68652F}" presName="negativeSpace" presStyleCnt="0"/>
      <dgm:spPr/>
    </dgm:pt>
    <dgm:pt modelId="{B3A5B60B-3816-4A9E-ACB9-B776DFC365F8}" type="pres">
      <dgm:prSet presAssocID="{367CE8B7-6038-4F0F-B741-55528B68652F}" presName="childText" presStyleLbl="conFgAcc1" presStyleIdx="0" presStyleCnt="1">
        <dgm:presLayoutVars>
          <dgm:bulletEnabled val="1"/>
        </dgm:presLayoutVars>
      </dgm:prSet>
      <dgm:spPr/>
    </dgm:pt>
  </dgm:ptLst>
  <dgm:cxnLst>
    <dgm:cxn modelId="{7121F81A-B4D4-43AD-B042-04E7BF6CA911}" type="presOf" srcId="{B1C08D5A-E234-4BEE-A138-BCF57D144D43}" destId="{72EAB477-36FA-4F25-BCCA-BFE1B458366C}" srcOrd="0" destOrd="0" presId="urn:microsoft.com/office/officeart/2005/8/layout/list1"/>
    <dgm:cxn modelId="{1429F91F-9A0C-4DAC-B8B4-FAF3DC0239BD}" srcId="{367CE8B7-6038-4F0F-B741-55528B68652F}" destId="{FB6C708F-43F9-40EE-8986-C2C1D09243A9}" srcOrd="0" destOrd="0" parTransId="{45B3C3B9-0BC2-45DD-BB82-BE056AEB9DB0}" sibTransId="{907713B3-C6EA-44D7-9B4B-287DC8A6C8AC}"/>
    <dgm:cxn modelId="{EFA68323-4BCA-4162-8E34-9EFE1FFE4116}" type="presOf" srcId="{367CE8B7-6038-4F0F-B741-55528B68652F}" destId="{2A57E984-122A-4EC7-A5A9-571A4C01B417}" srcOrd="0" destOrd="0" presId="urn:microsoft.com/office/officeart/2005/8/layout/list1"/>
    <dgm:cxn modelId="{2E286359-8BC0-40F9-9EBE-1EDF66E6CD92}" srcId="{B1C08D5A-E234-4BEE-A138-BCF57D144D43}" destId="{367CE8B7-6038-4F0F-B741-55528B68652F}" srcOrd="0" destOrd="0" parTransId="{A8692D71-0BA6-4FB2-8A44-8DEAD175B5BB}" sibTransId="{DC37DE24-F34F-4FD3-A96F-9EFB4C704B69}"/>
    <dgm:cxn modelId="{4FBB41F3-09B0-46D4-9C5E-5AD33C5644D4}" type="presOf" srcId="{367CE8B7-6038-4F0F-B741-55528B68652F}" destId="{6EA26473-7445-43DE-A8B3-A73BC00A7E38}" srcOrd="1" destOrd="0" presId="urn:microsoft.com/office/officeart/2005/8/layout/list1"/>
    <dgm:cxn modelId="{101F43F5-34E0-4C97-B7B7-2A1823B424AA}" type="presOf" srcId="{FB6C708F-43F9-40EE-8986-C2C1D09243A9}" destId="{B3A5B60B-3816-4A9E-ACB9-B776DFC365F8}" srcOrd="0" destOrd="0" presId="urn:microsoft.com/office/officeart/2005/8/layout/list1"/>
    <dgm:cxn modelId="{D7B110EE-F7AE-4EDE-924F-7F0224E55E41}" type="presParOf" srcId="{72EAB477-36FA-4F25-BCCA-BFE1B458366C}" destId="{6FF7EA58-2FA3-49CD-AC1A-0BA0DECAE46D}" srcOrd="0" destOrd="0" presId="urn:microsoft.com/office/officeart/2005/8/layout/list1"/>
    <dgm:cxn modelId="{E61382A6-CDA5-4DE7-8555-A90CDAE93060}" type="presParOf" srcId="{6FF7EA58-2FA3-49CD-AC1A-0BA0DECAE46D}" destId="{2A57E984-122A-4EC7-A5A9-571A4C01B417}" srcOrd="0" destOrd="0" presId="urn:microsoft.com/office/officeart/2005/8/layout/list1"/>
    <dgm:cxn modelId="{5E8827CF-5EF7-4362-AD1E-4DB109DDA751}" type="presParOf" srcId="{6FF7EA58-2FA3-49CD-AC1A-0BA0DECAE46D}" destId="{6EA26473-7445-43DE-A8B3-A73BC00A7E38}" srcOrd="1" destOrd="0" presId="urn:microsoft.com/office/officeart/2005/8/layout/list1"/>
    <dgm:cxn modelId="{24DC6EEB-F9E4-4B2B-B926-D2B50577F3E8}" type="presParOf" srcId="{72EAB477-36FA-4F25-BCCA-BFE1B458366C}" destId="{1F3009C4-A3C5-4389-B76E-12F872369E6E}" srcOrd="1" destOrd="0" presId="urn:microsoft.com/office/officeart/2005/8/layout/list1"/>
    <dgm:cxn modelId="{D9D6FA27-18F8-46C8-BC6E-5A9718ED7148}" type="presParOf" srcId="{72EAB477-36FA-4F25-BCCA-BFE1B458366C}" destId="{B3A5B60B-3816-4A9E-ACB9-B776DFC365F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3227BD-4381-4D79-AC77-B99D9AA34921}" type="doc">
      <dgm:prSet loTypeId="urn:microsoft.com/office/officeart/2005/8/layout/vList6" loCatId="process" qsTypeId="urn:microsoft.com/office/officeart/2005/8/quickstyle/simple3" qsCatId="simple" csTypeId="urn:microsoft.com/office/officeart/2005/8/colors/accent6_2" csCatId="accent6" phldr="1"/>
      <dgm:spPr/>
      <dgm:t>
        <a:bodyPr/>
        <a:lstStyle/>
        <a:p>
          <a:endParaRPr lang="zh-CN" altLang="en-US"/>
        </a:p>
      </dgm:t>
    </dgm:pt>
    <dgm:pt modelId="{0B87E300-F90A-41EA-BA34-3C1388A68DD0}">
      <dgm:prSet phldrT="[文本]"/>
      <dgm:spPr/>
      <dgm:t>
        <a:bodyPr/>
        <a:lstStyle/>
        <a:p>
          <a:r>
            <a:rPr lang="zh-CN" dirty="0"/>
            <a:t>引用其他</a:t>
          </a:r>
          <a:r>
            <a:rPr lang="en-US" dirty="0"/>
            <a:t>Bean</a:t>
          </a:r>
          <a:endParaRPr lang="zh-CN" altLang="en-US" dirty="0"/>
        </a:p>
      </dgm:t>
    </dgm:pt>
    <dgm:pt modelId="{2FC9D0A5-527E-4EB6-B57E-F8DF913FFB76}" type="parTrans" cxnId="{32D3C2BC-F81C-4DB8-B844-3AB22F6D8C21}">
      <dgm:prSet/>
      <dgm:spPr/>
      <dgm:t>
        <a:bodyPr/>
        <a:lstStyle/>
        <a:p>
          <a:endParaRPr lang="zh-CN" altLang="en-US"/>
        </a:p>
      </dgm:t>
    </dgm:pt>
    <dgm:pt modelId="{DFF4F2BA-B171-4CC0-A681-26C556035A46}" type="sibTrans" cxnId="{32D3C2BC-F81C-4DB8-B844-3AB22F6D8C21}">
      <dgm:prSet/>
      <dgm:spPr/>
      <dgm:t>
        <a:bodyPr/>
        <a:lstStyle/>
        <a:p>
          <a:endParaRPr lang="zh-CN" altLang="en-US"/>
        </a:p>
      </dgm:t>
    </dgm:pt>
    <dgm:pt modelId="{D8C3F539-E22B-42C9-AF8D-0C76580B8941}">
      <dgm:prSet phldrT="[文本]"/>
      <dgm:spPr/>
      <dgm:t>
        <a:bodyPr/>
        <a:lstStyle/>
        <a:p>
          <a:r>
            <a:rPr lang="zh-CN" dirty="0"/>
            <a:t>创建匿名内部</a:t>
          </a:r>
          <a:r>
            <a:rPr lang="en-US" dirty="0" err="1"/>
            <a:t>JavaBean</a:t>
          </a:r>
          <a:endParaRPr lang="zh-CN" altLang="en-US" dirty="0"/>
        </a:p>
      </dgm:t>
    </dgm:pt>
    <dgm:pt modelId="{5DF9F204-AD3D-4494-A896-A3DAA445315A}" type="parTrans" cxnId="{7588BE33-5AD2-49C1-958E-98A54548BFD9}">
      <dgm:prSet/>
      <dgm:spPr/>
      <dgm:t>
        <a:bodyPr/>
        <a:lstStyle/>
        <a:p>
          <a:endParaRPr lang="zh-CN" altLang="en-US"/>
        </a:p>
      </dgm:t>
    </dgm:pt>
    <dgm:pt modelId="{767AF431-6648-4944-B21A-298201F6F0FB}" type="sibTrans" cxnId="{7588BE33-5AD2-49C1-958E-98A54548BFD9}">
      <dgm:prSet/>
      <dgm:spPr/>
      <dgm:t>
        <a:bodyPr/>
        <a:lstStyle/>
        <a:p>
          <a:endParaRPr lang="zh-CN" altLang="en-US"/>
        </a:p>
      </dgm:t>
    </dgm:pt>
    <dgm:pt modelId="{5EB3E359-5088-4B06-9C65-2295403A2B86}">
      <dgm:prSet phldrT="[文本]" phldr="1"/>
      <dgm:spPr/>
      <dgm:t>
        <a:bodyPr/>
        <a:lstStyle/>
        <a:p>
          <a:endParaRPr lang="zh-CN" altLang="en-US" dirty="0"/>
        </a:p>
      </dgm:t>
    </dgm:pt>
    <dgm:pt modelId="{FD768237-D8BE-447C-93F9-0A00E9A12C30}" type="parTrans" cxnId="{8F518FA4-4D9E-4647-B996-D533BA6E377A}">
      <dgm:prSet/>
      <dgm:spPr/>
      <dgm:t>
        <a:bodyPr/>
        <a:lstStyle/>
        <a:p>
          <a:endParaRPr lang="zh-CN" altLang="en-US"/>
        </a:p>
      </dgm:t>
    </dgm:pt>
    <dgm:pt modelId="{7DF46483-945D-4110-B6B9-FA4364F04769}" type="sibTrans" cxnId="{8F518FA4-4D9E-4647-B996-D533BA6E377A}">
      <dgm:prSet/>
      <dgm:spPr/>
      <dgm:t>
        <a:bodyPr/>
        <a:lstStyle/>
        <a:p>
          <a:endParaRPr lang="zh-CN" altLang="en-US"/>
        </a:p>
      </dgm:t>
    </dgm:pt>
    <dgm:pt modelId="{BB43C80F-16E7-44C8-807E-FDDBF78FFCEF}" type="pres">
      <dgm:prSet presAssocID="{5C3227BD-4381-4D79-AC77-B99D9AA34921}" presName="Name0" presStyleCnt="0">
        <dgm:presLayoutVars>
          <dgm:dir/>
          <dgm:animLvl val="lvl"/>
          <dgm:resizeHandles/>
        </dgm:presLayoutVars>
      </dgm:prSet>
      <dgm:spPr/>
    </dgm:pt>
    <dgm:pt modelId="{C927D572-8C06-405C-9B5D-0DE4A480A853}" type="pres">
      <dgm:prSet presAssocID="{0B87E300-F90A-41EA-BA34-3C1388A68DD0}" presName="linNode" presStyleCnt="0"/>
      <dgm:spPr/>
    </dgm:pt>
    <dgm:pt modelId="{4AA8DAD1-96FB-4124-AEB4-923173084524}" type="pres">
      <dgm:prSet presAssocID="{0B87E300-F90A-41EA-BA34-3C1388A68DD0}" presName="parentShp" presStyleLbl="node1" presStyleIdx="0" presStyleCnt="2">
        <dgm:presLayoutVars>
          <dgm:bulletEnabled val="1"/>
        </dgm:presLayoutVars>
      </dgm:prSet>
      <dgm:spPr/>
    </dgm:pt>
    <dgm:pt modelId="{0E9720F4-5CC9-40B0-9DF2-DB57D18D6248}" type="pres">
      <dgm:prSet presAssocID="{0B87E300-F90A-41EA-BA34-3C1388A68DD0}" presName="childShp" presStyleLbl="bgAccFollowNode1" presStyleIdx="0" presStyleCnt="2">
        <dgm:presLayoutVars>
          <dgm:bulletEnabled val="1"/>
        </dgm:presLayoutVars>
      </dgm:prSet>
      <dgm:spPr/>
    </dgm:pt>
    <dgm:pt modelId="{15F77D57-E902-4A4E-BBA1-568FB44FED53}" type="pres">
      <dgm:prSet presAssocID="{DFF4F2BA-B171-4CC0-A681-26C556035A46}" presName="spacing" presStyleCnt="0"/>
      <dgm:spPr/>
    </dgm:pt>
    <dgm:pt modelId="{F7626478-87D0-4381-A181-F84B5E750FE8}" type="pres">
      <dgm:prSet presAssocID="{D8C3F539-E22B-42C9-AF8D-0C76580B8941}" presName="linNode" presStyleCnt="0"/>
      <dgm:spPr/>
    </dgm:pt>
    <dgm:pt modelId="{6DBA5479-27FE-4A62-A860-023AEF98CD48}" type="pres">
      <dgm:prSet presAssocID="{D8C3F539-E22B-42C9-AF8D-0C76580B8941}" presName="parentShp" presStyleLbl="node1" presStyleIdx="1" presStyleCnt="2">
        <dgm:presLayoutVars>
          <dgm:bulletEnabled val="1"/>
        </dgm:presLayoutVars>
      </dgm:prSet>
      <dgm:spPr/>
    </dgm:pt>
    <dgm:pt modelId="{00722D80-7F43-44BD-8AC2-9413C183D71A}" type="pres">
      <dgm:prSet presAssocID="{D8C3F539-E22B-42C9-AF8D-0C76580B8941}" presName="childShp" presStyleLbl="bgAccFollowNode1" presStyleIdx="1" presStyleCnt="2">
        <dgm:presLayoutVars>
          <dgm:bulletEnabled val="1"/>
        </dgm:presLayoutVars>
      </dgm:prSet>
      <dgm:spPr/>
    </dgm:pt>
  </dgm:ptLst>
  <dgm:cxnLst>
    <dgm:cxn modelId="{0365A42A-C4EB-4EBA-9098-4A745AEF37FD}" type="presOf" srcId="{5C3227BD-4381-4D79-AC77-B99D9AA34921}" destId="{BB43C80F-16E7-44C8-807E-FDDBF78FFCEF}" srcOrd="0" destOrd="0" presId="urn:microsoft.com/office/officeart/2005/8/layout/vList6"/>
    <dgm:cxn modelId="{7588BE33-5AD2-49C1-958E-98A54548BFD9}" srcId="{5C3227BD-4381-4D79-AC77-B99D9AA34921}" destId="{D8C3F539-E22B-42C9-AF8D-0C76580B8941}" srcOrd="1" destOrd="0" parTransId="{5DF9F204-AD3D-4494-A896-A3DAA445315A}" sibTransId="{767AF431-6648-4944-B21A-298201F6F0FB}"/>
    <dgm:cxn modelId="{B5829E5C-8384-493F-9190-A7DA8A5F6E90}" type="presOf" srcId="{D8C3F539-E22B-42C9-AF8D-0C76580B8941}" destId="{6DBA5479-27FE-4A62-A860-023AEF98CD48}" srcOrd="0" destOrd="0" presId="urn:microsoft.com/office/officeart/2005/8/layout/vList6"/>
    <dgm:cxn modelId="{E5FA8C8D-B277-41CC-B8F6-49B3CB9922B1}" type="presOf" srcId="{0B87E300-F90A-41EA-BA34-3C1388A68DD0}" destId="{4AA8DAD1-96FB-4124-AEB4-923173084524}" srcOrd="0" destOrd="0" presId="urn:microsoft.com/office/officeart/2005/8/layout/vList6"/>
    <dgm:cxn modelId="{8F518FA4-4D9E-4647-B996-D533BA6E377A}" srcId="{D8C3F539-E22B-42C9-AF8D-0C76580B8941}" destId="{5EB3E359-5088-4B06-9C65-2295403A2B86}" srcOrd="0" destOrd="0" parTransId="{FD768237-D8BE-447C-93F9-0A00E9A12C30}" sibTransId="{7DF46483-945D-4110-B6B9-FA4364F04769}"/>
    <dgm:cxn modelId="{F5EEDDB3-DEA5-49A0-9DDE-D629CB829F97}" type="presOf" srcId="{5EB3E359-5088-4B06-9C65-2295403A2B86}" destId="{00722D80-7F43-44BD-8AC2-9413C183D71A}" srcOrd="0" destOrd="0" presId="urn:microsoft.com/office/officeart/2005/8/layout/vList6"/>
    <dgm:cxn modelId="{32D3C2BC-F81C-4DB8-B844-3AB22F6D8C21}" srcId="{5C3227BD-4381-4D79-AC77-B99D9AA34921}" destId="{0B87E300-F90A-41EA-BA34-3C1388A68DD0}" srcOrd="0" destOrd="0" parTransId="{2FC9D0A5-527E-4EB6-B57E-F8DF913FFB76}" sibTransId="{DFF4F2BA-B171-4CC0-A681-26C556035A46}"/>
    <dgm:cxn modelId="{C7EFBE56-E26A-4695-B7AC-5BF929F4DEF5}" type="presParOf" srcId="{BB43C80F-16E7-44C8-807E-FDDBF78FFCEF}" destId="{C927D572-8C06-405C-9B5D-0DE4A480A853}" srcOrd="0" destOrd="0" presId="urn:microsoft.com/office/officeart/2005/8/layout/vList6"/>
    <dgm:cxn modelId="{F9B0EAB5-65F8-4697-B518-8BEC7A17E143}" type="presParOf" srcId="{C927D572-8C06-405C-9B5D-0DE4A480A853}" destId="{4AA8DAD1-96FB-4124-AEB4-923173084524}" srcOrd="0" destOrd="0" presId="urn:microsoft.com/office/officeart/2005/8/layout/vList6"/>
    <dgm:cxn modelId="{82EC05B4-CF6C-464F-A48E-983F027ABD36}" type="presParOf" srcId="{C927D572-8C06-405C-9B5D-0DE4A480A853}" destId="{0E9720F4-5CC9-40B0-9DF2-DB57D18D6248}" srcOrd="1" destOrd="0" presId="urn:microsoft.com/office/officeart/2005/8/layout/vList6"/>
    <dgm:cxn modelId="{38DEB438-DD6C-4914-BACA-0EC4D18377DD}" type="presParOf" srcId="{BB43C80F-16E7-44C8-807E-FDDBF78FFCEF}" destId="{15F77D57-E902-4A4E-BBA1-568FB44FED53}" srcOrd="1" destOrd="0" presId="urn:microsoft.com/office/officeart/2005/8/layout/vList6"/>
    <dgm:cxn modelId="{44F07BCC-86F5-4B57-BC74-CC1A0B4E9ED5}" type="presParOf" srcId="{BB43C80F-16E7-44C8-807E-FDDBF78FFCEF}" destId="{F7626478-87D0-4381-A181-F84B5E750FE8}" srcOrd="2" destOrd="0" presId="urn:microsoft.com/office/officeart/2005/8/layout/vList6"/>
    <dgm:cxn modelId="{127A5A72-E2E3-4445-8DD0-3C0BC13C22DF}" type="presParOf" srcId="{F7626478-87D0-4381-A181-F84B5E750FE8}" destId="{6DBA5479-27FE-4A62-A860-023AEF98CD48}" srcOrd="0" destOrd="0" presId="urn:microsoft.com/office/officeart/2005/8/layout/vList6"/>
    <dgm:cxn modelId="{ECCB0C2E-CD63-4B7C-8E95-93765E648073}" type="presParOf" srcId="{F7626478-87D0-4381-A181-F84B5E750FE8}" destId="{00722D80-7F43-44BD-8AC2-9413C183D71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B88DBF-9E71-4880-9D88-7071C5566416}"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zh-CN" altLang="en-US"/>
        </a:p>
      </dgm:t>
    </dgm:pt>
    <dgm:pt modelId="{D6F915B7-B396-48F4-8EB7-A1C208E3FB0D}">
      <dgm:prSet phldrT="[文本]"/>
      <dgm:spPr/>
      <dgm:t>
        <a:bodyPr/>
        <a:lstStyle/>
        <a:p>
          <a:r>
            <a:rPr lang="en-US" dirty="0" err="1"/>
            <a:t>JdbcDaoSupport</a:t>
          </a:r>
          <a:endParaRPr lang="zh-CN" altLang="en-US" dirty="0"/>
        </a:p>
      </dgm:t>
    </dgm:pt>
    <dgm:pt modelId="{BA7858D9-7ABD-4796-8F07-0DAF423C4831}" type="parTrans" cxnId="{30E17450-C5CB-4AE0-81A5-723B31D951C4}">
      <dgm:prSet/>
      <dgm:spPr/>
      <dgm:t>
        <a:bodyPr/>
        <a:lstStyle/>
        <a:p>
          <a:endParaRPr lang="zh-CN" altLang="en-US"/>
        </a:p>
      </dgm:t>
    </dgm:pt>
    <dgm:pt modelId="{CE633932-BF09-4203-B577-3AB49D47AE21}" type="sibTrans" cxnId="{30E17450-C5CB-4AE0-81A5-723B31D951C4}">
      <dgm:prSet/>
      <dgm:spPr/>
      <dgm:t>
        <a:bodyPr/>
        <a:lstStyle/>
        <a:p>
          <a:endParaRPr lang="zh-CN" altLang="en-US"/>
        </a:p>
      </dgm:t>
    </dgm:pt>
    <dgm:pt modelId="{CA9B03AD-C7A8-4F3C-8B23-D36BC56001FC}">
      <dgm:prSet phldrT="[文本]"/>
      <dgm:spPr/>
      <dgm:t>
        <a:bodyPr/>
        <a:lstStyle/>
        <a:p>
          <a:r>
            <a:rPr lang="en-US" dirty="0" err="1"/>
            <a:t>HibernateDaoSupport</a:t>
          </a:r>
          <a:endParaRPr lang="zh-CN" altLang="en-US" dirty="0"/>
        </a:p>
      </dgm:t>
    </dgm:pt>
    <dgm:pt modelId="{2261AFF5-825F-4169-8E17-9829FCFE41E4}" type="parTrans" cxnId="{F670A5B2-BD73-4076-97C4-2B9F7AAD92A0}">
      <dgm:prSet/>
      <dgm:spPr/>
      <dgm:t>
        <a:bodyPr/>
        <a:lstStyle/>
        <a:p>
          <a:endParaRPr lang="zh-CN" altLang="en-US"/>
        </a:p>
      </dgm:t>
    </dgm:pt>
    <dgm:pt modelId="{E6E3C55E-7E2C-4013-8962-1729AE2F9308}" type="sibTrans" cxnId="{F670A5B2-BD73-4076-97C4-2B9F7AAD92A0}">
      <dgm:prSet/>
      <dgm:spPr/>
      <dgm:t>
        <a:bodyPr/>
        <a:lstStyle/>
        <a:p>
          <a:endParaRPr lang="zh-CN" altLang="en-US"/>
        </a:p>
      </dgm:t>
    </dgm:pt>
    <dgm:pt modelId="{43C96AC5-5D0E-4FD9-B12F-C00F0417F5DD}">
      <dgm:prSet phldrT="[文本]"/>
      <dgm:spPr/>
      <dgm:t>
        <a:bodyPr/>
        <a:lstStyle/>
        <a:p>
          <a:r>
            <a:rPr lang="en-US" dirty="0" err="1"/>
            <a:t>JdoDaoSupport</a:t>
          </a:r>
          <a:endParaRPr lang="zh-CN" altLang="en-US" dirty="0"/>
        </a:p>
      </dgm:t>
    </dgm:pt>
    <dgm:pt modelId="{E1CF32ED-AD32-4401-9161-7070AF874A13}" type="parTrans" cxnId="{1715A754-F706-4D90-8695-C74E6D4FE5DB}">
      <dgm:prSet/>
      <dgm:spPr/>
      <dgm:t>
        <a:bodyPr/>
        <a:lstStyle/>
        <a:p>
          <a:endParaRPr lang="zh-CN" altLang="en-US"/>
        </a:p>
      </dgm:t>
    </dgm:pt>
    <dgm:pt modelId="{B7CE944E-0E22-45F4-B691-9C4D4EAFF61C}" type="sibTrans" cxnId="{1715A754-F706-4D90-8695-C74E6D4FE5DB}">
      <dgm:prSet/>
      <dgm:spPr/>
      <dgm:t>
        <a:bodyPr/>
        <a:lstStyle/>
        <a:p>
          <a:endParaRPr lang="zh-CN" altLang="en-US"/>
        </a:p>
      </dgm:t>
    </dgm:pt>
    <dgm:pt modelId="{663C7215-4778-4E99-A5BB-1D7E1D1D630E}">
      <dgm:prSet/>
      <dgm:spPr/>
      <dgm:t>
        <a:bodyPr/>
        <a:lstStyle/>
        <a:p>
          <a:r>
            <a:rPr lang="en-US"/>
            <a:t>Hibernate DAO</a:t>
          </a:r>
          <a:r>
            <a:rPr lang="zh-CN"/>
            <a:t>抽象类，开发人员需要为其配置</a:t>
          </a:r>
          <a:r>
            <a:rPr lang="en-US"/>
            <a:t>Hibernate SessionFactory</a:t>
          </a:r>
          <a:r>
            <a:rPr lang="zh-CN"/>
            <a:t>，通过其子类能够获得</a:t>
          </a:r>
          <a:r>
            <a:rPr lang="en-US"/>
            <a:t>Hibernate</a:t>
          </a:r>
          <a:r>
            <a:rPr lang="zh-CN"/>
            <a:t>实现</a:t>
          </a:r>
          <a:endParaRPr lang="zh-CN" altLang="en-US"/>
        </a:p>
      </dgm:t>
    </dgm:pt>
    <dgm:pt modelId="{AC1C0ACF-84C8-45B6-A84C-B2C49382DCAD}" type="parTrans" cxnId="{2F0BE43D-0FC3-4834-A549-B8F13692A49A}">
      <dgm:prSet/>
      <dgm:spPr/>
      <dgm:t>
        <a:bodyPr/>
        <a:lstStyle/>
        <a:p>
          <a:endParaRPr lang="zh-CN" altLang="en-US"/>
        </a:p>
      </dgm:t>
    </dgm:pt>
    <dgm:pt modelId="{7C3A05F0-72B8-4B34-A796-896228243566}" type="sibTrans" cxnId="{2F0BE43D-0FC3-4834-A549-B8F13692A49A}">
      <dgm:prSet/>
      <dgm:spPr/>
      <dgm:t>
        <a:bodyPr/>
        <a:lstStyle/>
        <a:p>
          <a:endParaRPr lang="zh-CN" altLang="en-US"/>
        </a:p>
      </dgm:t>
    </dgm:pt>
    <dgm:pt modelId="{977193B3-632A-47C8-AFD6-7DF3AD8606A1}">
      <dgm:prSet/>
      <dgm:spPr/>
      <dgm:t>
        <a:bodyPr/>
        <a:lstStyle/>
        <a:p>
          <a:r>
            <a:rPr lang="en-US"/>
            <a:t>Hibernate DAO</a:t>
          </a:r>
          <a:r>
            <a:rPr lang="zh-CN"/>
            <a:t>抽象类，开发人员需要为其配置</a:t>
          </a:r>
          <a:r>
            <a:rPr lang="en-US"/>
            <a:t>Hibernate SessionFactory</a:t>
          </a:r>
          <a:r>
            <a:rPr lang="zh-CN"/>
            <a:t>，通过其子类能够获得</a:t>
          </a:r>
          <a:r>
            <a:rPr lang="en-US"/>
            <a:t>Hibernate</a:t>
          </a:r>
          <a:r>
            <a:rPr lang="zh-CN"/>
            <a:t>实现。</a:t>
          </a:r>
          <a:endParaRPr lang="zh-CN" altLang="en-US"/>
        </a:p>
      </dgm:t>
    </dgm:pt>
    <dgm:pt modelId="{93BEAE88-FAAB-4F6E-86CE-7EDD099B0C6E}" type="parTrans" cxnId="{FBD350FB-31AA-4183-9321-4A1F33BC12B7}">
      <dgm:prSet/>
      <dgm:spPr/>
      <dgm:t>
        <a:bodyPr/>
        <a:lstStyle/>
        <a:p>
          <a:endParaRPr lang="zh-CN" altLang="en-US"/>
        </a:p>
      </dgm:t>
    </dgm:pt>
    <dgm:pt modelId="{EDEF0930-95E2-4FFE-8FC0-3D1373244CF2}" type="sibTrans" cxnId="{FBD350FB-31AA-4183-9321-4A1F33BC12B7}">
      <dgm:prSet/>
      <dgm:spPr/>
      <dgm:t>
        <a:bodyPr/>
        <a:lstStyle/>
        <a:p>
          <a:endParaRPr lang="zh-CN" altLang="en-US"/>
        </a:p>
      </dgm:t>
    </dgm:pt>
    <dgm:pt modelId="{9CA1556C-2872-46A4-9B00-E1F1E7784DC5}">
      <dgm:prSet/>
      <dgm:spPr/>
      <dgm:t>
        <a:bodyPr/>
        <a:lstStyle/>
        <a:p>
          <a:r>
            <a:rPr lang="en-US"/>
            <a:t>Spring</a:t>
          </a:r>
          <a:r>
            <a:rPr lang="zh-CN"/>
            <a:t>为</a:t>
          </a:r>
          <a:r>
            <a:rPr lang="en-US"/>
            <a:t>JDO</a:t>
          </a:r>
          <a:r>
            <a:rPr lang="zh-CN"/>
            <a:t>提供的</a:t>
          </a:r>
          <a:r>
            <a:rPr lang="en-US"/>
            <a:t>DAO</a:t>
          </a:r>
          <a:r>
            <a:rPr lang="zh-CN"/>
            <a:t>抽象类，开发人员需要为它配置</a:t>
          </a:r>
          <a:r>
            <a:rPr lang="en-US"/>
            <a:t>PersistenceManagerFactory</a:t>
          </a:r>
          <a:r>
            <a:rPr lang="zh-CN"/>
            <a:t>，通过其子类能够获得</a:t>
          </a:r>
          <a:r>
            <a:rPr lang="en-US"/>
            <a:t>JdoTemplate</a:t>
          </a:r>
          <a:r>
            <a:rPr lang="zh-CN"/>
            <a:t>。</a:t>
          </a:r>
          <a:endParaRPr lang="zh-CN" altLang="en-US"/>
        </a:p>
      </dgm:t>
    </dgm:pt>
    <dgm:pt modelId="{CA69F258-234C-40F8-B582-1C16ED28BDDD}" type="parTrans" cxnId="{060A8205-8A90-4DE5-BC3D-86E04B9B1B59}">
      <dgm:prSet/>
      <dgm:spPr/>
      <dgm:t>
        <a:bodyPr/>
        <a:lstStyle/>
        <a:p>
          <a:endParaRPr lang="zh-CN" altLang="en-US"/>
        </a:p>
      </dgm:t>
    </dgm:pt>
    <dgm:pt modelId="{FAA1DCB8-BD62-4B08-9FD8-08F6E3B71E03}" type="sibTrans" cxnId="{060A8205-8A90-4DE5-BC3D-86E04B9B1B59}">
      <dgm:prSet/>
      <dgm:spPr/>
      <dgm:t>
        <a:bodyPr/>
        <a:lstStyle/>
        <a:p>
          <a:endParaRPr lang="zh-CN" altLang="en-US"/>
        </a:p>
      </dgm:t>
    </dgm:pt>
    <dgm:pt modelId="{9CD19F45-C0D7-4C06-B7A5-CC1817FA7C1A}" type="pres">
      <dgm:prSet presAssocID="{44B88DBF-9E71-4880-9D88-7071C5566416}" presName="linear" presStyleCnt="0">
        <dgm:presLayoutVars>
          <dgm:dir/>
          <dgm:animLvl val="lvl"/>
          <dgm:resizeHandles val="exact"/>
        </dgm:presLayoutVars>
      </dgm:prSet>
      <dgm:spPr/>
    </dgm:pt>
    <dgm:pt modelId="{B7226113-E0D5-4904-B3BA-FB9D707F106A}" type="pres">
      <dgm:prSet presAssocID="{D6F915B7-B396-48F4-8EB7-A1C208E3FB0D}" presName="parentLin" presStyleCnt="0"/>
      <dgm:spPr/>
    </dgm:pt>
    <dgm:pt modelId="{6163BBFE-8429-432C-A073-07C4F97490D6}" type="pres">
      <dgm:prSet presAssocID="{D6F915B7-B396-48F4-8EB7-A1C208E3FB0D}" presName="parentLeftMargin" presStyleLbl="node1" presStyleIdx="0" presStyleCnt="3"/>
      <dgm:spPr/>
    </dgm:pt>
    <dgm:pt modelId="{E591A541-E530-4189-8221-93240E2CDCBE}" type="pres">
      <dgm:prSet presAssocID="{D6F915B7-B396-48F4-8EB7-A1C208E3FB0D}" presName="parentText" presStyleLbl="node1" presStyleIdx="0" presStyleCnt="3">
        <dgm:presLayoutVars>
          <dgm:chMax val="0"/>
          <dgm:bulletEnabled val="1"/>
        </dgm:presLayoutVars>
      </dgm:prSet>
      <dgm:spPr/>
    </dgm:pt>
    <dgm:pt modelId="{DDC2A3A6-0D4E-4CFF-85E9-D91AE27DFB81}" type="pres">
      <dgm:prSet presAssocID="{D6F915B7-B396-48F4-8EB7-A1C208E3FB0D}" presName="negativeSpace" presStyleCnt="0"/>
      <dgm:spPr/>
    </dgm:pt>
    <dgm:pt modelId="{44AEC161-DD03-4181-B180-86570CFC1C9C}" type="pres">
      <dgm:prSet presAssocID="{D6F915B7-B396-48F4-8EB7-A1C208E3FB0D}" presName="childText" presStyleLbl="conFgAcc1" presStyleIdx="0" presStyleCnt="3">
        <dgm:presLayoutVars>
          <dgm:bulletEnabled val="1"/>
        </dgm:presLayoutVars>
      </dgm:prSet>
      <dgm:spPr/>
    </dgm:pt>
    <dgm:pt modelId="{C4223F98-D639-467C-9E86-AA4B16CD1069}" type="pres">
      <dgm:prSet presAssocID="{CE633932-BF09-4203-B577-3AB49D47AE21}" presName="spaceBetweenRectangles" presStyleCnt="0"/>
      <dgm:spPr/>
    </dgm:pt>
    <dgm:pt modelId="{0556D3DB-917C-4A6A-9642-76D1E3BF90A9}" type="pres">
      <dgm:prSet presAssocID="{CA9B03AD-C7A8-4F3C-8B23-D36BC56001FC}" presName="parentLin" presStyleCnt="0"/>
      <dgm:spPr/>
    </dgm:pt>
    <dgm:pt modelId="{964A1A73-7A15-4DB4-A6F7-75E90ED46A18}" type="pres">
      <dgm:prSet presAssocID="{CA9B03AD-C7A8-4F3C-8B23-D36BC56001FC}" presName="parentLeftMargin" presStyleLbl="node1" presStyleIdx="0" presStyleCnt="3"/>
      <dgm:spPr/>
    </dgm:pt>
    <dgm:pt modelId="{6B948418-ECEB-4CC9-ABE3-254D94BF7954}" type="pres">
      <dgm:prSet presAssocID="{CA9B03AD-C7A8-4F3C-8B23-D36BC56001FC}" presName="parentText" presStyleLbl="node1" presStyleIdx="1" presStyleCnt="3">
        <dgm:presLayoutVars>
          <dgm:chMax val="0"/>
          <dgm:bulletEnabled val="1"/>
        </dgm:presLayoutVars>
      </dgm:prSet>
      <dgm:spPr/>
    </dgm:pt>
    <dgm:pt modelId="{A0800DFB-5902-4A73-9E9F-D1E12861EE1E}" type="pres">
      <dgm:prSet presAssocID="{CA9B03AD-C7A8-4F3C-8B23-D36BC56001FC}" presName="negativeSpace" presStyleCnt="0"/>
      <dgm:spPr/>
    </dgm:pt>
    <dgm:pt modelId="{E16DC418-5CB6-4675-8814-E770BC55B384}" type="pres">
      <dgm:prSet presAssocID="{CA9B03AD-C7A8-4F3C-8B23-D36BC56001FC}" presName="childText" presStyleLbl="conFgAcc1" presStyleIdx="1" presStyleCnt="3">
        <dgm:presLayoutVars>
          <dgm:bulletEnabled val="1"/>
        </dgm:presLayoutVars>
      </dgm:prSet>
      <dgm:spPr/>
    </dgm:pt>
    <dgm:pt modelId="{A04E6BDD-AAA8-44EF-BBDC-4F0C2AE7BF5C}" type="pres">
      <dgm:prSet presAssocID="{E6E3C55E-7E2C-4013-8962-1729AE2F9308}" presName="spaceBetweenRectangles" presStyleCnt="0"/>
      <dgm:spPr/>
    </dgm:pt>
    <dgm:pt modelId="{D3D66E5D-D26C-458E-84E5-30198A8E6D11}" type="pres">
      <dgm:prSet presAssocID="{43C96AC5-5D0E-4FD9-B12F-C00F0417F5DD}" presName="parentLin" presStyleCnt="0"/>
      <dgm:spPr/>
    </dgm:pt>
    <dgm:pt modelId="{D5ACD717-1DC9-4123-932B-938C744EFF3D}" type="pres">
      <dgm:prSet presAssocID="{43C96AC5-5D0E-4FD9-B12F-C00F0417F5DD}" presName="parentLeftMargin" presStyleLbl="node1" presStyleIdx="1" presStyleCnt="3"/>
      <dgm:spPr/>
    </dgm:pt>
    <dgm:pt modelId="{83AE31B9-FC45-4595-B848-C620AFD8DC71}" type="pres">
      <dgm:prSet presAssocID="{43C96AC5-5D0E-4FD9-B12F-C00F0417F5DD}" presName="parentText" presStyleLbl="node1" presStyleIdx="2" presStyleCnt="3">
        <dgm:presLayoutVars>
          <dgm:chMax val="0"/>
          <dgm:bulletEnabled val="1"/>
        </dgm:presLayoutVars>
      </dgm:prSet>
      <dgm:spPr/>
    </dgm:pt>
    <dgm:pt modelId="{DF021DC1-2CBF-40BF-82FF-6421DCAD7C57}" type="pres">
      <dgm:prSet presAssocID="{43C96AC5-5D0E-4FD9-B12F-C00F0417F5DD}" presName="negativeSpace" presStyleCnt="0"/>
      <dgm:spPr/>
    </dgm:pt>
    <dgm:pt modelId="{66F22CD6-6099-41EA-9CA1-6EB75EF85154}" type="pres">
      <dgm:prSet presAssocID="{43C96AC5-5D0E-4FD9-B12F-C00F0417F5DD}" presName="childText" presStyleLbl="conFgAcc1" presStyleIdx="2" presStyleCnt="3">
        <dgm:presLayoutVars>
          <dgm:bulletEnabled val="1"/>
        </dgm:presLayoutVars>
      </dgm:prSet>
      <dgm:spPr/>
    </dgm:pt>
  </dgm:ptLst>
  <dgm:cxnLst>
    <dgm:cxn modelId="{060A8205-8A90-4DE5-BC3D-86E04B9B1B59}" srcId="{43C96AC5-5D0E-4FD9-B12F-C00F0417F5DD}" destId="{9CA1556C-2872-46A4-9B00-E1F1E7784DC5}" srcOrd="0" destOrd="0" parTransId="{CA69F258-234C-40F8-B582-1C16ED28BDDD}" sibTransId="{FAA1DCB8-BD62-4B08-9FD8-08F6E3B71E03}"/>
    <dgm:cxn modelId="{209D9A1D-454F-43F6-A118-FCA68F76BE00}" type="presOf" srcId="{D6F915B7-B396-48F4-8EB7-A1C208E3FB0D}" destId="{E591A541-E530-4189-8221-93240E2CDCBE}" srcOrd="1" destOrd="0" presId="urn:microsoft.com/office/officeart/2005/8/layout/list1"/>
    <dgm:cxn modelId="{0220B42C-552D-4A31-955D-27370240B993}" type="presOf" srcId="{9CA1556C-2872-46A4-9B00-E1F1E7784DC5}" destId="{66F22CD6-6099-41EA-9CA1-6EB75EF85154}" srcOrd="0" destOrd="0" presId="urn:microsoft.com/office/officeart/2005/8/layout/list1"/>
    <dgm:cxn modelId="{2F0BE43D-0FC3-4834-A549-B8F13692A49A}" srcId="{D6F915B7-B396-48F4-8EB7-A1C208E3FB0D}" destId="{663C7215-4778-4E99-A5BB-1D7E1D1D630E}" srcOrd="0" destOrd="0" parTransId="{AC1C0ACF-84C8-45B6-A84C-B2C49382DCAD}" sibTransId="{7C3A05F0-72B8-4B34-A796-896228243566}"/>
    <dgm:cxn modelId="{3BB12649-29C2-4F03-A054-CD2FD205B637}" type="presOf" srcId="{43C96AC5-5D0E-4FD9-B12F-C00F0417F5DD}" destId="{D5ACD717-1DC9-4123-932B-938C744EFF3D}" srcOrd="0" destOrd="0" presId="urn:microsoft.com/office/officeart/2005/8/layout/list1"/>
    <dgm:cxn modelId="{30E17450-C5CB-4AE0-81A5-723B31D951C4}" srcId="{44B88DBF-9E71-4880-9D88-7071C5566416}" destId="{D6F915B7-B396-48F4-8EB7-A1C208E3FB0D}" srcOrd="0" destOrd="0" parTransId="{BA7858D9-7ABD-4796-8F07-0DAF423C4831}" sibTransId="{CE633932-BF09-4203-B577-3AB49D47AE21}"/>
    <dgm:cxn modelId="{1715A754-F706-4D90-8695-C74E6D4FE5DB}" srcId="{44B88DBF-9E71-4880-9D88-7071C5566416}" destId="{43C96AC5-5D0E-4FD9-B12F-C00F0417F5DD}" srcOrd="2" destOrd="0" parTransId="{E1CF32ED-AD32-4401-9161-7070AF874A13}" sibTransId="{B7CE944E-0E22-45F4-B691-9C4D4EAFF61C}"/>
    <dgm:cxn modelId="{8AAA565A-4406-44AE-A167-E8A61E57B9DE}" type="presOf" srcId="{977193B3-632A-47C8-AFD6-7DF3AD8606A1}" destId="{E16DC418-5CB6-4675-8814-E770BC55B384}" srcOrd="0" destOrd="0" presId="urn:microsoft.com/office/officeart/2005/8/layout/list1"/>
    <dgm:cxn modelId="{7969E67B-241E-4EA0-BD4E-4F8CC5958DDE}" type="presOf" srcId="{CA9B03AD-C7A8-4F3C-8B23-D36BC56001FC}" destId="{6B948418-ECEB-4CC9-ABE3-254D94BF7954}" srcOrd="1" destOrd="0" presId="urn:microsoft.com/office/officeart/2005/8/layout/list1"/>
    <dgm:cxn modelId="{90F2D693-4207-428D-968F-81E2FD626D76}" type="presOf" srcId="{44B88DBF-9E71-4880-9D88-7071C5566416}" destId="{9CD19F45-C0D7-4C06-B7A5-CC1817FA7C1A}" srcOrd="0" destOrd="0" presId="urn:microsoft.com/office/officeart/2005/8/layout/list1"/>
    <dgm:cxn modelId="{C6E08CA9-EEC0-4F9D-9635-38BBA5F4569A}" type="presOf" srcId="{D6F915B7-B396-48F4-8EB7-A1C208E3FB0D}" destId="{6163BBFE-8429-432C-A073-07C4F97490D6}" srcOrd="0" destOrd="0" presId="urn:microsoft.com/office/officeart/2005/8/layout/list1"/>
    <dgm:cxn modelId="{F670A5B2-BD73-4076-97C4-2B9F7AAD92A0}" srcId="{44B88DBF-9E71-4880-9D88-7071C5566416}" destId="{CA9B03AD-C7A8-4F3C-8B23-D36BC56001FC}" srcOrd="1" destOrd="0" parTransId="{2261AFF5-825F-4169-8E17-9829FCFE41E4}" sibTransId="{E6E3C55E-7E2C-4013-8962-1729AE2F9308}"/>
    <dgm:cxn modelId="{90A413CD-E864-4903-8EBA-0A2777230BD9}" type="presOf" srcId="{43C96AC5-5D0E-4FD9-B12F-C00F0417F5DD}" destId="{83AE31B9-FC45-4595-B848-C620AFD8DC71}" srcOrd="1" destOrd="0" presId="urn:microsoft.com/office/officeart/2005/8/layout/list1"/>
    <dgm:cxn modelId="{756EB5E3-D04B-4904-9D20-0DF5E948DCF8}" type="presOf" srcId="{CA9B03AD-C7A8-4F3C-8B23-D36BC56001FC}" destId="{964A1A73-7A15-4DB4-A6F7-75E90ED46A18}" srcOrd="0" destOrd="0" presId="urn:microsoft.com/office/officeart/2005/8/layout/list1"/>
    <dgm:cxn modelId="{BF97AEE4-1EF3-433B-B41B-414ED95AB72C}" type="presOf" srcId="{663C7215-4778-4E99-A5BB-1D7E1D1D630E}" destId="{44AEC161-DD03-4181-B180-86570CFC1C9C}" srcOrd="0" destOrd="0" presId="urn:microsoft.com/office/officeart/2005/8/layout/list1"/>
    <dgm:cxn modelId="{FBD350FB-31AA-4183-9321-4A1F33BC12B7}" srcId="{CA9B03AD-C7A8-4F3C-8B23-D36BC56001FC}" destId="{977193B3-632A-47C8-AFD6-7DF3AD8606A1}" srcOrd="0" destOrd="0" parTransId="{93BEAE88-FAAB-4F6E-86CE-7EDD099B0C6E}" sibTransId="{EDEF0930-95E2-4FFE-8FC0-3D1373244CF2}"/>
    <dgm:cxn modelId="{337909B6-61D4-4C35-B31D-18DBEA578ADC}" type="presParOf" srcId="{9CD19F45-C0D7-4C06-B7A5-CC1817FA7C1A}" destId="{B7226113-E0D5-4904-B3BA-FB9D707F106A}" srcOrd="0" destOrd="0" presId="urn:microsoft.com/office/officeart/2005/8/layout/list1"/>
    <dgm:cxn modelId="{16241CD3-2354-41ED-AE99-D346BB09DFAF}" type="presParOf" srcId="{B7226113-E0D5-4904-B3BA-FB9D707F106A}" destId="{6163BBFE-8429-432C-A073-07C4F97490D6}" srcOrd="0" destOrd="0" presId="urn:microsoft.com/office/officeart/2005/8/layout/list1"/>
    <dgm:cxn modelId="{64075261-CBFD-4F81-8BC2-DCC89928FB08}" type="presParOf" srcId="{B7226113-E0D5-4904-B3BA-FB9D707F106A}" destId="{E591A541-E530-4189-8221-93240E2CDCBE}" srcOrd="1" destOrd="0" presId="urn:microsoft.com/office/officeart/2005/8/layout/list1"/>
    <dgm:cxn modelId="{9EA3AE00-9721-4E31-B979-87B8E633BB29}" type="presParOf" srcId="{9CD19F45-C0D7-4C06-B7A5-CC1817FA7C1A}" destId="{DDC2A3A6-0D4E-4CFF-85E9-D91AE27DFB81}" srcOrd="1" destOrd="0" presId="urn:microsoft.com/office/officeart/2005/8/layout/list1"/>
    <dgm:cxn modelId="{B343092A-0043-47B1-A025-CC6D4E72C5CE}" type="presParOf" srcId="{9CD19F45-C0D7-4C06-B7A5-CC1817FA7C1A}" destId="{44AEC161-DD03-4181-B180-86570CFC1C9C}" srcOrd="2" destOrd="0" presId="urn:microsoft.com/office/officeart/2005/8/layout/list1"/>
    <dgm:cxn modelId="{7C5C7981-509A-42D6-A0B1-2FFD18EA7F09}" type="presParOf" srcId="{9CD19F45-C0D7-4C06-B7A5-CC1817FA7C1A}" destId="{C4223F98-D639-467C-9E86-AA4B16CD1069}" srcOrd="3" destOrd="0" presId="urn:microsoft.com/office/officeart/2005/8/layout/list1"/>
    <dgm:cxn modelId="{1D243BD2-6B8C-410D-A45A-596DC5582E94}" type="presParOf" srcId="{9CD19F45-C0D7-4C06-B7A5-CC1817FA7C1A}" destId="{0556D3DB-917C-4A6A-9642-76D1E3BF90A9}" srcOrd="4" destOrd="0" presId="urn:microsoft.com/office/officeart/2005/8/layout/list1"/>
    <dgm:cxn modelId="{5E168823-131E-4152-A10C-0A7B27ACD6FC}" type="presParOf" srcId="{0556D3DB-917C-4A6A-9642-76D1E3BF90A9}" destId="{964A1A73-7A15-4DB4-A6F7-75E90ED46A18}" srcOrd="0" destOrd="0" presId="urn:microsoft.com/office/officeart/2005/8/layout/list1"/>
    <dgm:cxn modelId="{8C40E4CD-AD29-43A8-8C24-1865CE4E40BA}" type="presParOf" srcId="{0556D3DB-917C-4A6A-9642-76D1E3BF90A9}" destId="{6B948418-ECEB-4CC9-ABE3-254D94BF7954}" srcOrd="1" destOrd="0" presId="urn:microsoft.com/office/officeart/2005/8/layout/list1"/>
    <dgm:cxn modelId="{FD4C86CB-79B8-4E36-917E-F785153B9482}" type="presParOf" srcId="{9CD19F45-C0D7-4C06-B7A5-CC1817FA7C1A}" destId="{A0800DFB-5902-4A73-9E9F-D1E12861EE1E}" srcOrd="5" destOrd="0" presId="urn:microsoft.com/office/officeart/2005/8/layout/list1"/>
    <dgm:cxn modelId="{32C82855-9E53-4DD2-9717-BD2DFC30912D}" type="presParOf" srcId="{9CD19F45-C0D7-4C06-B7A5-CC1817FA7C1A}" destId="{E16DC418-5CB6-4675-8814-E770BC55B384}" srcOrd="6" destOrd="0" presId="urn:microsoft.com/office/officeart/2005/8/layout/list1"/>
    <dgm:cxn modelId="{E5218357-A918-4AE6-94AF-13E15F66901F}" type="presParOf" srcId="{9CD19F45-C0D7-4C06-B7A5-CC1817FA7C1A}" destId="{A04E6BDD-AAA8-44EF-BBDC-4F0C2AE7BF5C}" srcOrd="7" destOrd="0" presId="urn:microsoft.com/office/officeart/2005/8/layout/list1"/>
    <dgm:cxn modelId="{3DC1FCC7-D8CC-4EB6-940D-499A34D2AA11}" type="presParOf" srcId="{9CD19F45-C0D7-4C06-B7A5-CC1817FA7C1A}" destId="{D3D66E5D-D26C-458E-84E5-30198A8E6D11}" srcOrd="8" destOrd="0" presId="urn:microsoft.com/office/officeart/2005/8/layout/list1"/>
    <dgm:cxn modelId="{E47AD866-6F59-4495-91FD-75D6F73DA09F}" type="presParOf" srcId="{D3D66E5D-D26C-458E-84E5-30198A8E6D11}" destId="{D5ACD717-1DC9-4123-932B-938C744EFF3D}" srcOrd="0" destOrd="0" presId="urn:microsoft.com/office/officeart/2005/8/layout/list1"/>
    <dgm:cxn modelId="{F24B7614-7751-4097-B37E-55216D6D7017}" type="presParOf" srcId="{D3D66E5D-D26C-458E-84E5-30198A8E6D11}" destId="{83AE31B9-FC45-4595-B848-C620AFD8DC71}" srcOrd="1" destOrd="0" presId="urn:microsoft.com/office/officeart/2005/8/layout/list1"/>
    <dgm:cxn modelId="{33A93517-215A-4110-952E-B1774CD5D39F}" type="presParOf" srcId="{9CD19F45-C0D7-4C06-B7A5-CC1817FA7C1A}" destId="{DF021DC1-2CBF-40BF-82FF-6421DCAD7C57}" srcOrd="9" destOrd="0" presId="urn:microsoft.com/office/officeart/2005/8/layout/list1"/>
    <dgm:cxn modelId="{57485E17-844E-4AD6-96C3-605E6F8CBAB5}" type="presParOf" srcId="{9CD19F45-C0D7-4C06-B7A5-CC1817FA7C1A}" destId="{66F22CD6-6099-41EA-9CA1-6EB75EF8515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5B60B-3816-4A9E-ACB9-B776DFC365F8}">
      <dsp:nvSpPr>
        <dsp:cNvPr id="0" name=""/>
        <dsp:cNvSpPr/>
      </dsp:nvSpPr>
      <dsp:spPr>
        <a:xfrm>
          <a:off x="0" y="316192"/>
          <a:ext cx="7405718" cy="1480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4766" tIns="416560" rIns="57476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err="1"/>
            <a:t>IoC</a:t>
          </a:r>
          <a:r>
            <a:rPr lang="zh-CN" altLang="en-US" sz="2000" kern="1200" dirty="0"/>
            <a:t>将创建实例的任务交给</a:t>
          </a:r>
          <a:r>
            <a:rPr lang="en-US" sz="2000" kern="1200" dirty="0" err="1"/>
            <a:t>IoC</a:t>
          </a:r>
          <a:r>
            <a:rPr lang="zh-CN" altLang="en-US" sz="2000" kern="1200" dirty="0"/>
            <a:t>容器，这样开发应用代码时只需要直接使用类的实例，这就是</a:t>
          </a:r>
          <a:r>
            <a:rPr lang="en-US" sz="2000" kern="1200" dirty="0" err="1"/>
            <a:t>IoC</a:t>
          </a:r>
          <a:r>
            <a:rPr lang="zh-CN" altLang="en-US" sz="2000" kern="1200" dirty="0"/>
            <a:t>控制反转，</a:t>
          </a:r>
          <a:r>
            <a:rPr lang="zh-CN" sz="2000" kern="1200" dirty="0"/>
            <a:t>即“依赖注入”</a:t>
          </a:r>
          <a:endParaRPr lang="zh-CN" altLang="en-US" sz="2000" kern="1200" dirty="0"/>
        </a:p>
      </dsp:txBody>
      <dsp:txXfrm>
        <a:off x="0" y="316192"/>
        <a:ext cx="7405718" cy="1480500"/>
      </dsp:txXfrm>
    </dsp:sp>
    <dsp:sp modelId="{6EA26473-7445-43DE-A8B3-A73BC00A7E38}">
      <dsp:nvSpPr>
        <dsp:cNvPr id="0" name=""/>
        <dsp:cNvSpPr/>
      </dsp:nvSpPr>
      <dsp:spPr>
        <a:xfrm>
          <a:off x="370285" y="20992"/>
          <a:ext cx="5184002"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943" tIns="0" rIns="195943"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什么是依赖注入？</a:t>
          </a:r>
        </a:p>
      </dsp:txBody>
      <dsp:txXfrm>
        <a:off x="399106" y="49813"/>
        <a:ext cx="5126360"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720F4-5CC9-40B0-9DF2-DB57D18D6248}">
      <dsp:nvSpPr>
        <dsp:cNvPr id="0" name=""/>
        <dsp:cNvSpPr/>
      </dsp:nvSpPr>
      <dsp:spPr>
        <a:xfrm>
          <a:off x="1133474" y="326"/>
          <a:ext cx="1700211" cy="1273470"/>
        </a:xfrm>
        <a:prstGeom prst="rightArrow">
          <a:avLst>
            <a:gd name="adj1" fmla="val 75000"/>
            <a:gd name="adj2" fmla="val 50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AA8DAD1-96FB-4124-AEB4-923173084524}">
      <dsp:nvSpPr>
        <dsp:cNvPr id="0" name=""/>
        <dsp:cNvSpPr/>
      </dsp:nvSpPr>
      <dsp:spPr>
        <a:xfrm>
          <a:off x="0" y="326"/>
          <a:ext cx="1133474" cy="127347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sz="1800" kern="1200" dirty="0"/>
            <a:t>引用其他</a:t>
          </a:r>
          <a:r>
            <a:rPr lang="en-US" sz="1800" kern="1200" dirty="0"/>
            <a:t>Bean</a:t>
          </a:r>
          <a:endParaRPr lang="zh-CN" altLang="en-US" sz="1800" kern="1200" dirty="0"/>
        </a:p>
      </dsp:txBody>
      <dsp:txXfrm>
        <a:off x="55332" y="55658"/>
        <a:ext cx="1022810" cy="1162806"/>
      </dsp:txXfrm>
    </dsp:sp>
    <dsp:sp modelId="{00722D80-7F43-44BD-8AC2-9413C183D71A}">
      <dsp:nvSpPr>
        <dsp:cNvPr id="0" name=""/>
        <dsp:cNvSpPr/>
      </dsp:nvSpPr>
      <dsp:spPr>
        <a:xfrm>
          <a:off x="1133474" y="1401144"/>
          <a:ext cx="1700211" cy="1273470"/>
        </a:xfrm>
        <a:prstGeom prst="rightArrow">
          <a:avLst>
            <a:gd name="adj1" fmla="val 75000"/>
            <a:gd name="adj2" fmla="val 50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endParaRPr lang="zh-CN" altLang="en-US" sz="2700" kern="1200" dirty="0"/>
        </a:p>
      </dsp:txBody>
      <dsp:txXfrm>
        <a:off x="1133474" y="1560328"/>
        <a:ext cx="1222660" cy="955102"/>
      </dsp:txXfrm>
    </dsp:sp>
    <dsp:sp modelId="{6DBA5479-27FE-4A62-A860-023AEF98CD48}">
      <dsp:nvSpPr>
        <dsp:cNvPr id="0" name=""/>
        <dsp:cNvSpPr/>
      </dsp:nvSpPr>
      <dsp:spPr>
        <a:xfrm>
          <a:off x="0" y="1401144"/>
          <a:ext cx="1133474" cy="127347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sz="1800" kern="1200" dirty="0"/>
            <a:t>创建匿名内部</a:t>
          </a:r>
          <a:r>
            <a:rPr lang="en-US" sz="1800" kern="1200" dirty="0" err="1"/>
            <a:t>JavaBean</a:t>
          </a:r>
          <a:endParaRPr lang="zh-CN" altLang="en-US" sz="1800" kern="1200" dirty="0"/>
        </a:p>
      </dsp:txBody>
      <dsp:txXfrm>
        <a:off x="55332" y="1456476"/>
        <a:ext cx="1022810" cy="1162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EC161-DD03-4181-B180-86570CFC1C9C}">
      <dsp:nvSpPr>
        <dsp:cNvPr id="0" name=""/>
        <dsp:cNvSpPr/>
      </dsp:nvSpPr>
      <dsp:spPr>
        <a:xfrm>
          <a:off x="0" y="311816"/>
          <a:ext cx="8358246" cy="8158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8693" tIns="291592" rIns="6486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Hibernate DAO</a:t>
          </a:r>
          <a:r>
            <a:rPr lang="zh-CN" sz="1400" kern="1200"/>
            <a:t>抽象类，开发人员需要为其配置</a:t>
          </a:r>
          <a:r>
            <a:rPr lang="en-US" sz="1400" kern="1200"/>
            <a:t>Hibernate SessionFactory</a:t>
          </a:r>
          <a:r>
            <a:rPr lang="zh-CN" sz="1400" kern="1200"/>
            <a:t>，通过其子类能够获得</a:t>
          </a:r>
          <a:r>
            <a:rPr lang="en-US" sz="1400" kern="1200"/>
            <a:t>Hibernate</a:t>
          </a:r>
          <a:r>
            <a:rPr lang="zh-CN" sz="1400" kern="1200"/>
            <a:t>实现</a:t>
          </a:r>
          <a:endParaRPr lang="zh-CN" altLang="en-US" sz="1400" kern="1200"/>
        </a:p>
      </dsp:txBody>
      <dsp:txXfrm>
        <a:off x="0" y="311816"/>
        <a:ext cx="8358246" cy="815850"/>
      </dsp:txXfrm>
    </dsp:sp>
    <dsp:sp modelId="{E591A541-E530-4189-8221-93240E2CDCBE}">
      <dsp:nvSpPr>
        <dsp:cNvPr id="0" name=""/>
        <dsp:cNvSpPr/>
      </dsp:nvSpPr>
      <dsp:spPr>
        <a:xfrm>
          <a:off x="417912" y="105176"/>
          <a:ext cx="5850772" cy="41328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145" tIns="0" rIns="221145" bIns="0" numCol="1" spcCol="1270" anchor="ctr" anchorCtr="0">
          <a:noAutofit/>
        </a:bodyPr>
        <a:lstStyle/>
        <a:p>
          <a:pPr marL="0" lvl="0" indent="0" algn="l" defTabSz="622300">
            <a:lnSpc>
              <a:spcPct val="90000"/>
            </a:lnSpc>
            <a:spcBef>
              <a:spcPct val="0"/>
            </a:spcBef>
            <a:spcAft>
              <a:spcPct val="35000"/>
            </a:spcAft>
            <a:buNone/>
          </a:pPr>
          <a:r>
            <a:rPr lang="en-US" sz="1400" kern="1200" dirty="0" err="1"/>
            <a:t>JdbcDaoSupport</a:t>
          </a:r>
          <a:endParaRPr lang="zh-CN" altLang="en-US" sz="1400" kern="1200" dirty="0"/>
        </a:p>
      </dsp:txBody>
      <dsp:txXfrm>
        <a:off x="438087" y="125351"/>
        <a:ext cx="5810422" cy="372930"/>
      </dsp:txXfrm>
    </dsp:sp>
    <dsp:sp modelId="{E16DC418-5CB6-4675-8814-E770BC55B384}">
      <dsp:nvSpPr>
        <dsp:cNvPr id="0" name=""/>
        <dsp:cNvSpPr/>
      </dsp:nvSpPr>
      <dsp:spPr>
        <a:xfrm>
          <a:off x="0" y="1409906"/>
          <a:ext cx="8358246" cy="815850"/>
        </a:xfrm>
        <a:prstGeom prst="rect">
          <a:avLst/>
        </a:prstGeom>
        <a:solidFill>
          <a:schemeClr val="lt1">
            <a:alpha val="90000"/>
            <a:hueOff val="0"/>
            <a:satOff val="0"/>
            <a:lumOff val="0"/>
            <a:alphaOff val="0"/>
          </a:schemeClr>
        </a:solidFill>
        <a:ln w="9525" cap="flat" cmpd="sng" algn="ctr">
          <a:solidFill>
            <a:schemeClr val="accent3">
              <a:hueOff val="5625132"/>
              <a:satOff val="-8440"/>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8693" tIns="291592" rIns="6486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Hibernate DAO</a:t>
          </a:r>
          <a:r>
            <a:rPr lang="zh-CN" sz="1400" kern="1200"/>
            <a:t>抽象类，开发人员需要为其配置</a:t>
          </a:r>
          <a:r>
            <a:rPr lang="en-US" sz="1400" kern="1200"/>
            <a:t>Hibernate SessionFactory</a:t>
          </a:r>
          <a:r>
            <a:rPr lang="zh-CN" sz="1400" kern="1200"/>
            <a:t>，通过其子类能够获得</a:t>
          </a:r>
          <a:r>
            <a:rPr lang="en-US" sz="1400" kern="1200"/>
            <a:t>Hibernate</a:t>
          </a:r>
          <a:r>
            <a:rPr lang="zh-CN" sz="1400" kern="1200"/>
            <a:t>实现。</a:t>
          </a:r>
          <a:endParaRPr lang="zh-CN" altLang="en-US" sz="1400" kern="1200"/>
        </a:p>
      </dsp:txBody>
      <dsp:txXfrm>
        <a:off x="0" y="1409906"/>
        <a:ext cx="8358246" cy="815850"/>
      </dsp:txXfrm>
    </dsp:sp>
    <dsp:sp modelId="{6B948418-ECEB-4CC9-ABE3-254D94BF7954}">
      <dsp:nvSpPr>
        <dsp:cNvPr id="0" name=""/>
        <dsp:cNvSpPr/>
      </dsp:nvSpPr>
      <dsp:spPr>
        <a:xfrm>
          <a:off x="417912" y="1203267"/>
          <a:ext cx="5850772" cy="413280"/>
        </a:xfrm>
        <a:prstGeom prst="roundRect">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145" tIns="0" rIns="221145" bIns="0" numCol="1" spcCol="1270" anchor="ctr" anchorCtr="0">
          <a:noAutofit/>
        </a:bodyPr>
        <a:lstStyle/>
        <a:p>
          <a:pPr marL="0" lvl="0" indent="0" algn="l" defTabSz="622300">
            <a:lnSpc>
              <a:spcPct val="90000"/>
            </a:lnSpc>
            <a:spcBef>
              <a:spcPct val="0"/>
            </a:spcBef>
            <a:spcAft>
              <a:spcPct val="35000"/>
            </a:spcAft>
            <a:buNone/>
          </a:pPr>
          <a:r>
            <a:rPr lang="en-US" sz="1400" kern="1200" dirty="0" err="1"/>
            <a:t>HibernateDaoSupport</a:t>
          </a:r>
          <a:endParaRPr lang="zh-CN" altLang="en-US" sz="1400" kern="1200" dirty="0"/>
        </a:p>
      </dsp:txBody>
      <dsp:txXfrm>
        <a:off x="438087" y="1223442"/>
        <a:ext cx="5810422" cy="372930"/>
      </dsp:txXfrm>
    </dsp:sp>
    <dsp:sp modelId="{66F22CD6-6099-41EA-9CA1-6EB75EF85154}">
      <dsp:nvSpPr>
        <dsp:cNvPr id="0" name=""/>
        <dsp:cNvSpPr/>
      </dsp:nvSpPr>
      <dsp:spPr>
        <a:xfrm>
          <a:off x="0" y="2507997"/>
          <a:ext cx="8358246" cy="81585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8693" tIns="291592" rIns="64869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Spring</a:t>
          </a:r>
          <a:r>
            <a:rPr lang="zh-CN" sz="1400" kern="1200"/>
            <a:t>为</a:t>
          </a:r>
          <a:r>
            <a:rPr lang="en-US" sz="1400" kern="1200"/>
            <a:t>JDO</a:t>
          </a:r>
          <a:r>
            <a:rPr lang="zh-CN" sz="1400" kern="1200"/>
            <a:t>提供的</a:t>
          </a:r>
          <a:r>
            <a:rPr lang="en-US" sz="1400" kern="1200"/>
            <a:t>DAO</a:t>
          </a:r>
          <a:r>
            <a:rPr lang="zh-CN" sz="1400" kern="1200"/>
            <a:t>抽象类，开发人员需要为它配置</a:t>
          </a:r>
          <a:r>
            <a:rPr lang="en-US" sz="1400" kern="1200"/>
            <a:t>PersistenceManagerFactory</a:t>
          </a:r>
          <a:r>
            <a:rPr lang="zh-CN" sz="1400" kern="1200"/>
            <a:t>，通过其子类能够获得</a:t>
          </a:r>
          <a:r>
            <a:rPr lang="en-US" sz="1400" kern="1200"/>
            <a:t>JdoTemplate</a:t>
          </a:r>
          <a:r>
            <a:rPr lang="zh-CN" sz="1400" kern="1200"/>
            <a:t>。</a:t>
          </a:r>
          <a:endParaRPr lang="zh-CN" altLang="en-US" sz="1400" kern="1200"/>
        </a:p>
      </dsp:txBody>
      <dsp:txXfrm>
        <a:off x="0" y="2507997"/>
        <a:ext cx="8358246" cy="815850"/>
      </dsp:txXfrm>
    </dsp:sp>
    <dsp:sp modelId="{83AE31B9-FC45-4595-B848-C620AFD8DC71}">
      <dsp:nvSpPr>
        <dsp:cNvPr id="0" name=""/>
        <dsp:cNvSpPr/>
      </dsp:nvSpPr>
      <dsp:spPr>
        <a:xfrm>
          <a:off x="417912" y="2301357"/>
          <a:ext cx="5850772" cy="413280"/>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145" tIns="0" rIns="221145" bIns="0" numCol="1" spcCol="1270" anchor="ctr" anchorCtr="0">
          <a:noAutofit/>
        </a:bodyPr>
        <a:lstStyle/>
        <a:p>
          <a:pPr marL="0" lvl="0" indent="0" algn="l" defTabSz="622300">
            <a:lnSpc>
              <a:spcPct val="90000"/>
            </a:lnSpc>
            <a:spcBef>
              <a:spcPct val="0"/>
            </a:spcBef>
            <a:spcAft>
              <a:spcPct val="35000"/>
            </a:spcAft>
            <a:buNone/>
          </a:pPr>
          <a:r>
            <a:rPr lang="en-US" sz="1400" kern="1200" dirty="0" err="1"/>
            <a:t>JdoDaoSupport</a:t>
          </a:r>
          <a:endParaRPr lang="zh-CN" altLang="en-US" sz="1400" kern="1200" dirty="0"/>
        </a:p>
      </dsp:txBody>
      <dsp:txXfrm>
        <a:off x="438087" y="2321532"/>
        <a:ext cx="5810422"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F:\工作\功夫系列课程\PPT模版\标题\橙色\大标题-06.png"/>
          <p:cNvPicPr>
            <a:picLocks noChangeAspect="1" noChangeArrowheads="1"/>
          </p:cNvPicPr>
          <p:nvPr/>
        </p:nvPicPr>
        <p:blipFill>
          <a:blip r:embed="rId2" cstate="print"/>
          <a:srcRect/>
          <a:stretch>
            <a:fillRect/>
          </a:stretch>
        </p:blipFill>
        <p:spPr bwMode="auto">
          <a:xfrm>
            <a:off x="1314450" y="1827905"/>
            <a:ext cx="6629400" cy="1600200"/>
          </a:xfrm>
          <a:prstGeom prst="rect">
            <a:avLst/>
          </a:prstGeom>
          <a:noFill/>
          <a:ln w="9525">
            <a:noFill/>
            <a:miter lim="800000"/>
            <a:headEnd/>
            <a:tailEnd/>
          </a:ln>
        </p:spPr>
      </p:pic>
      <p:sp>
        <p:nvSpPr>
          <p:cNvPr id="2051" name="Text Box 9"/>
          <p:cNvSpPr txBox="1">
            <a:spLocks noChangeArrowheads="1"/>
          </p:cNvSpPr>
          <p:nvPr/>
        </p:nvSpPr>
        <p:spPr bwMode="auto">
          <a:xfrm>
            <a:off x="2254096" y="2401147"/>
            <a:ext cx="4464496" cy="530915"/>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zh-CN" altLang="en-US" sz="3000" b="1" dirty="0">
                <a:solidFill>
                  <a:schemeClr val="bg1"/>
                </a:solidFill>
                <a:latin typeface="Arial" charset="0"/>
                <a:ea typeface="黑体" pitchFamily="49" charset="-122"/>
              </a:rPr>
              <a:t>第</a:t>
            </a:r>
            <a:r>
              <a:rPr lang="en-US" altLang="zh-CN" sz="3000" b="1" dirty="0">
                <a:solidFill>
                  <a:schemeClr val="bg1"/>
                </a:solidFill>
                <a:latin typeface="Arial" charset="0"/>
                <a:ea typeface="黑体" pitchFamily="49" charset="-122"/>
              </a:rPr>
              <a:t>11</a:t>
            </a:r>
            <a:r>
              <a:rPr lang="zh-CN" altLang="en-US" sz="3000" b="1" dirty="0">
                <a:solidFill>
                  <a:schemeClr val="bg1"/>
                </a:solidFill>
                <a:latin typeface="Arial" charset="0"/>
                <a:ea typeface="黑体" pitchFamily="49" charset="-122"/>
              </a:rPr>
              <a:t>章  </a:t>
            </a:r>
            <a:r>
              <a:rPr lang="en-US" altLang="zh-CN" sz="3000" b="1" dirty="0">
                <a:solidFill>
                  <a:schemeClr val="bg1"/>
                </a:solidFill>
                <a:latin typeface="Arial" charset="0"/>
                <a:ea typeface="黑体" pitchFamily="49" charset="-122"/>
              </a:rPr>
              <a:t>Spring</a:t>
            </a:r>
            <a:r>
              <a:rPr lang="zh-CN" altLang="en-US" sz="3000" b="1" dirty="0">
                <a:solidFill>
                  <a:schemeClr val="bg1"/>
                </a:solidFill>
                <a:latin typeface="Arial" charset="0"/>
                <a:ea typeface="黑体" pitchFamily="49" charset="-122"/>
              </a:rPr>
              <a:t>框架</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配置</a:t>
            </a:r>
            <a:r>
              <a:rPr lang="en-US" altLang="zh-CN" sz="2700" dirty="0">
                <a:solidFill>
                  <a:srgbClr val="FF6600"/>
                </a:solidFill>
                <a:latin typeface="Arial" charset="0"/>
                <a:ea typeface="隶书" pitchFamily="49" charset="-122"/>
              </a:rPr>
              <a:t>Bean</a:t>
            </a:r>
          </a:p>
        </p:txBody>
      </p:sp>
      <p:sp>
        <p:nvSpPr>
          <p:cNvPr id="13" name="矩形 12"/>
          <p:cNvSpPr/>
          <p:nvPr/>
        </p:nvSpPr>
        <p:spPr>
          <a:xfrm>
            <a:off x="928662" y="1500181"/>
            <a:ext cx="7215238" cy="830997"/>
          </a:xfrm>
          <a:prstGeom prst="rect">
            <a:avLst/>
          </a:prstGeom>
        </p:spPr>
        <p:txBody>
          <a:bodyPr wrap="square">
            <a:spAutoFit/>
          </a:bodyPr>
          <a:lstStyle/>
          <a:p>
            <a:r>
              <a:rPr lang="zh-CN" altLang="en-US" sz="1600" dirty="0">
                <a:latin typeface="楷体" pitchFamily="49" charset="-122"/>
                <a:ea typeface="楷体" pitchFamily="49" charset="-122"/>
              </a:rPr>
              <a:t>要在</a:t>
            </a:r>
            <a:r>
              <a:rPr lang="en-US" sz="1600" dirty="0">
                <a:latin typeface="楷体" pitchFamily="49" charset="-122"/>
                <a:ea typeface="楷体" pitchFamily="49" charset="-122"/>
              </a:rPr>
              <a:t>Spring </a:t>
            </a:r>
            <a:r>
              <a:rPr lang="en-US" sz="1600" dirty="0" err="1">
                <a:latin typeface="楷体" pitchFamily="49" charset="-122"/>
                <a:ea typeface="楷体" pitchFamily="49" charset="-122"/>
              </a:rPr>
              <a:t>IoC</a:t>
            </a:r>
            <a:r>
              <a:rPr lang="zh-CN" altLang="en-US" sz="1600" dirty="0">
                <a:latin typeface="楷体" pitchFamily="49" charset="-122"/>
                <a:ea typeface="楷体" pitchFamily="49" charset="-122"/>
              </a:rPr>
              <a:t>容器中获取一个</a:t>
            </a:r>
            <a:r>
              <a:rPr lang="en-US" sz="1600" dirty="0">
                <a:latin typeface="楷体" pitchFamily="49" charset="-122"/>
                <a:ea typeface="楷体" pitchFamily="49" charset="-122"/>
              </a:rPr>
              <a:t>bean</a:t>
            </a:r>
            <a:r>
              <a:rPr lang="zh-CN" altLang="en-US" sz="1600" dirty="0">
                <a:latin typeface="楷体" pitchFamily="49" charset="-122"/>
                <a:ea typeface="楷体" pitchFamily="49" charset="-122"/>
              </a:rPr>
              <a:t>，首先要在配置文件中的</a:t>
            </a:r>
            <a:r>
              <a:rPr lang="en-US" sz="1600" dirty="0">
                <a:latin typeface="楷体" pitchFamily="49" charset="-122"/>
                <a:ea typeface="楷体" pitchFamily="49" charset="-122"/>
              </a:rPr>
              <a:t>&lt;beans&gt;</a:t>
            </a:r>
            <a:r>
              <a:rPr lang="zh-CN" altLang="en-US" sz="1600" dirty="0">
                <a:latin typeface="楷体" pitchFamily="49" charset="-122"/>
                <a:ea typeface="楷体" pitchFamily="49" charset="-122"/>
              </a:rPr>
              <a:t>元素中配置一个子元素</a:t>
            </a:r>
            <a:r>
              <a:rPr lang="en-US" sz="1600" dirty="0">
                <a:latin typeface="楷体" pitchFamily="49" charset="-122"/>
                <a:ea typeface="楷体" pitchFamily="49" charset="-122"/>
              </a:rPr>
              <a:t>&lt;bean&gt;</a:t>
            </a:r>
            <a:r>
              <a:rPr lang="zh-CN" altLang="en-US" sz="1600" dirty="0">
                <a:latin typeface="楷体" pitchFamily="49" charset="-122"/>
                <a:ea typeface="楷体" pitchFamily="49" charset="-122"/>
              </a:rPr>
              <a:t>，</a:t>
            </a:r>
            <a:r>
              <a:rPr lang="en-US" sz="1600" dirty="0">
                <a:latin typeface="楷体" pitchFamily="49" charset="-122"/>
                <a:ea typeface="楷体" pitchFamily="49" charset="-122"/>
              </a:rPr>
              <a:t>Spring</a:t>
            </a:r>
            <a:r>
              <a:rPr lang="zh-CN" altLang="en-US" sz="1600" dirty="0">
                <a:latin typeface="楷体" pitchFamily="49" charset="-122"/>
                <a:ea typeface="楷体" pitchFamily="49" charset="-122"/>
              </a:rPr>
              <a:t>的控制反转机制会根据</a:t>
            </a:r>
            <a:r>
              <a:rPr lang="en-US" sz="1600" dirty="0">
                <a:latin typeface="楷体" pitchFamily="49" charset="-122"/>
                <a:ea typeface="楷体" pitchFamily="49" charset="-122"/>
              </a:rPr>
              <a:t>&lt;bean&gt;</a:t>
            </a:r>
            <a:r>
              <a:rPr lang="zh-CN" altLang="en-US" sz="1600" dirty="0">
                <a:latin typeface="楷体" pitchFamily="49" charset="-122"/>
                <a:ea typeface="楷体" pitchFamily="49" charset="-122"/>
              </a:rPr>
              <a:t>元素的配置来实例化这个</a:t>
            </a:r>
            <a:r>
              <a:rPr lang="en-US" sz="1600" dirty="0">
                <a:latin typeface="楷体" pitchFamily="49" charset="-122"/>
                <a:ea typeface="楷体" pitchFamily="49" charset="-122"/>
              </a:rPr>
              <a:t>bean</a:t>
            </a:r>
            <a:r>
              <a:rPr lang="zh-CN" altLang="en-US" sz="1600" dirty="0">
                <a:latin typeface="楷体" pitchFamily="49" charset="-122"/>
                <a:ea typeface="楷体" pitchFamily="49" charset="-122"/>
              </a:rPr>
              <a:t>实例。</a:t>
            </a:r>
          </a:p>
        </p:txBody>
      </p:sp>
      <p:sp>
        <p:nvSpPr>
          <p:cNvPr id="14" name="矩形 13"/>
          <p:cNvSpPr/>
          <p:nvPr/>
        </p:nvSpPr>
        <p:spPr>
          <a:xfrm>
            <a:off x="2357422" y="3000378"/>
            <a:ext cx="3765774"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a:t>&lt;bean id="test" class="</a:t>
            </a:r>
            <a:r>
              <a:rPr lang="en-US" dirty="0" err="1"/>
              <a:t>com.mr.Test</a:t>
            </a:r>
            <a:r>
              <a:rPr lang="en-US" dirty="0"/>
              <a:t>"/&gt;</a:t>
            </a:r>
            <a:endParaRPr lang="zh-CN" alt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Setter</a:t>
            </a:r>
            <a:r>
              <a:rPr lang="zh-CN" altLang="en-US" sz="2700" dirty="0">
                <a:solidFill>
                  <a:srgbClr val="FF6600"/>
                </a:solidFill>
                <a:latin typeface="Arial" charset="0"/>
                <a:ea typeface="隶书" pitchFamily="49" charset="-122"/>
              </a:rPr>
              <a:t>注入</a:t>
            </a:r>
            <a:endParaRPr lang="en-US" altLang="zh-CN" sz="2700" dirty="0">
              <a:solidFill>
                <a:srgbClr val="FF6600"/>
              </a:solidFill>
              <a:latin typeface="Arial" charset="0"/>
              <a:ea typeface="隶书" pitchFamily="49" charset="-122"/>
            </a:endParaRPr>
          </a:p>
        </p:txBody>
      </p:sp>
      <p:sp>
        <p:nvSpPr>
          <p:cNvPr id="14" name="矩形 13"/>
          <p:cNvSpPr/>
          <p:nvPr/>
        </p:nvSpPr>
        <p:spPr>
          <a:xfrm>
            <a:off x="928662" y="1785932"/>
            <a:ext cx="2719334" cy="138499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public class User {</a:t>
            </a:r>
            <a:endParaRPr lang="zh-CN" altLang="en-US" sz="1400" dirty="0"/>
          </a:p>
          <a:p>
            <a:r>
              <a:rPr lang="en-US" sz="1400" dirty="0"/>
              <a:t>    private String name;//</a:t>
            </a:r>
            <a:r>
              <a:rPr lang="zh-CN" altLang="en-US" sz="1400" dirty="0"/>
              <a:t>用户姓名</a:t>
            </a:r>
          </a:p>
          <a:p>
            <a:r>
              <a:rPr lang="en-US" sz="1400" dirty="0"/>
              <a:t>    private Integer age;//</a:t>
            </a:r>
            <a:r>
              <a:rPr lang="zh-CN" altLang="en-US" sz="1400" dirty="0"/>
              <a:t>年龄</a:t>
            </a:r>
          </a:p>
          <a:p>
            <a:r>
              <a:rPr lang="en-US" sz="1400" dirty="0"/>
              <a:t>    private String sex;//</a:t>
            </a:r>
            <a:r>
              <a:rPr lang="zh-CN" altLang="en-US" sz="1400" dirty="0"/>
              <a:t>性别</a:t>
            </a:r>
          </a:p>
          <a:p>
            <a:r>
              <a:rPr lang="en-US" sz="1400" dirty="0"/>
              <a:t>    ……//</a:t>
            </a:r>
            <a:r>
              <a:rPr lang="zh-CN" altLang="en-US" sz="1400" dirty="0"/>
              <a:t>省略的</a:t>
            </a:r>
            <a:r>
              <a:rPr lang="en-US" sz="1400" dirty="0"/>
              <a:t>Setter</a:t>
            </a:r>
            <a:r>
              <a:rPr lang="zh-CN" altLang="en-US" sz="1400" dirty="0"/>
              <a:t>和</a:t>
            </a:r>
            <a:r>
              <a:rPr lang="en-US" sz="1400" dirty="0"/>
              <a:t>Getter</a:t>
            </a:r>
            <a:r>
              <a:rPr lang="zh-CN" altLang="en-US" sz="1400" dirty="0"/>
              <a:t>方法</a:t>
            </a:r>
          </a:p>
          <a:p>
            <a:r>
              <a:rPr lang="en-US" sz="1400" dirty="0"/>
              <a:t>}</a:t>
            </a:r>
            <a:endParaRPr lang="zh-CN" altLang="en-US" sz="1400" dirty="0"/>
          </a:p>
        </p:txBody>
      </p:sp>
      <p:sp>
        <p:nvSpPr>
          <p:cNvPr id="6" name="矩形 5"/>
          <p:cNvSpPr/>
          <p:nvPr/>
        </p:nvSpPr>
        <p:spPr>
          <a:xfrm>
            <a:off x="4857752" y="1714494"/>
            <a:ext cx="3706336" cy="2677656"/>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&lt;!-- User Bean --&gt;</a:t>
            </a:r>
            <a:endParaRPr lang="zh-CN" altLang="en-US" sz="1400" dirty="0"/>
          </a:p>
          <a:p>
            <a:r>
              <a:rPr lang="en-US" sz="1400" dirty="0"/>
              <a:t>&lt;bean name="user" class="</a:t>
            </a:r>
            <a:r>
              <a:rPr lang="en-US" sz="1400" dirty="0" err="1"/>
              <a:t>com.mr.user.User</a:t>
            </a:r>
            <a:r>
              <a:rPr lang="en-US" sz="1400" dirty="0"/>
              <a:t>"&gt;</a:t>
            </a:r>
            <a:endParaRPr lang="zh-CN" altLang="en-US" sz="1400" dirty="0"/>
          </a:p>
          <a:p>
            <a:r>
              <a:rPr lang="en-US" sz="1400" dirty="0"/>
              <a:t>    &lt;property name="name"&gt;</a:t>
            </a:r>
            <a:endParaRPr lang="zh-CN" altLang="en-US" sz="1400" dirty="0"/>
          </a:p>
          <a:p>
            <a:r>
              <a:rPr lang="en-US" sz="1400" dirty="0"/>
              <a:t>        &lt;value&gt;</a:t>
            </a:r>
            <a:r>
              <a:rPr lang="zh-CN" altLang="en-US" sz="1400" dirty="0"/>
              <a:t>无语</a:t>
            </a:r>
            <a:r>
              <a:rPr lang="en-US" sz="1400" dirty="0"/>
              <a:t>&lt;/value&gt;</a:t>
            </a:r>
            <a:endParaRPr lang="zh-CN" altLang="en-US" sz="1400" dirty="0"/>
          </a:p>
          <a:p>
            <a:r>
              <a:rPr lang="en-US" sz="1400" dirty="0"/>
              <a:t>    &lt;/property&gt;</a:t>
            </a:r>
            <a:endParaRPr lang="zh-CN" altLang="en-US" sz="1400" dirty="0"/>
          </a:p>
          <a:p>
            <a:r>
              <a:rPr lang="en-US" sz="1400" dirty="0"/>
              <a:t>    &lt;property name="age"&gt;</a:t>
            </a:r>
            <a:endParaRPr lang="zh-CN" altLang="en-US" sz="1400" dirty="0"/>
          </a:p>
          <a:p>
            <a:r>
              <a:rPr lang="en-US" sz="1400" dirty="0"/>
              <a:t>        &lt;value&gt;30&lt;/value&gt;</a:t>
            </a:r>
            <a:endParaRPr lang="zh-CN" altLang="en-US" sz="1400" dirty="0"/>
          </a:p>
          <a:p>
            <a:r>
              <a:rPr lang="en-US" sz="1400" dirty="0"/>
              <a:t>    &lt;/property&gt;</a:t>
            </a:r>
            <a:endParaRPr lang="zh-CN" altLang="en-US" sz="1400" dirty="0"/>
          </a:p>
          <a:p>
            <a:r>
              <a:rPr lang="en-US" sz="1400" dirty="0"/>
              <a:t>    &lt;property name="sex"&gt;</a:t>
            </a:r>
            <a:endParaRPr lang="zh-CN" altLang="en-US" sz="1400" dirty="0"/>
          </a:p>
          <a:p>
            <a:r>
              <a:rPr lang="en-US" sz="1400" dirty="0"/>
              <a:t>        &lt;value&gt;</a:t>
            </a:r>
            <a:r>
              <a:rPr lang="zh-CN" altLang="en-US" sz="1400" dirty="0"/>
              <a:t>女</a:t>
            </a:r>
            <a:r>
              <a:rPr lang="en-US" sz="1400" dirty="0"/>
              <a:t>&lt;/value&gt;</a:t>
            </a:r>
            <a:endParaRPr lang="zh-CN" altLang="en-US" sz="1400" dirty="0"/>
          </a:p>
          <a:p>
            <a:r>
              <a:rPr lang="en-US" sz="1400" dirty="0"/>
              <a:t>    &lt;/property&gt;</a:t>
            </a:r>
            <a:endParaRPr lang="zh-CN" altLang="en-US" sz="1400" dirty="0"/>
          </a:p>
          <a:p>
            <a:r>
              <a:rPr lang="en-US" sz="1400" dirty="0"/>
              <a:t>&lt;/bean&gt;</a:t>
            </a:r>
            <a:endParaRPr lang="zh-CN" altLang="en-US" sz="1400" dirty="0"/>
          </a:p>
        </p:txBody>
      </p:sp>
      <p:sp>
        <p:nvSpPr>
          <p:cNvPr id="7" name="左右箭头 6"/>
          <p:cNvSpPr/>
          <p:nvPr/>
        </p:nvSpPr>
        <p:spPr>
          <a:xfrm>
            <a:off x="3857620" y="2428874"/>
            <a:ext cx="571504" cy="357190"/>
          </a:xfrm>
          <a:prstGeom prst="leftRight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428596" y="3500444"/>
            <a:ext cx="4000528" cy="830997"/>
          </a:xfrm>
          <a:prstGeom prst="rect">
            <a:avLst/>
          </a:prstGeom>
        </p:spPr>
        <p:txBody>
          <a:bodyPr wrap="square">
            <a:spAutoFit/>
          </a:bodyPr>
          <a:lstStyle/>
          <a:p>
            <a:r>
              <a:rPr lang="zh-CN" altLang="en-US" sz="1200" dirty="0">
                <a:latin typeface="楷体" pitchFamily="49" charset="-122"/>
                <a:ea typeface="楷体" pitchFamily="49" charset="-122"/>
              </a:rPr>
              <a:t>在上面的代码中，</a:t>
            </a:r>
            <a:r>
              <a:rPr lang="en-US" sz="1200" dirty="0">
                <a:latin typeface="楷体" pitchFamily="49" charset="-122"/>
                <a:ea typeface="楷体" pitchFamily="49" charset="-122"/>
              </a:rPr>
              <a:t>&lt;value&gt;</a:t>
            </a:r>
            <a:r>
              <a:rPr lang="zh-CN" altLang="en-US" sz="1200" dirty="0">
                <a:latin typeface="楷体" pitchFamily="49" charset="-122"/>
                <a:ea typeface="楷体" pitchFamily="49" charset="-122"/>
              </a:rPr>
              <a:t>标签用于为</a:t>
            </a:r>
            <a:r>
              <a:rPr lang="en-US" sz="1200" dirty="0">
                <a:latin typeface="楷体" pitchFamily="49" charset="-122"/>
                <a:ea typeface="楷体" pitchFamily="49" charset="-122"/>
              </a:rPr>
              <a:t>name</a:t>
            </a:r>
            <a:r>
              <a:rPr lang="zh-CN" altLang="en-US" sz="1200" dirty="0">
                <a:latin typeface="楷体" pitchFamily="49" charset="-122"/>
                <a:ea typeface="楷体" pitchFamily="49" charset="-122"/>
              </a:rPr>
              <a:t>属性赋值，这是一个普通的赋值标签。直接在成对的</a:t>
            </a:r>
            <a:r>
              <a:rPr lang="en-US" sz="1200" dirty="0">
                <a:latin typeface="楷体" pitchFamily="49" charset="-122"/>
                <a:ea typeface="楷体" pitchFamily="49" charset="-122"/>
              </a:rPr>
              <a:t>&lt;value&gt;</a:t>
            </a:r>
            <a:r>
              <a:rPr lang="zh-CN" altLang="en-US" sz="1200" dirty="0">
                <a:latin typeface="楷体" pitchFamily="49" charset="-122"/>
                <a:ea typeface="楷体" pitchFamily="49" charset="-122"/>
              </a:rPr>
              <a:t>标签中放入数值或其他赋值标签，</a:t>
            </a:r>
            <a:r>
              <a:rPr lang="en-US" sz="1200" dirty="0">
                <a:latin typeface="楷体" pitchFamily="49" charset="-122"/>
                <a:ea typeface="楷体" pitchFamily="49" charset="-122"/>
              </a:rPr>
              <a:t>Spring</a:t>
            </a:r>
            <a:r>
              <a:rPr lang="zh-CN" altLang="en-US" sz="1200" dirty="0">
                <a:latin typeface="楷体" pitchFamily="49" charset="-122"/>
                <a:ea typeface="楷体" pitchFamily="49" charset="-122"/>
              </a:rPr>
              <a:t>会把这个标签提供的属性值注入到指定的</a:t>
            </a:r>
            <a:r>
              <a:rPr lang="en-US" sz="1200" dirty="0" err="1">
                <a:latin typeface="楷体" pitchFamily="49" charset="-122"/>
                <a:ea typeface="楷体" pitchFamily="49" charset="-122"/>
              </a:rPr>
              <a:t>JavaBean</a:t>
            </a:r>
            <a:r>
              <a:rPr lang="zh-CN" altLang="en-US" sz="1200" dirty="0">
                <a:latin typeface="楷体" pitchFamily="49" charset="-122"/>
                <a:ea typeface="楷体" pitchFamily="49" charset="-122"/>
              </a:rPr>
              <a:t>中。</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构造器注入</a:t>
            </a:r>
            <a:endParaRPr lang="en-US" altLang="zh-CN" sz="2700" dirty="0">
              <a:solidFill>
                <a:srgbClr val="FF6600"/>
              </a:solidFill>
              <a:latin typeface="Arial" charset="0"/>
              <a:ea typeface="隶书" pitchFamily="49" charset="-122"/>
            </a:endParaRPr>
          </a:p>
        </p:txBody>
      </p:sp>
      <p:sp>
        <p:nvSpPr>
          <p:cNvPr id="14" name="矩形 13"/>
          <p:cNvSpPr/>
          <p:nvPr/>
        </p:nvSpPr>
        <p:spPr>
          <a:xfrm>
            <a:off x="500034" y="1785932"/>
            <a:ext cx="3665171" cy="138499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a:t>
            </a:r>
            <a:r>
              <a:rPr lang="zh-CN" altLang="en-US" sz="1400" dirty="0"/>
              <a:t>构造方法</a:t>
            </a:r>
          </a:p>
          <a:p>
            <a:r>
              <a:rPr lang="en-US" sz="1400" dirty="0"/>
              <a:t>public User(String </a:t>
            </a:r>
            <a:r>
              <a:rPr lang="en-US" sz="1400" dirty="0" err="1"/>
              <a:t>name,Integer</a:t>
            </a:r>
            <a:r>
              <a:rPr lang="en-US" sz="1400" dirty="0"/>
              <a:t> </a:t>
            </a:r>
            <a:r>
              <a:rPr lang="en-US" sz="1400" dirty="0" err="1"/>
              <a:t>age,String</a:t>
            </a:r>
            <a:r>
              <a:rPr lang="en-US" sz="1400" dirty="0"/>
              <a:t> sex){</a:t>
            </a:r>
            <a:endParaRPr lang="zh-CN" altLang="en-US" sz="1400" dirty="0"/>
          </a:p>
          <a:p>
            <a:r>
              <a:rPr lang="en-US" sz="1400" dirty="0"/>
              <a:t>       this.name=name;</a:t>
            </a:r>
            <a:endParaRPr lang="zh-CN" altLang="en-US" sz="1400" dirty="0"/>
          </a:p>
          <a:p>
            <a:r>
              <a:rPr lang="en-US" sz="1400" dirty="0"/>
              <a:t>       </a:t>
            </a:r>
            <a:r>
              <a:rPr lang="en-US" sz="1400" dirty="0" err="1"/>
              <a:t>this.age</a:t>
            </a:r>
            <a:r>
              <a:rPr lang="en-US" sz="1400" dirty="0"/>
              <a:t>=age;</a:t>
            </a:r>
            <a:endParaRPr lang="zh-CN" altLang="en-US" sz="1400" dirty="0"/>
          </a:p>
          <a:p>
            <a:r>
              <a:rPr lang="en-US" sz="1400" dirty="0"/>
              <a:t>       this.sex=sex;</a:t>
            </a:r>
            <a:endParaRPr lang="zh-CN" altLang="en-US" sz="1400" dirty="0"/>
          </a:p>
          <a:p>
            <a:r>
              <a:rPr lang="en-US" sz="1400" dirty="0"/>
              <a:t>   }</a:t>
            </a:r>
            <a:endParaRPr lang="zh-CN" altLang="en-US" sz="1400" dirty="0"/>
          </a:p>
        </p:txBody>
      </p:sp>
      <p:sp>
        <p:nvSpPr>
          <p:cNvPr id="6" name="矩形 5"/>
          <p:cNvSpPr/>
          <p:nvPr/>
        </p:nvSpPr>
        <p:spPr>
          <a:xfrm>
            <a:off x="4857752" y="1714494"/>
            <a:ext cx="3622338" cy="2677656"/>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&lt;!-- User Bean --&gt;</a:t>
            </a:r>
            <a:endParaRPr lang="zh-CN" altLang="en-US" sz="1400" dirty="0"/>
          </a:p>
          <a:p>
            <a:r>
              <a:rPr lang="en-US" sz="1400" dirty="0"/>
              <a:t>&lt;bean name="user" class="</a:t>
            </a:r>
            <a:r>
              <a:rPr lang="en-US" sz="1400" dirty="0" err="1"/>
              <a:t>com.mr.user.User</a:t>
            </a:r>
            <a:r>
              <a:rPr lang="en-US" sz="1400" dirty="0"/>
              <a:t>"&gt;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&lt;value&gt;</a:t>
            </a:r>
            <a:r>
              <a:rPr lang="zh-CN" altLang="en-US" sz="1400" dirty="0"/>
              <a:t>无语</a:t>
            </a:r>
            <a:r>
              <a:rPr lang="en-US" sz="1400" dirty="0"/>
              <a:t>&lt;/value&gt;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&lt;value&gt;30&lt;/value&gt;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        &lt;value&gt;</a:t>
            </a:r>
            <a:r>
              <a:rPr lang="zh-CN" altLang="en-US" sz="1400" dirty="0"/>
              <a:t>女</a:t>
            </a:r>
            <a:r>
              <a:rPr lang="en-US" sz="1400" dirty="0"/>
              <a:t>&lt;/value&gt;</a:t>
            </a:r>
            <a:endParaRPr lang="zh-CN" altLang="en-US" sz="1400" dirty="0"/>
          </a:p>
          <a:p>
            <a:r>
              <a:rPr lang="en-US" sz="1400" dirty="0"/>
              <a:t>    &lt;/constructor-</a:t>
            </a:r>
            <a:r>
              <a:rPr lang="en-US" sz="1400" dirty="0" err="1"/>
              <a:t>arg</a:t>
            </a:r>
            <a:r>
              <a:rPr lang="en-US" sz="1400" dirty="0"/>
              <a:t>&gt;</a:t>
            </a:r>
            <a:endParaRPr lang="zh-CN" altLang="en-US" sz="1400" dirty="0"/>
          </a:p>
          <a:p>
            <a:r>
              <a:rPr lang="en-US" sz="1400" dirty="0"/>
              <a:t>&lt;/bean&gt;</a:t>
            </a:r>
            <a:endParaRPr lang="zh-CN" altLang="en-US" sz="1400" dirty="0"/>
          </a:p>
        </p:txBody>
      </p:sp>
      <p:sp>
        <p:nvSpPr>
          <p:cNvPr id="8" name="矩形 7"/>
          <p:cNvSpPr/>
          <p:nvPr/>
        </p:nvSpPr>
        <p:spPr>
          <a:xfrm>
            <a:off x="428596" y="3500444"/>
            <a:ext cx="4000528" cy="830997"/>
          </a:xfrm>
          <a:prstGeom prst="rect">
            <a:avLst/>
          </a:prstGeom>
        </p:spPr>
        <p:txBody>
          <a:bodyPr wrap="square">
            <a:spAutoFit/>
          </a:bodyPr>
          <a:lstStyle/>
          <a:p>
            <a:r>
              <a:rPr lang="zh-CN" altLang="en-US" sz="1200" dirty="0">
                <a:latin typeface="楷体" pitchFamily="49" charset="-122"/>
                <a:ea typeface="楷体" pitchFamily="49" charset="-122"/>
              </a:rPr>
              <a:t>在类被实例化时其构造方法被调用并且只能调用一次，所以构造器被常用于类的初始化操作。</a:t>
            </a:r>
            <a:r>
              <a:rPr lang="en-US" altLang="zh-CN" sz="1200" dirty="0">
                <a:latin typeface="楷体" pitchFamily="49" charset="-122"/>
                <a:ea typeface="楷体" pitchFamily="49" charset="-122"/>
              </a:rPr>
              <a:t>&lt;constructor-</a:t>
            </a:r>
            <a:r>
              <a:rPr lang="en-US" altLang="zh-CN" sz="1200" dirty="0" err="1">
                <a:latin typeface="楷体" pitchFamily="49" charset="-122"/>
                <a:ea typeface="楷体" pitchFamily="49" charset="-122"/>
              </a:rPr>
              <a:t>arg</a:t>
            </a:r>
            <a:r>
              <a:rPr lang="en-US" altLang="zh-CN" sz="1200" dirty="0">
                <a:latin typeface="楷体" pitchFamily="49" charset="-122"/>
                <a:ea typeface="楷体" pitchFamily="49" charset="-122"/>
              </a:rPr>
              <a:t>&gt;</a:t>
            </a:r>
            <a:r>
              <a:rPr lang="zh-CN" altLang="en-US" sz="1200" dirty="0">
                <a:latin typeface="楷体" pitchFamily="49" charset="-122"/>
                <a:ea typeface="楷体" pitchFamily="49" charset="-122"/>
              </a:rPr>
              <a:t>是</a:t>
            </a:r>
            <a:r>
              <a:rPr lang="en-US" altLang="zh-CN" sz="1200" dirty="0">
                <a:latin typeface="楷体" pitchFamily="49" charset="-122"/>
                <a:ea typeface="楷体" pitchFamily="49" charset="-122"/>
              </a:rPr>
              <a:t>&lt;bean&gt;</a:t>
            </a:r>
            <a:r>
              <a:rPr lang="zh-CN" altLang="en-US" sz="1200" dirty="0">
                <a:latin typeface="楷体" pitchFamily="49" charset="-122"/>
                <a:ea typeface="楷体" pitchFamily="49" charset="-122"/>
              </a:rPr>
              <a:t>元素的子元素，通过</a:t>
            </a:r>
            <a:r>
              <a:rPr lang="en-US" altLang="zh-CN" sz="1200" dirty="0">
                <a:latin typeface="楷体" pitchFamily="49" charset="-122"/>
                <a:ea typeface="楷体" pitchFamily="49" charset="-122"/>
              </a:rPr>
              <a:t>&lt;constructor-</a:t>
            </a:r>
            <a:r>
              <a:rPr lang="en-US" altLang="zh-CN" sz="1200" dirty="0" err="1">
                <a:latin typeface="楷体" pitchFamily="49" charset="-122"/>
                <a:ea typeface="楷体" pitchFamily="49" charset="-122"/>
              </a:rPr>
              <a:t>arg</a:t>
            </a:r>
            <a:r>
              <a:rPr lang="en-US" altLang="zh-CN" sz="1200" dirty="0">
                <a:latin typeface="楷体" pitchFamily="49" charset="-122"/>
                <a:ea typeface="楷体" pitchFamily="49" charset="-122"/>
              </a:rPr>
              <a:t>&gt;</a:t>
            </a:r>
            <a:r>
              <a:rPr lang="zh-CN" altLang="en-US" sz="1200" dirty="0">
                <a:latin typeface="楷体" pitchFamily="49" charset="-122"/>
                <a:ea typeface="楷体" pitchFamily="49" charset="-122"/>
              </a:rPr>
              <a:t>元素的</a:t>
            </a:r>
            <a:r>
              <a:rPr lang="en-US" altLang="zh-CN" sz="1200" dirty="0">
                <a:latin typeface="楷体" pitchFamily="49" charset="-122"/>
                <a:ea typeface="楷体" pitchFamily="49" charset="-122"/>
              </a:rPr>
              <a:t>&lt;value&gt;</a:t>
            </a:r>
            <a:r>
              <a:rPr lang="zh-CN" altLang="en-US" sz="1200" dirty="0">
                <a:latin typeface="楷体" pitchFamily="49" charset="-122"/>
                <a:ea typeface="楷体" pitchFamily="49" charset="-122"/>
              </a:rPr>
              <a:t>子元素可以为构造方法传参。</a:t>
            </a:r>
          </a:p>
        </p:txBody>
      </p:sp>
      <p:sp>
        <p:nvSpPr>
          <p:cNvPr id="9" name="左右箭头 8"/>
          <p:cNvSpPr/>
          <p:nvPr/>
        </p:nvSpPr>
        <p:spPr>
          <a:xfrm>
            <a:off x="4286248" y="2428874"/>
            <a:ext cx="500066" cy="214314"/>
          </a:xfrm>
          <a:prstGeom prst="leftRight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引用其他</a:t>
            </a:r>
            <a:r>
              <a:rPr lang="en-US" altLang="zh-CN" sz="2700" dirty="0">
                <a:solidFill>
                  <a:srgbClr val="FF6600"/>
                </a:solidFill>
                <a:latin typeface="Arial" charset="0"/>
                <a:ea typeface="隶书" pitchFamily="49" charset="-122"/>
              </a:rPr>
              <a:t>Bean</a:t>
            </a:r>
            <a:r>
              <a:rPr lang="zh-CN" altLang="en-US" sz="2700" dirty="0">
                <a:solidFill>
                  <a:srgbClr val="FF6600"/>
                </a:solidFill>
                <a:latin typeface="Arial" charset="0"/>
                <a:ea typeface="隶书" pitchFamily="49" charset="-122"/>
              </a:rPr>
              <a:t>和创建匿名内部</a:t>
            </a:r>
            <a:r>
              <a:rPr lang="en-US" altLang="en-US" sz="2700" dirty="0" err="1">
                <a:solidFill>
                  <a:srgbClr val="FF6600"/>
                </a:solidFill>
                <a:latin typeface="Arial" charset="0"/>
                <a:ea typeface="隶书" pitchFamily="49" charset="-122"/>
              </a:rPr>
              <a:t>JavaBean</a:t>
            </a:r>
            <a:endParaRPr lang="en-US" altLang="zh-CN" sz="2700" dirty="0">
              <a:solidFill>
                <a:srgbClr val="FF6600"/>
              </a:solidFill>
              <a:latin typeface="Arial" charset="0"/>
              <a:ea typeface="隶书" pitchFamily="49" charset="-122"/>
            </a:endParaRPr>
          </a:p>
        </p:txBody>
      </p:sp>
      <p:sp>
        <p:nvSpPr>
          <p:cNvPr id="14" name="矩形 13"/>
          <p:cNvSpPr/>
          <p:nvPr/>
        </p:nvSpPr>
        <p:spPr>
          <a:xfrm>
            <a:off x="3816642" y="1643056"/>
            <a:ext cx="4470134" cy="116955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&lt;bean name="/</a:t>
            </a:r>
            <a:r>
              <a:rPr lang="en-US" sz="1400" dirty="0" err="1"/>
              <a:t>main.do</a:t>
            </a:r>
            <a:r>
              <a:rPr lang="en-US" sz="1400" dirty="0"/>
              <a:t>" class="</a:t>
            </a:r>
            <a:r>
              <a:rPr lang="en-US" sz="1400" dirty="0" err="1"/>
              <a:t>com.mr.main.Manager</a:t>
            </a:r>
            <a:r>
              <a:rPr lang="en-US" sz="1400" dirty="0"/>
              <a:t>"&gt;</a:t>
            </a:r>
            <a:endParaRPr lang="zh-CN" altLang="en-US" sz="1400" dirty="0"/>
          </a:p>
          <a:p>
            <a:r>
              <a:rPr lang="en-US" sz="1400" dirty="0"/>
              <a:t>    &lt;property name="user"&gt;</a:t>
            </a:r>
            <a:endParaRPr lang="zh-CN" altLang="en-US" sz="1400" dirty="0"/>
          </a:p>
          <a:p>
            <a:r>
              <a:rPr lang="en-US" sz="1400" b="1" dirty="0"/>
              <a:t>        &lt;ref local="user"/&gt; </a:t>
            </a:r>
            <a:endParaRPr lang="zh-CN" altLang="en-US" sz="1400" b="1" dirty="0"/>
          </a:p>
          <a:p>
            <a:r>
              <a:rPr lang="en-US" sz="1400" dirty="0"/>
              <a:t>    &lt;/property&gt;</a:t>
            </a:r>
            <a:endParaRPr lang="zh-CN" altLang="en-US" sz="1400" dirty="0"/>
          </a:p>
          <a:p>
            <a:r>
              <a:rPr lang="en-US" sz="1400" dirty="0"/>
              <a:t>&lt;/bean&gt;</a:t>
            </a:r>
            <a:endParaRPr lang="zh-CN" altLang="en-US" sz="1400" dirty="0"/>
          </a:p>
        </p:txBody>
      </p:sp>
      <p:sp>
        <p:nvSpPr>
          <p:cNvPr id="6" name="矩形 5"/>
          <p:cNvSpPr/>
          <p:nvPr/>
        </p:nvSpPr>
        <p:spPr>
          <a:xfrm>
            <a:off x="3765849" y="3214692"/>
            <a:ext cx="2712602" cy="116955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400" dirty="0"/>
              <a:t>&lt;bean id="school" class="School"&gt;</a:t>
            </a:r>
            <a:endParaRPr lang="zh-CN" altLang="en-US" sz="1400" dirty="0"/>
          </a:p>
          <a:p>
            <a:r>
              <a:rPr lang="en-US" sz="1400" dirty="0"/>
              <a:t>    &lt;property name="student"&gt;</a:t>
            </a:r>
            <a:endParaRPr lang="zh-CN" altLang="en-US" sz="1400" dirty="0"/>
          </a:p>
          <a:p>
            <a:r>
              <a:rPr lang="en-US" sz="1400" b="1" dirty="0"/>
              <a:t>        &lt;bean class="Student"/&gt;</a:t>
            </a:r>
            <a:endParaRPr lang="zh-CN" altLang="en-US" sz="1400" dirty="0"/>
          </a:p>
          <a:p>
            <a:r>
              <a:rPr lang="en-US" sz="1400" dirty="0"/>
              <a:t>    &lt;/property&gt;</a:t>
            </a:r>
            <a:endParaRPr lang="zh-CN" altLang="en-US" sz="1400" dirty="0"/>
          </a:p>
          <a:p>
            <a:r>
              <a:rPr lang="en-US" sz="1400" dirty="0"/>
              <a:t>&lt;/bean&gt;</a:t>
            </a:r>
            <a:endParaRPr lang="zh-CN" altLang="en-US" sz="1400" dirty="0"/>
          </a:p>
        </p:txBody>
      </p:sp>
      <p:graphicFrame>
        <p:nvGraphicFramePr>
          <p:cNvPr id="11" name="图示 10"/>
          <p:cNvGraphicFramePr/>
          <p:nvPr/>
        </p:nvGraphicFramePr>
        <p:xfrm>
          <a:off x="571472" y="1643056"/>
          <a:ext cx="2833686" cy="2674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3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AOP</a:t>
            </a:r>
            <a:r>
              <a:rPr lang="zh-CN" altLang="en-US" sz="1600" b="1" dirty="0">
                <a:solidFill>
                  <a:schemeClr val="bg1"/>
                </a:solidFill>
                <a:latin typeface="Arial" charset="0"/>
                <a:ea typeface="黑体" pitchFamily="49" charset="-122"/>
              </a:rPr>
              <a:t>概述</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什么是</a:t>
            </a:r>
            <a:r>
              <a:rPr lang="en-US" altLang="zh-CN" sz="2700" dirty="0">
                <a:solidFill>
                  <a:srgbClr val="FF6600"/>
                </a:solidFill>
                <a:latin typeface="Arial" charset="0"/>
                <a:ea typeface="隶书" pitchFamily="49" charset="-122"/>
              </a:rPr>
              <a:t>AOP</a:t>
            </a:r>
            <a:r>
              <a:rPr lang="zh-CN" altLang="en-US" sz="2700" dirty="0">
                <a:solidFill>
                  <a:srgbClr val="FF6600"/>
                </a:solidFill>
                <a:latin typeface="Arial" charset="0"/>
                <a:ea typeface="隶书" pitchFamily="49" charset="-122"/>
              </a:rPr>
              <a:t>？</a:t>
            </a:r>
            <a:endParaRPr lang="en-US" altLang="zh-CN" sz="2700" dirty="0">
              <a:solidFill>
                <a:srgbClr val="FF6600"/>
              </a:solidFill>
              <a:latin typeface="Arial" charset="0"/>
              <a:ea typeface="隶书" pitchFamily="49" charset="-122"/>
            </a:endParaRPr>
          </a:p>
        </p:txBody>
      </p:sp>
      <p:sp>
        <p:nvSpPr>
          <p:cNvPr id="6" name="TextBox 5"/>
          <p:cNvSpPr txBox="1"/>
          <p:nvPr/>
        </p:nvSpPr>
        <p:spPr>
          <a:xfrm>
            <a:off x="1357290" y="1500180"/>
            <a:ext cx="5670463" cy="369332"/>
          </a:xfrm>
          <a:prstGeom prst="rect">
            <a:avLst/>
          </a:prstGeom>
          <a:noFill/>
        </p:spPr>
        <p:txBody>
          <a:bodyPr wrap="none" rtlCol="0">
            <a:spAutoFit/>
          </a:bodyPr>
          <a:lstStyle/>
          <a:p>
            <a:r>
              <a:rPr lang="en-US" altLang="zh-CN"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Aspect Oriented Programming</a:t>
            </a:r>
            <a:r>
              <a:rPr lang="zh-CN" altLang="en-US"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，即面向切面编程。</a:t>
            </a:r>
          </a:p>
        </p:txBody>
      </p:sp>
      <p:pic>
        <p:nvPicPr>
          <p:cNvPr id="62466" name="Picture 2"/>
          <p:cNvPicPr>
            <a:picLocks noChangeAspect="1" noChangeArrowheads="1"/>
          </p:cNvPicPr>
          <p:nvPr/>
        </p:nvPicPr>
        <p:blipFill>
          <a:blip r:embed="rId3"/>
          <a:srcRect/>
          <a:stretch>
            <a:fillRect/>
          </a:stretch>
        </p:blipFill>
        <p:spPr bwMode="auto">
          <a:xfrm>
            <a:off x="4143372" y="2214560"/>
            <a:ext cx="3429024" cy="2442900"/>
          </a:xfrm>
          <a:prstGeom prst="rect">
            <a:avLst/>
          </a:prstGeom>
          <a:noFill/>
          <a:ln w="9525">
            <a:noFill/>
            <a:miter lim="800000"/>
            <a:headEnd/>
            <a:tailEnd/>
          </a:ln>
        </p:spPr>
      </p:pic>
      <p:sp>
        <p:nvSpPr>
          <p:cNvPr id="7" name="矩形 6"/>
          <p:cNvSpPr/>
          <p:nvPr/>
        </p:nvSpPr>
        <p:spPr>
          <a:xfrm>
            <a:off x="642910" y="2928940"/>
            <a:ext cx="3185487" cy="369332"/>
          </a:xfrm>
          <a:prstGeom prst="rect">
            <a:avLst/>
          </a:prstGeom>
        </p:spPr>
        <p:txBody>
          <a:bodyPr wrap="none">
            <a:spAutoFit/>
          </a:bodyPr>
          <a:lstStyle/>
          <a:p>
            <a:r>
              <a:rPr lang="zh-CN" altLang="en-US" dirty="0"/>
              <a:t>切面是对象操作过程中的截面</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AOP</a:t>
            </a:r>
            <a:r>
              <a:rPr lang="zh-CN" altLang="en-US" sz="2700" dirty="0">
                <a:solidFill>
                  <a:srgbClr val="FF6600"/>
                </a:solidFill>
                <a:latin typeface="Arial" charset="0"/>
                <a:ea typeface="隶书" pitchFamily="49" charset="-122"/>
              </a:rPr>
              <a:t>术语</a:t>
            </a:r>
            <a:endParaRPr lang="en-US" altLang="zh-CN" sz="2700" dirty="0">
              <a:solidFill>
                <a:srgbClr val="FF6600"/>
              </a:solidFill>
              <a:latin typeface="Arial" charset="0"/>
              <a:ea typeface="隶书" pitchFamily="49" charset="-122"/>
            </a:endParaRPr>
          </a:p>
        </p:txBody>
      </p:sp>
      <p:pic>
        <p:nvPicPr>
          <p:cNvPr id="63490" name="Picture 2"/>
          <p:cNvPicPr>
            <a:picLocks noChangeArrowheads="1"/>
          </p:cNvPicPr>
          <p:nvPr/>
        </p:nvPicPr>
        <p:blipFill>
          <a:blip r:embed="rId3"/>
          <a:srcRect/>
          <a:stretch>
            <a:fillRect/>
          </a:stretch>
        </p:blipFill>
        <p:spPr bwMode="auto">
          <a:xfrm>
            <a:off x="642910" y="1857370"/>
            <a:ext cx="2143140" cy="1500198"/>
          </a:xfrm>
          <a:prstGeom prst="rect">
            <a:avLst/>
          </a:prstGeom>
          <a:noFill/>
          <a:ln w="9525">
            <a:noFill/>
            <a:miter lim="800000"/>
            <a:headEnd/>
            <a:tailEnd/>
          </a:ln>
        </p:spPr>
      </p:pic>
      <p:pic>
        <p:nvPicPr>
          <p:cNvPr id="63491" name="Picture 3"/>
          <p:cNvPicPr>
            <a:picLocks noChangeAspect="1" noChangeArrowheads="1"/>
          </p:cNvPicPr>
          <p:nvPr/>
        </p:nvPicPr>
        <p:blipFill>
          <a:blip r:embed="rId4"/>
          <a:srcRect/>
          <a:stretch>
            <a:fillRect/>
          </a:stretch>
        </p:blipFill>
        <p:spPr bwMode="auto">
          <a:xfrm>
            <a:off x="3571868" y="1928808"/>
            <a:ext cx="2247176" cy="1428760"/>
          </a:xfrm>
          <a:prstGeom prst="rect">
            <a:avLst/>
          </a:prstGeom>
          <a:noFill/>
          <a:ln w="9525">
            <a:noFill/>
            <a:miter lim="800000"/>
            <a:headEnd/>
            <a:tailEnd/>
          </a:ln>
        </p:spPr>
      </p:pic>
      <p:pic>
        <p:nvPicPr>
          <p:cNvPr id="63492" name="Picture 4"/>
          <p:cNvPicPr>
            <a:picLocks noChangeAspect="1" noChangeArrowheads="1"/>
          </p:cNvPicPr>
          <p:nvPr/>
        </p:nvPicPr>
        <p:blipFill>
          <a:blip r:embed="rId5"/>
          <a:srcRect/>
          <a:stretch>
            <a:fillRect/>
          </a:stretch>
        </p:blipFill>
        <p:spPr bwMode="auto">
          <a:xfrm>
            <a:off x="6500826" y="1928808"/>
            <a:ext cx="2371584" cy="1357322"/>
          </a:xfrm>
          <a:prstGeom prst="rect">
            <a:avLst/>
          </a:prstGeom>
          <a:noFill/>
          <a:ln w="9525">
            <a:noFill/>
            <a:miter lim="800000"/>
            <a:headEnd/>
            <a:tailEnd/>
          </a:ln>
        </p:spPr>
      </p:pic>
      <p:sp>
        <p:nvSpPr>
          <p:cNvPr id="10" name="矩形 9"/>
          <p:cNvSpPr/>
          <p:nvPr/>
        </p:nvSpPr>
        <p:spPr>
          <a:xfrm>
            <a:off x="3562831" y="1651809"/>
            <a:ext cx="1723549" cy="276999"/>
          </a:xfrm>
          <a:prstGeom prst="rect">
            <a:avLst/>
          </a:prstGeom>
        </p:spPr>
        <p:txBody>
          <a:bodyPr wrap="none">
            <a:spAutoFit/>
          </a:bodyPr>
          <a:lstStyle/>
          <a:p>
            <a:r>
              <a:rPr lang="zh-CN" altLang="en-US" sz="1200" dirty="0">
                <a:latin typeface="楷体" pitchFamily="49" charset="-122"/>
                <a:ea typeface="楷体" pitchFamily="49" charset="-122"/>
              </a:rPr>
              <a:t>切入点是连接点的集合</a:t>
            </a:r>
          </a:p>
        </p:txBody>
      </p:sp>
      <p:sp>
        <p:nvSpPr>
          <p:cNvPr id="12" name="矩形 11"/>
          <p:cNvSpPr/>
          <p:nvPr/>
        </p:nvSpPr>
        <p:spPr>
          <a:xfrm>
            <a:off x="571472" y="1580371"/>
            <a:ext cx="2185214" cy="276999"/>
          </a:xfrm>
          <a:prstGeom prst="rect">
            <a:avLst/>
          </a:prstGeom>
        </p:spPr>
        <p:txBody>
          <a:bodyPr wrap="none">
            <a:spAutoFit/>
          </a:bodyPr>
          <a:lstStyle/>
          <a:p>
            <a:r>
              <a:rPr lang="zh-CN" altLang="en-US" sz="1200" dirty="0">
                <a:latin typeface="楷体" pitchFamily="49" charset="-122"/>
                <a:ea typeface="楷体" pitchFamily="49" charset="-122"/>
              </a:rPr>
              <a:t>对象操作过程中的某个阶段点</a:t>
            </a:r>
          </a:p>
        </p:txBody>
      </p:sp>
      <p:sp>
        <p:nvSpPr>
          <p:cNvPr id="13" name="矩形 12"/>
          <p:cNvSpPr/>
          <p:nvPr/>
        </p:nvSpPr>
        <p:spPr>
          <a:xfrm>
            <a:off x="6357950" y="1214428"/>
            <a:ext cx="2571768" cy="646331"/>
          </a:xfrm>
          <a:prstGeom prst="rect">
            <a:avLst/>
          </a:prstGeom>
        </p:spPr>
        <p:txBody>
          <a:bodyPr wrap="square">
            <a:spAutoFit/>
          </a:bodyPr>
          <a:lstStyle/>
          <a:p>
            <a:r>
              <a:rPr lang="zh-CN" altLang="en-US" sz="1200" dirty="0">
                <a:latin typeface="楷体" pitchFamily="49" charset="-122"/>
                <a:ea typeface="楷体" pitchFamily="49" charset="-122"/>
              </a:rPr>
              <a:t>通知是某个切入点被横切后所采取的处理逻辑，即在“切入点”处拦截程序后通过通知来执行切面</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4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Spring</a:t>
            </a:r>
            <a:r>
              <a:rPr lang="zh-CN" altLang="en-US" sz="1600" b="1" dirty="0">
                <a:solidFill>
                  <a:schemeClr val="bg1"/>
                </a:solidFill>
                <a:latin typeface="Arial" charset="0"/>
                <a:ea typeface="黑体" pitchFamily="49" charset="-122"/>
              </a:rPr>
              <a:t>的切入点</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静态与动态切入点</a:t>
            </a:r>
            <a:endParaRPr lang="en-US" altLang="zh-CN" sz="2700" dirty="0">
              <a:solidFill>
                <a:srgbClr val="FF6600"/>
              </a:solidFill>
              <a:latin typeface="Arial" charset="0"/>
              <a:ea typeface="隶书" pitchFamily="49" charset="-122"/>
            </a:endParaRPr>
          </a:p>
        </p:txBody>
      </p:sp>
      <p:sp>
        <p:nvSpPr>
          <p:cNvPr id="8" name="矩形 7"/>
          <p:cNvSpPr/>
          <p:nvPr/>
        </p:nvSpPr>
        <p:spPr>
          <a:xfrm>
            <a:off x="1500166" y="2071684"/>
            <a:ext cx="1338828" cy="36933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lvl="0"/>
            <a:r>
              <a:rPr lang="zh-CN" altLang="en-US" b="1" dirty="0"/>
              <a:t>静态切入点</a:t>
            </a:r>
          </a:p>
        </p:txBody>
      </p:sp>
      <p:sp>
        <p:nvSpPr>
          <p:cNvPr id="9" name="矩形 8"/>
          <p:cNvSpPr/>
          <p:nvPr/>
        </p:nvSpPr>
        <p:spPr>
          <a:xfrm>
            <a:off x="1500166" y="3416864"/>
            <a:ext cx="1338828" cy="36933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lvl="0"/>
            <a:r>
              <a:rPr lang="zh-CN" altLang="en-US" b="1" dirty="0"/>
              <a:t>动态切入点</a:t>
            </a:r>
          </a:p>
        </p:txBody>
      </p:sp>
      <p:sp>
        <p:nvSpPr>
          <p:cNvPr id="10" name="矩形 9"/>
          <p:cNvSpPr/>
          <p:nvPr/>
        </p:nvSpPr>
        <p:spPr>
          <a:xfrm>
            <a:off x="3500430" y="1928808"/>
            <a:ext cx="4572000" cy="92333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zh-CN" altLang="en-US" dirty="0">
                <a:latin typeface="楷体" pitchFamily="49" charset="-122"/>
                <a:ea typeface="楷体" pitchFamily="49" charset="-122"/>
              </a:rPr>
              <a:t>静态切入点可以为对象的方法签名，如在某个对象中调用了</a:t>
            </a:r>
            <a:r>
              <a:rPr lang="en-US" dirty="0">
                <a:latin typeface="楷体" pitchFamily="49" charset="-122"/>
                <a:ea typeface="楷体" pitchFamily="49" charset="-122"/>
              </a:rPr>
              <a:t>execute()</a:t>
            </a:r>
            <a:r>
              <a:rPr lang="zh-CN" altLang="en-US" dirty="0">
                <a:latin typeface="楷体" pitchFamily="49" charset="-122"/>
                <a:ea typeface="楷体" pitchFamily="49" charset="-122"/>
              </a:rPr>
              <a:t>方法时，这个方法即静态切入点</a:t>
            </a:r>
          </a:p>
        </p:txBody>
      </p:sp>
      <p:sp>
        <p:nvSpPr>
          <p:cNvPr id="11" name="矩形 10"/>
          <p:cNvSpPr/>
          <p:nvPr/>
        </p:nvSpPr>
        <p:spPr>
          <a:xfrm>
            <a:off x="3500462" y="3214692"/>
            <a:ext cx="4572000" cy="92333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zh-CN" altLang="en-US" dirty="0">
                <a:latin typeface="楷体" pitchFamily="49" charset="-122"/>
                <a:ea typeface="楷体" pitchFamily="49" charset="-122"/>
              </a:rPr>
              <a:t>静态切入点只能应用在相对不变的位置，而动态切入点可应用在相对变化的位置，如方法的参数上。</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深入静态切入点</a:t>
            </a:r>
            <a:endParaRPr lang="en-US" altLang="zh-CN" sz="2700" dirty="0">
              <a:solidFill>
                <a:srgbClr val="FF6600"/>
              </a:solidFill>
              <a:latin typeface="Arial" charset="0"/>
              <a:ea typeface="隶书" pitchFamily="49" charset="-122"/>
            </a:endParaRPr>
          </a:p>
        </p:txBody>
      </p:sp>
      <p:sp>
        <p:nvSpPr>
          <p:cNvPr id="12" name="矩形 11"/>
          <p:cNvSpPr/>
          <p:nvPr/>
        </p:nvSpPr>
        <p:spPr>
          <a:xfrm>
            <a:off x="428596" y="1785932"/>
            <a:ext cx="2928958" cy="2308324"/>
          </a:xfrm>
          <a:prstGeom prst="rect">
            <a:avLst/>
          </a:prstGeom>
        </p:spPr>
        <p:txBody>
          <a:bodyPr wrap="square">
            <a:spAutoFit/>
          </a:bodyPr>
          <a:lstStyle/>
          <a:p>
            <a:r>
              <a:rPr lang="zh-CN" altLang="en-US" dirty="0">
                <a:latin typeface="楷体" pitchFamily="49" charset="-122"/>
                <a:ea typeface="楷体" pitchFamily="49" charset="-122"/>
              </a:rPr>
              <a:t>静态切入点在某个方法名上织入切面，所以在织入程序代码前要匹配方法名，即判断当前正在调用的方法是不是已经定义的静态切入点。如果是，说明方法匹配成功并织入切面；否则匹配失败，不织入切面。</a:t>
            </a:r>
          </a:p>
        </p:txBody>
      </p:sp>
      <p:sp>
        <p:nvSpPr>
          <p:cNvPr id="13" name="矩形 12"/>
          <p:cNvSpPr/>
          <p:nvPr/>
        </p:nvSpPr>
        <p:spPr>
          <a:xfrm>
            <a:off x="3714760" y="1502156"/>
            <a:ext cx="5072082"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&lt;!-- </a:t>
            </a:r>
            <a:r>
              <a:rPr lang="zh-CN" altLang="en-US" sz="1200" dirty="0"/>
              <a:t>深入静态切入点</a:t>
            </a:r>
            <a:r>
              <a:rPr lang="en-US" sz="1200" dirty="0"/>
              <a:t> --&gt;</a:t>
            </a:r>
            <a:endParaRPr lang="zh-CN" altLang="en-US" sz="1200" dirty="0"/>
          </a:p>
          <a:p>
            <a:r>
              <a:rPr lang="en-US" sz="1200" dirty="0"/>
              <a:t>&lt;bean id=" </a:t>
            </a:r>
            <a:r>
              <a:rPr lang="en-US" sz="1200" dirty="0" err="1"/>
              <a:t>pointcutAdvisor</a:t>
            </a:r>
            <a:r>
              <a:rPr lang="en-US" sz="1200" dirty="0"/>
              <a:t> "</a:t>
            </a:r>
            <a:endParaRPr lang="zh-CN" altLang="en-US" sz="1200" dirty="0"/>
          </a:p>
          <a:p>
            <a:r>
              <a:rPr lang="en-US" sz="1200" dirty="0"/>
              <a:t>class="</a:t>
            </a:r>
            <a:r>
              <a:rPr lang="en-US" sz="1200" dirty="0" err="1"/>
              <a:t>org.springframework.aop.support.RegexpMethodPointcutAdvisor</a:t>
            </a:r>
            <a:r>
              <a:rPr lang="en-US" sz="1200" dirty="0"/>
              <a:t>"&gt;</a:t>
            </a:r>
            <a:endParaRPr lang="zh-CN" altLang="en-US" sz="1200" dirty="0"/>
          </a:p>
          <a:p>
            <a:r>
              <a:rPr lang="en-US" sz="1200" dirty="0"/>
              <a:t>&lt;property name="patterns"&gt;</a:t>
            </a:r>
            <a:endParaRPr lang="zh-CN" altLang="en-US" sz="1200" dirty="0"/>
          </a:p>
          <a:p>
            <a:r>
              <a:rPr lang="en-US" sz="1200" dirty="0"/>
              <a:t>&lt;list&gt;</a:t>
            </a:r>
            <a:endParaRPr lang="zh-CN" altLang="en-US" sz="1200" dirty="0"/>
          </a:p>
          <a:p>
            <a:r>
              <a:rPr lang="en-US" sz="1200" dirty="0"/>
              <a:t>&lt;value&gt;.*execute.*&lt;/value&gt;&lt;!-- </a:t>
            </a:r>
            <a:r>
              <a:rPr lang="zh-CN" altLang="en-US" sz="1200" dirty="0"/>
              <a:t>指定切入点</a:t>
            </a:r>
            <a:r>
              <a:rPr lang="en-US" sz="1200" dirty="0"/>
              <a:t> --&gt;</a:t>
            </a:r>
            <a:endParaRPr lang="zh-CN" altLang="en-US" sz="1200" dirty="0"/>
          </a:p>
          <a:p>
            <a:r>
              <a:rPr lang="en-US" sz="1200" dirty="0"/>
              <a:t>&lt;/list&gt;</a:t>
            </a:r>
            <a:endParaRPr lang="zh-CN" altLang="en-US" sz="1200" dirty="0"/>
          </a:p>
          <a:p>
            <a:r>
              <a:rPr lang="en-US" sz="1200" dirty="0"/>
              <a:t>&lt;/property&gt;</a:t>
            </a:r>
            <a:endParaRPr lang="zh-CN" altLang="en-US" sz="1200" dirty="0"/>
          </a:p>
          <a:p>
            <a:r>
              <a:rPr lang="en-US" sz="1200" dirty="0"/>
              <a:t>&lt;/bean&gt;</a:t>
            </a:r>
            <a:endParaRPr lang="zh-CN" altLang="en-US" sz="1200" dirty="0"/>
          </a:p>
        </p:txBody>
      </p:sp>
      <p:sp>
        <p:nvSpPr>
          <p:cNvPr id="14" name="矩形 13"/>
          <p:cNvSpPr/>
          <p:nvPr/>
        </p:nvSpPr>
        <p:spPr>
          <a:xfrm>
            <a:off x="3714744" y="3782807"/>
            <a:ext cx="4572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solidFill>
                  <a:schemeClr val="dk1"/>
                </a:solidFill>
              </a:rPr>
              <a:t>public </a:t>
            </a:r>
            <a:r>
              <a:rPr lang="en-US" sz="1200" dirty="0" err="1">
                <a:solidFill>
                  <a:schemeClr val="dk1"/>
                </a:solidFill>
              </a:rPr>
              <a:t>boolean</a:t>
            </a:r>
            <a:r>
              <a:rPr lang="en-US" sz="1200" dirty="0">
                <a:solidFill>
                  <a:schemeClr val="dk1"/>
                </a:solidFill>
              </a:rPr>
              <a:t> matches(Method </a:t>
            </a:r>
            <a:r>
              <a:rPr lang="en-US" sz="1200" dirty="0" err="1">
                <a:solidFill>
                  <a:schemeClr val="dk1"/>
                </a:solidFill>
              </a:rPr>
              <a:t>method,Class</a:t>
            </a:r>
            <a:r>
              <a:rPr lang="en-US" sz="1200" dirty="0">
                <a:solidFill>
                  <a:schemeClr val="dk1"/>
                </a:solidFill>
              </a:rPr>
              <a:t> </a:t>
            </a:r>
            <a:r>
              <a:rPr lang="en-US" sz="1200" dirty="0" err="1">
                <a:solidFill>
                  <a:schemeClr val="dk1"/>
                </a:solidFill>
              </a:rPr>
              <a:t>targetClass</a:t>
            </a:r>
            <a:r>
              <a:rPr lang="en-US" sz="1200" dirty="0">
                <a:solidFill>
                  <a:schemeClr val="dk1"/>
                </a:solidFill>
              </a:rPr>
              <a:t>){</a:t>
            </a:r>
            <a:endParaRPr lang="zh-CN" altLang="en-US" sz="1200" dirty="0">
              <a:solidFill>
                <a:schemeClr val="dk1"/>
              </a:solidFill>
            </a:endParaRPr>
          </a:p>
          <a:p>
            <a:r>
              <a:rPr lang="en-US" sz="1200" dirty="0">
                <a:solidFill>
                  <a:schemeClr val="dk1"/>
                </a:solidFill>
              </a:rPr>
              <a:t>        return(</a:t>
            </a:r>
            <a:r>
              <a:rPr lang="en-US" sz="1200" dirty="0" err="1">
                <a:solidFill>
                  <a:schemeClr val="dk1"/>
                </a:solidFill>
              </a:rPr>
              <a:t>method.getName</a:t>
            </a:r>
            <a:r>
              <a:rPr lang="en-US" sz="1200" dirty="0">
                <a:solidFill>
                  <a:schemeClr val="dk1"/>
                </a:solidFill>
              </a:rPr>
              <a:t>().equals("execute"));//</a:t>
            </a:r>
            <a:r>
              <a:rPr lang="zh-CN" altLang="en-US" sz="1200" dirty="0">
                <a:solidFill>
                  <a:schemeClr val="dk1"/>
                </a:solidFill>
              </a:rPr>
              <a:t>匹配切入点成功</a:t>
            </a:r>
          </a:p>
          <a:p>
            <a:r>
              <a:rPr lang="en-US" sz="1200" dirty="0">
                <a:solidFill>
                  <a:schemeClr val="dk1"/>
                </a:solidFill>
              </a:rPr>
              <a:t>}</a:t>
            </a:r>
            <a:endParaRPr lang="zh-CN" altLang="en-US" sz="1200" dirty="0">
              <a:solidFill>
                <a:schemeClr val="dk1"/>
              </a:solidFill>
            </a:endParaRPr>
          </a:p>
        </p:txBody>
      </p:sp>
      <p:sp>
        <p:nvSpPr>
          <p:cNvPr id="15" name="下箭头 14"/>
          <p:cNvSpPr/>
          <p:nvPr/>
        </p:nvSpPr>
        <p:spPr>
          <a:xfrm>
            <a:off x="5857884" y="3327920"/>
            <a:ext cx="214314" cy="327898"/>
          </a:xfrm>
          <a:prstGeom prst="downArrow">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zh-CN" altLang="en-US" sz="1200">
              <a:solidFill>
                <a:schemeClr val="dk1"/>
              </a:solidFill>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3" cstate="print"/>
          <a:srcRect/>
          <a:stretch>
            <a:fillRect/>
          </a:stretch>
        </p:blipFill>
        <p:spPr bwMode="auto">
          <a:xfrm>
            <a:off x="-285784" y="1263619"/>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557674" y="1429558"/>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en-US" altLang="zh-CN" sz="1500" b="1" dirty="0">
                <a:solidFill>
                  <a:schemeClr val="bg1"/>
                </a:solidFill>
                <a:latin typeface="Arial" charset="0"/>
              </a:rPr>
              <a:t>01         </a:t>
            </a:r>
            <a:r>
              <a:rPr lang="en-US" altLang="zh-CN" sz="1500" b="1" dirty="0">
                <a:solidFill>
                  <a:schemeClr val="bg1"/>
                </a:solidFill>
                <a:latin typeface="Arial" charset="0"/>
                <a:ea typeface="黑体" pitchFamily="49" charset="-122"/>
              </a:rPr>
              <a:t>Spring</a:t>
            </a:r>
            <a:r>
              <a:rPr lang="zh-CN" altLang="en-US" sz="1500" b="1" dirty="0">
                <a:solidFill>
                  <a:schemeClr val="bg1"/>
                </a:solidFill>
                <a:latin typeface="Arial" charset="0"/>
                <a:ea typeface="黑体" pitchFamily="49" charset="-122"/>
              </a:rPr>
              <a:t>概述</a:t>
            </a:r>
          </a:p>
        </p:txBody>
      </p:sp>
      <p:pic>
        <p:nvPicPr>
          <p:cNvPr id="9" name="Picture 13" descr="F:\工作\功夫系列课程\PPT模版\目录\橙色\目录-30.png"/>
          <p:cNvPicPr>
            <a:picLocks noChangeAspect="1" noChangeArrowheads="1"/>
          </p:cNvPicPr>
          <p:nvPr/>
        </p:nvPicPr>
        <p:blipFill>
          <a:blip r:embed="rId3" cstate="print"/>
          <a:srcRect/>
          <a:stretch>
            <a:fillRect/>
          </a:stretch>
        </p:blipFill>
        <p:spPr bwMode="auto">
          <a:xfrm>
            <a:off x="4286248" y="1214428"/>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5129706" y="138036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02            </a:t>
            </a:r>
            <a:r>
              <a:rPr lang="en-US" altLang="zh-CN" sz="1500" b="1" dirty="0">
                <a:solidFill>
                  <a:schemeClr val="bg1"/>
                </a:solidFill>
                <a:latin typeface="Arial" charset="0"/>
                <a:ea typeface="黑体" pitchFamily="49" charset="-122"/>
              </a:rPr>
              <a:t>Spring </a:t>
            </a:r>
            <a:r>
              <a:rPr lang="en-US" altLang="zh-CN" sz="1500" b="1" dirty="0" err="1">
                <a:solidFill>
                  <a:schemeClr val="bg1"/>
                </a:solidFill>
                <a:latin typeface="Arial" charset="0"/>
                <a:ea typeface="黑体" pitchFamily="49" charset="-122"/>
              </a:rPr>
              <a:t>IoC</a:t>
            </a:r>
            <a:endParaRPr lang="zh-CN" altLang="en-US" sz="1500" b="1" dirty="0">
              <a:solidFill>
                <a:schemeClr val="bg1"/>
              </a:solidFill>
              <a:latin typeface="Arial" charset="0"/>
              <a:ea typeface="黑体" pitchFamily="49" charset="-122"/>
            </a:endParaRPr>
          </a:p>
        </p:txBody>
      </p:sp>
      <p:pic>
        <p:nvPicPr>
          <p:cNvPr id="11" name="Picture 13" descr="F:\工作\功夫系列课程\PPT模版\目录\橙色\目录-30.png"/>
          <p:cNvPicPr>
            <a:picLocks noChangeAspect="1" noChangeArrowheads="1"/>
          </p:cNvPicPr>
          <p:nvPr/>
        </p:nvPicPr>
        <p:blipFill>
          <a:blip r:embed="rId3" cstate="print"/>
          <a:srcRect/>
          <a:stretch>
            <a:fillRect/>
          </a:stretch>
        </p:blipFill>
        <p:spPr bwMode="auto">
          <a:xfrm>
            <a:off x="-285784" y="2428874"/>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557674" y="2594813"/>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03              </a:t>
            </a:r>
            <a:r>
              <a:rPr lang="en-US" altLang="zh-CN" sz="1500" b="1" dirty="0">
                <a:solidFill>
                  <a:schemeClr val="bg1"/>
                </a:solidFill>
                <a:latin typeface="Arial" charset="0"/>
                <a:ea typeface="黑体" pitchFamily="49" charset="-122"/>
              </a:rPr>
              <a:t>AOP</a:t>
            </a:r>
            <a:r>
              <a:rPr lang="zh-CN" altLang="en-US" sz="1500" b="1" dirty="0">
                <a:solidFill>
                  <a:schemeClr val="bg1"/>
                </a:solidFill>
                <a:latin typeface="Arial" charset="0"/>
                <a:ea typeface="黑体" pitchFamily="49" charset="-122"/>
              </a:rPr>
              <a:t>概述</a:t>
            </a:r>
          </a:p>
        </p:txBody>
      </p:sp>
      <p:pic>
        <p:nvPicPr>
          <p:cNvPr id="8" name="Picture 13" descr="F:\工作\功夫系列课程\PPT模版\目录\橙色\目录-30.png"/>
          <p:cNvPicPr>
            <a:picLocks noChangeAspect="1" noChangeArrowheads="1"/>
          </p:cNvPicPr>
          <p:nvPr/>
        </p:nvPicPr>
        <p:blipFill>
          <a:blip r:embed="rId3" cstate="print"/>
          <a:srcRect/>
          <a:stretch>
            <a:fillRect/>
          </a:stretch>
        </p:blipFill>
        <p:spPr bwMode="auto">
          <a:xfrm>
            <a:off x="4286248" y="2500312"/>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5129706" y="2666251"/>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04              </a:t>
            </a:r>
            <a:r>
              <a:rPr lang="en-US" altLang="zh-CN" sz="1500" b="1" dirty="0">
                <a:solidFill>
                  <a:schemeClr val="bg1"/>
                </a:solidFill>
                <a:latin typeface="Arial" charset="0"/>
                <a:ea typeface="黑体" pitchFamily="49" charset="-122"/>
              </a:rPr>
              <a:t>Spring</a:t>
            </a:r>
            <a:r>
              <a:rPr lang="zh-CN" altLang="en-US" sz="1500" b="1" dirty="0">
                <a:solidFill>
                  <a:schemeClr val="bg1"/>
                </a:solidFill>
                <a:latin typeface="Arial" charset="0"/>
                <a:ea typeface="黑体" pitchFamily="49" charset="-122"/>
              </a:rPr>
              <a:t>的切入点</a:t>
            </a:r>
          </a:p>
        </p:txBody>
      </p:sp>
      <p:pic>
        <p:nvPicPr>
          <p:cNvPr id="14" name="Picture 13" descr="F:\工作\功夫系列课程\PPT模版\目录\橙色\目录-30.png"/>
          <p:cNvPicPr>
            <a:picLocks noChangeAspect="1" noChangeArrowheads="1"/>
          </p:cNvPicPr>
          <p:nvPr/>
        </p:nvPicPr>
        <p:blipFill>
          <a:blip r:embed="rId3" cstate="print"/>
          <a:srcRect/>
          <a:stretch>
            <a:fillRect/>
          </a:stretch>
        </p:blipFill>
        <p:spPr bwMode="auto">
          <a:xfrm>
            <a:off x="-285784" y="3786196"/>
            <a:ext cx="4752528" cy="649447"/>
          </a:xfrm>
          <a:prstGeom prst="rect">
            <a:avLst/>
          </a:prstGeom>
          <a:noFill/>
          <a:ln w="9525">
            <a:noFill/>
            <a:miter lim="800000"/>
            <a:headEnd/>
            <a:tailEnd/>
          </a:ln>
        </p:spPr>
      </p:pic>
      <p:sp>
        <p:nvSpPr>
          <p:cNvPr id="15" name="Text Box 14"/>
          <p:cNvSpPr txBox="1">
            <a:spLocks noChangeArrowheads="1"/>
          </p:cNvSpPr>
          <p:nvPr/>
        </p:nvSpPr>
        <p:spPr bwMode="auto">
          <a:xfrm>
            <a:off x="557674" y="3952135"/>
            <a:ext cx="3299946"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05            </a:t>
            </a:r>
            <a:r>
              <a:rPr lang="en-US" altLang="zh-CN" sz="1500" b="1" dirty="0">
                <a:solidFill>
                  <a:schemeClr val="bg1"/>
                </a:solidFill>
                <a:latin typeface="Arial" charset="0"/>
                <a:ea typeface="黑体" pitchFamily="49" charset="-122"/>
              </a:rPr>
              <a:t>Aspect</a:t>
            </a:r>
            <a:r>
              <a:rPr lang="zh-CN" altLang="en-US" sz="1500" b="1" dirty="0">
                <a:solidFill>
                  <a:schemeClr val="bg1"/>
                </a:solidFill>
                <a:latin typeface="Arial" charset="0"/>
                <a:ea typeface="黑体" pitchFamily="49" charset="-122"/>
              </a:rPr>
              <a:t>对</a:t>
            </a:r>
            <a:r>
              <a:rPr lang="en-US" altLang="zh-CN" sz="1500" b="1" dirty="0">
                <a:solidFill>
                  <a:schemeClr val="bg1"/>
                </a:solidFill>
                <a:latin typeface="Arial" charset="0"/>
                <a:ea typeface="黑体" pitchFamily="49" charset="-122"/>
              </a:rPr>
              <a:t>AOP</a:t>
            </a:r>
            <a:r>
              <a:rPr lang="zh-CN" altLang="en-US" sz="1500" b="1" dirty="0">
                <a:solidFill>
                  <a:schemeClr val="bg1"/>
                </a:solidFill>
                <a:latin typeface="Arial" charset="0"/>
                <a:ea typeface="黑体" pitchFamily="49" charset="-122"/>
              </a:rPr>
              <a:t>的支持</a:t>
            </a:r>
          </a:p>
        </p:txBody>
      </p:sp>
      <p:pic>
        <p:nvPicPr>
          <p:cNvPr id="16" name="Picture 13" descr="F:\工作\功夫系列课程\PPT模版\目录\橙色\目录-30.png"/>
          <p:cNvPicPr>
            <a:picLocks noChangeAspect="1" noChangeArrowheads="1"/>
          </p:cNvPicPr>
          <p:nvPr/>
        </p:nvPicPr>
        <p:blipFill>
          <a:blip r:embed="rId3" cstate="print"/>
          <a:srcRect/>
          <a:stretch>
            <a:fillRect/>
          </a:stretch>
        </p:blipFill>
        <p:spPr bwMode="auto">
          <a:xfrm>
            <a:off x="4286248" y="3714758"/>
            <a:ext cx="4752528" cy="649447"/>
          </a:xfrm>
          <a:prstGeom prst="rect">
            <a:avLst/>
          </a:prstGeom>
          <a:noFill/>
          <a:ln w="9525">
            <a:noFill/>
            <a:miter lim="800000"/>
            <a:headEnd/>
            <a:tailEnd/>
          </a:ln>
        </p:spPr>
      </p:pic>
      <p:sp>
        <p:nvSpPr>
          <p:cNvPr id="17" name="Text Box 14"/>
          <p:cNvSpPr txBox="1">
            <a:spLocks noChangeArrowheads="1"/>
          </p:cNvSpPr>
          <p:nvPr/>
        </p:nvSpPr>
        <p:spPr bwMode="auto">
          <a:xfrm>
            <a:off x="5129706" y="3880697"/>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06              </a:t>
            </a:r>
            <a:r>
              <a:rPr lang="en-US" altLang="zh-CN" sz="1500" b="1" dirty="0">
                <a:solidFill>
                  <a:schemeClr val="bg1"/>
                </a:solidFill>
                <a:latin typeface="Arial" charset="0"/>
                <a:ea typeface="黑体" pitchFamily="49" charset="-122"/>
              </a:rPr>
              <a:t>Spring</a:t>
            </a:r>
            <a:r>
              <a:rPr lang="zh-CN" altLang="en-US" sz="1500" b="1" dirty="0">
                <a:solidFill>
                  <a:schemeClr val="bg1"/>
                </a:solidFill>
                <a:latin typeface="Arial" charset="0"/>
                <a:ea typeface="黑体" pitchFamily="49" charset="-122"/>
              </a:rPr>
              <a:t>持久化</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Spring</a:t>
            </a:r>
            <a:r>
              <a:rPr lang="zh-CN" altLang="en-US" sz="2700" dirty="0">
                <a:solidFill>
                  <a:srgbClr val="FF6600"/>
                </a:solidFill>
                <a:latin typeface="Arial" charset="0"/>
                <a:ea typeface="隶书" pitchFamily="49" charset="-122"/>
              </a:rPr>
              <a:t>中的其他切入点</a:t>
            </a:r>
            <a:endParaRPr lang="en-US" altLang="zh-CN" sz="2700" dirty="0">
              <a:solidFill>
                <a:srgbClr val="FF6600"/>
              </a:solidFill>
              <a:latin typeface="Arial" charset="0"/>
              <a:ea typeface="隶书" pitchFamily="49" charset="-122"/>
            </a:endParaRPr>
          </a:p>
        </p:txBody>
      </p:sp>
      <p:graphicFrame>
        <p:nvGraphicFramePr>
          <p:cNvPr id="8" name="表格 7"/>
          <p:cNvGraphicFramePr>
            <a:graphicFrameLocks noGrp="1"/>
          </p:cNvGraphicFramePr>
          <p:nvPr/>
        </p:nvGraphicFramePr>
        <p:xfrm>
          <a:off x="500034" y="1571618"/>
          <a:ext cx="8072494" cy="3071832"/>
        </p:xfrm>
        <a:graphic>
          <a:graphicData uri="http://schemas.openxmlformats.org/drawingml/2006/table">
            <a:tbl>
              <a:tblPr firstRow="1" bandRow="1">
                <a:tableStyleId>{74C1A8A3-306A-4EB7-A6B1-4F7E0EB9C5D6}</a:tableStyleId>
              </a:tblPr>
              <a:tblGrid>
                <a:gridCol w="5500726">
                  <a:extLst>
                    <a:ext uri="{9D8B030D-6E8A-4147-A177-3AD203B41FA5}">
                      <a16:colId xmlns:a16="http://schemas.microsoft.com/office/drawing/2014/main" val="20000"/>
                    </a:ext>
                  </a:extLst>
                </a:gridCol>
                <a:gridCol w="2571768">
                  <a:extLst>
                    <a:ext uri="{9D8B030D-6E8A-4147-A177-3AD203B41FA5}">
                      <a16:colId xmlns:a16="http://schemas.microsoft.com/office/drawing/2014/main" val="20001"/>
                    </a:ext>
                  </a:extLst>
                </a:gridCol>
              </a:tblGrid>
              <a:tr h="511972">
                <a:tc>
                  <a:txBody>
                    <a:bodyPr/>
                    <a:lstStyle/>
                    <a:p>
                      <a:pPr indent="254000" algn="ctr">
                        <a:spcBef>
                          <a:spcPts val="120"/>
                        </a:spcBef>
                        <a:spcAft>
                          <a:spcPts val="120"/>
                        </a:spcAft>
                      </a:pPr>
                      <a:r>
                        <a:rPr lang="zh-CN" sz="1400" kern="1000" dirty="0"/>
                        <a:t>切入点实现类</a:t>
                      </a:r>
                      <a:endParaRPr lang="zh-CN" sz="1400" kern="1000" dirty="0">
                        <a:latin typeface="Times New Roman"/>
                        <a:ea typeface="方正书宋简体"/>
                      </a:endParaRPr>
                    </a:p>
                  </a:txBody>
                  <a:tcPr marL="0" marR="0" marT="0" marB="0" anchor="ctr"/>
                </a:tc>
                <a:tc>
                  <a:txBody>
                    <a:bodyPr/>
                    <a:lstStyle/>
                    <a:p>
                      <a:pPr indent="254000" algn="ctr">
                        <a:spcBef>
                          <a:spcPts val="120"/>
                        </a:spcBef>
                        <a:spcAft>
                          <a:spcPts val="120"/>
                        </a:spcAft>
                      </a:pPr>
                      <a:r>
                        <a:rPr lang="zh-CN" sz="1400" kern="1000"/>
                        <a:t>说</a:t>
                      </a:r>
                      <a:r>
                        <a:rPr lang="en-US" sz="1400" kern="1000"/>
                        <a:t>    </a:t>
                      </a:r>
                      <a:r>
                        <a:rPr lang="zh-CN" sz="1400" kern="1000"/>
                        <a:t>明</a:t>
                      </a:r>
                      <a:endParaRPr lang="zh-CN" sz="1400" kern="1000">
                        <a:latin typeface="Times New Roman"/>
                        <a:ea typeface="方正书宋简体"/>
                      </a:endParaRPr>
                    </a:p>
                  </a:txBody>
                  <a:tcPr marL="0" marR="0" marT="0" marB="0" anchor="ctr"/>
                </a:tc>
                <a:extLst>
                  <a:ext uri="{0D108BD9-81ED-4DB2-BD59-A6C34878D82A}">
                    <a16:rowId xmlns:a16="http://schemas.microsoft.com/office/drawing/2014/main" val="10000"/>
                  </a:ext>
                </a:extLst>
              </a:tr>
              <a:tr h="511972">
                <a:tc>
                  <a:txBody>
                    <a:bodyPr/>
                    <a:lstStyle/>
                    <a:p>
                      <a:pPr indent="254000" algn="just">
                        <a:spcBef>
                          <a:spcPts val="120"/>
                        </a:spcBef>
                        <a:spcAft>
                          <a:spcPts val="120"/>
                        </a:spcAft>
                      </a:pPr>
                      <a:r>
                        <a:rPr lang="en-US" sz="1400" kern="1000" dirty="0" err="1"/>
                        <a:t>org.springframework.aop.support.JdkRegexpMethodPointcut</a:t>
                      </a:r>
                      <a:endParaRPr lang="zh-CN" sz="14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400" kern="1000"/>
                        <a:t>JDK</a:t>
                      </a:r>
                      <a:r>
                        <a:rPr lang="zh-CN" sz="1400" kern="1000"/>
                        <a:t>正则表达式方法切入点</a:t>
                      </a:r>
                      <a:endParaRPr lang="zh-CN" sz="1400" kern="100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511972">
                <a:tc>
                  <a:txBody>
                    <a:bodyPr/>
                    <a:lstStyle/>
                    <a:p>
                      <a:pPr indent="254000" algn="just">
                        <a:spcBef>
                          <a:spcPts val="120"/>
                        </a:spcBef>
                        <a:spcAft>
                          <a:spcPts val="120"/>
                        </a:spcAft>
                      </a:pPr>
                      <a:r>
                        <a:rPr lang="en-US" sz="1400" kern="1000" dirty="0" err="1"/>
                        <a:t>org.springframework.aop.support.NameMatchMethodPointcut</a:t>
                      </a:r>
                      <a:endParaRPr lang="zh-CN" sz="14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400" kern="1000"/>
                        <a:t>名称匹配器方法切入点</a:t>
                      </a:r>
                      <a:endParaRPr lang="zh-CN" sz="1400" kern="1000">
                        <a:latin typeface="Times New Roman"/>
                        <a:ea typeface="方正书宋简体"/>
                      </a:endParaRPr>
                    </a:p>
                  </a:txBody>
                  <a:tcPr marL="68580" marR="68580" marT="0" marB="0" anchor="ctr"/>
                </a:tc>
                <a:extLst>
                  <a:ext uri="{0D108BD9-81ED-4DB2-BD59-A6C34878D82A}">
                    <a16:rowId xmlns:a16="http://schemas.microsoft.com/office/drawing/2014/main" val="10002"/>
                  </a:ext>
                </a:extLst>
              </a:tr>
              <a:tr h="511972">
                <a:tc>
                  <a:txBody>
                    <a:bodyPr/>
                    <a:lstStyle/>
                    <a:p>
                      <a:pPr indent="254000" algn="just">
                        <a:spcBef>
                          <a:spcPts val="120"/>
                        </a:spcBef>
                        <a:spcAft>
                          <a:spcPts val="120"/>
                        </a:spcAft>
                      </a:pPr>
                      <a:r>
                        <a:rPr lang="en-US" sz="1400" kern="1000" dirty="0" err="1"/>
                        <a:t>org.springframework.aop.support.StaticMethodMatcherPointcut</a:t>
                      </a:r>
                      <a:endParaRPr lang="zh-CN" sz="14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400" kern="1000"/>
                        <a:t>静态方法匹配器切入点</a:t>
                      </a:r>
                      <a:endParaRPr lang="zh-CN" sz="1400" kern="100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511972">
                <a:tc>
                  <a:txBody>
                    <a:bodyPr/>
                    <a:lstStyle/>
                    <a:p>
                      <a:pPr indent="254000" algn="just">
                        <a:spcBef>
                          <a:spcPts val="120"/>
                        </a:spcBef>
                        <a:spcAft>
                          <a:spcPts val="120"/>
                        </a:spcAft>
                      </a:pPr>
                      <a:r>
                        <a:rPr lang="en-US" sz="1400" kern="1000"/>
                        <a:t>org.springframework.aop.support.ControlFlowPointcut</a:t>
                      </a:r>
                      <a:endParaRPr lang="zh-CN" sz="14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400" kern="1000"/>
                        <a:t>流程切入点</a:t>
                      </a:r>
                      <a:endParaRPr lang="zh-CN" sz="1400" kern="1000">
                        <a:latin typeface="Times New Roman"/>
                        <a:ea typeface="方正书宋简体"/>
                      </a:endParaRPr>
                    </a:p>
                  </a:txBody>
                  <a:tcPr marL="68580" marR="68580" marT="0" marB="0" anchor="ctr"/>
                </a:tc>
                <a:extLst>
                  <a:ext uri="{0D108BD9-81ED-4DB2-BD59-A6C34878D82A}">
                    <a16:rowId xmlns:a16="http://schemas.microsoft.com/office/drawing/2014/main" val="10004"/>
                  </a:ext>
                </a:extLst>
              </a:tr>
              <a:tr h="511972">
                <a:tc>
                  <a:txBody>
                    <a:bodyPr/>
                    <a:lstStyle/>
                    <a:p>
                      <a:pPr indent="254000" algn="just">
                        <a:spcBef>
                          <a:spcPts val="120"/>
                        </a:spcBef>
                        <a:spcAft>
                          <a:spcPts val="120"/>
                        </a:spcAft>
                      </a:pPr>
                      <a:r>
                        <a:rPr lang="en-US" sz="1400" kern="1000"/>
                        <a:t>org.springframework.aop.support.DynamicMethodMatcherPointcut</a:t>
                      </a:r>
                      <a:endParaRPr lang="zh-CN" sz="14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400" kern="1000" dirty="0"/>
                        <a:t>动态方法匹配器切入点</a:t>
                      </a:r>
                      <a:endParaRPr lang="zh-CN" sz="1400" kern="1000" dirty="0">
                        <a:latin typeface="Times New Roman"/>
                        <a:ea typeface="方正书宋简体"/>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5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Aspect</a:t>
            </a:r>
            <a:r>
              <a:rPr lang="zh-CN" altLang="en-US" sz="1600" b="1" dirty="0">
                <a:solidFill>
                  <a:schemeClr val="bg1"/>
                </a:solidFill>
                <a:latin typeface="Arial" charset="0"/>
                <a:ea typeface="黑体" pitchFamily="49" charset="-122"/>
              </a:rPr>
              <a:t>对</a:t>
            </a:r>
            <a:r>
              <a:rPr lang="en-US" altLang="zh-CN" sz="1600" b="1" dirty="0">
                <a:solidFill>
                  <a:schemeClr val="bg1"/>
                </a:solidFill>
                <a:latin typeface="Arial" charset="0"/>
                <a:ea typeface="黑体" pitchFamily="49" charset="-122"/>
              </a:rPr>
              <a:t>AOP</a:t>
            </a:r>
            <a:r>
              <a:rPr lang="zh-CN" altLang="en-US" sz="1600" b="1" dirty="0">
                <a:solidFill>
                  <a:schemeClr val="bg1"/>
                </a:solidFill>
                <a:latin typeface="Arial" charset="0"/>
                <a:ea typeface="黑体" pitchFamily="49" charset="-122"/>
              </a:rPr>
              <a:t>的支持</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Aspect</a:t>
            </a:r>
            <a:r>
              <a:rPr lang="zh-CN" altLang="en-US" sz="2700" dirty="0">
                <a:solidFill>
                  <a:srgbClr val="FF6600"/>
                </a:solidFill>
                <a:latin typeface="Arial" charset="0"/>
                <a:ea typeface="隶书" pitchFamily="49" charset="-122"/>
              </a:rPr>
              <a:t>概述</a:t>
            </a:r>
            <a:endParaRPr lang="en-US" altLang="zh-CN" sz="2700" dirty="0">
              <a:solidFill>
                <a:srgbClr val="FF6600"/>
              </a:solidFill>
              <a:latin typeface="Arial" charset="0"/>
              <a:ea typeface="隶书" pitchFamily="49" charset="-122"/>
            </a:endParaRPr>
          </a:p>
        </p:txBody>
      </p:sp>
      <p:sp>
        <p:nvSpPr>
          <p:cNvPr id="6" name="矩形 5"/>
          <p:cNvSpPr/>
          <p:nvPr/>
        </p:nvSpPr>
        <p:spPr>
          <a:xfrm>
            <a:off x="1357290" y="1571618"/>
            <a:ext cx="6143668" cy="369332"/>
          </a:xfrm>
          <a:prstGeom prst="rect">
            <a:avLst/>
          </a:prstGeom>
        </p:spPr>
        <p:txBody>
          <a:bodyPr wrap="square">
            <a:spAutoFit/>
          </a:bodyPr>
          <a:lstStyle/>
          <a:p>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Aspect</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即</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Spring</a:t>
            </a:r>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中所说的切面，它是对象操作过程中的截面</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25" name="Rectangle 1"/>
          <p:cNvSpPr>
            <a:spLocks noChangeArrowheads="1"/>
          </p:cNvSpPr>
          <p:nvPr/>
        </p:nvSpPr>
        <p:spPr bwMode="auto">
          <a:xfrm>
            <a:off x="714348" y="2357436"/>
            <a:ext cx="7858148" cy="6429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a:ln>
                  <a:noFill/>
                </a:ln>
                <a:solidFill>
                  <a:srgbClr val="7030A0"/>
                </a:solidFill>
                <a:effectLst/>
                <a:latin typeface="Arial" pitchFamily="34" charset="0"/>
                <a:ea typeface="方正楷体简体" pitchFamily="65" charset="-122"/>
                <a:cs typeface="Times New Roman" pitchFamily="18" charset="0"/>
              </a:rPr>
              <a:t>AspectJ</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是</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Spring</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框架</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2.0</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版本之后增加的新特性，</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Spring</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使用了</a:t>
            </a:r>
            <a:r>
              <a:rPr kumimoji="0" lang="en-US" altLang="zh-CN" sz="1200" b="1" i="0" u="none" strike="noStrike" cap="none" normalizeH="0" baseline="0" dirty="0" err="1">
                <a:ln>
                  <a:noFill/>
                </a:ln>
                <a:solidFill>
                  <a:srgbClr val="7030A0"/>
                </a:solidFill>
                <a:effectLst/>
                <a:latin typeface="Arial" pitchFamily="34" charset="0"/>
                <a:ea typeface="方正楷体简体" pitchFamily="65" charset="-122"/>
                <a:cs typeface="Times New Roman" pitchFamily="18" charset="0"/>
              </a:rPr>
              <a:t>AspectJ</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提供的一个库来完成切入点的解析和匹配。但是</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AOP</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在运行时仍旧是纯粹的</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Spring AOP</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，它并不依赖于</a:t>
            </a:r>
            <a:r>
              <a:rPr kumimoji="0" lang="en-US" altLang="zh-CN" sz="1200" b="1" i="0" u="none" strike="noStrike" cap="none" normalizeH="0" baseline="0" dirty="0" err="1">
                <a:ln>
                  <a:noFill/>
                </a:ln>
                <a:solidFill>
                  <a:srgbClr val="7030A0"/>
                </a:solidFill>
                <a:effectLst/>
                <a:latin typeface="Arial" pitchFamily="34" charset="0"/>
                <a:ea typeface="方正楷体简体" pitchFamily="65" charset="-122"/>
                <a:cs typeface="Times New Roman" pitchFamily="18" charset="0"/>
              </a:rPr>
              <a:t>AspectJ</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的编译器或者织入器，在底层中使用的仍然是</a:t>
            </a:r>
            <a:r>
              <a:rPr kumimoji="0" lang="en-US" altLang="zh-CN"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Spring 2.0</a:t>
            </a:r>
            <a:r>
              <a:rPr kumimoji="0" lang="zh-CN" altLang="en-US" sz="1200" b="1" i="0" u="none" strike="noStrike" cap="none" normalizeH="0" baseline="0" dirty="0">
                <a:ln>
                  <a:noFill/>
                </a:ln>
                <a:solidFill>
                  <a:srgbClr val="7030A0"/>
                </a:solidFill>
                <a:effectLst/>
                <a:latin typeface="Arial" pitchFamily="34" charset="0"/>
                <a:ea typeface="方正楷体简体" pitchFamily="65" charset="-122"/>
                <a:cs typeface="Times New Roman" pitchFamily="18" charset="0"/>
              </a:rPr>
              <a:t>之前的实现体系。</a:t>
            </a:r>
            <a:endParaRPr kumimoji="0" lang="zh-CN" altLang="en-US" sz="1200" b="1" i="0" u="none" strike="noStrike" cap="none" normalizeH="0" baseline="0" dirty="0">
              <a:ln>
                <a:noFill/>
              </a:ln>
              <a:solidFill>
                <a:srgbClr val="7030A0"/>
              </a:solidFill>
              <a:effectLst/>
              <a:latin typeface="Arial" pitchFamily="34" charset="0"/>
              <a:ea typeface="宋体" pitchFamily="2" charset="-122"/>
              <a:cs typeface="宋体" pitchFamily="2" charset="-122"/>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Spring</a:t>
            </a:r>
            <a:r>
              <a:rPr lang="zh-CN" altLang="en-US" sz="2700" dirty="0">
                <a:solidFill>
                  <a:srgbClr val="FF6600"/>
                </a:solidFill>
                <a:latin typeface="Arial" charset="0"/>
                <a:ea typeface="隶书" pitchFamily="49" charset="-122"/>
              </a:rPr>
              <a:t>中的</a:t>
            </a:r>
            <a:r>
              <a:rPr lang="en-US" altLang="zh-CN" sz="2700" dirty="0">
                <a:solidFill>
                  <a:srgbClr val="FF6600"/>
                </a:solidFill>
                <a:latin typeface="Arial" charset="0"/>
                <a:ea typeface="隶书" pitchFamily="49" charset="-122"/>
              </a:rPr>
              <a:t>Aspect</a:t>
            </a:r>
          </a:p>
        </p:txBody>
      </p:sp>
      <p:pic>
        <p:nvPicPr>
          <p:cNvPr id="40962" name="Picture 2"/>
          <p:cNvPicPr>
            <a:picLocks noChangeAspect="1" noChangeArrowheads="1"/>
          </p:cNvPicPr>
          <p:nvPr/>
        </p:nvPicPr>
        <p:blipFill>
          <a:blip r:embed="rId3"/>
          <a:srcRect/>
          <a:stretch>
            <a:fillRect/>
          </a:stretch>
        </p:blipFill>
        <p:spPr bwMode="auto">
          <a:xfrm>
            <a:off x="2285984" y="1857370"/>
            <a:ext cx="4208827" cy="2071702"/>
          </a:xfrm>
          <a:prstGeom prst="rect">
            <a:avLst/>
          </a:prstGeom>
          <a:noFill/>
          <a:ln w="9525">
            <a:noFill/>
            <a:miter lim="800000"/>
            <a:headEnd/>
            <a:tailEnd/>
          </a:ln>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DefaultPointcutAdvisor</a:t>
            </a:r>
            <a:r>
              <a:rPr lang="zh-CN" altLang="en-US" sz="2700" dirty="0">
                <a:solidFill>
                  <a:srgbClr val="FF6600"/>
                </a:solidFill>
                <a:latin typeface="Arial" charset="0"/>
                <a:ea typeface="隶书" pitchFamily="49" charset="-122"/>
              </a:rPr>
              <a:t>切入点配置器</a:t>
            </a:r>
          </a:p>
        </p:txBody>
      </p:sp>
      <p:sp>
        <p:nvSpPr>
          <p:cNvPr id="6" name="矩形 5"/>
          <p:cNvSpPr/>
          <p:nvPr/>
        </p:nvSpPr>
        <p:spPr>
          <a:xfrm>
            <a:off x="500034" y="1357304"/>
            <a:ext cx="5857900" cy="1077218"/>
          </a:xfrm>
          <a:prstGeom prst="rect">
            <a:avLst/>
          </a:prstGeom>
        </p:spPr>
        <p:txBody>
          <a:bodyPr wrap="square">
            <a:spAutoFit/>
          </a:bodyPr>
          <a:lstStyle/>
          <a:p>
            <a:r>
              <a:rPr lang="en-US" sz="1600" dirty="0" err="1"/>
              <a:t>DefaultPointcutAdvisor</a:t>
            </a:r>
            <a:r>
              <a:rPr lang="zh-CN" altLang="en-US" sz="1600" dirty="0"/>
              <a:t>位于</a:t>
            </a:r>
            <a:r>
              <a:rPr lang="en-US" sz="1600" dirty="0" err="1"/>
              <a:t>org.springframework.aop.support.DefaultPointcutAdvisor</a:t>
            </a:r>
            <a:r>
              <a:rPr lang="zh-CN" altLang="en-US" sz="1600" dirty="0"/>
              <a:t>包下的默认切入点通知者，它可以把一个通知配给一个切入点，使用之前首先要创建一个切入点和通知。</a:t>
            </a:r>
          </a:p>
        </p:txBody>
      </p:sp>
      <p:sp>
        <p:nvSpPr>
          <p:cNvPr id="7" name="矩形 6"/>
          <p:cNvSpPr/>
          <p:nvPr/>
        </p:nvSpPr>
        <p:spPr>
          <a:xfrm>
            <a:off x="357158" y="2643188"/>
            <a:ext cx="4071966" cy="1600438"/>
          </a:xfrm>
          <a:prstGeom prst="rect">
            <a:avLst/>
          </a:prstGeom>
        </p:spPr>
        <p:txBody>
          <a:bodyPr wrap="square">
            <a:spAutoFit/>
          </a:bodyPr>
          <a:lstStyle/>
          <a:p>
            <a:r>
              <a:rPr lang="zh-CN" altLang="en-US" sz="1400" i="1" dirty="0">
                <a:solidFill>
                  <a:srgbClr val="C00000"/>
                </a:solidFill>
                <a:latin typeface="楷体" pitchFamily="49" charset="-122"/>
                <a:ea typeface="楷体" pitchFamily="49" charset="-122"/>
              </a:rPr>
              <a:t>创建通知</a:t>
            </a:r>
            <a:endParaRPr lang="en-US" sz="1400" i="1" dirty="0">
              <a:solidFill>
                <a:srgbClr val="C00000"/>
              </a:solidFill>
              <a:latin typeface="楷体" pitchFamily="49" charset="-122"/>
              <a:ea typeface="楷体" pitchFamily="49" charset="-122"/>
            </a:endParaRPr>
          </a:p>
          <a:p>
            <a:r>
              <a:rPr lang="en-US" sz="1200" dirty="0"/>
              <a:t>public </a:t>
            </a:r>
            <a:r>
              <a:rPr lang="en-US" sz="1200" dirty="0" err="1"/>
              <a:t>TestAdvice</a:t>
            </a:r>
            <a:r>
              <a:rPr lang="en-US" sz="1200" dirty="0"/>
              <a:t> implements </a:t>
            </a:r>
            <a:r>
              <a:rPr lang="en-US" sz="1200" dirty="0" err="1"/>
              <a:t>MethodInterceptor</a:t>
            </a:r>
            <a:r>
              <a:rPr lang="en-US" sz="1200" dirty="0"/>
              <a:t> {</a:t>
            </a:r>
            <a:endParaRPr lang="zh-CN" altLang="en-US" sz="1200" dirty="0"/>
          </a:p>
          <a:p>
            <a:r>
              <a:rPr lang="en-US" sz="1200" dirty="0"/>
              <a:t>public Object invoke(</a:t>
            </a:r>
            <a:r>
              <a:rPr lang="en-US" sz="1200" dirty="0" err="1"/>
              <a:t>MethodInvocation</a:t>
            </a:r>
            <a:r>
              <a:rPr lang="en-US" sz="1200" dirty="0"/>
              <a:t> mi) throws </a:t>
            </a:r>
            <a:r>
              <a:rPr lang="en-US" sz="1200" dirty="0" err="1"/>
              <a:t>Throwable</a:t>
            </a:r>
            <a:r>
              <a:rPr lang="en-US" sz="1200" dirty="0"/>
              <a:t> {</a:t>
            </a:r>
            <a:endParaRPr lang="zh-CN" altLang="en-US" sz="1200" dirty="0"/>
          </a:p>
          <a:p>
            <a:r>
              <a:rPr lang="en-US" sz="1200" dirty="0"/>
              <a:t>      Object Val=</a:t>
            </a:r>
            <a:r>
              <a:rPr lang="en-US" sz="1200" dirty="0" err="1"/>
              <a:t>mi.proceed</a:t>
            </a:r>
            <a:r>
              <a:rPr lang="en-US" sz="1200" dirty="0"/>
              <a:t>();</a:t>
            </a:r>
            <a:endParaRPr lang="zh-CN" altLang="en-US" sz="1200" dirty="0"/>
          </a:p>
          <a:p>
            <a:r>
              <a:rPr lang="en-US" sz="1200" dirty="0"/>
              <a:t>      return Val;</a:t>
            </a:r>
            <a:endParaRPr lang="zh-CN" altLang="en-US" sz="1200" dirty="0"/>
          </a:p>
          <a:p>
            <a:r>
              <a:rPr lang="en-US" sz="1200" dirty="0"/>
              <a:t>     }</a:t>
            </a:r>
            <a:endParaRPr lang="zh-CN" altLang="en-US" sz="1200" dirty="0"/>
          </a:p>
          <a:p>
            <a:r>
              <a:rPr lang="en-US" sz="1200" dirty="0"/>
              <a:t>}</a:t>
            </a:r>
            <a:endParaRPr lang="zh-CN" altLang="en-US" sz="1200" dirty="0"/>
          </a:p>
        </p:txBody>
      </p:sp>
      <p:sp>
        <p:nvSpPr>
          <p:cNvPr id="8" name="矩形 7"/>
          <p:cNvSpPr/>
          <p:nvPr/>
        </p:nvSpPr>
        <p:spPr>
          <a:xfrm>
            <a:off x="4429124" y="2357436"/>
            <a:ext cx="4500562" cy="2708434"/>
          </a:xfrm>
          <a:prstGeom prst="rect">
            <a:avLst/>
          </a:prstGeom>
        </p:spPr>
        <p:txBody>
          <a:bodyPr wrap="square">
            <a:spAutoFit/>
          </a:bodyPr>
          <a:lstStyle/>
          <a:p>
            <a:r>
              <a:rPr lang="zh-CN" altLang="en-US" sz="1400" i="1" dirty="0">
                <a:solidFill>
                  <a:srgbClr val="C00000"/>
                </a:solidFill>
                <a:latin typeface="楷体" pitchFamily="49" charset="-122"/>
                <a:ea typeface="楷体" pitchFamily="49" charset="-122"/>
              </a:rPr>
              <a:t>创建切入点</a:t>
            </a:r>
            <a:endParaRPr lang="en-US" altLang="en-US" sz="1400" i="1" dirty="0">
              <a:solidFill>
                <a:srgbClr val="C00000"/>
              </a:solidFill>
              <a:latin typeface="楷体" pitchFamily="49" charset="-122"/>
              <a:ea typeface="楷体" pitchFamily="49" charset="-122"/>
            </a:endParaRPr>
          </a:p>
          <a:p>
            <a:r>
              <a:rPr lang="en-US" sz="1200" dirty="0"/>
              <a:t>public class </a:t>
            </a:r>
            <a:r>
              <a:rPr lang="en-US" sz="1200" dirty="0" err="1"/>
              <a:t>TestStaticPointcut</a:t>
            </a:r>
            <a:r>
              <a:rPr lang="en-US" sz="1200" dirty="0"/>
              <a:t> extends </a:t>
            </a:r>
            <a:r>
              <a:rPr lang="en-US" sz="1200" dirty="0" err="1"/>
              <a:t>StaticMethodMatcherPointcut</a:t>
            </a:r>
            <a:r>
              <a:rPr lang="en-US" sz="1200" dirty="0"/>
              <a:t> {</a:t>
            </a:r>
            <a:endParaRPr lang="zh-CN" altLang="en-US" sz="1200" dirty="0"/>
          </a:p>
          <a:p>
            <a:r>
              <a:rPr lang="en-US" sz="1200" dirty="0"/>
              <a:t>  public </a:t>
            </a:r>
            <a:r>
              <a:rPr lang="en-US" sz="1200" dirty="0" err="1"/>
              <a:t>boolean</a:t>
            </a:r>
            <a:r>
              <a:rPr lang="en-US" sz="1200" dirty="0"/>
              <a:t> matches (Method </a:t>
            </a:r>
            <a:r>
              <a:rPr lang="en-US" sz="1200" dirty="0" err="1"/>
              <a:t>method</a:t>
            </a:r>
            <a:r>
              <a:rPr lang="en-US" sz="1200" dirty="0"/>
              <a:t> Class </a:t>
            </a:r>
            <a:r>
              <a:rPr lang="en-US" sz="1200" dirty="0" err="1"/>
              <a:t>targetClass</a:t>
            </a:r>
            <a:r>
              <a:rPr lang="en-US" sz="1200" dirty="0"/>
              <a:t>){</a:t>
            </a:r>
            <a:endParaRPr lang="zh-CN" altLang="en-US" sz="1200" dirty="0"/>
          </a:p>
          <a:p>
            <a:r>
              <a:rPr lang="en-US" sz="1200" dirty="0"/>
              <a:t>    return (“</a:t>
            </a:r>
            <a:r>
              <a:rPr lang="en-US" sz="1200" dirty="0" err="1"/>
              <a:t>targetMethod”.equals</a:t>
            </a:r>
            <a:r>
              <a:rPr lang="en-US" sz="1200" dirty="0"/>
              <a:t>(</a:t>
            </a:r>
            <a:r>
              <a:rPr lang="en-US" sz="1200" dirty="0" err="1"/>
              <a:t>method.getName</a:t>
            </a:r>
            <a:r>
              <a:rPr lang="en-US" sz="1200" dirty="0"/>
              <a:t>()));</a:t>
            </a:r>
            <a:endParaRPr lang="zh-CN" altLang="en-US" sz="1200" dirty="0"/>
          </a:p>
          <a:p>
            <a:r>
              <a:rPr lang="en-US" sz="1200" dirty="0"/>
              <a:t>  }</a:t>
            </a:r>
            <a:endParaRPr lang="zh-CN" altLang="en-US" sz="1200" dirty="0"/>
          </a:p>
          <a:p>
            <a:r>
              <a:rPr lang="en-US" sz="1200" dirty="0"/>
              <a:t>  public </a:t>
            </a:r>
            <a:r>
              <a:rPr lang="en-US" sz="1200" dirty="0" err="1"/>
              <a:t>ClassFilter</a:t>
            </a:r>
            <a:r>
              <a:rPr lang="en-US" sz="1200" dirty="0"/>
              <a:t> </a:t>
            </a:r>
            <a:r>
              <a:rPr lang="en-US" sz="1200" dirty="0" err="1"/>
              <a:t>getClassFilter</a:t>
            </a:r>
            <a:r>
              <a:rPr lang="en-US" sz="1200" dirty="0"/>
              <a:t>() {</a:t>
            </a:r>
            <a:endParaRPr lang="zh-CN" altLang="en-US" sz="1200" dirty="0"/>
          </a:p>
          <a:p>
            <a:r>
              <a:rPr lang="en-US" sz="1200" dirty="0"/>
              <a:t>    return new </a:t>
            </a:r>
            <a:r>
              <a:rPr lang="en-US" sz="1200" dirty="0" err="1"/>
              <a:t>ClassFilter</a:t>
            </a:r>
            <a:r>
              <a:rPr lang="en-US" sz="1200" dirty="0"/>
              <a:t>() {</a:t>
            </a:r>
            <a:endParaRPr lang="zh-CN" altLang="en-US" sz="1200" dirty="0"/>
          </a:p>
          <a:p>
            <a:r>
              <a:rPr lang="en-US" sz="1200" dirty="0"/>
              <a:t>      public </a:t>
            </a:r>
            <a:r>
              <a:rPr lang="en-US" sz="1200" dirty="0" err="1"/>
              <a:t>boolean</a:t>
            </a:r>
            <a:r>
              <a:rPr lang="en-US" sz="1200" dirty="0"/>
              <a:t> matches(Class </a:t>
            </a:r>
            <a:r>
              <a:rPr lang="en-US" sz="1200" dirty="0" err="1"/>
              <a:t>clazz</a:t>
            </a:r>
            <a:r>
              <a:rPr lang="en-US" sz="1200" dirty="0"/>
              <a:t>) {</a:t>
            </a:r>
            <a:endParaRPr lang="zh-CN" altLang="en-US" sz="1200" dirty="0"/>
          </a:p>
          <a:p>
            <a:r>
              <a:rPr lang="en-US" sz="1200" dirty="0"/>
              <a:t>        return (</a:t>
            </a:r>
            <a:r>
              <a:rPr lang="en-US" sz="1200" dirty="0" err="1"/>
              <a:t>clazz</a:t>
            </a:r>
            <a:r>
              <a:rPr lang="en-US" sz="1200" dirty="0"/>
              <a:t>==</a:t>
            </a:r>
            <a:r>
              <a:rPr lang="en-US" sz="1200" dirty="0" err="1"/>
              <a:t>targetClass.class</a:t>
            </a:r>
            <a:r>
              <a:rPr lang="en-US" sz="1200" dirty="0"/>
              <a:t>);</a:t>
            </a:r>
            <a:endParaRPr lang="zh-CN" altLang="en-US" sz="1200" dirty="0"/>
          </a:p>
          <a:p>
            <a:r>
              <a:rPr lang="en-US" sz="1200" dirty="0"/>
              <a:t>}</a:t>
            </a:r>
            <a:endParaRPr lang="zh-CN" altLang="en-US" sz="1200" dirty="0"/>
          </a:p>
          <a:p>
            <a:r>
              <a:rPr lang="en-US" sz="1200" dirty="0"/>
              <a:t>    };</a:t>
            </a:r>
            <a:endParaRPr lang="zh-CN" altLang="en-US" sz="1200" dirty="0"/>
          </a:p>
          <a:p>
            <a:r>
              <a:rPr lang="en-US" sz="1200" dirty="0"/>
              <a:t>}</a:t>
            </a:r>
            <a:endParaRPr lang="zh-CN" altLang="en-US" sz="1200" dirty="0"/>
          </a:p>
          <a:p>
            <a:r>
              <a:rPr lang="en-US" sz="1200" dirty="0"/>
              <a:t>}</a:t>
            </a:r>
            <a:endParaRPr lang="zh-CN" altLang="en-US" sz="1200"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6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Spring</a:t>
            </a:r>
            <a:r>
              <a:rPr lang="zh-CN" altLang="en-US" sz="1600" b="1" dirty="0">
                <a:solidFill>
                  <a:schemeClr val="bg1"/>
                </a:solidFill>
                <a:latin typeface="Arial" charset="0"/>
                <a:ea typeface="黑体" pitchFamily="49" charset="-122"/>
              </a:rPr>
              <a:t>持久化</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DAO</a:t>
            </a:r>
            <a:r>
              <a:rPr lang="zh-CN" altLang="en-US" sz="2700" dirty="0">
                <a:solidFill>
                  <a:srgbClr val="FF6600"/>
                </a:solidFill>
                <a:latin typeface="Arial" charset="0"/>
                <a:ea typeface="隶书" pitchFamily="49" charset="-122"/>
              </a:rPr>
              <a:t>模式</a:t>
            </a:r>
          </a:p>
        </p:txBody>
      </p:sp>
      <p:pic>
        <p:nvPicPr>
          <p:cNvPr id="41986" name="Picture 2"/>
          <p:cNvPicPr>
            <a:picLocks noChangeAspect="1" noChangeArrowheads="1"/>
          </p:cNvPicPr>
          <p:nvPr/>
        </p:nvPicPr>
        <p:blipFill>
          <a:blip r:embed="rId3"/>
          <a:srcRect/>
          <a:stretch>
            <a:fillRect/>
          </a:stretch>
        </p:blipFill>
        <p:spPr bwMode="auto">
          <a:xfrm>
            <a:off x="4572000" y="1714494"/>
            <a:ext cx="4191451" cy="2143140"/>
          </a:xfrm>
          <a:prstGeom prst="rect">
            <a:avLst/>
          </a:prstGeom>
          <a:noFill/>
          <a:ln w="9525">
            <a:noFill/>
            <a:miter lim="800000"/>
            <a:headEnd/>
            <a:tailEnd/>
          </a:ln>
        </p:spPr>
      </p:pic>
      <p:sp>
        <p:nvSpPr>
          <p:cNvPr id="9" name="矩形 8"/>
          <p:cNvSpPr/>
          <p:nvPr/>
        </p:nvSpPr>
        <p:spPr>
          <a:xfrm>
            <a:off x="571472" y="1785932"/>
            <a:ext cx="3143272" cy="1200329"/>
          </a:xfrm>
          <a:prstGeom prst="rect">
            <a:avLst/>
          </a:prstGeom>
        </p:spPr>
        <p:txBody>
          <a:bodyPr wrap="square">
            <a:spAutoFit/>
          </a:bodyPr>
          <a:lstStyle/>
          <a:p>
            <a:r>
              <a:rPr lang="en-US" dirty="0"/>
              <a:t>Spring</a:t>
            </a:r>
            <a:r>
              <a:rPr lang="zh-CN" altLang="en-US" dirty="0"/>
              <a:t>提供了一套抽象的</a:t>
            </a:r>
            <a:r>
              <a:rPr lang="en-US" dirty="0"/>
              <a:t>DAO</a:t>
            </a:r>
            <a:r>
              <a:rPr lang="zh-CN" altLang="en-US" dirty="0"/>
              <a:t>类供开发人员扩展，这有利于以统一的方式操作各种</a:t>
            </a:r>
            <a:r>
              <a:rPr lang="en-US" dirty="0"/>
              <a:t>DAO</a:t>
            </a:r>
            <a:r>
              <a:rPr lang="zh-CN" altLang="en-US" dirty="0"/>
              <a:t>技术，</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DAO</a:t>
            </a:r>
            <a:r>
              <a:rPr lang="zh-CN" altLang="en-US" sz="2700" dirty="0">
                <a:solidFill>
                  <a:srgbClr val="FF6600"/>
                </a:solidFill>
                <a:latin typeface="Arial" charset="0"/>
                <a:ea typeface="隶书" pitchFamily="49" charset="-122"/>
              </a:rPr>
              <a:t>模式</a:t>
            </a:r>
          </a:p>
        </p:txBody>
      </p:sp>
      <p:graphicFrame>
        <p:nvGraphicFramePr>
          <p:cNvPr id="6" name="图示 5"/>
          <p:cNvGraphicFramePr/>
          <p:nvPr/>
        </p:nvGraphicFramePr>
        <p:xfrm>
          <a:off x="357158" y="1357304"/>
          <a:ext cx="8358246" cy="3429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事务管理</a:t>
            </a:r>
          </a:p>
        </p:txBody>
      </p:sp>
      <p:sp>
        <p:nvSpPr>
          <p:cNvPr id="7" name="矩形 6"/>
          <p:cNvSpPr/>
          <p:nvPr/>
        </p:nvSpPr>
        <p:spPr>
          <a:xfrm>
            <a:off x="428596" y="1285866"/>
            <a:ext cx="8215370" cy="584775"/>
          </a:xfrm>
          <a:prstGeom prst="rect">
            <a:avLst/>
          </a:prstGeom>
        </p:spPr>
        <p:txBody>
          <a:bodyPr wrap="square">
            <a:spAutoFit/>
          </a:bodyPr>
          <a:lstStyle/>
          <a:p>
            <a:r>
              <a:rPr lang="en-US" sz="1600" dirty="0"/>
              <a:t>Spring</a:t>
            </a:r>
            <a:r>
              <a:rPr lang="zh-CN" altLang="en-US" sz="1600" dirty="0"/>
              <a:t>中的事务基于</a:t>
            </a:r>
            <a:r>
              <a:rPr lang="en-US" sz="1600" dirty="0"/>
              <a:t>AOP</a:t>
            </a:r>
            <a:r>
              <a:rPr lang="zh-CN" altLang="en-US" sz="1600" dirty="0"/>
              <a:t>实现，而</a:t>
            </a:r>
            <a:r>
              <a:rPr lang="en-US" sz="1600" dirty="0"/>
              <a:t>Spring</a:t>
            </a:r>
            <a:r>
              <a:rPr lang="zh-CN" altLang="en-US" sz="1600" dirty="0"/>
              <a:t>的</a:t>
            </a:r>
            <a:r>
              <a:rPr lang="en-US" sz="1600" dirty="0"/>
              <a:t>AOP</a:t>
            </a:r>
            <a:r>
              <a:rPr lang="zh-CN" altLang="en-US" sz="1600" dirty="0"/>
              <a:t>以方法为单位，所以</a:t>
            </a:r>
            <a:r>
              <a:rPr lang="en-US" sz="1600" dirty="0"/>
              <a:t>Spring</a:t>
            </a:r>
            <a:r>
              <a:rPr lang="zh-CN" altLang="en-US" sz="1600" dirty="0"/>
              <a:t>的事务属性是对事务应用的方法的策略描述。这些属性为传播行为、隔离级别、只读和超时属性。</a:t>
            </a:r>
          </a:p>
        </p:txBody>
      </p:sp>
      <p:sp>
        <p:nvSpPr>
          <p:cNvPr id="43010" name="Rectangle 2"/>
          <p:cNvSpPr>
            <a:spLocks noChangeArrowheads="1"/>
          </p:cNvSpPr>
          <p:nvPr/>
        </p:nvSpPr>
        <p:spPr bwMode="auto">
          <a:xfrm>
            <a:off x="500034" y="1928808"/>
            <a:ext cx="1518364"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Char char="•"/>
              <a:tabLst/>
            </a:pP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编程式事务管理</a:t>
            </a:r>
            <a:endParaRPr kumimoji="0" 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3011" name="Rectangle 3"/>
          <p:cNvSpPr>
            <a:spLocks noChangeArrowheads="1"/>
          </p:cNvSpPr>
          <p:nvPr/>
        </p:nvSpPr>
        <p:spPr bwMode="auto">
          <a:xfrm>
            <a:off x="428596" y="2285998"/>
            <a:ext cx="8215338" cy="461665"/>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在</a:t>
            </a:r>
            <a:r>
              <a:rPr kumimoji="0" lang="zh-CN" alt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Spring</a:t>
            </a: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中主要有两种编程式事务的实现方法，分别使用</a:t>
            </a:r>
            <a:r>
              <a:rPr kumimoji="0" lang="zh-CN" alt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PlatformTransactionManager</a:t>
            </a: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接口的事务管理器或</a:t>
            </a:r>
            <a:r>
              <a:rPr kumimoji="0" lang="zh-CN" alt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TransactionTemplate</a:t>
            </a: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实现。二者各有优缺点，推荐使用后者实现方式，因其符合</a:t>
            </a:r>
            <a:r>
              <a:rPr kumimoji="0" lang="zh-CN" alt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Spring</a:t>
            </a:r>
            <a:r>
              <a:rPr kumimoji="0" lang="zh-CN" sz="1200" b="0" i="0" u="none" strike="noStrike" cap="none" normalizeH="0" baseline="0" dirty="0">
                <a:ln>
                  <a:noFill/>
                </a:ln>
                <a:solidFill>
                  <a:schemeClr val="tx1"/>
                </a:solidFill>
                <a:effectLst/>
                <a:latin typeface="Times New Roman" pitchFamily="18" charset="0"/>
                <a:ea typeface="方正书宋简体" pitchFamily="65" charset="-122"/>
                <a:cs typeface="Times New Roman" pitchFamily="18" charset="0"/>
              </a:rPr>
              <a:t>的模板模式。</a:t>
            </a:r>
            <a:endParaRPr kumimoji="0" lang="zh-CN" sz="12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500034" y="3000378"/>
            <a:ext cx="1518364"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254000" fontAlgn="base">
              <a:spcBef>
                <a:spcPct val="0"/>
              </a:spcBef>
              <a:spcAft>
                <a:spcPct val="0"/>
              </a:spcAft>
              <a:buFontTx/>
              <a:buChar char="•"/>
            </a:pPr>
            <a:r>
              <a:rPr lang="zh-CN" altLang="en-US" sz="1200" dirty="0">
                <a:latin typeface="Times New Roman" pitchFamily="18" charset="0"/>
                <a:ea typeface="方正书宋简体" pitchFamily="65" charset="-122"/>
                <a:cs typeface="Times New Roman" pitchFamily="18" charset="0"/>
              </a:rPr>
              <a:t>声明式事务管理</a:t>
            </a:r>
          </a:p>
        </p:txBody>
      </p:sp>
      <p:sp>
        <p:nvSpPr>
          <p:cNvPr id="10" name="矩形 9"/>
          <p:cNvSpPr/>
          <p:nvPr/>
        </p:nvSpPr>
        <p:spPr>
          <a:xfrm>
            <a:off x="428596" y="3357568"/>
            <a:ext cx="8215370" cy="64633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indent="254000" fontAlgn="base">
              <a:spcBef>
                <a:spcPct val="0"/>
              </a:spcBef>
              <a:spcAft>
                <a:spcPct val="0"/>
              </a:spcAft>
            </a:pPr>
            <a:r>
              <a:rPr lang="zh-CN" altLang="en-US" sz="1200" dirty="0">
                <a:latin typeface="Times New Roman" pitchFamily="18" charset="0"/>
                <a:ea typeface="方正书宋简体" pitchFamily="65" charset="-122"/>
                <a:cs typeface="Times New Roman" pitchFamily="18" charset="0"/>
              </a:rPr>
              <a:t>声明式事务不涉及组建依赖关系，它通过</a:t>
            </a:r>
            <a:r>
              <a:rPr lang="en-US" sz="1200" dirty="0">
                <a:latin typeface="Times New Roman" pitchFamily="18" charset="0"/>
                <a:ea typeface="方正书宋简体" pitchFamily="65" charset="-122"/>
                <a:cs typeface="Times New Roman" pitchFamily="18" charset="0"/>
              </a:rPr>
              <a:t>AOP</a:t>
            </a:r>
            <a:r>
              <a:rPr lang="zh-CN" altLang="en-US" sz="1200" dirty="0">
                <a:latin typeface="Times New Roman" pitchFamily="18" charset="0"/>
                <a:ea typeface="方正书宋简体" pitchFamily="65" charset="-122"/>
                <a:cs typeface="Times New Roman" pitchFamily="18" charset="0"/>
              </a:rPr>
              <a:t>实现事务管理，在使用声明式事务时不须编写任何代码即可通过实现基于容器的事务管理。</a:t>
            </a:r>
            <a:r>
              <a:rPr lang="en-US" sz="1200" dirty="0">
                <a:latin typeface="Times New Roman" pitchFamily="18" charset="0"/>
                <a:ea typeface="方正书宋简体" pitchFamily="65" charset="-122"/>
                <a:cs typeface="Times New Roman" pitchFamily="18" charset="0"/>
              </a:rPr>
              <a:t>Spring</a:t>
            </a:r>
            <a:r>
              <a:rPr lang="zh-CN" altLang="en-US" sz="1200" dirty="0">
                <a:latin typeface="Times New Roman" pitchFamily="18" charset="0"/>
                <a:ea typeface="方正书宋简体" pitchFamily="65" charset="-122"/>
                <a:cs typeface="Times New Roman" pitchFamily="18" charset="0"/>
              </a:rPr>
              <a:t>提供了一些可供选择的辅助类，它们简化了传统的数据库操作流程。在一定程度上节省了工作量，提高了编码效率，所以推荐使用声明式事务。</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应用</a:t>
            </a:r>
            <a:r>
              <a:rPr lang="en-US" altLang="zh-CN" sz="2700" dirty="0" err="1">
                <a:solidFill>
                  <a:srgbClr val="FF6600"/>
                </a:solidFill>
                <a:latin typeface="Arial" charset="0"/>
                <a:ea typeface="隶书" pitchFamily="49" charset="-122"/>
              </a:rPr>
              <a:t>JdbcTemplate</a:t>
            </a:r>
            <a:r>
              <a:rPr lang="zh-CN" altLang="en-US" sz="2700" dirty="0">
                <a:solidFill>
                  <a:srgbClr val="FF6600"/>
                </a:solidFill>
                <a:latin typeface="Arial" charset="0"/>
                <a:ea typeface="隶书" pitchFamily="49" charset="-122"/>
              </a:rPr>
              <a:t>操作数据库</a:t>
            </a:r>
          </a:p>
        </p:txBody>
      </p:sp>
      <p:graphicFrame>
        <p:nvGraphicFramePr>
          <p:cNvPr id="11" name="表格 10"/>
          <p:cNvGraphicFramePr>
            <a:graphicFrameLocks noGrp="1"/>
          </p:cNvGraphicFramePr>
          <p:nvPr/>
        </p:nvGraphicFramePr>
        <p:xfrm>
          <a:off x="642910" y="1857370"/>
          <a:ext cx="7572428" cy="2960694"/>
        </p:xfrm>
        <a:graphic>
          <a:graphicData uri="http://schemas.openxmlformats.org/drawingml/2006/table">
            <a:tbl>
              <a:tblPr firstRow="1" bandRow="1">
                <a:tableStyleId>{93296810-A885-4BE3-A3E7-6D5BEEA58F35}</a:tableStyleId>
              </a:tblPr>
              <a:tblGrid>
                <a:gridCol w="4500594">
                  <a:extLst>
                    <a:ext uri="{9D8B030D-6E8A-4147-A177-3AD203B41FA5}">
                      <a16:colId xmlns:a16="http://schemas.microsoft.com/office/drawing/2014/main" val="20000"/>
                    </a:ext>
                  </a:extLst>
                </a:gridCol>
                <a:gridCol w="3071834">
                  <a:extLst>
                    <a:ext uri="{9D8B030D-6E8A-4147-A177-3AD203B41FA5}">
                      <a16:colId xmlns:a16="http://schemas.microsoft.com/office/drawing/2014/main" val="20001"/>
                    </a:ext>
                  </a:extLst>
                </a:gridCol>
              </a:tblGrid>
              <a:tr h="328966">
                <a:tc>
                  <a:txBody>
                    <a:bodyPr/>
                    <a:lstStyle/>
                    <a:p>
                      <a:pPr indent="254000" algn="ctr">
                        <a:spcBef>
                          <a:spcPts val="120"/>
                        </a:spcBef>
                        <a:spcAft>
                          <a:spcPts val="120"/>
                        </a:spcAft>
                      </a:pPr>
                      <a:r>
                        <a:rPr lang="zh-CN" sz="1200" kern="1000" dirty="0"/>
                        <a:t>方 法 名 称</a:t>
                      </a:r>
                      <a:endParaRPr lang="zh-CN" sz="1200" kern="1000" dirty="0">
                        <a:latin typeface="Times New Roman"/>
                        <a:ea typeface="方正书宋简体"/>
                      </a:endParaRPr>
                    </a:p>
                  </a:txBody>
                  <a:tcPr marL="0" marR="0" marT="0" marB="0" anchor="ctr"/>
                </a:tc>
                <a:tc>
                  <a:txBody>
                    <a:bodyPr/>
                    <a:lstStyle/>
                    <a:p>
                      <a:pPr indent="254000" algn="ctr">
                        <a:spcBef>
                          <a:spcPts val="120"/>
                        </a:spcBef>
                        <a:spcAft>
                          <a:spcPts val="120"/>
                        </a:spcAft>
                      </a:pPr>
                      <a:r>
                        <a:rPr lang="zh-CN" sz="1200" kern="1000"/>
                        <a:t>说</a:t>
                      </a:r>
                      <a:r>
                        <a:rPr lang="en-US" sz="1200" kern="1000"/>
                        <a:t>    </a:t>
                      </a:r>
                      <a:r>
                        <a:rPr lang="zh-CN" sz="1200" kern="1000"/>
                        <a:t>明</a:t>
                      </a:r>
                      <a:endParaRPr lang="zh-CN" sz="1200" kern="1000">
                        <a:latin typeface="Times New Roman"/>
                        <a:ea typeface="方正书宋简体"/>
                      </a:endParaRPr>
                    </a:p>
                  </a:txBody>
                  <a:tcPr marL="0" marR="0" marT="0" marB="0" anchor="ctr"/>
                </a:tc>
                <a:extLst>
                  <a:ext uri="{0D108BD9-81ED-4DB2-BD59-A6C34878D82A}">
                    <a16:rowId xmlns:a16="http://schemas.microsoft.com/office/drawing/2014/main" val="10000"/>
                  </a:ext>
                </a:extLst>
              </a:tr>
              <a:tr h="328966">
                <a:tc>
                  <a:txBody>
                    <a:bodyPr/>
                    <a:lstStyle/>
                    <a:p>
                      <a:pPr indent="254000" algn="just">
                        <a:spcBef>
                          <a:spcPts val="120"/>
                        </a:spcBef>
                        <a:spcAft>
                          <a:spcPts val="120"/>
                        </a:spcAft>
                      </a:pPr>
                      <a:r>
                        <a:rPr lang="en-US" sz="1200" kern="1000"/>
                        <a:t>int QueryForInt(String sql)</a:t>
                      </a:r>
                      <a:endParaRPr lang="zh-CN" sz="1200" kern="1000">
                        <a:latin typeface="Times New Roman"/>
                        <a:ea typeface="方正书宋简体"/>
                      </a:endParaRPr>
                    </a:p>
                  </a:txBody>
                  <a:tcPr marL="68580" marR="68580" marT="0" marB="0" anchor="ctr"/>
                </a:tc>
                <a:tc rowSpan="2">
                  <a:txBody>
                    <a:bodyPr/>
                    <a:lstStyle/>
                    <a:p>
                      <a:pPr indent="254000" algn="just">
                        <a:spcBef>
                          <a:spcPts val="120"/>
                        </a:spcBef>
                        <a:spcAft>
                          <a:spcPts val="120"/>
                        </a:spcAft>
                      </a:pPr>
                      <a:r>
                        <a:rPr lang="zh-CN" sz="1200" kern="1000" dirty="0"/>
                        <a:t>返回查询的数量，通常是聚合函数数值</a:t>
                      </a:r>
                      <a:endParaRPr lang="zh-CN" sz="1200" kern="1000" dirty="0">
                        <a:latin typeface="Times New Roman"/>
                        <a:ea typeface="方正书宋简体"/>
                      </a:endParaRPr>
                    </a:p>
                  </a:txBody>
                  <a:tcPr marL="68580" marR="68580" marT="0" marB="0" anchor="ctr"/>
                </a:tc>
                <a:extLst>
                  <a:ext uri="{0D108BD9-81ED-4DB2-BD59-A6C34878D82A}">
                    <a16:rowId xmlns:a16="http://schemas.microsoft.com/office/drawing/2014/main" val="10001"/>
                  </a:ext>
                </a:extLst>
              </a:tr>
              <a:tr h="328966">
                <a:tc>
                  <a:txBody>
                    <a:bodyPr/>
                    <a:lstStyle/>
                    <a:p>
                      <a:pPr indent="254000" algn="just">
                        <a:spcBef>
                          <a:spcPts val="120"/>
                        </a:spcBef>
                        <a:spcAft>
                          <a:spcPts val="120"/>
                        </a:spcAft>
                      </a:pPr>
                      <a:r>
                        <a:rPr lang="en-US" sz="1200" kern="1000" dirty="0" err="1"/>
                        <a:t>int</a:t>
                      </a:r>
                      <a:r>
                        <a:rPr lang="en-US" sz="1200" kern="1000" dirty="0"/>
                        <a:t> </a:t>
                      </a:r>
                      <a:r>
                        <a:rPr lang="en-US" sz="1200" kern="1000" dirty="0" err="1"/>
                        <a:t>QueryForInt</a:t>
                      </a:r>
                      <a:r>
                        <a:rPr lang="en-US" sz="1200" kern="1000" dirty="0"/>
                        <a:t>(String </a:t>
                      </a:r>
                      <a:r>
                        <a:rPr lang="en-US" sz="1200" kern="1000" dirty="0" err="1"/>
                        <a:t>sql,Object</a:t>
                      </a:r>
                      <a:r>
                        <a:rPr lang="en-US" sz="1200" kern="1000" dirty="0"/>
                        <a:t>[] </a:t>
                      </a:r>
                      <a:r>
                        <a:rPr lang="en-US" sz="1200" kern="1000" dirty="0" err="1"/>
                        <a:t>args</a:t>
                      </a:r>
                      <a:r>
                        <a:rPr lang="en-US" sz="1200" kern="1000" dirty="0"/>
                        <a:t>)</a:t>
                      </a:r>
                      <a:endParaRPr lang="zh-CN" sz="1200" kern="1000" dirty="0">
                        <a:latin typeface="Times New Roman"/>
                        <a:ea typeface="方正书宋简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2"/>
                  </a:ext>
                </a:extLst>
              </a:tr>
              <a:tr h="328966">
                <a:tc>
                  <a:txBody>
                    <a:bodyPr/>
                    <a:lstStyle/>
                    <a:p>
                      <a:pPr indent="254000" algn="just">
                        <a:spcBef>
                          <a:spcPts val="120"/>
                        </a:spcBef>
                        <a:spcAft>
                          <a:spcPts val="120"/>
                        </a:spcAft>
                      </a:pPr>
                      <a:r>
                        <a:rPr lang="en-US" sz="1200" kern="1000"/>
                        <a:t>long QueryForLong(String sql)</a:t>
                      </a:r>
                      <a:endParaRPr lang="zh-CN" sz="1200" kern="1000">
                        <a:latin typeface="Times New Roman"/>
                        <a:ea typeface="方正书宋简体"/>
                      </a:endParaRPr>
                    </a:p>
                  </a:txBody>
                  <a:tcPr marL="68580" marR="68580" marT="0" marB="0" anchor="ctr"/>
                </a:tc>
                <a:tc rowSpan="2">
                  <a:txBody>
                    <a:bodyPr/>
                    <a:lstStyle/>
                    <a:p>
                      <a:pPr indent="254000" algn="just">
                        <a:spcBef>
                          <a:spcPts val="120"/>
                        </a:spcBef>
                        <a:spcAft>
                          <a:spcPts val="120"/>
                        </a:spcAft>
                      </a:pPr>
                      <a:r>
                        <a:rPr lang="zh-CN" sz="1200" kern="1000" dirty="0"/>
                        <a:t>返回查询的信息数量</a:t>
                      </a:r>
                      <a:endParaRPr lang="zh-CN" sz="1200" kern="1000" dirty="0">
                        <a:latin typeface="Times New Roman"/>
                        <a:ea typeface="方正书宋简体"/>
                      </a:endParaRPr>
                    </a:p>
                  </a:txBody>
                  <a:tcPr marL="68580" marR="68580" marT="0" marB="0" anchor="ctr"/>
                </a:tc>
                <a:extLst>
                  <a:ext uri="{0D108BD9-81ED-4DB2-BD59-A6C34878D82A}">
                    <a16:rowId xmlns:a16="http://schemas.microsoft.com/office/drawing/2014/main" val="10003"/>
                  </a:ext>
                </a:extLst>
              </a:tr>
              <a:tr h="328966">
                <a:tc>
                  <a:txBody>
                    <a:bodyPr/>
                    <a:lstStyle/>
                    <a:p>
                      <a:pPr indent="254000" algn="just">
                        <a:spcBef>
                          <a:spcPts val="120"/>
                        </a:spcBef>
                        <a:spcAft>
                          <a:spcPts val="120"/>
                        </a:spcAft>
                      </a:pPr>
                      <a:r>
                        <a:rPr lang="en-US" sz="1200" kern="1000"/>
                        <a:t>long QueryForLong(String sql,Object[] args)</a:t>
                      </a:r>
                      <a:endParaRPr lang="zh-CN" sz="1200" kern="1000">
                        <a:latin typeface="Times New Roman"/>
                        <a:ea typeface="方正书宋简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4"/>
                  </a:ext>
                </a:extLst>
              </a:tr>
              <a:tr h="328966">
                <a:tc>
                  <a:txBody>
                    <a:bodyPr/>
                    <a:lstStyle/>
                    <a:p>
                      <a:pPr indent="254000" algn="just">
                        <a:spcBef>
                          <a:spcPts val="120"/>
                        </a:spcBef>
                        <a:spcAft>
                          <a:spcPts val="120"/>
                        </a:spcAft>
                      </a:pPr>
                      <a:r>
                        <a:rPr lang="en-US" sz="1200" kern="1000"/>
                        <a:t>Object queryforObject(string sql,Class requiredType)</a:t>
                      </a:r>
                      <a:endParaRPr lang="zh-CN" sz="1200" kern="1000">
                        <a:latin typeface="Times New Roman"/>
                        <a:ea typeface="方正书宋简体"/>
                      </a:endParaRPr>
                    </a:p>
                  </a:txBody>
                  <a:tcPr marL="68580" marR="68580" marT="0" marB="0" anchor="ctr"/>
                </a:tc>
                <a:tc rowSpan="2">
                  <a:txBody>
                    <a:bodyPr/>
                    <a:lstStyle/>
                    <a:p>
                      <a:pPr indent="254000" algn="just">
                        <a:spcBef>
                          <a:spcPts val="120"/>
                        </a:spcBef>
                        <a:spcAft>
                          <a:spcPts val="120"/>
                        </a:spcAft>
                      </a:pPr>
                      <a:r>
                        <a:rPr lang="zh-CN" sz="1200" kern="1000"/>
                        <a:t>返回满足条件的查询对象</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5"/>
                  </a:ext>
                </a:extLst>
              </a:tr>
              <a:tr h="328966">
                <a:tc>
                  <a:txBody>
                    <a:bodyPr/>
                    <a:lstStyle/>
                    <a:p>
                      <a:pPr indent="254000" algn="just">
                        <a:spcBef>
                          <a:spcPts val="120"/>
                        </a:spcBef>
                        <a:spcAft>
                          <a:spcPts val="120"/>
                        </a:spcAft>
                      </a:pPr>
                      <a:r>
                        <a:rPr lang="en-US" sz="1200" kern="1000"/>
                        <a:t>Object queryforObject(string sql,Class requiredType,Object[] args )</a:t>
                      </a:r>
                      <a:endParaRPr lang="zh-CN" sz="1200" kern="1000">
                        <a:latin typeface="Times New Roman"/>
                        <a:ea typeface="方正书宋简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6"/>
                  </a:ext>
                </a:extLst>
              </a:tr>
              <a:tr h="328966">
                <a:tc>
                  <a:txBody>
                    <a:bodyPr/>
                    <a:lstStyle/>
                    <a:p>
                      <a:pPr indent="254000" algn="just">
                        <a:spcBef>
                          <a:spcPts val="120"/>
                        </a:spcBef>
                        <a:spcAft>
                          <a:spcPts val="120"/>
                        </a:spcAft>
                      </a:pPr>
                      <a:r>
                        <a:rPr lang="en-US" sz="1200" kern="1000"/>
                        <a:t>List queryForList(String sql)</a:t>
                      </a:r>
                      <a:endParaRPr lang="zh-CN" sz="1200" kern="1000">
                        <a:latin typeface="Times New Roman"/>
                        <a:ea typeface="方正书宋简体"/>
                      </a:endParaRPr>
                    </a:p>
                  </a:txBody>
                  <a:tcPr marL="68580" marR="68580" marT="0" marB="0" anchor="ctr"/>
                </a:tc>
                <a:tc rowSpan="2">
                  <a:txBody>
                    <a:bodyPr/>
                    <a:lstStyle/>
                    <a:p>
                      <a:pPr indent="254000" algn="just">
                        <a:spcBef>
                          <a:spcPts val="120"/>
                        </a:spcBef>
                        <a:spcAft>
                          <a:spcPts val="120"/>
                        </a:spcAft>
                      </a:pPr>
                      <a:r>
                        <a:rPr lang="zh-CN" sz="1200" kern="1000"/>
                        <a:t>返回满足条件的对象</a:t>
                      </a:r>
                      <a:r>
                        <a:rPr lang="en-US" sz="1200" kern="1000"/>
                        <a:t>List</a:t>
                      </a:r>
                      <a:r>
                        <a:rPr lang="zh-CN" sz="1200" kern="1000"/>
                        <a:t>集合</a:t>
                      </a:r>
                      <a:endParaRPr lang="zh-CN" sz="1200" kern="1000">
                        <a:latin typeface="Times New Roman"/>
                        <a:ea typeface="方正书宋简体"/>
                      </a:endParaRPr>
                    </a:p>
                  </a:txBody>
                  <a:tcPr marL="68580" marR="68580" marT="0" marB="0" anchor="ctr"/>
                </a:tc>
                <a:extLst>
                  <a:ext uri="{0D108BD9-81ED-4DB2-BD59-A6C34878D82A}">
                    <a16:rowId xmlns:a16="http://schemas.microsoft.com/office/drawing/2014/main" val="10007"/>
                  </a:ext>
                </a:extLst>
              </a:tr>
              <a:tr h="328966">
                <a:tc>
                  <a:txBody>
                    <a:bodyPr/>
                    <a:lstStyle/>
                    <a:p>
                      <a:pPr indent="254000" algn="just">
                        <a:spcBef>
                          <a:spcPts val="120"/>
                        </a:spcBef>
                        <a:spcAft>
                          <a:spcPts val="120"/>
                        </a:spcAft>
                      </a:pPr>
                      <a:r>
                        <a:rPr lang="en-US" sz="1200" kern="1000" dirty="0"/>
                        <a:t>List </a:t>
                      </a:r>
                      <a:r>
                        <a:rPr lang="en-US" sz="1200" kern="1000" dirty="0" err="1"/>
                        <a:t>queryForList</a:t>
                      </a:r>
                      <a:r>
                        <a:rPr lang="en-US" sz="1200" kern="1000" dirty="0"/>
                        <a:t>(String </a:t>
                      </a:r>
                      <a:r>
                        <a:rPr lang="en-US" sz="1200" kern="1000" dirty="0" err="1"/>
                        <a:t>sql,Object</a:t>
                      </a:r>
                      <a:r>
                        <a:rPr lang="en-US" sz="1200" kern="1000" dirty="0"/>
                        <a:t>[] </a:t>
                      </a:r>
                      <a:r>
                        <a:rPr lang="en-US" sz="1200" kern="1000" dirty="0" err="1"/>
                        <a:t>args</a:t>
                      </a:r>
                      <a:r>
                        <a:rPr lang="en-US" sz="1200" kern="1000" dirty="0"/>
                        <a:t>)</a:t>
                      </a:r>
                      <a:endParaRPr lang="zh-CN" sz="1200" kern="1000" dirty="0">
                        <a:latin typeface="Times New Roman"/>
                        <a:ea typeface="方正书宋简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12" name="矩形 11"/>
          <p:cNvSpPr/>
          <p:nvPr/>
        </p:nvSpPr>
        <p:spPr>
          <a:xfrm>
            <a:off x="571472" y="1214428"/>
            <a:ext cx="7858180" cy="646331"/>
          </a:xfrm>
          <a:prstGeom prst="rect">
            <a:avLst/>
          </a:prstGeom>
        </p:spPr>
        <p:txBody>
          <a:bodyPr wrap="square">
            <a:spAutoFit/>
          </a:bodyPr>
          <a:lstStyle/>
          <a:p>
            <a:r>
              <a:rPr lang="en-US" sz="1200" dirty="0" err="1"/>
              <a:t>JdbcTemplate</a:t>
            </a:r>
            <a:r>
              <a:rPr lang="zh-CN" altLang="en-US" sz="1200" dirty="0"/>
              <a:t>类是</a:t>
            </a:r>
            <a:r>
              <a:rPr lang="en-US" sz="1200" dirty="0"/>
              <a:t>Spring</a:t>
            </a:r>
            <a:r>
              <a:rPr lang="zh-CN" altLang="en-US" sz="1200" dirty="0"/>
              <a:t>的核心类之一，可以在</a:t>
            </a:r>
            <a:r>
              <a:rPr lang="en-US" sz="1200" dirty="0" err="1"/>
              <a:t>org.springframework.jdbc.core</a:t>
            </a:r>
            <a:r>
              <a:rPr lang="zh-CN" altLang="en-US" sz="1200" dirty="0"/>
              <a:t>包中找到。该类在内部已经处理数据库资源的建立和释放，并可以避免一些常见的错误，如关闭连接及抛出异常等，因此使用</a:t>
            </a:r>
            <a:r>
              <a:rPr lang="en-US" sz="1200" dirty="0" err="1"/>
              <a:t>JdbcTemplate</a:t>
            </a:r>
            <a:r>
              <a:rPr lang="zh-CN" altLang="en-US" sz="1200" dirty="0"/>
              <a:t>类简化了编写</a:t>
            </a:r>
            <a:r>
              <a:rPr lang="en-US" sz="1200" dirty="0"/>
              <a:t>JDBC</a:t>
            </a:r>
            <a:r>
              <a:rPr lang="zh-CN" altLang="en-US" sz="1200" dirty="0"/>
              <a:t>时所需的基础代码。</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1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Spring</a:t>
            </a:r>
            <a:r>
              <a:rPr lang="zh-CN" altLang="en-US" sz="1600" b="1" dirty="0">
                <a:solidFill>
                  <a:schemeClr val="bg1"/>
                </a:solidFill>
                <a:latin typeface="Arial" charset="0"/>
                <a:ea typeface="黑体" pitchFamily="49" charset="-122"/>
              </a:rPr>
              <a:t>概述</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Hibernate</a:t>
            </a:r>
            <a:r>
              <a:rPr lang="zh-CN" altLang="en-US" sz="2700" dirty="0">
                <a:solidFill>
                  <a:srgbClr val="FF6600"/>
                </a:solidFill>
                <a:latin typeface="Arial" charset="0"/>
                <a:ea typeface="隶书" pitchFamily="49" charset="-122"/>
              </a:rPr>
              <a:t>整合</a:t>
            </a:r>
          </a:p>
        </p:txBody>
      </p:sp>
      <p:sp>
        <p:nvSpPr>
          <p:cNvPr id="6" name="圆角矩形 5"/>
          <p:cNvSpPr/>
          <p:nvPr/>
        </p:nvSpPr>
        <p:spPr>
          <a:xfrm>
            <a:off x="1071538" y="1928808"/>
            <a:ext cx="6786610" cy="1888460"/>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nSpc>
                <a:spcPct val="150000"/>
              </a:lnSpc>
            </a:pPr>
            <a:r>
              <a:rPr lang="zh-CN" altLang="en-US" dirty="0"/>
              <a:t>在</a:t>
            </a:r>
            <a:r>
              <a:rPr lang="en-US" dirty="0"/>
              <a:t>Spring</a:t>
            </a:r>
            <a:r>
              <a:rPr lang="zh-CN" altLang="en-US" dirty="0"/>
              <a:t>中整合</a:t>
            </a:r>
            <a:r>
              <a:rPr lang="en-US" dirty="0"/>
              <a:t>Hibernate 4</a:t>
            </a:r>
            <a:r>
              <a:rPr lang="zh-CN" altLang="en-US" dirty="0"/>
              <a:t>时，已经不再提供</a:t>
            </a:r>
            <a:r>
              <a:rPr lang="en-US" dirty="0" err="1"/>
              <a:t>HibenateTemplate</a:t>
            </a:r>
            <a:r>
              <a:rPr lang="zh-CN" altLang="en-US" dirty="0"/>
              <a:t>和</a:t>
            </a:r>
            <a:r>
              <a:rPr lang="en-US" dirty="0" err="1"/>
              <a:t>HibernateDaoSupport</a:t>
            </a:r>
            <a:r>
              <a:rPr lang="zh-CN" altLang="en-US" dirty="0"/>
              <a:t>类了，而只有一个称为</a:t>
            </a:r>
            <a:r>
              <a:rPr lang="en-US" dirty="0" err="1"/>
              <a:t>LocalSessionFactoryBean</a:t>
            </a:r>
            <a:r>
              <a:rPr lang="zh-CN" altLang="en-US" dirty="0"/>
              <a:t>的</a:t>
            </a:r>
            <a:r>
              <a:rPr lang="en-US" dirty="0" err="1"/>
              <a:t>SessionFactoryBean</a:t>
            </a:r>
            <a:r>
              <a:rPr lang="zh-CN" altLang="en-US" dirty="0"/>
              <a:t>，通过它可以实现基于注解或是</a:t>
            </a:r>
            <a:r>
              <a:rPr lang="en-US" dirty="0"/>
              <a:t>XML</a:t>
            </a:r>
            <a:r>
              <a:rPr lang="zh-CN" altLang="en-US" dirty="0"/>
              <a:t>文件来配置映射文件。</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Hibernate</a:t>
            </a:r>
            <a:r>
              <a:rPr lang="zh-CN" altLang="en-US" sz="2700" dirty="0">
                <a:solidFill>
                  <a:srgbClr val="FF6600"/>
                </a:solidFill>
                <a:latin typeface="Arial" charset="0"/>
                <a:ea typeface="隶书" pitchFamily="49" charset="-122"/>
              </a:rPr>
              <a:t>整合</a:t>
            </a:r>
          </a:p>
        </p:txBody>
      </p:sp>
      <p:sp>
        <p:nvSpPr>
          <p:cNvPr id="6" name="矩形 5"/>
          <p:cNvSpPr/>
          <p:nvPr/>
        </p:nvSpPr>
        <p:spPr>
          <a:xfrm>
            <a:off x="1071538" y="1643056"/>
            <a:ext cx="678661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a:t>
            </a:r>
            <a:r>
              <a:rPr lang="zh-CN" altLang="en-US" dirty="0"/>
              <a:t>数据库驱动</a:t>
            </a:r>
          </a:p>
          <a:p>
            <a:r>
              <a:rPr lang="en-US" dirty="0" err="1"/>
              <a:t>hibernate.connection.driver_class</a:t>
            </a:r>
            <a:r>
              <a:rPr lang="en-US" dirty="0"/>
              <a:t> = </a:t>
            </a:r>
            <a:r>
              <a:rPr lang="en-US" dirty="0" err="1"/>
              <a:t>com.mysql.jdbc.Driver</a:t>
            </a:r>
            <a:endParaRPr lang="zh-CN" altLang="en-US" dirty="0"/>
          </a:p>
          <a:p>
            <a:r>
              <a:rPr lang="en-US" dirty="0"/>
              <a:t>#</a:t>
            </a:r>
            <a:r>
              <a:rPr lang="zh-CN" altLang="en-US" dirty="0"/>
              <a:t>数据库连接的</a:t>
            </a:r>
            <a:r>
              <a:rPr lang="en-US" dirty="0"/>
              <a:t>URL</a:t>
            </a:r>
            <a:endParaRPr lang="zh-CN" altLang="en-US" dirty="0"/>
          </a:p>
          <a:p>
            <a:r>
              <a:rPr lang="en-US" dirty="0" err="1"/>
              <a:t>hibernate.connection.url</a:t>
            </a:r>
            <a:r>
              <a:rPr lang="en-US" dirty="0"/>
              <a:t> = </a:t>
            </a:r>
            <a:r>
              <a:rPr lang="en-US" dirty="0" err="1"/>
              <a:t>jdbc:mysql</a:t>
            </a:r>
            <a:r>
              <a:rPr lang="en-US" dirty="0"/>
              <a:t>://localhost:3306/test</a:t>
            </a:r>
            <a:endParaRPr lang="zh-CN" altLang="en-US" dirty="0"/>
          </a:p>
          <a:p>
            <a:r>
              <a:rPr lang="en-US" dirty="0"/>
              <a:t>#</a:t>
            </a:r>
            <a:r>
              <a:rPr lang="zh-CN" altLang="en-US" dirty="0"/>
              <a:t>用户名</a:t>
            </a:r>
          </a:p>
          <a:p>
            <a:r>
              <a:rPr lang="en-US" dirty="0" err="1"/>
              <a:t>hibernate.connection.username</a:t>
            </a:r>
            <a:r>
              <a:rPr lang="en-US" dirty="0"/>
              <a:t> = root</a:t>
            </a:r>
            <a:endParaRPr lang="zh-CN" altLang="en-US" dirty="0"/>
          </a:p>
          <a:p>
            <a:r>
              <a:rPr lang="en-US" dirty="0"/>
              <a:t>#</a:t>
            </a:r>
            <a:r>
              <a:rPr lang="zh-CN" altLang="en-US" dirty="0"/>
              <a:t>密码</a:t>
            </a:r>
          </a:p>
          <a:p>
            <a:r>
              <a:rPr lang="en-US" dirty="0" err="1"/>
              <a:t>hibernate.connection.password</a:t>
            </a:r>
            <a:r>
              <a:rPr lang="en-US" dirty="0"/>
              <a:t> = 123456</a:t>
            </a:r>
            <a:endParaRPr lang="zh-CN" altLang="en-US"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Hibernate</a:t>
            </a:r>
            <a:r>
              <a:rPr lang="zh-CN" altLang="en-US" sz="2700" dirty="0">
                <a:solidFill>
                  <a:srgbClr val="FF6600"/>
                </a:solidFill>
                <a:latin typeface="Arial" charset="0"/>
                <a:ea typeface="隶书" pitchFamily="49" charset="-122"/>
              </a:rPr>
              <a:t>整合</a:t>
            </a:r>
          </a:p>
        </p:txBody>
      </p:sp>
      <p:sp>
        <p:nvSpPr>
          <p:cNvPr id="6" name="矩形 5"/>
          <p:cNvSpPr/>
          <p:nvPr/>
        </p:nvSpPr>
        <p:spPr>
          <a:xfrm>
            <a:off x="1071538" y="1785932"/>
            <a:ext cx="678661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t>&lt;!-- </a:t>
            </a:r>
            <a:r>
              <a:rPr lang="zh-CN" altLang="en-US" sz="1200" dirty="0"/>
              <a:t>引入配置文件</a:t>
            </a:r>
            <a:r>
              <a:rPr lang="en-US" sz="1200" dirty="0"/>
              <a:t> --&gt;</a:t>
            </a:r>
            <a:endParaRPr lang="zh-CN" altLang="en-US" sz="1200" dirty="0"/>
          </a:p>
          <a:p>
            <a:r>
              <a:rPr lang="en-US" sz="1200" dirty="0"/>
              <a:t>&lt;bean</a:t>
            </a:r>
            <a:endParaRPr lang="zh-CN" altLang="en-US" sz="1200" dirty="0"/>
          </a:p>
          <a:p>
            <a:r>
              <a:rPr lang="en-US" sz="1200" dirty="0"/>
              <a:t>	class="org.springframework.beans.factory.config.PropertyPlaceholderConfigurer"&gt;</a:t>
            </a:r>
            <a:endParaRPr lang="zh-CN" altLang="en-US" sz="1200" dirty="0"/>
          </a:p>
          <a:p>
            <a:r>
              <a:rPr lang="en-US" sz="1200" dirty="0"/>
              <a:t>	&lt;property name="locations"&gt;</a:t>
            </a:r>
            <a:endParaRPr lang="zh-CN" altLang="en-US" sz="1200" dirty="0"/>
          </a:p>
          <a:p>
            <a:r>
              <a:rPr lang="en-US" sz="1200" dirty="0"/>
              <a:t>		&lt;value&gt;</a:t>
            </a:r>
            <a:r>
              <a:rPr lang="en-US" sz="1200" dirty="0" err="1"/>
              <a:t>classpath:hibernate.properties</a:t>
            </a:r>
            <a:r>
              <a:rPr lang="en-US" sz="1200" dirty="0"/>
              <a:t>&lt;/value&gt;</a:t>
            </a:r>
            <a:endParaRPr lang="zh-CN" altLang="en-US" sz="1200" dirty="0"/>
          </a:p>
          <a:p>
            <a:r>
              <a:rPr lang="en-US" sz="1200" dirty="0"/>
              <a:t>	&lt;/property&gt;</a:t>
            </a:r>
            <a:endParaRPr lang="zh-CN" altLang="en-US" sz="1200" dirty="0"/>
          </a:p>
          <a:p>
            <a:r>
              <a:rPr lang="en-US" sz="1200" dirty="0"/>
              <a:t>&lt;/bean&gt;</a:t>
            </a:r>
            <a:endParaRPr lang="zh-CN" altLang="en-US" sz="1200" dirty="0"/>
          </a:p>
          <a:p>
            <a:r>
              <a:rPr lang="en-US" sz="1200" dirty="0"/>
              <a:t>&lt;bean id="</a:t>
            </a:r>
            <a:r>
              <a:rPr lang="en-US" sz="1200" dirty="0" err="1"/>
              <a:t>dataSource</a:t>
            </a:r>
            <a:r>
              <a:rPr lang="en-US" sz="1200" dirty="0"/>
              <a:t>"</a:t>
            </a:r>
            <a:endParaRPr lang="zh-CN" altLang="en-US" sz="1200" dirty="0"/>
          </a:p>
          <a:p>
            <a:r>
              <a:rPr lang="en-US" sz="1200" dirty="0"/>
              <a:t>	class="</a:t>
            </a:r>
            <a:r>
              <a:rPr lang="en-US" sz="1200" dirty="0" err="1"/>
              <a:t>org.springframework.jdbc.datasource.DriverManagerDataSource</a:t>
            </a:r>
            <a:r>
              <a:rPr lang="en-US" sz="1200" dirty="0"/>
              <a:t>"&gt;</a:t>
            </a:r>
            <a:endParaRPr lang="zh-CN" altLang="en-US" sz="1200" dirty="0"/>
          </a:p>
          <a:p>
            <a:r>
              <a:rPr lang="en-US" sz="1200" dirty="0"/>
              <a:t>	&lt;property name="</a:t>
            </a:r>
            <a:r>
              <a:rPr lang="en-US" sz="1200" dirty="0" err="1"/>
              <a:t>driverClassName</a:t>
            </a:r>
            <a:r>
              <a:rPr lang="en-US" sz="1200" dirty="0"/>
              <a:t>" value="${</a:t>
            </a:r>
            <a:r>
              <a:rPr lang="en-US" sz="1200" dirty="0" err="1"/>
              <a:t>hibernate.connection.driver_class</a:t>
            </a:r>
            <a:r>
              <a:rPr lang="en-US" sz="1200" dirty="0"/>
              <a:t>}" /&gt;</a:t>
            </a:r>
            <a:endParaRPr lang="zh-CN" altLang="en-US" sz="1200" dirty="0"/>
          </a:p>
          <a:p>
            <a:r>
              <a:rPr lang="en-US" sz="1200" dirty="0"/>
              <a:t>	&lt;property name="</a:t>
            </a:r>
            <a:r>
              <a:rPr lang="en-US" sz="1200" dirty="0" err="1"/>
              <a:t>url</a:t>
            </a:r>
            <a:r>
              <a:rPr lang="en-US" sz="1200" dirty="0"/>
              <a:t>" value="${</a:t>
            </a:r>
            <a:r>
              <a:rPr lang="en-US" sz="1200" dirty="0" err="1"/>
              <a:t>hibernate.connection.url</a:t>
            </a:r>
            <a:r>
              <a:rPr lang="en-US" sz="1200" dirty="0"/>
              <a:t>}" /&gt;</a:t>
            </a:r>
            <a:endParaRPr lang="zh-CN" altLang="en-US" sz="1200" dirty="0"/>
          </a:p>
          <a:p>
            <a:r>
              <a:rPr lang="en-US" sz="1200" dirty="0"/>
              <a:t>	&lt;property name="username" value="${</a:t>
            </a:r>
            <a:r>
              <a:rPr lang="en-US" sz="1200" dirty="0" err="1"/>
              <a:t>hibernate.connection.username</a:t>
            </a:r>
            <a:r>
              <a:rPr lang="en-US" sz="1200" dirty="0"/>
              <a:t>}" /&gt;</a:t>
            </a:r>
            <a:endParaRPr lang="zh-CN" altLang="en-US" sz="1200" dirty="0"/>
          </a:p>
          <a:p>
            <a:r>
              <a:rPr lang="en-US" sz="1200" dirty="0"/>
              <a:t>	&lt;property name="password" value="${</a:t>
            </a:r>
            <a:r>
              <a:rPr lang="en-US" sz="1200" dirty="0" err="1"/>
              <a:t>hibernate.connection.password</a:t>
            </a:r>
            <a:r>
              <a:rPr lang="en-US" sz="1200" dirty="0"/>
              <a:t>}" /&gt;</a:t>
            </a:r>
            <a:endParaRPr lang="zh-CN" altLang="en-US" sz="1200" dirty="0"/>
          </a:p>
          <a:p>
            <a:r>
              <a:rPr lang="en-US" sz="1200" dirty="0"/>
              <a:t>&lt;/bean&gt;</a:t>
            </a:r>
            <a:endParaRPr lang="zh-CN" altLang="en-US" sz="1200" dirty="0"/>
          </a:p>
        </p:txBody>
      </p:sp>
      <p:sp>
        <p:nvSpPr>
          <p:cNvPr id="7" name="矩形 6"/>
          <p:cNvSpPr/>
          <p:nvPr/>
        </p:nvSpPr>
        <p:spPr>
          <a:xfrm>
            <a:off x="1214414" y="1285866"/>
            <a:ext cx="6000792" cy="369332"/>
          </a:xfrm>
          <a:prstGeom prst="rect">
            <a:avLst/>
          </a:prstGeom>
        </p:spPr>
        <p:txBody>
          <a:bodyPr wrap="square">
            <a:spAutoFit/>
          </a:bodyPr>
          <a:lstStyle/>
          <a:p>
            <a:r>
              <a:rPr lang="zh-CN" altLang="en-US" dirty="0"/>
              <a:t>引入</a:t>
            </a:r>
            <a:r>
              <a:rPr lang="en-US" dirty="0" err="1"/>
              <a:t>hibernate.properties</a:t>
            </a:r>
            <a:r>
              <a:rPr lang="zh-CN" altLang="en-US" dirty="0"/>
              <a:t>文件并配置数据源</a:t>
            </a:r>
            <a:r>
              <a:rPr lang="en-US" dirty="0" err="1"/>
              <a:t>dataSource</a:t>
            </a:r>
            <a:endParaRPr lang="zh-CN" altLang="en-US"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与</a:t>
            </a:r>
            <a:r>
              <a:rPr lang="en-US" altLang="zh-CN" sz="2700" dirty="0">
                <a:solidFill>
                  <a:srgbClr val="FF6600"/>
                </a:solidFill>
                <a:latin typeface="Arial" charset="0"/>
                <a:ea typeface="隶书" pitchFamily="49" charset="-122"/>
              </a:rPr>
              <a:t>Hibernate</a:t>
            </a:r>
            <a:r>
              <a:rPr lang="zh-CN" altLang="en-US" sz="2700" dirty="0">
                <a:solidFill>
                  <a:srgbClr val="FF6600"/>
                </a:solidFill>
                <a:latin typeface="Arial" charset="0"/>
                <a:ea typeface="隶书" pitchFamily="49" charset="-122"/>
              </a:rPr>
              <a:t>整合</a:t>
            </a:r>
          </a:p>
        </p:txBody>
      </p:sp>
      <p:sp>
        <p:nvSpPr>
          <p:cNvPr id="6" name="矩形 5"/>
          <p:cNvSpPr/>
          <p:nvPr/>
        </p:nvSpPr>
        <p:spPr>
          <a:xfrm>
            <a:off x="785786" y="1428742"/>
            <a:ext cx="7929618"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000" dirty="0"/>
              <a:t>&lt;bean id="</a:t>
            </a:r>
            <a:r>
              <a:rPr lang="en-US" sz="1000" dirty="0" err="1"/>
              <a:t>sessionFactory</a:t>
            </a:r>
            <a:r>
              <a:rPr lang="en-US" sz="1000" dirty="0"/>
              <a:t>"</a:t>
            </a:r>
            <a:endParaRPr lang="zh-CN" altLang="en-US" sz="1000" dirty="0"/>
          </a:p>
          <a:p>
            <a:r>
              <a:rPr lang="en-US" sz="1000" dirty="0"/>
              <a:t>	class="org.springframework.orm.hibernate4.LocalSessionFactoryBean"&gt;</a:t>
            </a:r>
            <a:endParaRPr lang="zh-CN" altLang="en-US" sz="1000" dirty="0"/>
          </a:p>
          <a:p>
            <a:r>
              <a:rPr lang="en-US" sz="1000" dirty="0"/>
              <a:t>	&lt;property name="</a:t>
            </a:r>
            <a:r>
              <a:rPr lang="en-US" sz="1000" dirty="0" err="1"/>
              <a:t>dataSource</a:t>
            </a:r>
            <a:r>
              <a:rPr lang="en-US" sz="1000" dirty="0"/>
              <a:t>"&gt;</a:t>
            </a:r>
            <a:endParaRPr lang="zh-CN" altLang="en-US" sz="1000" dirty="0"/>
          </a:p>
          <a:p>
            <a:r>
              <a:rPr lang="en-US" sz="1000" dirty="0"/>
              <a:t>		&lt;ref bean="</a:t>
            </a:r>
            <a:r>
              <a:rPr lang="en-US" sz="1000" dirty="0" err="1"/>
              <a:t>dataSource</a:t>
            </a:r>
            <a:r>
              <a:rPr lang="en-US" sz="1000" dirty="0"/>
              <a:t>" /&gt;</a:t>
            </a:r>
            <a:endParaRPr lang="zh-CN" altLang="en-US" sz="1000" dirty="0"/>
          </a:p>
          <a:p>
            <a:r>
              <a:rPr lang="en-US" sz="1000" dirty="0"/>
              <a:t>	&lt;/property&gt;</a:t>
            </a:r>
            <a:endParaRPr lang="zh-CN" altLang="en-US" sz="1000" dirty="0"/>
          </a:p>
          <a:p>
            <a:r>
              <a:rPr lang="en-US" sz="1000" dirty="0"/>
              <a:t>	&lt;property name="</a:t>
            </a:r>
            <a:r>
              <a:rPr lang="en-US" sz="1000" dirty="0" err="1"/>
              <a:t>hibernateProperties</a:t>
            </a:r>
            <a:r>
              <a:rPr lang="en-US" sz="1000" dirty="0"/>
              <a:t>"&gt;</a:t>
            </a:r>
            <a:endParaRPr lang="zh-CN" altLang="en-US" sz="1000" dirty="0"/>
          </a:p>
          <a:p>
            <a:r>
              <a:rPr lang="en-US" sz="1000" dirty="0"/>
              <a:t>		&lt;props&gt;</a:t>
            </a:r>
            <a:endParaRPr lang="zh-CN" altLang="en-US" sz="1000" dirty="0"/>
          </a:p>
          <a:p>
            <a:r>
              <a:rPr lang="en-US" sz="1000" dirty="0"/>
              <a:t>			&lt;!-- </a:t>
            </a:r>
            <a:r>
              <a:rPr lang="zh-CN" altLang="en-US" sz="1000" dirty="0"/>
              <a:t>数据库连接方言</a:t>
            </a:r>
            <a:r>
              <a:rPr lang="en-US" sz="1000" dirty="0"/>
              <a:t> --&gt;</a:t>
            </a:r>
            <a:endParaRPr lang="zh-CN" altLang="en-US" sz="1000" dirty="0"/>
          </a:p>
          <a:p>
            <a:r>
              <a:rPr lang="en-US" sz="1000" dirty="0"/>
              <a:t>			&lt;prop key="</a:t>
            </a:r>
            <a:r>
              <a:rPr lang="en-US" sz="1000" dirty="0" err="1"/>
              <a:t>hibernate.dialect</a:t>
            </a:r>
            <a:r>
              <a:rPr lang="en-US" sz="1000" dirty="0"/>
              <a:t>"&gt;</a:t>
            </a:r>
            <a:r>
              <a:rPr lang="en-US" sz="1000" dirty="0" err="1"/>
              <a:t>org.hibernate.dialect.MySQLDialect</a:t>
            </a:r>
            <a:r>
              <a:rPr lang="en-US" sz="1000" dirty="0"/>
              <a:t>&lt;/prop&gt;</a:t>
            </a:r>
            <a:endParaRPr lang="zh-CN" altLang="en-US" sz="1000" dirty="0"/>
          </a:p>
          <a:p>
            <a:r>
              <a:rPr lang="en-US" sz="1000" dirty="0"/>
              <a:t>			&lt;!-- </a:t>
            </a:r>
            <a:r>
              <a:rPr lang="zh-CN" altLang="en-US" sz="1000" dirty="0"/>
              <a:t>在控制台输出</a:t>
            </a:r>
            <a:r>
              <a:rPr lang="en-US" sz="1000" dirty="0"/>
              <a:t>SQL</a:t>
            </a:r>
            <a:r>
              <a:rPr lang="zh-CN" altLang="en-US" sz="1000" dirty="0"/>
              <a:t>语句</a:t>
            </a:r>
            <a:r>
              <a:rPr lang="en-US" sz="1000" dirty="0"/>
              <a:t> --&gt;</a:t>
            </a:r>
            <a:endParaRPr lang="zh-CN" altLang="en-US" sz="1000" dirty="0"/>
          </a:p>
          <a:p>
            <a:r>
              <a:rPr lang="en-US" sz="1000" dirty="0"/>
              <a:t>			&lt;prop key="</a:t>
            </a:r>
            <a:r>
              <a:rPr lang="en-US" sz="1000" dirty="0" err="1"/>
              <a:t>hibernate.show_sql</a:t>
            </a:r>
            <a:r>
              <a:rPr lang="en-US" sz="1000" dirty="0"/>
              <a:t>"&gt;true&lt;/prop&gt;</a:t>
            </a:r>
            <a:endParaRPr lang="zh-CN" altLang="en-US" sz="1000" dirty="0"/>
          </a:p>
          <a:p>
            <a:r>
              <a:rPr lang="en-US" sz="1000" dirty="0"/>
              <a:t>			&lt;!-- </a:t>
            </a:r>
            <a:r>
              <a:rPr lang="zh-CN" altLang="en-US" sz="1000" dirty="0"/>
              <a:t>格式化控制台输出的</a:t>
            </a:r>
            <a:r>
              <a:rPr lang="en-US" sz="1000" dirty="0"/>
              <a:t>SQL</a:t>
            </a:r>
            <a:r>
              <a:rPr lang="zh-CN" altLang="en-US" sz="1000" dirty="0"/>
              <a:t>语句</a:t>
            </a:r>
            <a:r>
              <a:rPr lang="en-US" sz="1000" dirty="0"/>
              <a:t> --&gt;</a:t>
            </a:r>
            <a:endParaRPr lang="zh-CN" altLang="en-US" sz="1000" dirty="0"/>
          </a:p>
          <a:p>
            <a:r>
              <a:rPr lang="en-US" sz="1000" dirty="0"/>
              <a:t>			&lt;prop key="</a:t>
            </a:r>
            <a:r>
              <a:rPr lang="en-US" sz="1000" dirty="0" err="1"/>
              <a:t>hibernate.format_sql</a:t>
            </a:r>
            <a:r>
              <a:rPr lang="en-US" sz="1000" dirty="0"/>
              <a:t>"&gt;true&lt;/prop&gt;</a:t>
            </a:r>
            <a:endParaRPr lang="zh-CN" altLang="en-US" sz="1000" dirty="0"/>
          </a:p>
          <a:p>
            <a:r>
              <a:rPr lang="en-US" sz="1000" dirty="0"/>
              <a:t>		&lt;/props&gt;</a:t>
            </a:r>
            <a:endParaRPr lang="zh-CN" altLang="en-US" sz="1000" dirty="0"/>
          </a:p>
          <a:p>
            <a:r>
              <a:rPr lang="en-US" sz="1000" dirty="0"/>
              <a:t>	&lt;/property&gt;</a:t>
            </a:r>
            <a:endParaRPr lang="zh-CN" altLang="en-US" sz="1000" dirty="0"/>
          </a:p>
          <a:p>
            <a:r>
              <a:rPr lang="en-US" sz="1000" dirty="0"/>
              <a:t>	&lt;!--Hibernate</a:t>
            </a:r>
            <a:r>
              <a:rPr lang="zh-CN" altLang="en-US" sz="1000" dirty="0"/>
              <a:t>映射文件</a:t>
            </a:r>
            <a:r>
              <a:rPr lang="en-US" sz="1000" dirty="0"/>
              <a:t> --&gt;</a:t>
            </a:r>
            <a:endParaRPr lang="zh-CN" altLang="en-US" sz="1000" dirty="0"/>
          </a:p>
          <a:p>
            <a:r>
              <a:rPr lang="en-US" sz="1000" dirty="0"/>
              <a:t>	&lt;property name="</a:t>
            </a:r>
            <a:r>
              <a:rPr lang="en-US" sz="1000" dirty="0" err="1"/>
              <a:t>mappingResources</a:t>
            </a:r>
            <a:r>
              <a:rPr lang="en-US" sz="1000" dirty="0"/>
              <a:t>"&gt;</a:t>
            </a:r>
            <a:endParaRPr lang="zh-CN" altLang="en-US" sz="1000" dirty="0"/>
          </a:p>
          <a:p>
            <a:r>
              <a:rPr lang="en-US" sz="1000" dirty="0"/>
              <a:t>		&lt;list&gt;</a:t>
            </a:r>
            <a:endParaRPr lang="zh-CN" altLang="en-US" sz="1000" dirty="0"/>
          </a:p>
          <a:p>
            <a:r>
              <a:rPr lang="en-US" sz="1000" dirty="0"/>
              <a:t>			&lt;value&gt;com/</a:t>
            </a:r>
            <a:r>
              <a:rPr lang="en-US" sz="1000" dirty="0" err="1"/>
              <a:t>mr</a:t>
            </a:r>
            <a:r>
              <a:rPr lang="en-US" sz="1000" dirty="0"/>
              <a:t>/user/</a:t>
            </a:r>
            <a:r>
              <a:rPr lang="en-US" sz="1000" dirty="0" err="1"/>
              <a:t>User.hbm.xml</a:t>
            </a:r>
            <a:r>
              <a:rPr lang="en-US" sz="1000" dirty="0"/>
              <a:t>&lt;/value&gt;</a:t>
            </a:r>
            <a:endParaRPr lang="zh-CN" altLang="en-US" sz="1000" dirty="0"/>
          </a:p>
          <a:p>
            <a:r>
              <a:rPr lang="en-US" sz="1000" dirty="0"/>
              <a:t>		&lt;/list&gt;</a:t>
            </a:r>
            <a:endParaRPr lang="zh-CN" altLang="en-US" sz="1000" dirty="0"/>
          </a:p>
          <a:p>
            <a:r>
              <a:rPr lang="en-US" sz="1000" dirty="0"/>
              <a:t>	&lt;/property&gt;</a:t>
            </a:r>
            <a:endParaRPr lang="zh-CN" altLang="en-US" sz="1000" dirty="0"/>
          </a:p>
          <a:p>
            <a:r>
              <a:rPr lang="en-US" sz="1000" dirty="0"/>
              <a:t>&lt;/bean&gt;</a:t>
            </a:r>
            <a:endParaRPr lang="zh-CN" altLang="en-US" sz="1000" dirty="0"/>
          </a:p>
        </p:txBody>
      </p:sp>
      <p:sp>
        <p:nvSpPr>
          <p:cNvPr id="8" name="TextBox 7"/>
          <p:cNvSpPr txBox="1"/>
          <p:nvPr/>
        </p:nvSpPr>
        <p:spPr>
          <a:xfrm>
            <a:off x="6337830" y="1428742"/>
            <a:ext cx="2377574" cy="369332"/>
          </a:xfrm>
          <a:prstGeom prst="rect">
            <a:avLst/>
          </a:prstGeom>
          <a:noFill/>
        </p:spPr>
        <p:txBody>
          <a:bodyPr wrap="none" rtlCol="0">
            <a:spAutoFit/>
          </a:bodyPr>
          <a:lstStyle/>
          <a:p>
            <a:r>
              <a:rPr lang="zh-CN" altLang="en-US" b="1" i="1" dirty="0">
                <a:solidFill>
                  <a:srgbClr val="F79646"/>
                </a:solidFill>
                <a:latin typeface="楷体" pitchFamily="49" charset="-122"/>
                <a:ea typeface="楷体" pitchFamily="49" charset="-122"/>
              </a:rPr>
              <a:t>配置</a:t>
            </a:r>
            <a:r>
              <a:rPr lang="en-US" altLang="zh-CN" b="1" i="1" dirty="0">
                <a:solidFill>
                  <a:srgbClr val="F79646"/>
                </a:solidFill>
                <a:latin typeface="楷体" pitchFamily="49" charset="-122"/>
                <a:ea typeface="楷体" pitchFamily="49" charset="-122"/>
              </a:rPr>
              <a:t>Hibernate</a:t>
            </a:r>
            <a:r>
              <a:rPr lang="zh-CN" altLang="en-US" b="1" i="1" dirty="0">
                <a:solidFill>
                  <a:srgbClr val="F79646"/>
                </a:solidFill>
                <a:latin typeface="楷体" pitchFamily="49" charset="-122"/>
                <a:ea typeface="楷体" pitchFamily="49" charset="-122"/>
              </a:rPr>
              <a:t>工厂类</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小结</a:t>
            </a:r>
          </a:p>
        </p:txBody>
      </p:sp>
      <p:sp>
        <p:nvSpPr>
          <p:cNvPr id="20" name="Text Box 3"/>
          <p:cNvSpPr txBox="1">
            <a:spLocks noChangeArrowheads="1"/>
          </p:cNvSpPr>
          <p:nvPr/>
        </p:nvSpPr>
        <p:spPr bwMode="auto">
          <a:xfrm>
            <a:off x="467544" y="1635646"/>
            <a:ext cx="8462174" cy="1315745"/>
          </a:xfrm>
          <a:prstGeom prst="rect">
            <a:avLst/>
          </a:prstGeom>
          <a:noFill/>
          <a:ln w="9525">
            <a:noFill/>
            <a:miter lim="800000"/>
            <a:headEnd/>
            <a:tailEnd/>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本章首先介绍了</a:t>
            </a:r>
            <a:r>
              <a:rPr lang="en-US" altLang="zh-CN" b="1" dirty="0">
                <a:solidFill>
                  <a:schemeClr val="bg2">
                    <a:lumMod val="25000"/>
                  </a:schemeClr>
                </a:solidFill>
                <a:latin typeface="+mn-ea"/>
              </a:rPr>
              <a:t>Spring</a:t>
            </a:r>
            <a:r>
              <a:rPr lang="zh-CN" altLang="en-US" b="1" dirty="0">
                <a:solidFill>
                  <a:schemeClr val="bg2">
                    <a:lumMod val="25000"/>
                  </a:schemeClr>
                </a:solidFill>
                <a:latin typeface="+mn-ea"/>
              </a:rPr>
              <a:t>框架核心技术</a:t>
            </a:r>
            <a:r>
              <a:rPr lang="en-US" altLang="zh-CN" b="1" dirty="0" err="1">
                <a:solidFill>
                  <a:schemeClr val="bg2">
                    <a:lumMod val="25000"/>
                  </a:schemeClr>
                </a:solidFill>
                <a:latin typeface="+mn-ea"/>
              </a:rPr>
              <a:t>IoC</a:t>
            </a:r>
            <a:r>
              <a:rPr lang="zh-CN" altLang="en-US" b="1" dirty="0">
                <a:solidFill>
                  <a:schemeClr val="bg2">
                    <a:lumMod val="25000"/>
                  </a:schemeClr>
                </a:solidFill>
                <a:latin typeface="+mn-ea"/>
              </a:rPr>
              <a:t>、</a:t>
            </a:r>
            <a:r>
              <a:rPr lang="en-US" altLang="zh-CN" b="1" dirty="0">
                <a:solidFill>
                  <a:schemeClr val="bg2">
                    <a:lumMod val="25000"/>
                  </a:schemeClr>
                </a:solidFill>
                <a:latin typeface="+mn-ea"/>
              </a:rPr>
              <a:t>AOP</a:t>
            </a:r>
            <a:r>
              <a:rPr lang="zh-CN" altLang="en-US" b="1" dirty="0">
                <a:solidFill>
                  <a:schemeClr val="bg2">
                    <a:lumMod val="25000"/>
                  </a:schemeClr>
                </a:solidFill>
                <a:latin typeface="+mn-ea"/>
              </a:rPr>
              <a:t>、</a:t>
            </a:r>
            <a:r>
              <a:rPr lang="en-US" altLang="zh-CN" b="1" dirty="0">
                <a:solidFill>
                  <a:schemeClr val="bg2">
                    <a:lumMod val="25000"/>
                  </a:schemeClr>
                </a:solidFill>
                <a:latin typeface="+mn-ea"/>
              </a:rPr>
              <a:t>Bean</a:t>
            </a:r>
            <a:r>
              <a:rPr lang="zh-CN" altLang="en-US" b="1" dirty="0">
                <a:solidFill>
                  <a:schemeClr val="bg2">
                    <a:lumMod val="25000"/>
                  </a:schemeClr>
                </a:solidFill>
                <a:latin typeface="+mn-ea"/>
              </a:rPr>
              <a:t>的相关知识，以及对</a:t>
            </a:r>
            <a:r>
              <a:rPr lang="en-US" altLang="zh-CN" b="1" dirty="0">
                <a:solidFill>
                  <a:schemeClr val="bg2">
                    <a:lumMod val="25000"/>
                  </a:schemeClr>
                </a:solidFill>
                <a:latin typeface="+mn-ea"/>
              </a:rPr>
              <a:t>Bean</a:t>
            </a:r>
            <a:r>
              <a:rPr lang="zh-CN" altLang="en-US" b="1" dirty="0">
                <a:solidFill>
                  <a:schemeClr val="bg2">
                    <a:lumMod val="25000"/>
                  </a:schemeClr>
                </a:solidFill>
                <a:latin typeface="+mn-ea"/>
              </a:rPr>
              <a:t>的配置与装载；然后讲解了</a:t>
            </a:r>
            <a:r>
              <a:rPr lang="en-US" altLang="zh-CN" b="1" dirty="0">
                <a:solidFill>
                  <a:schemeClr val="bg2">
                    <a:lumMod val="25000"/>
                  </a:schemeClr>
                </a:solidFill>
                <a:latin typeface="+mn-ea"/>
              </a:rPr>
              <a:t>Spring</a:t>
            </a:r>
            <a:r>
              <a:rPr lang="zh-CN" altLang="en-US" b="1" dirty="0">
                <a:solidFill>
                  <a:schemeClr val="bg2">
                    <a:lumMod val="25000"/>
                  </a:schemeClr>
                </a:solidFill>
                <a:latin typeface="+mn-ea"/>
              </a:rPr>
              <a:t>提供的资源获取、国际化等功能；最后介绍了</a:t>
            </a:r>
            <a:r>
              <a:rPr lang="en-US" altLang="zh-CN" b="1" dirty="0">
                <a:solidFill>
                  <a:schemeClr val="bg2">
                    <a:lumMod val="25000"/>
                  </a:schemeClr>
                </a:solidFill>
                <a:latin typeface="+mn-ea"/>
              </a:rPr>
              <a:t>Spring</a:t>
            </a:r>
            <a:r>
              <a:rPr lang="zh-CN" altLang="en-US" b="1" dirty="0">
                <a:solidFill>
                  <a:schemeClr val="bg2">
                    <a:lumMod val="25000"/>
                  </a:schemeClr>
                </a:solidFill>
                <a:latin typeface="+mn-ea"/>
              </a:rPr>
              <a:t>对数据持久层的支持。通过本章的学习，读者应该掌握</a:t>
            </a:r>
            <a:r>
              <a:rPr lang="en-US" altLang="zh-CN" b="1" dirty="0">
                <a:solidFill>
                  <a:schemeClr val="bg2">
                    <a:lumMod val="25000"/>
                  </a:schemeClr>
                </a:solidFill>
                <a:latin typeface="+mn-ea"/>
              </a:rPr>
              <a:t>Spring</a:t>
            </a:r>
            <a:r>
              <a:rPr lang="zh-CN" altLang="en-US" b="1" dirty="0">
                <a:solidFill>
                  <a:schemeClr val="bg2">
                    <a:lumMod val="25000"/>
                  </a:schemeClr>
                </a:solidFill>
                <a:latin typeface="+mn-ea"/>
              </a:rPr>
              <a:t>的核心技术。</a:t>
            </a: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上机指导</a:t>
            </a:r>
          </a:p>
        </p:txBody>
      </p:sp>
      <p:sp>
        <p:nvSpPr>
          <p:cNvPr id="7" name="矩形 6"/>
          <p:cNvSpPr/>
          <p:nvPr/>
        </p:nvSpPr>
        <p:spPr>
          <a:xfrm>
            <a:off x="500034" y="1928808"/>
            <a:ext cx="4000528" cy="923330"/>
          </a:xfrm>
          <a:prstGeom prst="rect">
            <a:avLst/>
          </a:prstGeom>
        </p:spPr>
        <p:txBody>
          <a:bodyPr wrap="square">
            <a:spAutoFit/>
          </a:bodyPr>
          <a:lstStyle/>
          <a:p>
            <a:r>
              <a:rPr lang="zh-CN" altLang="en-US" dirty="0"/>
              <a:t>利用</a:t>
            </a:r>
            <a:r>
              <a:rPr lang="en-US" dirty="0"/>
              <a:t>DAO</a:t>
            </a:r>
            <a:r>
              <a:rPr lang="zh-CN" altLang="en-US" dirty="0"/>
              <a:t>模式向商品信息表中添加数据。在</a:t>
            </a:r>
            <a:r>
              <a:rPr lang="en-US" dirty="0"/>
              <a:t>Spring</a:t>
            </a:r>
            <a:r>
              <a:rPr lang="zh-CN" altLang="en-US" dirty="0"/>
              <a:t>中利用</a:t>
            </a:r>
            <a:r>
              <a:rPr lang="en-US" dirty="0"/>
              <a:t>DAO</a:t>
            </a:r>
            <a:r>
              <a:rPr lang="zh-CN" altLang="en-US" dirty="0"/>
              <a:t>模式向商品信息表中添加数据。</a:t>
            </a:r>
          </a:p>
        </p:txBody>
      </p:sp>
      <p:pic>
        <p:nvPicPr>
          <p:cNvPr id="47106" name="Picture 2"/>
          <p:cNvPicPr>
            <a:picLocks noChangeAspect="1" noChangeArrowheads="1"/>
          </p:cNvPicPr>
          <p:nvPr/>
        </p:nvPicPr>
        <p:blipFill>
          <a:blip r:embed="rId3"/>
          <a:srcRect/>
          <a:stretch>
            <a:fillRect/>
          </a:stretch>
        </p:blipFill>
        <p:spPr bwMode="auto">
          <a:xfrm>
            <a:off x="5214942" y="1428742"/>
            <a:ext cx="2000264" cy="1310518"/>
          </a:xfrm>
          <a:prstGeom prst="rect">
            <a:avLst/>
          </a:prstGeom>
          <a:noFill/>
          <a:ln w="9525">
            <a:noFill/>
            <a:miter lim="800000"/>
            <a:headEnd/>
            <a:tailEnd/>
          </a:ln>
        </p:spPr>
      </p:pic>
      <p:pic>
        <p:nvPicPr>
          <p:cNvPr id="47107" name="Picture 3"/>
          <p:cNvPicPr>
            <a:picLocks noChangeAspect="1" noChangeArrowheads="1"/>
          </p:cNvPicPr>
          <p:nvPr/>
        </p:nvPicPr>
        <p:blipFill>
          <a:blip r:embed="rId4"/>
          <a:srcRect/>
          <a:stretch>
            <a:fillRect/>
          </a:stretch>
        </p:blipFill>
        <p:spPr bwMode="auto">
          <a:xfrm>
            <a:off x="5214942" y="3143254"/>
            <a:ext cx="2759548" cy="928694"/>
          </a:xfrm>
          <a:prstGeom prst="rect">
            <a:avLst/>
          </a:prstGeom>
          <a:noFill/>
          <a:ln w="9525">
            <a:noFill/>
            <a:miter lim="800000"/>
            <a:headEnd/>
            <a:tailEnd/>
          </a:ln>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Spring</a:t>
            </a:r>
            <a:r>
              <a:rPr lang="zh-CN" altLang="en-US" sz="2700" dirty="0">
                <a:solidFill>
                  <a:srgbClr val="FF6600"/>
                </a:solidFill>
                <a:latin typeface="Arial" charset="0"/>
                <a:ea typeface="隶书" pitchFamily="49" charset="-122"/>
              </a:rPr>
              <a:t>组成</a:t>
            </a:r>
          </a:p>
        </p:txBody>
      </p:sp>
      <p:pic>
        <p:nvPicPr>
          <p:cNvPr id="59394" name="Picture 2" descr="19-1"/>
          <p:cNvPicPr>
            <a:picLocks noChangeAspect="1" noChangeArrowheads="1"/>
          </p:cNvPicPr>
          <p:nvPr/>
        </p:nvPicPr>
        <p:blipFill>
          <a:blip r:embed="rId3"/>
          <a:srcRect/>
          <a:stretch>
            <a:fillRect/>
          </a:stretch>
        </p:blipFill>
        <p:spPr bwMode="auto">
          <a:xfrm>
            <a:off x="1714480" y="1396955"/>
            <a:ext cx="5786478" cy="3103621"/>
          </a:xfrm>
          <a:prstGeom prst="rect">
            <a:avLst/>
          </a:prstGeom>
          <a:noFill/>
          <a:ln w="9525">
            <a:noFill/>
            <a:miter lim="800000"/>
            <a:headEnd/>
            <a:tailEnd/>
          </a:ln>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a:solidFill>
                  <a:srgbClr val="FF6600"/>
                </a:solidFill>
                <a:latin typeface="Arial" charset="0"/>
                <a:ea typeface="隶书" pitchFamily="49" charset="-122"/>
              </a:rPr>
              <a:t>Spring</a:t>
            </a:r>
            <a:r>
              <a:rPr lang="zh-CN" altLang="en-US" sz="2700" dirty="0">
                <a:solidFill>
                  <a:srgbClr val="FF6600"/>
                </a:solidFill>
                <a:latin typeface="Arial" charset="0"/>
                <a:ea typeface="隶书" pitchFamily="49" charset="-122"/>
              </a:rPr>
              <a:t>的配置结构</a:t>
            </a:r>
          </a:p>
        </p:txBody>
      </p:sp>
      <p:pic>
        <p:nvPicPr>
          <p:cNvPr id="60418" name="Picture 2"/>
          <p:cNvPicPr>
            <a:picLocks noChangeAspect="1" noChangeArrowheads="1"/>
          </p:cNvPicPr>
          <p:nvPr/>
        </p:nvPicPr>
        <p:blipFill>
          <a:blip r:embed="rId3"/>
          <a:srcRect/>
          <a:stretch>
            <a:fillRect/>
          </a:stretch>
        </p:blipFill>
        <p:spPr bwMode="auto">
          <a:xfrm>
            <a:off x="2428860" y="1643056"/>
            <a:ext cx="3571900" cy="2786589"/>
          </a:xfrm>
          <a:prstGeom prst="rect">
            <a:avLst/>
          </a:prstGeom>
          <a:noFill/>
          <a:ln w="9525">
            <a:noFill/>
            <a:miter lim="800000"/>
            <a:headEnd/>
            <a:tailEnd/>
          </a:ln>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使用</a:t>
            </a:r>
            <a:r>
              <a:rPr lang="en-US" altLang="zh-CN" sz="2700" dirty="0" err="1">
                <a:solidFill>
                  <a:srgbClr val="FF6600"/>
                </a:solidFill>
                <a:latin typeface="Arial" charset="0"/>
                <a:ea typeface="隶书" pitchFamily="49" charset="-122"/>
              </a:rPr>
              <a:t>BeanFactory</a:t>
            </a:r>
            <a:r>
              <a:rPr lang="zh-CN" altLang="en-US" sz="2700" dirty="0">
                <a:solidFill>
                  <a:srgbClr val="FF6600"/>
                </a:solidFill>
                <a:latin typeface="Arial" charset="0"/>
                <a:ea typeface="隶书" pitchFamily="49" charset="-122"/>
              </a:rPr>
              <a:t>管理</a:t>
            </a:r>
            <a:r>
              <a:rPr lang="en-US" altLang="zh-CN" sz="2700" dirty="0">
                <a:solidFill>
                  <a:srgbClr val="FF6600"/>
                </a:solidFill>
                <a:latin typeface="Arial" charset="0"/>
                <a:ea typeface="隶书" pitchFamily="49" charset="-122"/>
              </a:rPr>
              <a:t>Bean</a:t>
            </a:r>
          </a:p>
        </p:txBody>
      </p:sp>
      <p:pic>
        <p:nvPicPr>
          <p:cNvPr id="61442" name="Picture 2"/>
          <p:cNvPicPr>
            <a:picLocks noChangeAspect="1" noChangeArrowheads="1"/>
          </p:cNvPicPr>
          <p:nvPr/>
        </p:nvPicPr>
        <p:blipFill>
          <a:blip r:embed="rId3"/>
          <a:srcRect/>
          <a:stretch>
            <a:fillRect/>
          </a:stretch>
        </p:blipFill>
        <p:spPr bwMode="auto">
          <a:xfrm>
            <a:off x="1643042" y="1928808"/>
            <a:ext cx="5231460" cy="1428760"/>
          </a:xfrm>
          <a:prstGeom prst="rect">
            <a:avLst/>
          </a:prstGeom>
          <a:noFill/>
          <a:ln w="9525">
            <a:noFill/>
            <a:miter lim="800000"/>
            <a:headEnd/>
            <a:tailEnd/>
          </a:ln>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err="1">
                <a:solidFill>
                  <a:srgbClr val="FF6600"/>
                </a:solidFill>
                <a:latin typeface="Arial" charset="0"/>
                <a:ea typeface="隶书" pitchFamily="49" charset="-122"/>
              </a:rPr>
              <a:t>ApllicationContext</a:t>
            </a:r>
            <a:r>
              <a:rPr lang="zh-CN" altLang="en-US" sz="2700" dirty="0">
                <a:solidFill>
                  <a:srgbClr val="FF6600"/>
                </a:solidFill>
                <a:latin typeface="Arial" charset="0"/>
                <a:ea typeface="隶书" pitchFamily="49" charset="-122"/>
              </a:rPr>
              <a:t>接口</a:t>
            </a:r>
            <a:endParaRPr lang="en-US" altLang="zh-CN" sz="2700" dirty="0">
              <a:solidFill>
                <a:srgbClr val="FF6600"/>
              </a:solidFill>
              <a:latin typeface="Arial" charset="0"/>
              <a:ea typeface="隶书" pitchFamily="49" charset="-122"/>
            </a:endParaRPr>
          </a:p>
        </p:txBody>
      </p:sp>
      <p:sp>
        <p:nvSpPr>
          <p:cNvPr id="6" name="矩形 5"/>
          <p:cNvSpPr/>
          <p:nvPr/>
        </p:nvSpPr>
        <p:spPr>
          <a:xfrm>
            <a:off x="642910" y="1341851"/>
            <a:ext cx="7643866" cy="3373039"/>
          </a:xfrm>
          <a:prstGeom prst="rect">
            <a:avLst/>
          </a:prstGeom>
        </p:spPr>
        <p:txBody>
          <a:bodyPr wrap="square">
            <a:spAutoFit/>
          </a:bodyPr>
          <a:lstStyle/>
          <a:p>
            <a:pPr>
              <a:lnSpc>
                <a:spcPct val="150000"/>
              </a:lnSpc>
            </a:pPr>
            <a:r>
              <a:rPr lang="en-US" sz="1200" b="1" dirty="0"/>
              <a:t>1</a:t>
            </a:r>
            <a:r>
              <a:rPr lang="zh-CN" altLang="en-US" sz="1200" b="1" dirty="0"/>
              <a:t>．</a:t>
            </a:r>
            <a:r>
              <a:rPr lang="en-US" sz="1200" b="1" dirty="0" err="1"/>
              <a:t>ClassPathXmlApplicationContext</a:t>
            </a:r>
            <a:r>
              <a:rPr lang="zh-CN" altLang="en-US" sz="1200" b="1" dirty="0"/>
              <a:t>类</a:t>
            </a:r>
          </a:p>
          <a:p>
            <a:pPr>
              <a:lnSpc>
                <a:spcPct val="150000"/>
              </a:lnSpc>
            </a:pPr>
            <a:r>
              <a:rPr lang="zh-CN" altLang="en-US" sz="1200" dirty="0">
                <a:solidFill>
                  <a:srgbClr val="00B050"/>
                </a:solidFill>
                <a:latin typeface="楷体" pitchFamily="49" charset="-122"/>
                <a:ea typeface="楷体" pitchFamily="49" charset="-122"/>
              </a:rPr>
              <a:t>从当前类路径中检索配置文件并加载来创建容器的实例，其语法格式如下：</a:t>
            </a:r>
          </a:p>
          <a:p>
            <a:pPr>
              <a:lnSpc>
                <a:spcPct val="150000"/>
              </a:lnSpc>
            </a:pPr>
            <a:r>
              <a:rPr lang="en-US" sz="1200" dirty="0" err="1">
                <a:solidFill>
                  <a:srgbClr val="002060"/>
                </a:solidFill>
                <a:latin typeface="Arial" pitchFamily="34" charset="0"/>
                <a:cs typeface="Arial" pitchFamily="34" charset="0"/>
              </a:rPr>
              <a:t>ApplicationContext</a:t>
            </a:r>
            <a:r>
              <a:rPr lang="en-US" sz="1200" dirty="0">
                <a:solidFill>
                  <a:srgbClr val="002060"/>
                </a:solidFill>
                <a:latin typeface="Arial" pitchFamily="34" charset="0"/>
                <a:cs typeface="Arial" pitchFamily="34" charset="0"/>
              </a:rPr>
              <a:t> context=new </a:t>
            </a:r>
            <a:r>
              <a:rPr lang="en-US" sz="1200" dirty="0" err="1">
                <a:solidFill>
                  <a:srgbClr val="002060"/>
                </a:solidFill>
                <a:latin typeface="Arial" pitchFamily="34" charset="0"/>
                <a:cs typeface="Arial" pitchFamily="34" charset="0"/>
              </a:rPr>
              <a:t>ClassPathXmlApplicationContext</a:t>
            </a:r>
            <a:r>
              <a:rPr lang="en-US" sz="1200" dirty="0">
                <a:solidFill>
                  <a:srgbClr val="002060"/>
                </a:solidFill>
                <a:latin typeface="Arial" pitchFamily="34" charset="0"/>
                <a:cs typeface="Arial" pitchFamily="34" charset="0"/>
              </a:rPr>
              <a:t>(String </a:t>
            </a:r>
            <a:r>
              <a:rPr lang="en-US" sz="1200" dirty="0" err="1">
                <a:solidFill>
                  <a:srgbClr val="002060"/>
                </a:solidFill>
                <a:latin typeface="Arial" pitchFamily="34" charset="0"/>
                <a:cs typeface="Arial" pitchFamily="34" charset="0"/>
              </a:rPr>
              <a:t>config</a:t>
            </a:r>
            <a:r>
              <a:rPr lang="en-US" sz="1200" dirty="0">
                <a:solidFill>
                  <a:srgbClr val="002060"/>
                </a:solidFill>
                <a:latin typeface="Arial" pitchFamily="34" charset="0"/>
                <a:cs typeface="Arial" pitchFamily="34" charset="0"/>
              </a:rPr>
              <a:t> Location);</a:t>
            </a:r>
            <a:endParaRPr lang="zh-CN" altLang="en-US" sz="1200" dirty="0">
              <a:solidFill>
                <a:srgbClr val="002060"/>
              </a:solidFill>
              <a:latin typeface="Arial" pitchFamily="34" charset="0"/>
              <a:cs typeface="Arial" pitchFamily="34" charset="0"/>
            </a:endParaRPr>
          </a:p>
          <a:p>
            <a:pPr marL="342900" indent="-342900">
              <a:lnSpc>
                <a:spcPct val="150000"/>
              </a:lnSpc>
              <a:buFont typeface="Arial" pitchFamily="34" charset="0"/>
              <a:buChar char="•"/>
            </a:pPr>
            <a:r>
              <a:rPr lang="en-US" sz="1200" dirty="0" err="1">
                <a:solidFill>
                  <a:srgbClr val="002060"/>
                </a:solidFill>
                <a:latin typeface="Arial" pitchFamily="34" charset="0"/>
                <a:cs typeface="Arial" pitchFamily="34" charset="0"/>
              </a:rPr>
              <a:t>configLocation</a:t>
            </a:r>
            <a:r>
              <a:rPr lang="zh-CN" altLang="en-US" sz="1200" dirty="0">
                <a:solidFill>
                  <a:srgbClr val="002060"/>
                </a:solidFill>
                <a:latin typeface="Arial" pitchFamily="34" charset="0"/>
                <a:cs typeface="Arial" pitchFamily="34" charset="0"/>
              </a:rPr>
              <a:t>参数指定</a:t>
            </a:r>
            <a:r>
              <a:rPr lang="en-US" sz="1200" dirty="0">
                <a:solidFill>
                  <a:srgbClr val="002060"/>
                </a:solidFill>
                <a:latin typeface="Arial" pitchFamily="34" charset="0"/>
                <a:cs typeface="Arial" pitchFamily="34" charset="0"/>
              </a:rPr>
              <a:t>Spring</a:t>
            </a:r>
            <a:r>
              <a:rPr lang="zh-CN" altLang="en-US" sz="1200" dirty="0">
                <a:solidFill>
                  <a:srgbClr val="002060"/>
                </a:solidFill>
                <a:latin typeface="Arial" pitchFamily="34" charset="0"/>
                <a:cs typeface="Arial" pitchFamily="34" charset="0"/>
              </a:rPr>
              <a:t>配置文件的名称和位置。</a:t>
            </a:r>
          </a:p>
          <a:p>
            <a:pPr>
              <a:lnSpc>
                <a:spcPct val="150000"/>
              </a:lnSpc>
            </a:pPr>
            <a:r>
              <a:rPr lang="en-US" sz="1200" b="1" dirty="0"/>
              <a:t>2</a:t>
            </a:r>
            <a:r>
              <a:rPr lang="zh-CN" altLang="en-US" sz="1200" b="1" dirty="0"/>
              <a:t>．</a:t>
            </a:r>
            <a:r>
              <a:rPr lang="en-US" sz="1200" b="1" dirty="0" err="1"/>
              <a:t>FileSystemXmlApplicationContext</a:t>
            </a:r>
            <a:r>
              <a:rPr lang="zh-CN" altLang="en-US" sz="1200" b="1" dirty="0"/>
              <a:t>类</a:t>
            </a:r>
          </a:p>
          <a:p>
            <a:pPr>
              <a:lnSpc>
                <a:spcPct val="150000"/>
              </a:lnSpc>
            </a:pPr>
            <a:r>
              <a:rPr lang="zh-CN" altLang="en-US" sz="1200" dirty="0">
                <a:solidFill>
                  <a:srgbClr val="00B050"/>
                </a:solidFill>
                <a:latin typeface="楷体" pitchFamily="49" charset="-122"/>
                <a:ea typeface="楷体" pitchFamily="49" charset="-122"/>
              </a:rPr>
              <a:t>该类不从类路径中获取配置文件，而是通过参数指定配置文件的位置。它可以获取类路径之外的资源，其语法格式如下：</a:t>
            </a:r>
          </a:p>
          <a:p>
            <a:pPr>
              <a:lnSpc>
                <a:spcPct val="150000"/>
              </a:lnSpc>
            </a:pPr>
            <a:r>
              <a:rPr lang="en-US" sz="1200" dirty="0" err="1">
                <a:solidFill>
                  <a:srgbClr val="002060"/>
                </a:solidFill>
                <a:latin typeface="Arial" pitchFamily="34" charset="0"/>
                <a:cs typeface="Arial" pitchFamily="34" charset="0"/>
              </a:rPr>
              <a:t>ApplicationContext</a:t>
            </a:r>
            <a:r>
              <a:rPr lang="en-US" sz="1200" dirty="0">
                <a:solidFill>
                  <a:srgbClr val="002060"/>
                </a:solidFill>
                <a:latin typeface="Arial" pitchFamily="34" charset="0"/>
                <a:cs typeface="Arial" pitchFamily="34" charset="0"/>
              </a:rPr>
              <a:t> context=new </a:t>
            </a:r>
            <a:r>
              <a:rPr lang="en-US" sz="1200" dirty="0" err="1">
                <a:solidFill>
                  <a:srgbClr val="002060"/>
                </a:solidFill>
                <a:latin typeface="Arial" pitchFamily="34" charset="0"/>
                <a:cs typeface="Arial" pitchFamily="34" charset="0"/>
              </a:rPr>
              <a:t>FileSystemXmlApplicationContext</a:t>
            </a:r>
            <a:r>
              <a:rPr lang="en-US" sz="1200" dirty="0">
                <a:solidFill>
                  <a:srgbClr val="002060"/>
                </a:solidFill>
                <a:latin typeface="Arial" pitchFamily="34" charset="0"/>
                <a:cs typeface="Arial" pitchFamily="34" charset="0"/>
              </a:rPr>
              <a:t>(String </a:t>
            </a:r>
            <a:r>
              <a:rPr lang="en-US" sz="1200" dirty="0" err="1">
                <a:solidFill>
                  <a:srgbClr val="002060"/>
                </a:solidFill>
                <a:latin typeface="Arial" pitchFamily="34" charset="0"/>
                <a:cs typeface="Arial" pitchFamily="34" charset="0"/>
              </a:rPr>
              <a:t>config</a:t>
            </a:r>
            <a:r>
              <a:rPr lang="en-US" sz="1200" dirty="0">
                <a:solidFill>
                  <a:srgbClr val="002060"/>
                </a:solidFill>
                <a:latin typeface="Arial" pitchFamily="34" charset="0"/>
                <a:cs typeface="Arial" pitchFamily="34" charset="0"/>
              </a:rPr>
              <a:t> Location);</a:t>
            </a:r>
            <a:endParaRPr lang="zh-CN" altLang="en-US" sz="1200" dirty="0">
              <a:solidFill>
                <a:srgbClr val="002060"/>
              </a:solidFill>
              <a:latin typeface="Arial" pitchFamily="34" charset="0"/>
              <a:cs typeface="Arial" pitchFamily="34" charset="0"/>
            </a:endParaRPr>
          </a:p>
          <a:p>
            <a:pPr>
              <a:lnSpc>
                <a:spcPct val="150000"/>
              </a:lnSpc>
            </a:pPr>
            <a:r>
              <a:rPr lang="en-US" sz="1200" b="1" dirty="0"/>
              <a:t>3</a:t>
            </a:r>
            <a:r>
              <a:rPr lang="zh-CN" altLang="en-US" sz="1200" b="1" dirty="0"/>
              <a:t>．</a:t>
            </a:r>
            <a:r>
              <a:rPr lang="en-US" sz="1200" b="1" dirty="0" err="1"/>
              <a:t>WebApplicationContext</a:t>
            </a:r>
            <a:r>
              <a:rPr lang="zh-CN" altLang="en-US" sz="1200" b="1" dirty="0"/>
              <a:t>类</a:t>
            </a:r>
          </a:p>
          <a:p>
            <a:pPr>
              <a:lnSpc>
                <a:spcPct val="150000"/>
              </a:lnSpc>
            </a:pPr>
            <a:r>
              <a:rPr lang="en-US" altLang="en-US" sz="1200" dirty="0" err="1">
                <a:solidFill>
                  <a:srgbClr val="00B050"/>
                </a:solidFill>
                <a:latin typeface="楷体" pitchFamily="49" charset="-122"/>
                <a:ea typeface="楷体" pitchFamily="49" charset="-122"/>
              </a:rPr>
              <a:t>WebApplicationContext</a:t>
            </a:r>
            <a:r>
              <a:rPr lang="zh-CN" altLang="en-US" sz="1200" dirty="0">
                <a:solidFill>
                  <a:srgbClr val="00B050"/>
                </a:solidFill>
                <a:latin typeface="楷体" pitchFamily="49" charset="-122"/>
                <a:ea typeface="楷体" pitchFamily="49" charset="-122"/>
              </a:rPr>
              <a:t>是</a:t>
            </a:r>
            <a:r>
              <a:rPr lang="en-US" altLang="en-US" sz="1200" dirty="0">
                <a:solidFill>
                  <a:srgbClr val="00B050"/>
                </a:solidFill>
                <a:latin typeface="楷体" pitchFamily="49" charset="-122"/>
                <a:ea typeface="楷体" pitchFamily="49" charset="-122"/>
              </a:rPr>
              <a:t>Spring</a:t>
            </a:r>
            <a:r>
              <a:rPr lang="zh-CN" altLang="en-US" sz="1200" dirty="0">
                <a:solidFill>
                  <a:srgbClr val="00B050"/>
                </a:solidFill>
                <a:latin typeface="楷体" pitchFamily="49" charset="-122"/>
                <a:ea typeface="楷体" pitchFamily="49" charset="-122"/>
              </a:rPr>
              <a:t>的</a:t>
            </a:r>
            <a:r>
              <a:rPr lang="en-US" altLang="en-US" sz="1200" dirty="0">
                <a:solidFill>
                  <a:srgbClr val="00B050"/>
                </a:solidFill>
                <a:latin typeface="楷体" pitchFamily="49" charset="-122"/>
                <a:ea typeface="楷体" pitchFamily="49" charset="-122"/>
              </a:rPr>
              <a:t>Web</a:t>
            </a:r>
            <a:r>
              <a:rPr lang="zh-CN" altLang="en-US" sz="1200" dirty="0">
                <a:solidFill>
                  <a:srgbClr val="00B050"/>
                </a:solidFill>
                <a:latin typeface="楷体" pitchFamily="49" charset="-122"/>
                <a:ea typeface="楷体" pitchFamily="49" charset="-122"/>
              </a:rPr>
              <a:t>应用容器，在</a:t>
            </a:r>
            <a:r>
              <a:rPr lang="en-US" altLang="en-US" sz="1200" dirty="0" err="1">
                <a:solidFill>
                  <a:srgbClr val="00B050"/>
                </a:solidFill>
                <a:latin typeface="楷体" pitchFamily="49" charset="-122"/>
                <a:ea typeface="楷体" pitchFamily="49" charset="-122"/>
              </a:rPr>
              <a:t>Servlet</a:t>
            </a:r>
            <a:r>
              <a:rPr lang="zh-CN" altLang="en-US" sz="1200" dirty="0">
                <a:solidFill>
                  <a:srgbClr val="00B050"/>
                </a:solidFill>
                <a:latin typeface="楷体" pitchFamily="49" charset="-122"/>
                <a:ea typeface="楷体" pitchFamily="49" charset="-122"/>
              </a:rPr>
              <a:t>中使用该类的方法一是在</a:t>
            </a:r>
            <a:r>
              <a:rPr lang="en-US" altLang="en-US" sz="1200" dirty="0" err="1">
                <a:solidFill>
                  <a:srgbClr val="00B050"/>
                </a:solidFill>
                <a:latin typeface="楷体" pitchFamily="49" charset="-122"/>
                <a:ea typeface="楷体" pitchFamily="49" charset="-122"/>
              </a:rPr>
              <a:t>Servlet</a:t>
            </a:r>
            <a:r>
              <a:rPr lang="zh-CN" altLang="en-US" sz="1200" dirty="0">
                <a:solidFill>
                  <a:srgbClr val="00B050"/>
                </a:solidFill>
                <a:latin typeface="楷体" pitchFamily="49" charset="-122"/>
                <a:ea typeface="楷体" pitchFamily="49" charset="-122"/>
              </a:rPr>
              <a:t>的</a:t>
            </a:r>
            <a:r>
              <a:rPr lang="en-US" altLang="en-US" sz="1200" dirty="0">
                <a:solidFill>
                  <a:srgbClr val="00B050"/>
                </a:solidFill>
                <a:latin typeface="楷体" pitchFamily="49" charset="-122"/>
                <a:ea typeface="楷体" pitchFamily="49" charset="-122"/>
              </a:rPr>
              <a:t>web.xml</a:t>
            </a:r>
            <a:r>
              <a:rPr lang="zh-CN" altLang="en-US" sz="1200" dirty="0">
                <a:solidFill>
                  <a:srgbClr val="00B050"/>
                </a:solidFill>
                <a:latin typeface="楷体" pitchFamily="49" charset="-122"/>
                <a:ea typeface="楷体" pitchFamily="49" charset="-122"/>
              </a:rPr>
              <a:t>文件中配置</a:t>
            </a:r>
            <a:r>
              <a:rPr lang="en-US" altLang="en-US" sz="1200" dirty="0">
                <a:solidFill>
                  <a:srgbClr val="00B050"/>
                </a:solidFill>
                <a:latin typeface="楷体" pitchFamily="49" charset="-122"/>
                <a:ea typeface="楷体" pitchFamily="49" charset="-122"/>
              </a:rPr>
              <a:t>Spring</a:t>
            </a:r>
            <a:r>
              <a:rPr lang="zh-CN" altLang="en-US" sz="1200" dirty="0">
                <a:solidFill>
                  <a:srgbClr val="00B050"/>
                </a:solidFill>
                <a:latin typeface="楷体" pitchFamily="49" charset="-122"/>
                <a:ea typeface="楷体" pitchFamily="49" charset="-122"/>
              </a:rPr>
              <a:t>的</a:t>
            </a:r>
            <a:r>
              <a:rPr lang="en-US" altLang="en-US" sz="1200" dirty="0" err="1">
                <a:solidFill>
                  <a:srgbClr val="00B050"/>
                </a:solidFill>
                <a:latin typeface="楷体" pitchFamily="49" charset="-122"/>
                <a:ea typeface="楷体" pitchFamily="49" charset="-122"/>
              </a:rPr>
              <a:t>ContextLoaderListener</a:t>
            </a:r>
            <a:r>
              <a:rPr lang="zh-CN" altLang="en-US" sz="1200" dirty="0">
                <a:solidFill>
                  <a:srgbClr val="00B050"/>
                </a:solidFill>
                <a:latin typeface="楷体" pitchFamily="49" charset="-122"/>
                <a:ea typeface="楷体" pitchFamily="49" charset="-122"/>
              </a:rPr>
              <a:t>监听器；二是修改</a:t>
            </a:r>
            <a:r>
              <a:rPr lang="en-US" altLang="en-US" sz="1200" dirty="0">
                <a:solidFill>
                  <a:srgbClr val="00B050"/>
                </a:solidFill>
                <a:latin typeface="楷体" pitchFamily="49" charset="-122"/>
                <a:ea typeface="楷体" pitchFamily="49" charset="-122"/>
              </a:rPr>
              <a:t>web.xml</a:t>
            </a:r>
            <a:r>
              <a:rPr lang="zh-CN" altLang="en-US" sz="1200" dirty="0">
                <a:solidFill>
                  <a:srgbClr val="00B050"/>
                </a:solidFill>
                <a:latin typeface="楷体" pitchFamily="49" charset="-122"/>
                <a:ea typeface="楷体" pitchFamily="49" charset="-122"/>
              </a:rPr>
              <a:t>配置文件，在其中添加一个</a:t>
            </a:r>
            <a:r>
              <a:rPr lang="en-US" altLang="en-US" sz="1200" dirty="0" err="1">
                <a:solidFill>
                  <a:srgbClr val="00B050"/>
                </a:solidFill>
                <a:latin typeface="楷体" pitchFamily="49" charset="-122"/>
                <a:ea typeface="楷体" pitchFamily="49" charset="-122"/>
              </a:rPr>
              <a:t>Servlet</a:t>
            </a:r>
            <a:r>
              <a:rPr lang="zh-CN" altLang="en-US" sz="1200" dirty="0">
                <a:solidFill>
                  <a:srgbClr val="00B050"/>
                </a:solidFill>
                <a:latin typeface="楷体" pitchFamily="49" charset="-122"/>
                <a:ea typeface="楷体" pitchFamily="49" charset="-122"/>
              </a:rPr>
              <a:t>，定义使用</a:t>
            </a:r>
            <a:r>
              <a:rPr lang="en-US" altLang="en-US" sz="1200" dirty="0">
                <a:solidFill>
                  <a:srgbClr val="00B050"/>
                </a:solidFill>
                <a:latin typeface="楷体" pitchFamily="49" charset="-122"/>
                <a:ea typeface="楷体" pitchFamily="49" charset="-122"/>
              </a:rPr>
              <a:t>Spring</a:t>
            </a:r>
            <a:r>
              <a:rPr lang="zh-CN" altLang="en-US" sz="1200" dirty="0">
                <a:solidFill>
                  <a:srgbClr val="00B050"/>
                </a:solidFill>
                <a:latin typeface="楷体" pitchFamily="49" charset="-122"/>
                <a:ea typeface="楷体" pitchFamily="49" charset="-122"/>
              </a:rPr>
              <a:t>的</a:t>
            </a:r>
            <a:r>
              <a:rPr lang="en-US" altLang="en-US" sz="1200" dirty="0" err="1">
                <a:solidFill>
                  <a:srgbClr val="00B050"/>
                </a:solidFill>
                <a:latin typeface="楷体" pitchFamily="49" charset="-122"/>
                <a:ea typeface="楷体" pitchFamily="49" charset="-122"/>
              </a:rPr>
              <a:t>org.springframework.web.context.Context</a:t>
            </a:r>
            <a:r>
              <a:rPr lang="en-US" altLang="en-US" sz="1200" dirty="0">
                <a:solidFill>
                  <a:srgbClr val="00B050"/>
                </a:solidFill>
                <a:latin typeface="楷体" pitchFamily="49" charset="-122"/>
                <a:ea typeface="楷体" pitchFamily="49" charset="-122"/>
              </a:rPr>
              <a:t> </a:t>
            </a:r>
            <a:r>
              <a:rPr lang="en-US" altLang="en-US" sz="1200" dirty="0" err="1">
                <a:solidFill>
                  <a:srgbClr val="00B050"/>
                </a:solidFill>
                <a:latin typeface="楷体" pitchFamily="49" charset="-122"/>
                <a:ea typeface="楷体" pitchFamily="49" charset="-122"/>
              </a:rPr>
              <a:t>LoaderServlet</a:t>
            </a:r>
            <a:r>
              <a:rPr lang="zh-CN" altLang="en-US" sz="1200" dirty="0">
                <a:solidFill>
                  <a:srgbClr val="00B050"/>
                </a:solidFill>
                <a:latin typeface="楷体" pitchFamily="49" charset="-122"/>
                <a:ea typeface="楷体" pitchFamily="49" charset="-122"/>
              </a:rPr>
              <a:t>类。</a:t>
            </a: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2	</a:t>
            </a:r>
            <a:r>
              <a:rPr lang="en-US" altLang="zh-CN" sz="1500" b="1" dirty="0">
                <a:solidFill>
                  <a:schemeClr val="bg1"/>
                </a:solidFill>
                <a:latin typeface="Arial" charset="0"/>
                <a:ea typeface="黑体" pitchFamily="49" charset="-122"/>
              </a:rPr>
              <a:t> </a:t>
            </a:r>
            <a:r>
              <a:rPr lang="en-US" altLang="zh-CN" sz="1600" b="1" dirty="0">
                <a:solidFill>
                  <a:schemeClr val="bg1"/>
                </a:solidFill>
                <a:latin typeface="Arial" charset="0"/>
                <a:ea typeface="黑体" pitchFamily="49" charset="-122"/>
              </a:rPr>
              <a:t>Spring </a:t>
            </a:r>
            <a:r>
              <a:rPr lang="en-US" altLang="zh-CN" sz="1600" b="1" dirty="0" err="1">
                <a:solidFill>
                  <a:schemeClr val="bg1"/>
                </a:solidFill>
                <a:latin typeface="Arial" charset="0"/>
                <a:ea typeface="黑体" pitchFamily="49" charset="-122"/>
              </a:rPr>
              <a:t>IoC</a:t>
            </a:r>
            <a:endParaRPr lang="zh-CN" altLang="en-US" sz="1600" b="1" dirty="0">
              <a:solidFill>
                <a:schemeClr val="bg1"/>
              </a:solidFill>
              <a:latin typeface="Arial" charset="0"/>
              <a:ea typeface="黑体" pitchFamily="49" charset="-122"/>
            </a:endParaRP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21279" y="611982"/>
            <a:ext cx="653680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控制反转与依赖注入</a:t>
            </a:r>
            <a:endParaRPr lang="en-US" altLang="zh-CN" sz="2700" dirty="0">
              <a:solidFill>
                <a:srgbClr val="FF6600"/>
              </a:solidFill>
              <a:latin typeface="Arial" charset="0"/>
              <a:ea typeface="隶书" pitchFamily="49" charset="-122"/>
            </a:endParaRPr>
          </a:p>
        </p:txBody>
      </p:sp>
      <p:graphicFrame>
        <p:nvGraphicFramePr>
          <p:cNvPr id="8" name="图示 7"/>
          <p:cNvGraphicFramePr/>
          <p:nvPr/>
        </p:nvGraphicFramePr>
        <p:xfrm>
          <a:off x="714348" y="1357304"/>
          <a:ext cx="7405718" cy="1817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2962122" y="3500444"/>
            <a:ext cx="2610010"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zh-CN" altLang="en-US" dirty="0"/>
              <a:t>依赖注入的</a:t>
            </a:r>
            <a:r>
              <a:rPr lang="en-US" dirty="0"/>
              <a:t>3</a:t>
            </a:r>
            <a:r>
              <a:rPr lang="zh-CN" altLang="en-US" dirty="0"/>
              <a:t>种实现类型</a:t>
            </a:r>
          </a:p>
        </p:txBody>
      </p:sp>
      <p:sp>
        <p:nvSpPr>
          <p:cNvPr id="10" name="TextBox 9"/>
          <p:cNvSpPr txBox="1"/>
          <p:nvPr/>
        </p:nvSpPr>
        <p:spPr>
          <a:xfrm>
            <a:off x="1928794" y="4202682"/>
            <a:ext cx="1107996" cy="369332"/>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zh-CN" altLang="en-US" dirty="0"/>
              <a:t>接口注入</a:t>
            </a:r>
          </a:p>
        </p:txBody>
      </p:sp>
      <p:sp>
        <p:nvSpPr>
          <p:cNvPr id="11" name="矩形 10"/>
          <p:cNvSpPr/>
          <p:nvPr/>
        </p:nvSpPr>
        <p:spPr>
          <a:xfrm>
            <a:off x="3661062" y="4214824"/>
            <a:ext cx="1210011" cy="36933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dirty="0"/>
              <a:t>Setter</a:t>
            </a:r>
            <a:r>
              <a:rPr lang="zh-CN" altLang="en-US" dirty="0"/>
              <a:t>注入</a:t>
            </a:r>
          </a:p>
        </p:txBody>
      </p:sp>
      <p:sp>
        <p:nvSpPr>
          <p:cNvPr id="12" name="矩形 11"/>
          <p:cNvSpPr/>
          <p:nvPr/>
        </p:nvSpPr>
        <p:spPr>
          <a:xfrm>
            <a:off x="5715008" y="4202682"/>
            <a:ext cx="1338828" cy="369332"/>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zh-CN" altLang="en-US" dirty="0"/>
              <a:t>构造器注入</a:t>
            </a:r>
          </a:p>
        </p:txBody>
      </p:sp>
      <p:cxnSp>
        <p:nvCxnSpPr>
          <p:cNvPr id="16" name="肘形连接符 15"/>
          <p:cNvCxnSpPr>
            <a:stCxn id="9" idx="2"/>
            <a:endCxn id="10" idx="0"/>
          </p:cNvCxnSpPr>
          <p:nvPr/>
        </p:nvCxnSpPr>
        <p:spPr>
          <a:xfrm rot="5400000">
            <a:off x="3208507" y="3144062"/>
            <a:ext cx="332906" cy="17843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9" idx="2"/>
            <a:endCxn id="12" idx="0"/>
          </p:cNvCxnSpPr>
          <p:nvPr/>
        </p:nvCxnSpPr>
        <p:spPr>
          <a:xfrm rot="16200000" flipH="1">
            <a:off x="5159321" y="2977581"/>
            <a:ext cx="332906" cy="211729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9" idx="2"/>
            <a:endCxn id="11" idx="0"/>
          </p:cNvCxnSpPr>
          <p:nvPr/>
        </p:nvCxnSpPr>
        <p:spPr>
          <a:xfrm rot="5400000">
            <a:off x="4094074" y="4041771"/>
            <a:ext cx="345048" cy="105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8171</TotalTime>
  <Words>2386</Words>
  <Application>Microsoft Macintosh PowerPoint</Application>
  <PresentationFormat>全屏显示(16:9)</PresentationFormat>
  <Paragraphs>240</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楷体</vt:lpstr>
      <vt:lpstr>宋体</vt:lpstr>
      <vt:lpstr>Arial</vt:lpstr>
      <vt:lpstr>Calibri</vt:lpstr>
      <vt:lpstr>Lucida Sans Unicode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面向对象编程基础</dc:title>
  <dc:subject>C#程序设计实用教程</dc:subject>
  <dc:creator>小科</dc:creator>
  <cp:lastModifiedBy>xiang chen</cp:lastModifiedBy>
  <cp:revision>800</cp:revision>
  <dcterms:created xsi:type="dcterms:W3CDTF">2014-12-17T01:03:54Z</dcterms:created>
  <dcterms:modified xsi:type="dcterms:W3CDTF">2023-03-27T03:53:53Z</dcterms:modified>
</cp:coreProperties>
</file>