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60" r:id="rId3"/>
    <p:sldId id="509" r:id="rId4"/>
    <p:sldId id="692" r:id="rId5"/>
    <p:sldId id="693" r:id="rId6"/>
    <p:sldId id="694" r:id="rId7"/>
    <p:sldId id="695" r:id="rId8"/>
    <p:sldId id="696" r:id="rId9"/>
    <p:sldId id="697" r:id="rId10"/>
    <p:sldId id="698" r:id="rId11"/>
    <p:sldId id="699" r:id="rId12"/>
    <p:sldId id="700" r:id="rId13"/>
    <p:sldId id="701" r:id="rId14"/>
    <p:sldId id="667" r:id="rId15"/>
    <p:sldId id="702" r:id="rId16"/>
    <p:sldId id="704" r:id="rId17"/>
    <p:sldId id="705" r:id="rId18"/>
    <p:sldId id="706" r:id="rId19"/>
    <p:sldId id="707" r:id="rId20"/>
    <p:sldId id="708" r:id="rId21"/>
    <p:sldId id="709" r:id="rId22"/>
    <p:sldId id="710" r:id="rId23"/>
    <p:sldId id="449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11F0F"/>
    <a:srgbClr val="956B8C"/>
    <a:srgbClr val="F79646"/>
    <a:srgbClr val="D0EC46"/>
    <a:srgbClr val="58E046"/>
    <a:srgbClr val="48D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758" autoAdjust="0"/>
  </p:normalViewPr>
  <p:slideViewPr>
    <p:cSldViewPr>
      <p:cViewPr varScale="1">
        <p:scale>
          <a:sx n="135" d="100"/>
          <a:sy n="135" d="100"/>
        </p:scale>
        <p:origin x="960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F88BA-2EE3-4C93-836D-A033885F976F}" type="doc">
      <dgm:prSet loTypeId="urn:microsoft.com/office/officeart/2005/8/layout/vList6" loCatId="process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zh-CN" altLang="en-US"/>
        </a:p>
      </dgm:t>
    </dgm:pt>
    <dgm:pt modelId="{104DE345-A8BC-4375-A7D9-9CB533B4D6F6}">
      <dgm:prSet phldrT="[文本]"/>
      <dgm:spPr/>
      <dgm:t>
        <a:bodyPr/>
        <a:lstStyle/>
        <a:p>
          <a:r>
            <a:rPr lang="zh-CN" dirty="0"/>
            <a:t>选择符</a:t>
          </a:r>
          <a:endParaRPr lang="zh-CN" altLang="en-US" dirty="0"/>
        </a:p>
      </dgm:t>
    </dgm:pt>
    <dgm:pt modelId="{56CC92CB-040E-4437-B403-8B475DD6DA32}" type="parTrans" cxnId="{7F4DE6A6-2A10-4AC7-94CA-D7FEB55308EC}">
      <dgm:prSet/>
      <dgm:spPr/>
      <dgm:t>
        <a:bodyPr/>
        <a:lstStyle/>
        <a:p>
          <a:endParaRPr lang="zh-CN" altLang="en-US"/>
        </a:p>
      </dgm:t>
    </dgm:pt>
    <dgm:pt modelId="{76BAF5F4-C717-40F0-8332-A0174385075E}" type="sibTrans" cxnId="{7F4DE6A6-2A10-4AC7-94CA-D7FEB55308EC}">
      <dgm:prSet/>
      <dgm:spPr/>
      <dgm:t>
        <a:bodyPr/>
        <a:lstStyle/>
        <a:p>
          <a:endParaRPr lang="zh-CN" altLang="en-US"/>
        </a:p>
      </dgm:t>
    </dgm:pt>
    <dgm:pt modelId="{89A8AB7A-02FB-47FC-B5F8-2DE50C31A6DB}">
      <dgm:prSet phldrT="[文本]"/>
      <dgm:spPr/>
      <dgm:t>
        <a:bodyPr/>
        <a:lstStyle/>
        <a:p>
          <a:r>
            <a:rPr lang="zh-CN" dirty="0"/>
            <a:t>又称选择器，是</a:t>
          </a:r>
          <a:r>
            <a:rPr lang="en-US" dirty="0"/>
            <a:t>CSS</a:t>
          </a:r>
          <a:r>
            <a:rPr lang="zh-CN" dirty="0"/>
            <a:t>中很重要的概念，所有</a:t>
          </a:r>
          <a:r>
            <a:rPr lang="en-US" dirty="0"/>
            <a:t>HTML</a:t>
          </a:r>
          <a:r>
            <a:rPr lang="zh-CN" dirty="0"/>
            <a:t>语言中的标记都是通过不同的</a:t>
          </a:r>
          <a:r>
            <a:rPr lang="en-US" dirty="0"/>
            <a:t>CSS</a:t>
          </a:r>
          <a:r>
            <a:rPr lang="zh-CN" dirty="0"/>
            <a:t>选择器进行控制的。</a:t>
          </a:r>
          <a:endParaRPr lang="zh-CN" altLang="en-US" dirty="0"/>
        </a:p>
      </dgm:t>
    </dgm:pt>
    <dgm:pt modelId="{FAF94710-612A-4379-B893-1912D8BD750F}" type="parTrans" cxnId="{7F40F3DE-E022-4250-B015-688E8839ACA3}">
      <dgm:prSet/>
      <dgm:spPr/>
      <dgm:t>
        <a:bodyPr/>
        <a:lstStyle/>
        <a:p>
          <a:endParaRPr lang="zh-CN" altLang="en-US"/>
        </a:p>
      </dgm:t>
    </dgm:pt>
    <dgm:pt modelId="{A41E9D9D-4099-4D8E-8ABB-92202659FD90}" type="sibTrans" cxnId="{7F40F3DE-E022-4250-B015-688E8839ACA3}">
      <dgm:prSet/>
      <dgm:spPr/>
      <dgm:t>
        <a:bodyPr/>
        <a:lstStyle/>
        <a:p>
          <a:endParaRPr lang="zh-CN" altLang="en-US"/>
        </a:p>
      </dgm:t>
    </dgm:pt>
    <dgm:pt modelId="{E8E7854F-FFD5-484E-813D-9155D4644175}">
      <dgm:prSet phldrT="[文本]"/>
      <dgm:spPr/>
      <dgm:t>
        <a:bodyPr/>
        <a:lstStyle/>
        <a:p>
          <a:r>
            <a:rPr lang="zh-CN" dirty="0"/>
            <a:t>属性</a:t>
          </a:r>
          <a:endParaRPr lang="zh-CN" altLang="en-US" dirty="0"/>
        </a:p>
      </dgm:t>
    </dgm:pt>
    <dgm:pt modelId="{545426BC-76C2-4403-98B3-B130D70293AF}" type="parTrans" cxnId="{154FB1C0-3D88-40FD-9025-8C8A1A3A04B8}">
      <dgm:prSet/>
      <dgm:spPr/>
      <dgm:t>
        <a:bodyPr/>
        <a:lstStyle/>
        <a:p>
          <a:endParaRPr lang="zh-CN" altLang="en-US"/>
        </a:p>
      </dgm:t>
    </dgm:pt>
    <dgm:pt modelId="{DCE297CC-3723-45C9-929F-B6E847E58C09}" type="sibTrans" cxnId="{154FB1C0-3D88-40FD-9025-8C8A1A3A04B8}">
      <dgm:prSet/>
      <dgm:spPr/>
      <dgm:t>
        <a:bodyPr/>
        <a:lstStyle/>
        <a:p>
          <a:endParaRPr lang="zh-CN" altLang="en-US"/>
        </a:p>
      </dgm:t>
    </dgm:pt>
    <dgm:pt modelId="{1341F4A2-0EA4-43F5-8F1D-415667ADD49C}">
      <dgm:prSet phldrT="[文本]"/>
      <dgm:spPr/>
      <dgm:t>
        <a:bodyPr/>
        <a:lstStyle/>
        <a:p>
          <a:r>
            <a:rPr lang="zh-CN" dirty="0"/>
            <a:t>主要包括字体属性、文本属性、背景属性、布局属性、边界属性、列表项目属性、表格属性等内容。其中一些属性只有部分浏览器支持，因此使</a:t>
          </a:r>
          <a:r>
            <a:rPr lang="en-US" dirty="0"/>
            <a:t>CSS</a:t>
          </a:r>
          <a:r>
            <a:rPr lang="zh-CN" dirty="0"/>
            <a:t>属性的使用变得更加的复杂。</a:t>
          </a:r>
          <a:endParaRPr lang="zh-CN" altLang="en-US" dirty="0"/>
        </a:p>
      </dgm:t>
    </dgm:pt>
    <dgm:pt modelId="{43E130E9-51BA-4BD1-99C4-A44F08C10DD8}" type="parTrans" cxnId="{680A4C0E-1C19-4CEF-91BA-A3427C0B34CA}">
      <dgm:prSet/>
      <dgm:spPr/>
      <dgm:t>
        <a:bodyPr/>
        <a:lstStyle/>
        <a:p>
          <a:endParaRPr lang="zh-CN" altLang="en-US"/>
        </a:p>
      </dgm:t>
    </dgm:pt>
    <dgm:pt modelId="{8A09D69C-DB40-4DD2-ADE9-ED34A0EBD28B}" type="sibTrans" cxnId="{680A4C0E-1C19-4CEF-91BA-A3427C0B34CA}">
      <dgm:prSet/>
      <dgm:spPr/>
      <dgm:t>
        <a:bodyPr/>
        <a:lstStyle/>
        <a:p>
          <a:endParaRPr lang="zh-CN" altLang="en-US"/>
        </a:p>
      </dgm:t>
    </dgm:pt>
    <dgm:pt modelId="{A82AE0DD-2A83-4F8B-A112-E907252CBCA4}">
      <dgm:prSet/>
      <dgm:spPr/>
      <dgm:t>
        <a:bodyPr/>
        <a:lstStyle/>
        <a:p>
          <a:r>
            <a:rPr lang="zh-CN" dirty="0"/>
            <a:t>属性值</a:t>
          </a:r>
          <a:endParaRPr lang="zh-CN" altLang="en-US" dirty="0"/>
        </a:p>
      </dgm:t>
    </dgm:pt>
    <dgm:pt modelId="{692621E0-9CC4-4D8B-AD55-961AD6CE88C2}" type="parTrans" cxnId="{459EC17C-F086-4B82-9613-9D439C0E19F8}">
      <dgm:prSet/>
      <dgm:spPr/>
      <dgm:t>
        <a:bodyPr/>
        <a:lstStyle/>
        <a:p>
          <a:endParaRPr lang="zh-CN" altLang="en-US"/>
        </a:p>
      </dgm:t>
    </dgm:pt>
    <dgm:pt modelId="{1C4919F0-E8F4-4839-B205-C872771FDE74}" type="sibTrans" cxnId="{459EC17C-F086-4B82-9613-9D439C0E19F8}">
      <dgm:prSet/>
      <dgm:spPr/>
      <dgm:t>
        <a:bodyPr/>
        <a:lstStyle/>
        <a:p>
          <a:endParaRPr lang="zh-CN" altLang="en-US"/>
        </a:p>
      </dgm:t>
    </dgm:pt>
    <dgm:pt modelId="{846078C9-1F7C-4743-8286-EDE942FAC2B0}">
      <dgm:prSet/>
      <dgm:spPr/>
      <dgm:t>
        <a:bodyPr/>
        <a:lstStyle/>
        <a:p>
          <a:r>
            <a:rPr lang="zh-CN" dirty="0"/>
            <a:t>为某属性的有效值。属性与属性值之间以“</a:t>
          </a:r>
          <a:r>
            <a:rPr lang="en-US" dirty="0"/>
            <a:t>:</a:t>
          </a:r>
          <a:r>
            <a:rPr lang="zh-CN" dirty="0"/>
            <a:t>”号分隔。当有多个属性时，使用“；”分隔。图</a:t>
          </a:r>
          <a:r>
            <a:rPr lang="en-US" dirty="0"/>
            <a:t>2.16</a:t>
          </a:r>
          <a:r>
            <a:rPr lang="zh-CN" dirty="0"/>
            <a:t>为大家标注了</a:t>
          </a:r>
          <a:r>
            <a:rPr lang="en-US" dirty="0"/>
            <a:t>CSS</a:t>
          </a:r>
          <a:r>
            <a:rPr lang="zh-CN" dirty="0"/>
            <a:t>语法中的选择器、属性与属性值。</a:t>
          </a:r>
          <a:endParaRPr lang="zh-CN" altLang="en-US" dirty="0"/>
        </a:p>
      </dgm:t>
    </dgm:pt>
    <dgm:pt modelId="{57096F77-9D6C-4A5C-9661-C427D9902F54}" type="parTrans" cxnId="{01142FEC-1168-4913-858B-DF3338940548}">
      <dgm:prSet/>
      <dgm:spPr/>
      <dgm:t>
        <a:bodyPr/>
        <a:lstStyle/>
        <a:p>
          <a:endParaRPr lang="zh-CN" altLang="en-US"/>
        </a:p>
      </dgm:t>
    </dgm:pt>
    <dgm:pt modelId="{5894ECC1-7D8C-40EB-8FBD-48CE1A77E4D0}" type="sibTrans" cxnId="{01142FEC-1168-4913-858B-DF3338940548}">
      <dgm:prSet/>
      <dgm:spPr/>
      <dgm:t>
        <a:bodyPr/>
        <a:lstStyle/>
        <a:p>
          <a:endParaRPr lang="zh-CN" altLang="en-US"/>
        </a:p>
      </dgm:t>
    </dgm:pt>
    <dgm:pt modelId="{0242BCC0-0199-4022-9758-A0F758C5DF94}" type="pres">
      <dgm:prSet presAssocID="{5F6F88BA-2EE3-4C93-836D-A033885F976F}" presName="Name0" presStyleCnt="0">
        <dgm:presLayoutVars>
          <dgm:dir/>
          <dgm:animLvl val="lvl"/>
          <dgm:resizeHandles/>
        </dgm:presLayoutVars>
      </dgm:prSet>
      <dgm:spPr/>
    </dgm:pt>
    <dgm:pt modelId="{DD10870E-FC1C-492F-B5C9-3C5EE60EF877}" type="pres">
      <dgm:prSet presAssocID="{104DE345-A8BC-4375-A7D9-9CB533B4D6F6}" presName="linNode" presStyleCnt="0"/>
      <dgm:spPr/>
    </dgm:pt>
    <dgm:pt modelId="{894B7CA3-9619-4758-BD5F-A9FFAB33C9AC}" type="pres">
      <dgm:prSet presAssocID="{104DE345-A8BC-4375-A7D9-9CB533B4D6F6}" presName="parentShp" presStyleLbl="node1" presStyleIdx="0" presStyleCnt="3">
        <dgm:presLayoutVars>
          <dgm:bulletEnabled val="1"/>
        </dgm:presLayoutVars>
      </dgm:prSet>
      <dgm:spPr/>
    </dgm:pt>
    <dgm:pt modelId="{04FF3E49-DD3E-47C7-A82C-9687A0265ED3}" type="pres">
      <dgm:prSet presAssocID="{104DE345-A8BC-4375-A7D9-9CB533B4D6F6}" presName="childShp" presStyleLbl="bgAccFollowNode1" presStyleIdx="0" presStyleCnt="3">
        <dgm:presLayoutVars>
          <dgm:bulletEnabled val="1"/>
        </dgm:presLayoutVars>
      </dgm:prSet>
      <dgm:spPr/>
    </dgm:pt>
    <dgm:pt modelId="{0E1CA74D-BCD5-4D1F-A014-3571C78A00C0}" type="pres">
      <dgm:prSet presAssocID="{76BAF5F4-C717-40F0-8332-A0174385075E}" presName="spacing" presStyleCnt="0"/>
      <dgm:spPr/>
    </dgm:pt>
    <dgm:pt modelId="{6A009B46-502D-4C13-B9D4-564D0D8A87E2}" type="pres">
      <dgm:prSet presAssocID="{E8E7854F-FFD5-484E-813D-9155D4644175}" presName="linNode" presStyleCnt="0"/>
      <dgm:spPr/>
    </dgm:pt>
    <dgm:pt modelId="{9CB28F70-74AF-476A-A048-4E110C09897B}" type="pres">
      <dgm:prSet presAssocID="{E8E7854F-FFD5-484E-813D-9155D4644175}" presName="parentShp" presStyleLbl="node1" presStyleIdx="1" presStyleCnt="3">
        <dgm:presLayoutVars>
          <dgm:bulletEnabled val="1"/>
        </dgm:presLayoutVars>
      </dgm:prSet>
      <dgm:spPr/>
    </dgm:pt>
    <dgm:pt modelId="{9ACF045F-FAB1-41F1-99CC-65D2B9BB63FE}" type="pres">
      <dgm:prSet presAssocID="{E8E7854F-FFD5-484E-813D-9155D4644175}" presName="childShp" presStyleLbl="bgAccFollowNode1" presStyleIdx="1" presStyleCnt="3">
        <dgm:presLayoutVars>
          <dgm:bulletEnabled val="1"/>
        </dgm:presLayoutVars>
      </dgm:prSet>
      <dgm:spPr/>
    </dgm:pt>
    <dgm:pt modelId="{B6FB49F0-B2EA-4864-935A-19C35A4A6EC0}" type="pres">
      <dgm:prSet presAssocID="{DCE297CC-3723-45C9-929F-B6E847E58C09}" presName="spacing" presStyleCnt="0"/>
      <dgm:spPr/>
    </dgm:pt>
    <dgm:pt modelId="{BA99E2C2-5378-4FF8-8981-C2ED1E17E0CF}" type="pres">
      <dgm:prSet presAssocID="{A82AE0DD-2A83-4F8B-A112-E907252CBCA4}" presName="linNode" presStyleCnt="0"/>
      <dgm:spPr/>
    </dgm:pt>
    <dgm:pt modelId="{9F0BA5DB-AC4E-4153-A5AF-5F6FA7D5DEA5}" type="pres">
      <dgm:prSet presAssocID="{A82AE0DD-2A83-4F8B-A112-E907252CBCA4}" presName="parentShp" presStyleLbl="node1" presStyleIdx="2" presStyleCnt="3">
        <dgm:presLayoutVars>
          <dgm:bulletEnabled val="1"/>
        </dgm:presLayoutVars>
      </dgm:prSet>
      <dgm:spPr/>
    </dgm:pt>
    <dgm:pt modelId="{6BDFDAA7-D4C0-4B52-A2D2-02700E9C5F4B}" type="pres">
      <dgm:prSet presAssocID="{A82AE0DD-2A83-4F8B-A112-E907252CBCA4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680A4C0E-1C19-4CEF-91BA-A3427C0B34CA}" srcId="{E8E7854F-FFD5-484E-813D-9155D4644175}" destId="{1341F4A2-0EA4-43F5-8F1D-415667ADD49C}" srcOrd="0" destOrd="0" parTransId="{43E130E9-51BA-4BD1-99C4-A44F08C10DD8}" sibTransId="{8A09D69C-DB40-4DD2-ADE9-ED34A0EBD28B}"/>
    <dgm:cxn modelId="{D90C7B71-6307-4C8C-93B1-8259904F1CC3}" type="presOf" srcId="{89A8AB7A-02FB-47FC-B5F8-2DE50C31A6DB}" destId="{04FF3E49-DD3E-47C7-A82C-9687A0265ED3}" srcOrd="0" destOrd="0" presId="urn:microsoft.com/office/officeart/2005/8/layout/vList6"/>
    <dgm:cxn modelId="{C599B379-D8A3-42C9-A631-9263D04156AC}" type="presOf" srcId="{A82AE0DD-2A83-4F8B-A112-E907252CBCA4}" destId="{9F0BA5DB-AC4E-4153-A5AF-5F6FA7D5DEA5}" srcOrd="0" destOrd="0" presId="urn:microsoft.com/office/officeart/2005/8/layout/vList6"/>
    <dgm:cxn modelId="{459EC17C-F086-4B82-9613-9D439C0E19F8}" srcId="{5F6F88BA-2EE3-4C93-836D-A033885F976F}" destId="{A82AE0DD-2A83-4F8B-A112-E907252CBCA4}" srcOrd="2" destOrd="0" parTransId="{692621E0-9CC4-4D8B-AD55-961AD6CE88C2}" sibTransId="{1C4919F0-E8F4-4839-B205-C872771FDE74}"/>
    <dgm:cxn modelId="{2B81EA81-9543-45BE-8036-EFE7A1DE2DAD}" type="presOf" srcId="{846078C9-1F7C-4743-8286-EDE942FAC2B0}" destId="{6BDFDAA7-D4C0-4B52-A2D2-02700E9C5F4B}" srcOrd="0" destOrd="0" presId="urn:microsoft.com/office/officeart/2005/8/layout/vList6"/>
    <dgm:cxn modelId="{726F3B8A-DC45-49F0-84D4-F4C6720CA53A}" type="presOf" srcId="{1341F4A2-0EA4-43F5-8F1D-415667ADD49C}" destId="{9ACF045F-FAB1-41F1-99CC-65D2B9BB63FE}" srcOrd="0" destOrd="0" presId="urn:microsoft.com/office/officeart/2005/8/layout/vList6"/>
    <dgm:cxn modelId="{91870895-58F0-43EE-8120-40EC193BD217}" type="presOf" srcId="{E8E7854F-FFD5-484E-813D-9155D4644175}" destId="{9CB28F70-74AF-476A-A048-4E110C09897B}" srcOrd="0" destOrd="0" presId="urn:microsoft.com/office/officeart/2005/8/layout/vList6"/>
    <dgm:cxn modelId="{9080B198-5508-4218-BB74-DFFDCE6113FD}" type="presOf" srcId="{5F6F88BA-2EE3-4C93-836D-A033885F976F}" destId="{0242BCC0-0199-4022-9758-A0F758C5DF94}" srcOrd="0" destOrd="0" presId="urn:microsoft.com/office/officeart/2005/8/layout/vList6"/>
    <dgm:cxn modelId="{42A5279B-065A-4088-8073-C0646D311C7C}" type="presOf" srcId="{104DE345-A8BC-4375-A7D9-9CB533B4D6F6}" destId="{894B7CA3-9619-4758-BD5F-A9FFAB33C9AC}" srcOrd="0" destOrd="0" presId="urn:microsoft.com/office/officeart/2005/8/layout/vList6"/>
    <dgm:cxn modelId="{7F4DE6A6-2A10-4AC7-94CA-D7FEB55308EC}" srcId="{5F6F88BA-2EE3-4C93-836D-A033885F976F}" destId="{104DE345-A8BC-4375-A7D9-9CB533B4D6F6}" srcOrd="0" destOrd="0" parTransId="{56CC92CB-040E-4437-B403-8B475DD6DA32}" sibTransId="{76BAF5F4-C717-40F0-8332-A0174385075E}"/>
    <dgm:cxn modelId="{154FB1C0-3D88-40FD-9025-8C8A1A3A04B8}" srcId="{5F6F88BA-2EE3-4C93-836D-A033885F976F}" destId="{E8E7854F-FFD5-484E-813D-9155D4644175}" srcOrd="1" destOrd="0" parTransId="{545426BC-76C2-4403-98B3-B130D70293AF}" sibTransId="{DCE297CC-3723-45C9-929F-B6E847E58C09}"/>
    <dgm:cxn modelId="{7F40F3DE-E022-4250-B015-688E8839ACA3}" srcId="{104DE345-A8BC-4375-A7D9-9CB533B4D6F6}" destId="{89A8AB7A-02FB-47FC-B5F8-2DE50C31A6DB}" srcOrd="0" destOrd="0" parTransId="{FAF94710-612A-4379-B893-1912D8BD750F}" sibTransId="{A41E9D9D-4099-4D8E-8ABB-92202659FD90}"/>
    <dgm:cxn modelId="{01142FEC-1168-4913-858B-DF3338940548}" srcId="{A82AE0DD-2A83-4F8B-A112-E907252CBCA4}" destId="{846078C9-1F7C-4743-8286-EDE942FAC2B0}" srcOrd="0" destOrd="0" parTransId="{57096F77-9D6C-4A5C-9661-C427D9902F54}" sibTransId="{5894ECC1-7D8C-40EB-8FBD-48CE1A77E4D0}"/>
    <dgm:cxn modelId="{841220FE-8515-4C13-9D0D-16B1605DF29F}" type="presParOf" srcId="{0242BCC0-0199-4022-9758-A0F758C5DF94}" destId="{DD10870E-FC1C-492F-B5C9-3C5EE60EF877}" srcOrd="0" destOrd="0" presId="urn:microsoft.com/office/officeart/2005/8/layout/vList6"/>
    <dgm:cxn modelId="{08979E40-5D8B-4C99-838A-CCFD272F202A}" type="presParOf" srcId="{DD10870E-FC1C-492F-B5C9-3C5EE60EF877}" destId="{894B7CA3-9619-4758-BD5F-A9FFAB33C9AC}" srcOrd="0" destOrd="0" presId="urn:microsoft.com/office/officeart/2005/8/layout/vList6"/>
    <dgm:cxn modelId="{FD38381C-C5F3-4D07-B8D1-F52C53E8E06C}" type="presParOf" srcId="{DD10870E-FC1C-492F-B5C9-3C5EE60EF877}" destId="{04FF3E49-DD3E-47C7-A82C-9687A0265ED3}" srcOrd="1" destOrd="0" presId="urn:microsoft.com/office/officeart/2005/8/layout/vList6"/>
    <dgm:cxn modelId="{3CAD4F3C-4B41-4EFA-A4B6-BFA6D8C9DA51}" type="presParOf" srcId="{0242BCC0-0199-4022-9758-A0F758C5DF94}" destId="{0E1CA74D-BCD5-4D1F-A014-3571C78A00C0}" srcOrd="1" destOrd="0" presId="urn:microsoft.com/office/officeart/2005/8/layout/vList6"/>
    <dgm:cxn modelId="{DA21DE9E-65F2-4AB5-91BA-E90A79292B68}" type="presParOf" srcId="{0242BCC0-0199-4022-9758-A0F758C5DF94}" destId="{6A009B46-502D-4C13-B9D4-564D0D8A87E2}" srcOrd="2" destOrd="0" presId="urn:microsoft.com/office/officeart/2005/8/layout/vList6"/>
    <dgm:cxn modelId="{8DF0E21A-DFE2-4666-BB21-B68AE364ABA9}" type="presParOf" srcId="{6A009B46-502D-4C13-B9D4-564D0D8A87E2}" destId="{9CB28F70-74AF-476A-A048-4E110C09897B}" srcOrd="0" destOrd="0" presId="urn:microsoft.com/office/officeart/2005/8/layout/vList6"/>
    <dgm:cxn modelId="{D8AA821F-2754-4724-8C71-8AEB46E85B5F}" type="presParOf" srcId="{6A009B46-502D-4C13-B9D4-564D0D8A87E2}" destId="{9ACF045F-FAB1-41F1-99CC-65D2B9BB63FE}" srcOrd="1" destOrd="0" presId="urn:microsoft.com/office/officeart/2005/8/layout/vList6"/>
    <dgm:cxn modelId="{29CF2153-19B9-4216-9971-B34F97D78BB7}" type="presParOf" srcId="{0242BCC0-0199-4022-9758-A0F758C5DF94}" destId="{B6FB49F0-B2EA-4864-935A-19C35A4A6EC0}" srcOrd="3" destOrd="0" presId="urn:microsoft.com/office/officeart/2005/8/layout/vList6"/>
    <dgm:cxn modelId="{5461B03F-A9F7-478D-BFF1-78A1C6DD32D6}" type="presParOf" srcId="{0242BCC0-0199-4022-9758-A0F758C5DF94}" destId="{BA99E2C2-5378-4FF8-8981-C2ED1E17E0CF}" srcOrd="4" destOrd="0" presId="urn:microsoft.com/office/officeart/2005/8/layout/vList6"/>
    <dgm:cxn modelId="{1CFAD56A-3067-4961-A61A-800146D3FA4F}" type="presParOf" srcId="{BA99E2C2-5378-4FF8-8981-C2ED1E17E0CF}" destId="{9F0BA5DB-AC4E-4153-A5AF-5F6FA7D5DEA5}" srcOrd="0" destOrd="0" presId="urn:microsoft.com/office/officeart/2005/8/layout/vList6"/>
    <dgm:cxn modelId="{BCC279B0-830D-4D13-AD68-4237442A90A5}" type="presParOf" srcId="{BA99E2C2-5378-4FF8-8981-C2ED1E17E0CF}" destId="{6BDFDAA7-D4C0-4B52-A2D2-02700E9C5F4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F3E49-DD3E-47C7-A82C-9687A0265ED3}">
      <dsp:nvSpPr>
        <dsp:cNvPr id="0" name=""/>
        <dsp:cNvSpPr/>
      </dsp:nvSpPr>
      <dsp:spPr>
        <a:xfrm>
          <a:off x="1885963" y="0"/>
          <a:ext cx="2828944" cy="9822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又称选择器，是</a:t>
          </a:r>
          <a:r>
            <a:rPr lang="en-US" sz="900" kern="1200" dirty="0"/>
            <a:t>CSS</a:t>
          </a:r>
          <a:r>
            <a:rPr lang="zh-CN" sz="900" kern="1200" dirty="0"/>
            <a:t>中很重要的概念，所有</a:t>
          </a:r>
          <a:r>
            <a:rPr lang="en-US" sz="900" kern="1200" dirty="0"/>
            <a:t>HTML</a:t>
          </a:r>
          <a:r>
            <a:rPr lang="zh-CN" sz="900" kern="1200" dirty="0"/>
            <a:t>语言中的标记都是通过不同的</a:t>
          </a:r>
          <a:r>
            <a:rPr lang="en-US" sz="900" kern="1200" dirty="0"/>
            <a:t>CSS</a:t>
          </a:r>
          <a:r>
            <a:rPr lang="zh-CN" sz="900" kern="1200" dirty="0"/>
            <a:t>选择器进行控制的。</a:t>
          </a:r>
          <a:endParaRPr lang="zh-CN" altLang="en-US" sz="900" kern="1200" dirty="0"/>
        </a:p>
      </dsp:txBody>
      <dsp:txXfrm>
        <a:off x="1885963" y="122784"/>
        <a:ext cx="2460592" cy="736704"/>
      </dsp:txXfrm>
    </dsp:sp>
    <dsp:sp modelId="{894B7CA3-9619-4758-BD5F-A9FFAB33C9AC}">
      <dsp:nvSpPr>
        <dsp:cNvPr id="0" name=""/>
        <dsp:cNvSpPr/>
      </dsp:nvSpPr>
      <dsp:spPr>
        <a:xfrm>
          <a:off x="0" y="0"/>
          <a:ext cx="1885963" cy="9822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 dirty="0"/>
            <a:t>选择符</a:t>
          </a:r>
          <a:endParaRPr lang="zh-CN" altLang="en-US" sz="3900" kern="1200" dirty="0"/>
        </a:p>
      </dsp:txBody>
      <dsp:txXfrm>
        <a:off x="47951" y="47951"/>
        <a:ext cx="1790061" cy="886370"/>
      </dsp:txXfrm>
    </dsp:sp>
    <dsp:sp modelId="{9ACF045F-FAB1-41F1-99CC-65D2B9BB63FE}">
      <dsp:nvSpPr>
        <dsp:cNvPr id="0" name=""/>
        <dsp:cNvSpPr/>
      </dsp:nvSpPr>
      <dsp:spPr>
        <a:xfrm>
          <a:off x="1885963" y="1080499"/>
          <a:ext cx="2828944" cy="9822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主要包括字体属性、文本属性、背景属性、布局属性、边界属性、列表项目属性、表格属性等内容。其中一些属性只有部分浏览器支持，因此使</a:t>
          </a:r>
          <a:r>
            <a:rPr lang="en-US" sz="900" kern="1200" dirty="0"/>
            <a:t>CSS</a:t>
          </a:r>
          <a:r>
            <a:rPr lang="zh-CN" sz="900" kern="1200" dirty="0"/>
            <a:t>属性的使用变得更加的复杂。</a:t>
          </a:r>
          <a:endParaRPr lang="zh-CN" altLang="en-US" sz="900" kern="1200" dirty="0"/>
        </a:p>
      </dsp:txBody>
      <dsp:txXfrm>
        <a:off x="1885963" y="1203283"/>
        <a:ext cx="2460592" cy="736704"/>
      </dsp:txXfrm>
    </dsp:sp>
    <dsp:sp modelId="{9CB28F70-74AF-476A-A048-4E110C09897B}">
      <dsp:nvSpPr>
        <dsp:cNvPr id="0" name=""/>
        <dsp:cNvSpPr/>
      </dsp:nvSpPr>
      <dsp:spPr>
        <a:xfrm>
          <a:off x="0" y="1080499"/>
          <a:ext cx="1885963" cy="9822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 dirty="0"/>
            <a:t>属性</a:t>
          </a:r>
          <a:endParaRPr lang="zh-CN" altLang="en-US" sz="3900" kern="1200" dirty="0"/>
        </a:p>
      </dsp:txBody>
      <dsp:txXfrm>
        <a:off x="47951" y="1128450"/>
        <a:ext cx="1790061" cy="886370"/>
      </dsp:txXfrm>
    </dsp:sp>
    <dsp:sp modelId="{6BDFDAA7-D4C0-4B52-A2D2-02700E9C5F4B}">
      <dsp:nvSpPr>
        <dsp:cNvPr id="0" name=""/>
        <dsp:cNvSpPr/>
      </dsp:nvSpPr>
      <dsp:spPr>
        <a:xfrm>
          <a:off x="1885963" y="2160999"/>
          <a:ext cx="2828944" cy="9822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900" kern="1200" dirty="0"/>
            <a:t>为某属性的有效值。属性与属性值之间以“</a:t>
          </a:r>
          <a:r>
            <a:rPr lang="en-US" sz="900" kern="1200" dirty="0"/>
            <a:t>:</a:t>
          </a:r>
          <a:r>
            <a:rPr lang="zh-CN" sz="900" kern="1200" dirty="0"/>
            <a:t>”号分隔。当有多个属性时，使用“；”分隔。图</a:t>
          </a:r>
          <a:r>
            <a:rPr lang="en-US" sz="900" kern="1200" dirty="0"/>
            <a:t>2.16</a:t>
          </a:r>
          <a:r>
            <a:rPr lang="zh-CN" sz="900" kern="1200" dirty="0"/>
            <a:t>为大家标注了</a:t>
          </a:r>
          <a:r>
            <a:rPr lang="en-US" sz="900" kern="1200" dirty="0"/>
            <a:t>CSS</a:t>
          </a:r>
          <a:r>
            <a:rPr lang="zh-CN" sz="900" kern="1200" dirty="0"/>
            <a:t>语法中的选择器、属性与属性值。</a:t>
          </a:r>
          <a:endParaRPr lang="zh-CN" altLang="en-US" sz="900" kern="1200" dirty="0"/>
        </a:p>
      </dsp:txBody>
      <dsp:txXfrm>
        <a:off x="1885963" y="2283783"/>
        <a:ext cx="2460592" cy="736704"/>
      </dsp:txXfrm>
    </dsp:sp>
    <dsp:sp modelId="{9F0BA5DB-AC4E-4153-A5AF-5F6FA7D5DEA5}">
      <dsp:nvSpPr>
        <dsp:cNvPr id="0" name=""/>
        <dsp:cNvSpPr/>
      </dsp:nvSpPr>
      <dsp:spPr>
        <a:xfrm>
          <a:off x="0" y="2160999"/>
          <a:ext cx="1885963" cy="9822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900" kern="1200" dirty="0"/>
            <a:t>属性值</a:t>
          </a:r>
          <a:endParaRPr lang="zh-CN" altLang="en-US" sz="3900" kern="1200" dirty="0"/>
        </a:p>
      </dsp:txBody>
      <dsp:txXfrm>
        <a:off x="47951" y="2208950"/>
        <a:ext cx="1790061" cy="88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73ED-26A1-4216-97ED-B2108E7BFCB7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DB-A80D-4F39-A1B2-FC28A20D89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C39DB-A80D-4F39-A1B2-FC28A20D89E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2023/4/10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DE9C0669-9091-DA43-AB93-774E9F77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6C914-90F9-E248-8B1A-FABE85FDA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3.e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F:\工作\功夫系列课程\PPT模版\标题\橙色\大标题-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50" y="1827905"/>
            <a:ext cx="662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2254096" y="2401147"/>
            <a:ext cx="446449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第</a:t>
            </a:r>
            <a:r>
              <a:rPr lang="en-US" altLang="zh-CN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2</a:t>
            </a: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章  网页前端开发基础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38380" y="1269860"/>
          <a:ext cx="6619900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935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 dirty="0"/>
                        <a:t>属 性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 dirty="0"/>
                        <a:t>描 述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35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" dirty="0"/>
                        <a:t>type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 dirty="0"/>
                        <a:t>用于指定添加的是哪种类型的输入字段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70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" dirty="0"/>
                        <a:t>disabled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/>
                        <a:t>用于指定输入字段不可用，即字段变成灰色。其属性值可以为空值，也可以指定为</a:t>
                      </a:r>
                      <a:r>
                        <a:rPr lang="en-US" sz="1100" kern="100"/>
                        <a:t>disabled</a:t>
                      </a:r>
                      <a:endParaRPr lang="zh-CN" sz="11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70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" dirty="0"/>
                        <a:t>checked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 dirty="0"/>
                        <a:t>用于指定输入字段是否处于被选中状态，用于</a:t>
                      </a:r>
                      <a:r>
                        <a:rPr lang="en-US" sz="1100" kern="100" dirty="0"/>
                        <a:t>type</a:t>
                      </a:r>
                      <a:r>
                        <a:rPr lang="zh-CN" sz="1100" kern="100" dirty="0"/>
                        <a:t>属性值为</a:t>
                      </a:r>
                      <a:r>
                        <a:rPr lang="en-US" sz="1100" kern="100" dirty="0"/>
                        <a:t>radio</a:t>
                      </a:r>
                      <a:r>
                        <a:rPr lang="zh-CN" sz="1100" kern="100" dirty="0"/>
                        <a:t>和</a:t>
                      </a:r>
                      <a:r>
                        <a:rPr lang="en-US" sz="1100" kern="100" dirty="0"/>
                        <a:t>checkbox</a:t>
                      </a:r>
                      <a:r>
                        <a:rPr lang="zh-CN" sz="1100" kern="100" dirty="0"/>
                        <a:t>的情况下。其属性值可以为空值，也可以指定为</a:t>
                      </a:r>
                      <a:r>
                        <a:rPr lang="en-US" sz="1100" kern="100" dirty="0"/>
                        <a:t>checked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935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" dirty="0"/>
                        <a:t>width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 dirty="0"/>
                        <a:t>用于指定输入字段的宽度，用于</a:t>
                      </a:r>
                      <a:r>
                        <a:rPr lang="en-US" sz="1100" kern="100" dirty="0"/>
                        <a:t>type</a:t>
                      </a:r>
                      <a:r>
                        <a:rPr lang="zh-CN" sz="1100" kern="100" dirty="0"/>
                        <a:t>属性值为</a:t>
                      </a:r>
                      <a:r>
                        <a:rPr lang="en-US" sz="1100" kern="100" dirty="0"/>
                        <a:t>image</a:t>
                      </a:r>
                      <a:r>
                        <a:rPr lang="zh-CN" sz="1100" kern="100" dirty="0"/>
                        <a:t>的情况下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935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" dirty="0"/>
                        <a:t>height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/>
                        <a:t>用于指定输入字段的高度，用于</a:t>
                      </a:r>
                      <a:r>
                        <a:rPr lang="en-US" sz="1100" kern="100"/>
                        <a:t>type</a:t>
                      </a:r>
                      <a:r>
                        <a:rPr lang="zh-CN" sz="1100" kern="100"/>
                        <a:t>属性值为</a:t>
                      </a:r>
                      <a:r>
                        <a:rPr lang="en-US" sz="1100" kern="100"/>
                        <a:t>image</a:t>
                      </a:r>
                      <a:r>
                        <a:rPr lang="zh-CN" sz="1100" kern="100"/>
                        <a:t>的情况下</a:t>
                      </a:r>
                      <a:endParaRPr lang="zh-CN" sz="11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70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" dirty="0" err="1"/>
                        <a:t>maxlength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/>
                        <a:t>用于指定输入字段可输入文字的个数，用于</a:t>
                      </a:r>
                      <a:r>
                        <a:rPr lang="en-US" sz="1100" kern="100"/>
                        <a:t>type</a:t>
                      </a:r>
                      <a:r>
                        <a:rPr lang="zh-CN" sz="1100" kern="100"/>
                        <a:t>属性值为</a:t>
                      </a:r>
                      <a:r>
                        <a:rPr lang="en-US" sz="1100" kern="100"/>
                        <a:t>text</a:t>
                      </a:r>
                      <a:r>
                        <a:rPr lang="zh-CN" sz="1100" kern="100"/>
                        <a:t>和</a:t>
                      </a:r>
                      <a:r>
                        <a:rPr lang="en-US" sz="1100" kern="100"/>
                        <a:t>password</a:t>
                      </a:r>
                      <a:r>
                        <a:rPr lang="zh-CN" sz="1100" kern="100"/>
                        <a:t>的情况下，默认没有字数限制</a:t>
                      </a:r>
                      <a:endParaRPr lang="zh-CN" sz="11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935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" dirty="0" err="1"/>
                        <a:t>readonly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/>
                        <a:t>用于指定输入字段是否为只读。其属性值可以为空值，也可以指定为</a:t>
                      </a:r>
                      <a:r>
                        <a:rPr lang="en-US" sz="1100" kern="100"/>
                        <a:t>readonly</a:t>
                      </a:r>
                      <a:endParaRPr lang="zh-CN" sz="11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870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" dirty="0"/>
                        <a:t>size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 dirty="0"/>
                        <a:t>用于指定输入字段的宽度，当</a:t>
                      </a:r>
                      <a:r>
                        <a:rPr lang="en-US" sz="1100" kern="100" dirty="0"/>
                        <a:t>type</a:t>
                      </a:r>
                      <a:r>
                        <a:rPr lang="zh-CN" sz="1100" kern="100" dirty="0"/>
                        <a:t>属性为</a:t>
                      </a:r>
                      <a:r>
                        <a:rPr lang="en-US" sz="1100" kern="100" dirty="0"/>
                        <a:t>text</a:t>
                      </a:r>
                      <a:r>
                        <a:rPr lang="zh-CN" sz="1100" kern="100" dirty="0"/>
                        <a:t>和</a:t>
                      </a:r>
                      <a:r>
                        <a:rPr lang="en-US" sz="1100" kern="100" dirty="0"/>
                        <a:t>password</a:t>
                      </a:r>
                      <a:r>
                        <a:rPr lang="zh-CN" sz="1100" kern="100" dirty="0"/>
                        <a:t>时，以文字个数为单位，当</a:t>
                      </a:r>
                      <a:r>
                        <a:rPr lang="en-US" sz="1100" kern="100" dirty="0"/>
                        <a:t>type</a:t>
                      </a:r>
                      <a:r>
                        <a:rPr lang="zh-CN" sz="1100" kern="100" dirty="0"/>
                        <a:t>属性为其他值时，以像素为单位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0935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" dirty="0" err="1"/>
                        <a:t>src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/>
                        <a:t>用于指定图片的来源，只有当</a:t>
                      </a:r>
                      <a:r>
                        <a:rPr lang="en-US" sz="1100" kern="100"/>
                        <a:t>type</a:t>
                      </a:r>
                      <a:r>
                        <a:rPr lang="zh-CN" sz="1100" kern="100"/>
                        <a:t>属性为</a:t>
                      </a:r>
                      <a:r>
                        <a:rPr lang="en-US" sz="1100" kern="100"/>
                        <a:t>image</a:t>
                      </a:r>
                      <a:r>
                        <a:rPr lang="zh-CN" sz="1100" kern="100"/>
                        <a:t>时有效</a:t>
                      </a:r>
                      <a:endParaRPr lang="zh-CN" sz="11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805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" dirty="0" err="1"/>
                        <a:t>usemap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 dirty="0"/>
                        <a:t>为图片设置热点地图，只有当</a:t>
                      </a:r>
                      <a:r>
                        <a:rPr lang="en-US" sz="1100" kern="100" dirty="0"/>
                        <a:t>type</a:t>
                      </a:r>
                      <a:r>
                        <a:rPr lang="zh-CN" sz="1100" kern="100" dirty="0"/>
                        <a:t>属性为</a:t>
                      </a:r>
                      <a:r>
                        <a:rPr lang="en-US" sz="1100" kern="100" dirty="0"/>
                        <a:t>image</a:t>
                      </a:r>
                      <a:r>
                        <a:rPr lang="zh-CN" sz="1100" kern="100" dirty="0"/>
                        <a:t>时有效。属性值为</a:t>
                      </a:r>
                      <a:r>
                        <a:rPr lang="en-US" sz="1100" kern="100" dirty="0"/>
                        <a:t>URI</a:t>
                      </a:r>
                      <a:r>
                        <a:rPr lang="zh-CN" sz="1100" kern="100" dirty="0"/>
                        <a:t>，</a:t>
                      </a:r>
                      <a:r>
                        <a:rPr lang="en-US" sz="1100" kern="100" dirty="0"/>
                        <a:t>URI</a:t>
                      </a:r>
                      <a:r>
                        <a:rPr lang="zh-CN" sz="1100" kern="100" dirty="0"/>
                        <a:t>格式为“</a:t>
                      </a:r>
                      <a:r>
                        <a:rPr lang="en-US" sz="1100" kern="100" dirty="0"/>
                        <a:t>#+&lt;map&gt;</a:t>
                      </a:r>
                      <a:r>
                        <a:rPr lang="zh-CN" sz="1100" kern="100" dirty="0"/>
                        <a:t>标记的</a:t>
                      </a:r>
                      <a:r>
                        <a:rPr lang="en-US" sz="1100" kern="100" dirty="0"/>
                        <a:t>name</a:t>
                      </a:r>
                      <a:r>
                        <a:rPr lang="zh-CN" sz="1100" kern="100" dirty="0"/>
                        <a:t>属性值”。例如，</a:t>
                      </a:r>
                      <a:r>
                        <a:rPr lang="en-US" sz="1100" kern="100" dirty="0"/>
                        <a:t>&lt;map&gt;</a:t>
                      </a:r>
                      <a:r>
                        <a:rPr lang="zh-CN" sz="1100" kern="100" dirty="0"/>
                        <a:t>标记的</a:t>
                      </a:r>
                      <a:r>
                        <a:rPr lang="en-US" sz="1100" kern="100" dirty="0"/>
                        <a:t>name</a:t>
                      </a:r>
                      <a:r>
                        <a:rPr lang="zh-CN" sz="1100" kern="100" dirty="0"/>
                        <a:t>属性值为</a:t>
                      </a:r>
                      <a:r>
                        <a:rPr lang="en-US" sz="1100" kern="100" dirty="0"/>
                        <a:t>Map</a:t>
                      </a:r>
                      <a:r>
                        <a:rPr lang="zh-CN" sz="1100" kern="100" dirty="0"/>
                        <a:t>，该</a:t>
                      </a:r>
                      <a:r>
                        <a:rPr lang="en-US" sz="1100" kern="100" dirty="0"/>
                        <a:t>URI</a:t>
                      </a:r>
                      <a:r>
                        <a:rPr lang="zh-CN" sz="1100" kern="100" dirty="0"/>
                        <a:t>为</a:t>
                      </a:r>
                      <a:r>
                        <a:rPr lang="en-US" sz="1100" kern="100" dirty="0"/>
                        <a:t>#Map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935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" dirty="0"/>
                        <a:t>alt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 dirty="0"/>
                        <a:t>用于指定当图片无法显示时，显示的文字，只有当</a:t>
                      </a:r>
                      <a:r>
                        <a:rPr lang="en-US" sz="1100" kern="100" dirty="0"/>
                        <a:t>type</a:t>
                      </a:r>
                      <a:r>
                        <a:rPr lang="zh-CN" sz="1100" kern="100" dirty="0"/>
                        <a:t>属性为</a:t>
                      </a:r>
                      <a:r>
                        <a:rPr lang="en-US" sz="1100" kern="100" dirty="0"/>
                        <a:t>image</a:t>
                      </a:r>
                      <a:r>
                        <a:rPr lang="zh-CN" sz="1100" kern="100" dirty="0"/>
                        <a:t>时有效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0935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" dirty="0"/>
                        <a:t>name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/>
                        <a:t>用于指定输入字段的名称</a:t>
                      </a:r>
                      <a:endParaRPr lang="zh-CN" sz="11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2805"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100" kern="100" dirty="0"/>
                        <a:t>value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100" kern="100" dirty="0"/>
                        <a:t>用于指定输入字段默认数据值，当</a:t>
                      </a:r>
                      <a:r>
                        <a:rPr lang="en-US" sz="1100" kern="100" dirty="0"/>
                        <a:t>type</a:t>
                      </a:r>
                      <a:r>
                        <a:rPr lang="zh-CN" sz="1100" kern="100" dirty="0"/>
                        <a:t>属性为</a:t>
                      </a:r>
                      <a:r>
                        <a:rPr lang="en-US" sz="1100" kern="100" dirty="0"/>
                        <a:t>checkbox</a:t>
                      </a:r>
                      <a:r>
                        <a:rPr lang="zh-CN" sz="1100" kern="100" dirty="0"/>
                        <a:t>和</a:t>
                      </a:r>
                      <a:r>
                        <a:rPr lang="en-US" sz="1100" kern="100" dirty="0"/>
                        <a:t>radio</a:t>
                      </a:r>
                      <a:r>
                        <a:rPr lang="zh-CN" sz="1100" kern="100" dirty="0"/>
                        <a:t>时，不可省略此属性，为其他值时，可以省略。当</a:t>
                      </a:r>
                      <a:r>
                        <a:rPr lang="en-US" sz="1100" kern="100" dirty="0"/>
                        <a:t>type</a:t>
                      </a:r>
                      <a:r>
                        <a:rPr lang="zh-CN" sz="1100" kern="100" dirty="0"/>
                        <a:t>属性为</a:t>
                      </a:r>
                      <a:r>
                        <a:rPr lang="en-US" sz="1100" kern="100" dirty="0"/>
                        <a:t>button</a:t>
                      </a:r>
                      <a:r>
                        <a:rPr lang="zh-CN" sz="1100" kern="100" dirty="0"/>
                        <a:t>、</a:t>
                      </a:r>
                      <a:r>
                        <a:rPr lang="en-US" sz="1100" kern="100" dirty="0"/>
                        <a:t>reset</a:t>
                      </a:r>
                      <a:r>
                        <a:rPr lang="zh-CN" sz="1100" kern="100" dirty="0"/>
                        <a:t>和</a:t>
                      </a:r>
                      <a:r>
                        <a:rPr lang="en-US" sz="1100" kern="100" dirty="0"/>
                        <a:t>submit</a:t>
                      </a:r>
                      <a:r>
                        <a:rPr lang="zh-CN" sz="1100" kern="100" dirty="0"/>
                        <a:t>时，指定的是按钮上的显示文字；当</a:t>
                      </a:r>
                      <a:r>
                        <a:rPr lang="en-US" sz="1100" kern="100" dirty="0"/>
                        <a:t>type</a:t>
                      </a:r>
                      <a:r>
                        <a:rPr lang="zh-CN" sz="1100" kern="100" dirty="0"/>
                        <a:t>属性为</a:t>
                      </a:r>
                      <a:r>
                        <a:rPr lang="en-US" sz="1100" kern="100" dirty="0"/>
                        <a:t>checkbox</a:t>
                      </a:r>
                      <a:r>
                        <a:rPr lang="zh-CN" sz="1100" kern="100" dirty="0"/>
                        <a:t>和</a:t>
                      </a:r>
                      <a:r>
                        <a:rPr lang="en-US" sz="1100" kern="100" dirty="0"/>
                        <a:t>radio</a:t>
                      </a:r>
                      <a:r>
                        <a:rPr lang="zh-CN" sz="1100" kern="100" dirty="0"/>
                        <a:t>时，指定的是数据项选定时的值</a:t>
                      </a:r>
                      <a:endParaRPr lang="zh-CN" sz="11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HTML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表单标记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31" y="1876006"/>
            <a:ext cx="2058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1600" dirty="0"/>
              <a:t>&lt;input&gt;</a:t>
            </a:r>
            <a:r>
              <a:rPr lang="zh-CN" altLang="en-US" sz="1600" dirty="0"/>
              <a:t>表单输入标记</a:t>
            </a:r>
            <a:endParaRPr lang="en-US" altLang="zh-CN" sz="1600" dirty="0"/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1538" y="2071684"/>
          <a:ext cx="5857916" cy="17859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9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3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 dirty="0"/>
                        <a:t>属 性</a:t>
                      </a:r>
                      <a:endParaRPr lang="zh-CN" sz="16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/>
                        <a:t>描 述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3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/>
                        <a:t>name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/>
                        <a:t>用于指定列表框的名称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2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/>
                        <a:t>size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/>
                        <a:t>用于指定列表框中显示的选项数量，超出该数量的选项可以通过拖动滚动条查看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2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/>
                        <a:t>disabled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/>
                        <a:t>用于指定当前列表框不可使用（变成灰色）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3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/>
                        <a:t>multiple 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 dirty="0"/>
                        <a:t>用于让多行列表框支持多选</a:t>
                      </a:r>
                      <a:endParaRPr lang="zh-CN" sz="16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HTML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表单标记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290" y="1571618"/>
            <a:ext cx="3016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1600" dirty="0"/>
              <a:t>&lt;select&gt;…&lt;/select&gt;</a:t>
            </a:r>
            <a:r>
              <a:rPr lang="zh-CN" altLang="en-US" sz="1600" dirty="0"/>
              <a:t>下拉菜单标记</a:t>
            </a:r>
            <a:endParaRPr lang="en-US" altLang="zh-CN" sz="1600" dirty="0"/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HTML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表单标记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290" y="1447378"/>
            <a:ext cx="2309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1600" dirty="0"/>
              <a:t>&lt;</a:t>
            </a:r>
            <a:r>
              <a:rPr lang="en-US" sz="1600" dirty="0" err="1"/>
              <a:t>textarea</a:t>
            </a:r>
            <a:r>
              <a:rPr lang="en-US" sz="1600" dirty="0"/>
              <a:t>&gt;</a:t>
            </a:r>
            <a:r>
              <a:rPr lang="zh-CN" altLang="en-US" sz="1600" dirty="0"/>
              <a:t>多行文本标记</a:t>
            </a:r>
            <a:endParaRPr lang="en-US" altLang="zh-CN" sz="1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33520" y="1857370"/>
          <a:ext cx="6096000" cy="2829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 dirty="0"/>
                        <a:t>属 性</a:t>
                      </a:r>
                      <a:endParaRPr lang="zh-CN" sz="16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 dirty="0"/>
                        <a:t>描 述</a:t>
                      </a:r>
                      <a:endParaRPr lang="zh-CN" sz="16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 dirty="0"/>
                        <a:t>name</a:t>
                      </a:r>
                      <a:endParaRPr lang="zh-CN" sz="16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/>
                        <a:t>用于指定多行文本框的名称，当表单提交后，在服务器端获取表单数据时应用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/>
                        <a:t>cols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/>
                        <a:t>用于指定多行文本框显示的列数（宽度）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/>
                        <a:t>rows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/>
                        <a:t>用于指定多行文本框显示的行数（高度）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/>
                        <a:t>disabled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/>
                        <a:t>用于指定当前多行文本框不可使用（变成灰色）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/>
                        <a:t>readonly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/>
                        <a:t>用于指定当前多行文本框为只读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/>
                        <a:t>wrap</a:t>
                      </a:r>
                      <a:endParaRPr lang="zh-CN" sz="1600" kern="1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 dirty="0"/>
                        <a:t>用于设置多行文本中的文字是否自动换行，可选值如表</a:t>
                      </a:r>
                      <a:r>
                        <a:rPr lang="en-US" sz="1600" kern="100" dirty="0"/>
                        <a:t>2.5</a:t>
                      </a:r>
                      <a:r>
                        <a:rPr lang="zh-CN" sz="1600" kern="100" dirty="0"/>
                        <a:t>所示</a:t>
                      </a:r>
                      <a:endParaRPr lang="zh-CN" sz="1600" kern="1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超链接与图片标记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472" y="1428742"/>
            <a:ext cx="1863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/>
              <a:t>超链接标记</a:t>
            </a:r>
            <a:r>
              <a:rPr lang="en-US" altLang="en-US" sz="1600" dirty="0"/>
              <a:t>&lt;a&gt;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/>
              <a:t>图像标记</a:t>
            </a:r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&gt;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3286116" y="1214428"/>
            <a:ext cx="5715040" cy="3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&lt;table width="409" height="523" border="1" align="center"&gt;</a:t>
            </a:r>
            <a:endParaRPr lang="zh-CN" altLang="en-US" sz="1100" dirty="0"/>
          </a:p>
          <a:p>
            <a:r>
              <a:rPr lang="en-US" sz="1100" dirty="0"/>
              <a:t>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  <a:endParaRPr lang="zh-CN" altLang="en-US" sz="1100" dirty="0"/>
          </a:p>
          <a:p>
            <a:r>
              <a:rPr lang="en-US" sz="1100" dirty="0"/>
              <a:t>    &lt;td width="199" height="208"&gt;</a:t>
            </a:r>
            <a:endParaRPr lang="zh-CN" altLang="en-US" sz="1100" dirty="0"/>
          </a:p>
          <a:p>
            <a:r>
              <a:rPr lang="en-US" sz="1100" dirty="0"/>
              <a:t>     &lt;</a:t>
            </a:r>
            <a:r>
              <a:rPr lang="en-US" sz="1100" dirty="0" err="1"/>
              <a:t>img</a:t>
            </a:r>
            <a:r>
              <a:rPr lang="en-US" sz="1100" dirty="0"/>
              <a:t> </a:t>
            </a:r>
            <a:r>
              <a:rPr lang="en-US" sz="1100" dirty="0" err="1"/>
              <a:t>src</a:t>
            </a:r>
            <a:r>
              <a:rPr lang="en-US" sz="1100" dirty="0"/>
              <a:t>="images/</a:t>
            </a:r>
            <a:r>
              <a:rPr lang="en-US" sz="1100" dirty="0" err="1"/>
              <a:t>ASP.NET.jpg</a:t>
            </a:r>
            <a:r>
              <a:rPr lang="en-US" sz="1100" dirty="0"/>
              <a:t>" /&gt;</a:t>
            </a:r>
            <a:endParaRPr lang="zh-CN" altLang="en-US" sz="1100" dirty="0"/>
          </a:p>
          <a:p>
            <a:r>
              <a:rPr lang="en-US" sz="1100" dirty="0"/>
              <a:t>    &lt;/td&gt;</a:t>
            </a:r>
            <a:endParaRPr lang="zh-CN" altLang="en-US" sz="1100" dirty="0"/>
          </a:p>
          <a:p>
            <a:r>
              <a:rPr lang="en-US" sz="1100" dirty="0"/>
              <a:t>    &lt;td width="194"&gt;</a:t>
            </a:r>
            <a:endParaRPr lang="zh-CN" altLang="en-US" sz="1100" dirty="0"/>
          </a:p>
          <a:p>
            <a:r>
              <a:rPr lang="en-US" sz="1100" dirty="0"/>
              <a:t>     &lt;</a:t>
            </a:r>
            <a:r>
              <a:rPr lang="en-US" sz="1100" dirty="0" err="1"/>
              <a:t>img</a:t>
            </a:r>
            <a:r>
              <a:rPr lang="en-US" sz="1100" dirty="0"/>
              <a:t> </a:t>
            </a:r>
            <a:r>
              <a:rPr lang="en-US" sz="1100" dirty="0" err="1"/>
              <a:t>src</a:t>
            </a:r>
            <a:r>
              <a:rPr lang="en-US" sz="1100" dirty="0"/>
              <a:t>="images/</a:t>
            </a:r>
            <a:r>
              <a:rPr lang="en-US" sz="1100" dirty="0" err="1"/>
              <a:t>C#.jpg</a:t>
            </a:r>
            <a:r>
              <a:rPr lang="en-US" sz="1100" dirty="0"/>
              <a:t>"/&gt;</a:t>
            </a:r>
            <a:endParaRPr lang="zh-CN" altLang="en-US" sz="1100" dirty="0"/>
          </a:p>
          <a:p>
            <a:r>
              <a:rPr lang="en-US" sz="1100" dirty="0"/>
              <a:t>    &lt;/td&gt;</a:t>
            </a:r>
            <a:endParaRPr lang="zh-CN" altLang="en-US" sz="1100" dirty="0"/>
          </a:p>
          <a:p>
            <a:r>
              <a:rPr lang="en-US" sz="1100" dirty="0"/>
              <a:t>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  <a:endParaRPr lang="zh-CN" altLang="en-US" sz="1100" dirty="0"/>
          </a:p>
          <a:p>
            <a:r>
              <a:rPr lang="en-US" sz="1100" dirty="0"/>
              <a:t>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  <a:endParaRPr lang="zh-CN" altLang="en-US" sz="1100" dirty="0"/>
          </a:p>
          <a:p>
            <a:r>
              <a:rPr lang="en-US" sz="1100" dirty="0"/>
              <a:t>    &lt;td height="35" align="center" </a:t>
            </a:r>
            <a:r>
              <a:rPr lang="en-US" sz="1100" dirty="0" err="1"/>
              <a:t>valign</a:t>
            </a:r>
            <a:r>
              <a:rPr lang="en-US" sz="1100" dirty="0"/>
              <a:t>="middle"&gt;&lt;a </a:t>
            </a:r>
            <a:r>
              <a:rPr lang="en-US" sz="1100" dirty="0" err="1"/>
              <a:t>href</a:t>
            </a:r>
            <a:r>
              <a:rPr lang="en-US" sz="1100" dirty="0"/>
              <a:t>="message.html"&gt;</a:t>
            </a:r>
            <a:r>
              <a:rPr lang="zh-CN" altLang="en-US" sz="1100" dirty="0"/>
              <a:t>查看详情</a:t>
            </a:r>
            <a:r>
              <a:rPr lang="en-US" sz="1100" dirty="0"/>
              <a:t>&lt;/a&gt;&lt;/td&gt;</a:t>
            </a:r>
            <a:endParaRPr lang="zh-CN" altLang="en-US" sz="1100" dirty="0"/>
          </a:p>
          <a:p>
            <a:r>
              <a:rPr lang="en-US" sz="1100" dirty="0"/>
              <a:t>    &lt;td align="center" </a:t>
            </a:r>
            <a:r>
              <a:rPr lang="en-US" sz="1100" dirty="0" err="1"/>
              <a:t>valign</a:t>
            </a:r>
            <a:r>
              <a:rPr lang="en-US" sz="1100" dirty="0"/>
              <a:t>="middle"&gt;&lt;a </a:t>
            </a:r>
            <a:r>
              <a:rPr lang="en-US" sz="1100" dirty="0" err="1"/>
              <a:t>href</a:t>
            </a:r>
            <a:r>
              <a:rPr lang="en-US" sz="1100" dirty="0"/>
              <a:t>="message.html"&gt;</a:t>
            </a:r>
            <a:r>
              <a:rPr lang="zh-CN" altLang="en-US" sz="1100" dirty="0"/>
              <a:t>查看详情</a:t>
            </a:r>
            <a:r>
              <a:rPr lang="en-US" sz="1100" dirty="0"/>
              <a:t>&lt;/a&gt;&lt;/td&gt;</a:t>
            </a:r>
            <a:endParaRPr lang="zh-CN" altLang="en-US" sz="1100" dirty="0"/>
          </a:p>
          <a:p>
            <a:r>
              <a:rPr lang="en-US" sz="1100" dirty="0"/>
              <a:t>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  <a:endParaRPr lang="zh-CN" altLang="en-US" sz="1100" dirty="0"/>
          </a:p>
          <a:p>
            <a:r>
              <a:rPr lang="en-US" sz="1100" dirty="0"/>
              <a:t>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  <a:endParaRPr lang="zh-CN" altLang="en-US" sz="1100" dirty="0"/>
          </a:p>
          <a:p>
            <a:r>
              <a:rPr lang="en-US" sz="1100" dirty="0"/>
              <a:t>    &lt;td height="227"&gt;&lt;</a:t>
            </a:r>
            <a:r>
              <a:rPr lang="en-US" sz="1100" dirty="0" err="1"/>
              <a:t>img</a:t>
            </a:r>
            <a:r>
              <a:rPr lang="en-US" sz="1100" dirty="0"/>
              <a:t> </a:t>
            </a:r>
            <a:r>
              <a:rPr lang="en-US" sz="1100" dirty="0" err="1"/>
              <a:t>src</a:t>
            </a:r>
            <a:r>
              <a:rPr lang="en-US" sz="1100" dirty="0"/>
              <a:t>="images/Java .jpg"/&gt;&lt;/td&gt;</a:t>
            </a:r>
            <a:endParaRPr lang="zh-CN" altLang="en-US" sz="1100" dirty="0"/>
          </a:p>
          <a:p>
            <a:r>
              <a:rPr lang="en-US" sz="1100" dirty="0"/>
              <a:t>    &lt;td&gt;&lt;</a:t>
            </a:r>
            <a:r>
              <a:rPr lang="en-US" sz="1100" dirty="0" err="1"/>
              <a:t>img</a:t>
            </a:r>
            <a:r>
              <a:rPr lang="en-US" sz="1100" dirty="0"/>
              <a:t> </a:t>
            </a:r>
            <a:r>
              <a:rPr lang="en-US" sz="1100" dirty="0" err="1"/>
              <a:t>src</a:t>
            </a:r>
            <a:r>
              <a:rPr lang="en-US" sz="1100" dirty="0"/>
              <a:t>="images/VB.jpg"/&gt;&lt;/td&gt;</a:t>
            </a:r>
            <a:endParaRPr lang="zh-CN" altLang="en-US" sz="1100" dirty="0"/>
          </a:p>
          <a:p>
            <a:r>
              <a:rPr lang="en-US" sz="1100" dirty="0"/>
              <a:t>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  <a:endParaRPr lang="zh-CN" altLang="en-US" sz="1100" dirty="0"/>
          </a:p>
          <a:p>
            <a:r>
              <a:rPr lang="en-US" sz="1100" dirty="0"/>
              <a:t>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  <a:endParaRPr lang="zh-CN" altLang="en-US" sz="1100" dirty="0"/>
          </a:p>
          <a:p>
            <a:r>
              <a:rPr lang="en-US" sz="1100" dirty="0"/>
              <a:t>    &lt;td height="35" align="center" </a:t>
            </a:r>
            <a:r>
              <a:rPr lang="en-US" sz="1100" dirty="0" err="1"/>
              <a:t>valign</a:t>
            </a:r>
            <a:r>
              <a:rPr lang="en-US" sz="1100" dirty="0"/>
              <a:t>="middle"&gt;&lt;a </a:t>
            </a:r>
            <a:r>
              <a:rPr lang="en-US" sz="1100" dirty="0" err="1"/>
              <a:t>href</a:t>
            </a:r>
            <a:r>
              <a:rPr lang="en-US" sz="1100" dirty="0"/>
              <a:t>="message.html"&gt;</a:t>
            </a:r>
            <a:r>
              <a:rPr lang="zh-CN" altLang="en-US" sz="1100" dirty="0"/>
              <a:t>查看详情</a:t>
            </a:r>
            <a:r>
              <a:rPr lang="en-US" sz="1100" dirty="0"/>
              <a:t>&lt;/a&gt;&lt;/td&gt;</a:t>
            </a:r>
            <a:endParaRPr lang="zh-CN" altLang="en-US" sz="1100" dirty="0"/>
          </a:p>
          <a:p>
            <a:r>
              <a:rPr lang="en-US" sz="1100" dirty="0"/>
              <a:t>    &lt;td align="center" </a:t>
            </a:r>
            <a:r>
              <a:rPr lang="en-US" sz="1100" dirty="0" err="1"/>
              <a:t>valign</a:t>
            </a:r>
            <a:r>
              <a:rPr lang="en-US" sz="1100" dirty="0"/>
              <a:t>="middle"&gt;&lt;a </a:t>
            </a:r>
            <a:r>
              <a:rPr lang="en-US" sz="1100" dirty="0" err="1"/>
              <a:t>href</a:t>
            </a:r>
            <a:r>
              <a:rPr lang="en-US" sz="1100" dirty="0"/>
              <a:t>="message.html"&gt;</a:t>
            </a:r>
            <a:r>
              <a:rPr lang="zh-CN" altLang="en-US" sz="1100" dirty="0"/>
              <a:t>查看详情</a:t>
            </a:r>
            <a:r>
              <a:rPr lang="en-US" sz="1100" dirty="0"/>
              <a:t>&lt;/a&gt;&lt;/td&gt;</a:t>
            </a:r>
            <a:endParaRPr lang="zh-CN" altLang="en-US" sz="1100" dirty="0"/>
          </a:p>
          <a:p>
            <a:r>
              <a:rPr lang="en-US" sz="1100" dirty="0"/>
              <a:t>  &lt;/</a:t>
            </a:r>
            <a:r>
              <a:rPr lang="en-US" sz="1100" dirty="0" err="1"/>
              <a:t>tr</a:t>
            </a:r>
            <a:r>
              <a:rPr lang="en-US" sz="1100" dirty="0"/>
              <a:t>&gt; </a:t>
            </a:r>
            <a:endParaRPr lang="zh-CN" altLang="en-US" sz="1100" dirty="0"/>
          </a:p>
          <a:p>
            <a:r>
              <a:rPr lang="en-US" sz="1100" dirty="0"/>
              <a:t>&lt;/table&gt;</a:t>
            </a:r>
            <a:endParaRPr lang="zh-CN" altLang="en-US" sz="1100" dirty="0"/>
          </a:p>
        </p:txBody>
      </p:sp>
      <p:pic>
        <p:nvPicPr>
          <p:cNvPr id="13" name="图片 12" descr="按扭-3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500048"/>
            <a:ext cx="928694" cy="9286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29586" y="714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  <p:pic>
        <p:nvPicPr>
          <p:cNvPr id="79874" name="Picture 2" descr="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214560"/>
            <a:ext cx="1857356" cy="240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2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	   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CSS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样式表</a:t>
            </a:r>
          </a:p>
        </p:txBody>
      </p:sp>
    </p:spTree>
    <p:extLst>
      <p:ext uri="{BB962C8B-B14F-4D97-AF65-F5344CB8AC3E}">
        <p14:creationId xmlns:p14="http://schemas.microsoft.com/office/powerpoint/2010/main" val="3358183028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CSS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规则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642910" y="1500180"/>
          <a:ext cx="4714908" cy="314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0897" name="Object 1"/>
          <p:cNvGraphicFramePr>
            <a:graphicFrameLocks noChangeAspect="1"/>
          </p:cNvGraphicFramePr>
          <p:nvPr/>
        </p:nvGraphicFramePr>
        <p:xfrm>
          <a:off x="5500694" y="1643056"/>
          <a:ext cx="3389667" cy="264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Document" r:id="rId9" imgW="2636117" imgH="2054954" progId="Word.Document.8">
                  <p:embed/>
                </p:oleObj>
              </mc:Choice>
              <mc:Fallback>
                <p:oleObj name="Document" r:id="rId9" imgW="2636117" imgH="2054954" progId="Word.Document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1643056"/>
                        <a:ext cx="3389667" cy="2643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CSS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规则</a:t>
            </a:r>
          </a:p>
        </p:txBody>
      </p:sp>
      <p:sp>
        <p:nvSpPr>
          <p:cNvPr id="8" name="矩形 7"/>
          <p:cNvSpPr/>
          <p:nvPr/>
        </p:nvSpPr>
        <p:spPr>
          <a:xfrm>
            <a:off x="1000100" y="157161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标记选择器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1928808"/>
            <a:ext cx="2857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HTML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页面是由很多标记组成，例如图片标记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&lt;</a:t>
            </a:r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img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&gt;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、超链接标记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&lt;a&gt;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、表格标记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&lt;table&gt;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等。而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CSS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标记选择器就是声明页面中哪些标记采用哪些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CSS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样式。例如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选择器，就是用于声明页面中所有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&lt;a&gt;</a:t>
            </a:r>
            <a:r>
              <a:rPr lang="zh-CN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标记的样式风格。</a:t>
            </a:r>
          </a:p>
        </p:txBody>
      </p:sp>
      <p:sp>
        <p:nvSpPr>
          <p:cNvPr id="9" name="矩形 8"/>
          <p:cNvSpPr/>
          <p:nvPr/>
        </p:nvSpPr>
        <p:spPr>
          <a:xfrm>
            <a:off x="4929206" y="2000246"/>
            <a:ext cx="1928810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&lt;style&gt;</a:t>
            </a:r>
            <a:endParaRPr lang="zh-CN" altLang="en-US" dirty="0"/>
          </a:p>
          <a:p>
            <a:r>
              <a:rPr lang="en-US" dirty="0"/>
              <a:t>  a{</a:t>
            </a:r>
            <a:endParaRPr lang="zh-CN" altLang="en-US" dirty="0"/>
          </a:p>
          <a:p>
            <a:r>
              <a:rPr lang="en-US" dirty="0"/>
              <a:t>        font-size:9px;</a:t>
            </a:r>
            <a:endParaRPr lang="zh-CN" altLang="en-US" dirty="0"/>
          </a:p>
          <a:p>
            <a:r>
              <a:rPr lang="en-US" dirty="0"/>
              <a:t>        color:#F93;</a:t>
            </a:r>
            <a:endParaRPr lang="zh-CN" altLang="en-US" dirty="0"/>
          </a:p>
          <a:p>
            <a:r>
              <a:rPr lang="en-US" dirty="0"/>
              <a:t>  }</a:t>
            </a:r>
            <a:endParaRPr lang="zh-CN" altLang="en-US" dirty="0"/>
          </a:p>
          <a:p>
            <a:r>
              <a:rPr lang="en-US" dirty="0"/>
              <a:t>&lt;/style&gt;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CSS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规则</a:t>
            </a:r>
          </a:p>
        </p:txBody>
      </p:sp>
      <p:sp>
        <p:nvSpPr>
          <p:cNvPr id="8" name="矩形 7"/>
          <p:cNvSpPr/>
          <p:nvPr/>
        </p:nvSpPr>
        <p:spPr>
          <a:xfrm>
            <a:off x="1214414" y="135730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类别选择器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910" y="1785932"/>
            <a:ext cx="2000264" cy="2970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&lt;style&gt; </a:t>
            </a:r>
            <a:endParaRPr lang="zh-CN" altLang="en-US" sz="1100" dirty="0"/>
          </a:p>
          <a:p>
            <a:r>
              <a:rPr lang="en-US" sz="1100" dirty="0"/>
              <a:t>   .one</a:t>
            </a:r>
            <a:r>
              <a:rPr lang="en-US" altLang="zh-CN" sz="1100" dirty="0"/>
              <a:t> {</a:t>
            </a:r>
            <a:endParaRPr lang="zh-CN" altLang="en-US" sz="1100" dirty="0"/>
          </a:p>
          <a:p>
            <a:r>
              <a:rPr lang="en-US" sz="1100" dirty="0"/>
              <a:t>    font-family:</a:t>
            </a:r>
            <a:r>
              <a:rPr lang="zh-CN" altLang="en-US" sz="1100" dirty="0"/>
              <a:t>宋体</a:t>
            </a:r>
            <a:r>
              <a:rPr lang="en-US" sz="1100" dirty="0"/>
              <a:t>;    </a:t>
            </a:r>
            <a:endParaRPr lang="zh-CN" altLang="en-US" sz="1100" dirty="0"/>
          </a:p>
          <a:p>
            <a:r>
              <a:rPr lang="en-US" sz="1100" dirty="0"/>
              <a:t>    font-size:24px;       </a:t>
            </a:r>
            <a:endParaRPr lang="zh-CN" alt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color:red</a:t>
            </a:r>
            <a:r>
              <a:rPr lang="en-US" sz="1100" dirty="0"/>
              <a:t>;          </a:t>
            </a:r>
            <a:endParaRPr lang="zh-CN" altLang="en-US" sz="1100" dirty="0"/>
          </a:p>
          <a:p>
            <a:r>
              <a:rPr lang="en-US" sz="1100" dirty="0"/>
              <a:t>    }</a:t>
            </a:r>
            <a:endParaRPr lang="zh-CN" altLang="en-US" sz="1100" dirty="0"/>
          </a:p>
          <a:p>
            <a:r>
              <a:rPr lang="en-US" sz="1100" dirty="0"/>
              <a:t>  .two{</a:t>
            </a:r>
            <a:endParaRPr lang="zh-CN" altLang="en-US" sz="1100" dirty="0"/>
          </a:p>
          <a:p>
            <a:r>
              <a:rPr lang="en-US" sz="1100" dirty="0"/>
              <a:t>    font-family:</a:t>
            </a:r>
            <a:r>
              <a:rPr lang="zh-CN" altLang="en-US" sz="1100" dirty="0"/>
              <a:t>宋体</a:t>
            </a:r>
            <a:r>
              <a:rPr lang="en-US" sz="1100" dirty="0"/>
              <a:t>;</a:t>
            </a:r>
            <a:endParaRPr lang="zh-CN" altLang="en-US" sz="1100" dirty="0"/>
          </a:p>
          <a:p>
            <a:r>
              <a:rPr lang="en-US" sz="1100" dirty="0"/>
              <a:t>    font-size:16px;</a:t>
            </a:r>
            <a:endParaRPr lang="zh-CN" alt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color:red</a:t>
            </a:r>
            <a:r>
              <a:rPr lang="en-US" sz="1100" dirty="0"/>
              <a:t>; </a:t>
            </a:r>
            <a:endParaRPr lang="zh-CN" altLang="en-US" sz="1100" dirty="0"/>
          </a:p>
          <a:p>
            <a:r>
              <a:rPr lang="en-US" sz="1100" dirty="0"/>
              <a:t>    }</a:t>
            </a:r>
            <a:endParaRPr lang="zh-CN" altLang="en-US" sz="1100" dirty="0"/>
          </a:p>
          <a:p>
            <a:r>
              <a:rPr lang="en-US" sz="1100" dirty="0"/>
              <a:t>  .three{</a:t>
            </a:r>
            <a:endParaRPr lang="zh-CN" altLang="en-US" sz="1100" dirty="0"/>
          </a:p>
          <a:p>
            <a:r>
              <a:rPr lang="en-US" sz="1100" dirty="0"/>
              <a:t>    font-family:</a:t>
            </a:r>
            <a:r>
              <a:rPr lang="zh-CN" altLang="en-US" sz="1100" dirty="0"/>
              <a:t>宋体</a:t>
            </a:r>
            <a:r>
              <a:rPr lang="en-US" sz="1100" dirty="0"/>
              <a:t>;</a:t>
            </a:r>
            <a:endParaRPr lang="zh-CN" altLang="en-US" sz="1100" dirty="0"/>
          </a:p>
          <a:p>
            <a:r>
              <a:rPr lang="en-US" sz="1100" dirty="0"/>
              <a:t>    font-size:12px;</a:t>
            </a:r>
            <a:endParaRPr lang="zh-CN" alt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color:red</a:t>
            </a:r>
            <a:r>
              <a:rPr lang="en-US" sz="1100" dirty="0"/>
              <a:t>; </a:t>
            </a:r>
            <a:endParaRPr lang="zh-CN" altLang="en-US" sz="1100" dirty="0"/>
          </a:p>
          <a:p>
            <a:r>
              <a:rPr lang="en-US" sz="1100" dirty="0"/>
              <a:t>    }</a:t>
            </a:r>
            <a:endParaRPr lang="zh-CN" altLang="en-US" sz="1100" dirty="0"/>
          </a:p>
          <a:p>
            <a:r>
              <a:rPr lang="en-US" sz="1100" dirty="0"/>
              <a:t>&lt;/style&gt;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2928926" y="1785932"/>
            <a:ext cx="2928958" cy="1446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&lt;body&gt;</a:t>
            </a:r>
            <a:endParaRPr lang="zh-CN" altLang="en-US" sz="1100" dirty="0"/>
          </a:p>
          <a:p>
            <a:r>
              <a:rPr lang="en-US" sz="1100" dirty="0"/>
              <a:t>   &lt;h2 class="one"&gt; </a:t>
            </a:r>
            <a:r>
              <a:rPr lang="zh-CN" altLang="en-US" sz="1100" dirty="0"/>
              <a:t>应用了选择器</a:t>
            </a:r>
            <a:r>
              <a:rPr lang="en-US" sz="1100" dirty="0"/>
              <a:t>one &lt;/h2</a:t>
            </a:r>
            <a:endParaRPr lang="zh-CN" altLang="en-US" sz="1100" dirty="0"/>
          </a:p>
          <a:p>
            <a:r>
              <a:rPr lang="en-US" sz="1100" dirty="0"/>
              <a:t>   &lt;p&gt; </a:t>
            </a:r>
            <a:r>
              <a:rPr lang="zh-CN" altLang="en-US" sz="1100" dirty="0"/>
              <a:t>正文内容</a:t>
            </a:r>
            <a:r>
              <a:rPr lang="en-US" sz="1100" dirty="0"/>
              <a:t>1&lt;/p&gt;</a:t>
            </a:r>
            <a:endParaRPr lang="zh-CN" altLang="en-US" sz="1100" dirty="0"/>
          </a:p>
          <a:p>
            <a:r>
              <a:rPr lang="en-US" sz="1100" dirty="0"/>
              <a:t>    &lt;h2 class="two"&gt;</a:t>
            </a:r>
            <a:r>
              <a:rPr lang="zh-CN" altLang="en-US" sz="1100" dirty="0"/>
              <a:t>应用了选择器</a:t>
            </a:r>
            <a:r>
              <a:rPr lang="en-US" sz="1100" dirty="0"/>
              <a:t>two&lt;/h2&gt;</a:t>
            </a:r>
            <a:endParaRPr lang="zh-CN" altLang="en-US" sz="1100" dirty="0"/>
          </a:p>
          <a:p>
            <a:r>
              <a:rPr lang="en-US" sz="1100" dirty="0"/>
              <a:t>   &lt;p&gt;</a:t>
            </a:r>
            <a:r>
              <a:rPr lang="zh-CN" altLang="en-US" sz="1100" dirty="0"/>
              <a:t>正文内容</a:t>
            </a:r>
            <a:r>
              <a:rPr lang="en-US" sz="1100" dirty="0"/>
              <a:t>2 &lt;/p&gt;</a:t>
            </a:r>
            <a:endParaRPr lang="zh-CN" altLang="en-US" sz="1100" dirty="0"/>
          </a:p>
          <a:p>
            <a:r>
              <a:rPr lang="en-US" sz="1100" dirty="0"/>
              <a:t>   &lt;h2 class="three"&gt;</a:t>
            </a:r>
            <a:r>
              <a:rPr lang="zh-CN" altLang="en-US" sz="1100" dirty="0"/>
              <a:t>应用了选择器</a:t>
            </a:r>
            <a:r>
              <a:rPr lang="en-US" sz="1100" dirty="0"/>
              <a:t>three &lt;/h2&gt;</a:t>
            </a:r>
            <a:endParaRPr lang="zh-CN" altLang="en-US" sz="1100" dirty="0"/>
          </a:p>
          <a:p>
            <a:r>
              <a:rPr lang="en-US" sz="1100" dirty="0"/>
              <a:t>   &lt;p&gt;</a:t>
            </a:r>
            <a:r>
              <a:rPr lang="zh-CN" altLang="en-US" sz="1100" dirty="0"/>
              <a:t>正文内容</a:t>
            </a:r>
            <a:r>
              <a:rPr lang="en-US" sz="1100" dirty="0"/>
              <a:t>3 &lt;/p&gt;</a:t>
            </a:r>
            <a:endParaRPr lang="zh-CN" altLang="en-US" sz="1100" dirty="0"/>
          </a:p>
          <a:p>
            <a:r>
              <a:rPr lang="en-US" sz="1100" dirty="0"/>
              <a:t>&lt;/body&gt;</a:t>
            </a:r>
            <a:endParaRPr lang="zh-CN" altLang="en-US" sz="1100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785932"/>
            <a:ext cx="257290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CSS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规则</a:t>
            </a:r>
          </a:p>
        </p:txBody>
      </p:sp>
      <p:sp>
        <p:nvSpPr>
          <p:cNvPr id="8" name="矩形 7"/>
          <p:cNvSpPr/>
          <p:nvPr/>
        </p:nvSpPr>
        <p:spPr>
          <a:xfrm>
            <a:off x="1214414" y="1357304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910" y="1785932"/>
            <a:ext cx="2000264" cy="19543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&lt;style&gt;	</a:t>
            </a:r>
            <a:endParaRPr lang="zh-CN" altLang="en-US" sz="1100" dirty="0"/>
          </a:p>
          <a:p>
            <a:r>
              <a:rPr lang="en-US" sz="1100" dirty="0"/>
              <a:t>  #first{</a:t>
            </a:r>
            <a:endParaRPr lang="zh-CN" altLang="en-US" sz="1100" dirty="0"/>
          </a:p>
          <a:p>
            <a:r>
              <a:rPr lang="en-US" sz="1100" dirty="0"/>
              <a:t>      font-size:18px</a:t>
            </a:r>
            <a:endParaRPr lang="zh-CN" altLang="en-US" sz="1100" dirty="0"/>
          </a:p>
          <a:p>
            <a:r>
              <a:rPr lang="en-US" sz="1100" dirty="0"/>
              <a:t>  }</a:t>
            </a:r>
            <a:endParaRPr lang="zh-CN" altLang="en-US" sz="1100" dirty="0"/>
          </a:p>
          <a:p>
            <a:r>
              <a:rPr lang="en-US" sz="1100" dirty="0"/>
              <a:t>  #second{</a:t>
            </a:r>
            <a:endParaRPr lang="zh-CN" altLang="en-US" sz="1100" dirty="0"/>
          </a:p>
          <a:p>
            <a:r>
              <a:rPr lang="en-US" sz="1100" dirty="0"/>
              <a:t>      font-size:24px  </a:t>
            </a:r>
            <a:endParaRPr lang="zh-CN" altLang="en-US" sz="1100" dirty="0"/>
          </a:p>
          <a:p>
            <a:r>
              <a:rPr lang="en-US" sz="1100" dirty="0"/>
              <a:t>  }</a:t>
            </a:r>
            <a:endParaRPr lang="zh-CN" altLang="en-US" sz="1100" dirty="0"/>
          </a:p>
          <a:p>
            <a:r>
              <a:rPr lang="en-US" sz="1100" dirty="0"/>
              <a:t>  #three{</a:t>
            </a:r>
            <a:endParaRPr lang="zh-CN" altLang="en-US" sz="1100" dirty="0"/>
          </a:p>
          <a:p>
            <a:r>
              <a:rPr lang="en-US" sz="1100" dirty="0"/>
              <a:t>    font-size:36px</a:t>
            </a:r>
            <a:endParaRPr lang="zh-CN" altLang="en-US" sz="1100" dirty="0"/>
          </a:p>
          <a:p>
            <a:r>
              <a:rPr lang="en-US" sz="1100" dirty="0"/>
              <a:t>   }</a:t>
            </a:r>
            <a:endParaRPr lang="zh-CN" altLang="en-US" sz="1100" dirty="0"/>
          </a:p>
          <a:p>
            <a:r>
              <a:rPr lang="en-US" sz="1100" dirty="0"/>
              <a:t>&lt;/style&gt;</a:t>
            </a:r>
            <a:endParaRPr lang="zh-CN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2928926" y="1785932"/>
            <a:ext cx="2928958" cy="9387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&lt;body&gt;</a:t>
            </a:r>
            <a:endParaRPr lang="zh-CN" altLang="en-US" sz="1100" dirty="0"/>
          </a:p>
          <a:p>
            <a:r>
              <a:rPr lang="en-US" sz="1100" dirty="0"/>
              <a:t>    &lt;p id="first"&gt;ID</a:t>
            </a:r>
            <a:r>
              <a:rPr lang="zh-CN" altLang="en-US" sz="1100" dirty="0"/>
              <a:t>选择器</a:t>
            </a:r>
            <a:r>
              <a:rPr lang="en-US" sz="1100" dirty="0"/>
              <a:t>&lt;/p&gt;	</a:t>
            </a:r>
            <a:endParaRPr lang="zh-CN" altLang="en-US" sz="1100" dirty="0"/>
          </a:p>
          <a:p>
            <a:r>
              <a:rPr lang="en-US" sz="1100" dirty="0"/>
              <a:t>    &lt;p id="second"&gt;ID</a:t>
            </a:r>
            <a:r>
              <a:rPr lang="zh-CN" altLang="en-US" sz="1100" dirty="0"/>
              <a:t>选择器</a:t>
            </a:r>
            <a:r>
              <a:rPr lang="en-US" sz="1100" dirty="0"/>
              <a:t>2&lt;/p&gt;</a:t>
            </a:r>
            <a:endParaRPr lang="zh-CN" altLang="en-US" sz="1100" dirty="0"/>
          </a:p>
          <a:p>
            <a:r>
              <a:rPr lang="en-US" sz="1100" dirty="0"/>
              <a:t>    &lt;p id="three"&gt;ID</a:t>
            </a:r>
            <a:r>
              <a:rPr lang="zh-CN" altLang="en-US" sz="1100" dirty="0"/>
              <a:t>选择器</a:t>
            </a:r>
            <a:r>
              <a:rPr lang="en-US" sz="1100" dirty="0"/>
              <a:t>3&lt;/p&gt;</a:t>
            </a:r>
            <a:endParaRPr lang="zh-CN" altLang="en-US" sz="1100" dirty="0"/>
          </a:p>
          <a:p>
            <a:r>
              <a:rPr lang="en-US" sz="1100" dirty="0"/>
              <a:t>&lt;/body&gt;</a:t>
            </a:r>
            <a:endParaRPr lang="zh-CN" altLang="en-US" sz="1100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785932"/>
            <a:ext cx="243654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在页面中包含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CSS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4414" y="128586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行内样式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4414" y="1751482"/>
            <a:ext cx="6500858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&lt;table width="200" border="1" align="center"&gt;</a:t>
            </a:r>
            <a:endParaRPr lang="zh-CN" altLang="en-US" sz="1200" dirty="0"/>
          </a:p>
          <a:p>
            <a:r>
              <a:rPr lang="en-US" sz="1200" dirty="0"/>
              <a:t>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  <a:endParaRPr lang="zh-CN" altLang="en-US" sz="1200" dirty="0"/>
          </a:p>
          <a:p>
            <a:r>
              <a:rPr lang="en-US" sz="1200" dirty="0"/>
              <a:t>&lt;td&gt;&lt;p style="color:#F00; font-size:36px;"&gt;</a:t>
            </a:r>
            <a:r>
              <a:rPr lang="zh-CN" altLang="en-US" sz="1200" dirty="0"/>
              <a:t>行内样式一</a:t>
            </a:r>
            <a:r>
              <a:rPr lang="en-US" sz="1200" dirty="0"/>
              <a:t>&lt;/p&gt;&lt;/td&gt;</a:t>
            </a:r>
            <a:endParaRPr lang="zh-CN" altLang="en-US" sz="1200" dirty="0"/>
          </a:p>
          <a:p>
            <a:r>
              <a:rPr lang="en-US" sz="1200" dirty="0"/>
              <a:t>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  <a:endParaRPr lang="zh-CN" altLang="en-US" sz="1200" dirty="0"/>
          </a:p>
          <a:p>
            <a:r>
              <a:rPr lang="en-US" sz="1200" dirty="0"/>
              <a:t>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  <a:endParaRPr lang="zh-CN" altLang="en-US" sz="1200" dirty="0"/>
          </a:p>
          <a:p>
            <a:r>
              <a:rPr lang="en-US" sz="1200" dirty="0"/>
              <a:t> &lt;td&gt;&lt;p style="color:#F00; font-size:24px;"&gt;</a:t>
            </a:r>
            <a:r>
              <a:rPr lang="zh-CN" altLang="en-US" sz="1200" dirty="0"/>
              <a:t>行内样式二</a:t>
            </a:r>
            <a:r>
              <a:rPr lang="en-US" sz="1200" dirty="0"/>
              <a:t>&lt;/p&gt;&lt;/td&gt;	</a:t>
            </a:r>
            <a:endParaRPr lang="zh-CN" altLang="en-US" sz="1200" dirty="0"/>
          </a:p>
          <a:p>
            <a:r>
              <a:rPr lang="en-US" sz="1200" dirty="0"/>
              <a:t>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  <a:endParaRPr lang="zh-CN" altLang="en-US" sz="1200" dirty="0"/>
          </a:p>
          <a:p>
            <a:r>
              <a:rPr lang="en-US" sz="1200" dirty="0"/>
              <a:t>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  <a:endParaRPr lang="zh-CN" altLang="en-US" sz="1200" dirty="0"/>
          </a:p>
          <a:p>
            <a:r>
              <a:rPr lang="en-US" sz="1200" dirty="0"/>
              <a:t>&lt;td&gt;&lt;p style="color:#F00; font-size:18px;"&gt;</a:t>
            </a:r>
            <a:r>
              <a:rPr lang="zh-CN" altLang="en-US" sz="1200" dirty="0"/>
              <a:t>行内样式三</a:t>
            </a:r>
            <a:r>
              <a:rPr lang="en-US" sz="1200" dirty="0"/>
              <a:t>&lt;/p&gt;&lt;/td&gt;</a:t>
            </a:r>
            <a:endParaRPr lang="zh-CN" altLang="en-US" sz="1200" dirty="0"/>
          </a:p>
          <a:p>
            <a:r>
              <a:rPr lang="en-US" sz="1200" dirty="0"/>
              <a:t>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  <a:endParaRPr lang="zh-CN" altLang="en-US" sz="1200" dirty="0"/>
          </a:p>
          <a:p>
            <a:r>
              <a:rPr lang="en-US" sz="1200" dirty="0"/>
              <a:t>&lt;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  <a:endParaRPr lang="zh-CN" altLang="en-US" sz="1200" dirty="0"/>
          </a:p>
          <a:p>
            <a:r>
              <a:rPr lang="en-US" sz="1200" dirty="0"/>
              <a:t> &lt;td&gt;&lt;p style="color:#F00; font-size:14px;"&gt;</a:t>
            </a:r>
            <a:r>
              <a:rPr lang="zh-CN" altLang="en-US" sz="1200" dirty="0"/>
              <a:t>行内样式四</a:t>
            </a:r>
            <a:r>
              <a:rPr lang="en-US" sz="1200" dirty="0"/>
              <a:t>&lt;/p&gt;&lt;/td&gt;</a:t>
            </a:r>
            <a:endParaRPr lang="zh-CN" altLang="en-US" sz="1200" dirty="0"/>
          </a:p>
          <a:p>
            <a:r>
              <a:rPr lang="en-US" sz="1200" dirty="0"/>
              <a:t>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  <a:endParaRPr lang="zh-CN" altLang="en-US" sz="1200" dirty="0"/>
          </a:p>
          <a:p>
            <a:r>
              <a:rPr lang="en-US" sz="1200" dirty="0"/>
              <a:t>&lt;/table&gt;</a:t>
            </a:r>
            <a:endParaRPr lang="zh-CN" altLang="en-US" sz="1200" dirty="0"/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819716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14"/>
          <p:cNvSpPr txBox="1">
            <a:spLocks noChangeArrowheads="1"/>
          </p:cNvSpPr>
          <p:nvPr/>
        </p:nvSpPr>
        <p:spPr bwMode="auto">
          <a:xfrm>
            <a:off x="2751162" y="1985655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01        HTML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标记语言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9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208187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751162" y="3366470"/>
            <a:ext cx="2607071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02         </a:t>
            </a:r>
            <a:r>
              <a:rPr lang="en-US" sz="1600" b="1" dirty="0">
                <a:solidFill>
                  <a:schemeClr val="bg1"/>
                </a:solidFill>
              </a:rPr>
              <a:t>CSS</a:t>
            </a:r>
            <a:r>
              <a:rPr lang="zh-CN" altLang="en-US" sz="1600" b="1" dirty="0">
                <a:solidFill>
                  <a:schemeClr val="bg1"/>
                </a:solidFill>
              </a:rPr>
              <a:t>样式表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在页面中包含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CSS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4414" y="128586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包含内嵌样式表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6050" y="1751482"/>
            <a:ext cx="3071834" cy="3046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&lt;style&gt;	</a:t>
            </a:r>
            <a:endParaRPr lang="zh-CN" altLang="en-US" sz="1200" dirty="0"/>
          </a:p>
          <a:p>
            <a:r>
              <a:rPr lang="en-US" sz="1200" dirty="0"/>
              <a:t>  #first{</a:t>
            </a:r>
            <a:endParaRPr lang="zh-CN" altLang="en-US" sz="1200" dirty="0"/>
          </a:p>
          <a:p>
            <a:r>
              <a:rPr lang="en-US" sz="1200" dirty="0"/>
              <a:t>      font-size:18px</a:t>
            </a:r>
            <a:endParaRPr lang="zh-CN" altLang="en-US" sz="1200" dirty="0"/>
          </a:p>
          <a:p>
            <a:r>
              <a:rPr lang="en-US" sz="1200" dirty="0"/>
              <a:t>  }</a:t>
            </a:r>
            <a:endParaRPr lang="zh-CN" altLang="en-US" sz="1200" dirty="0"/>
          </a:p>
          <a:p>
            <a:r>
              <a:rPr lang="en-US" sz="1200" dirty="0"/>
              <a:t>  #second{</a:t>
            </a:r>
            <a:endParaRPr lang="zh-CN" altLang="en-US" sz="1200" dirty="0"/>
          </a:p>
          <a:p>
            <a:r>
              <a:rPr lang="en-US" sz="1200" dirty="0"/>
              <a:t>      font-size:24px  </a:t>
            </a:r>
            <a:endParaRPr lang="zh-CN" altLang="en-US" sz="1200" dirty="0"/>
          </a:p>
          <a:p>
            <a:r>
              <a:rPr lang="en-US" sz="1200" dirty="0"/>
              <a:t>  }</a:t>
            </a:r>
            <a:endParaRPr lang="zh-CN" altLang="en-US" sz="1200" dirty="0"/>
          </a:p>
          <a:p>
            <a:r>
              <a:rPr lang="en-US" sz="1200" dirty="0"/>
              <a:t>  #three{</a:t>
            </a:r>
            <a:endParaRPr lang="zh-CN" altLang="en-US" sz="1200" dirty="0"/>
          </a:p>
          <a:p>
            <a:r>
              <a:rPr lang="en-US" sz="1200" dirty="0"/>
              <a:t>    font-size:36px</a:t>
            </a:r>
            <a:endParaRPr lang="zh-CN" altLang="en-US" sz="1200" dirty="0"/>
          </a:p>
          <a:p>
            <a:r>
              <a:rPr lang="en-US" sz="1200" dirty="0"/>
              <a:t>   }</a:t>
            </a:r>
            <a:endParaRPr lang="zh-CN" altLang="en-US" sz="1200" dirty="0"/>
          </a:p>
          <a:p>
            <a:r>
              <a:rPr lang="en-US" sz="1200" dirty="0"/>
              <a:t>&lt;/style&gt;</a:t>
            </a:r>
          </a:p>
          <a:p>
            <a:r>
              <a:rPr lang="en-US" sz="1200" dirty="0"/>
              <a:t>&lt;body&gt;</a:t>
            </a:r>
            <a:endParaRPr lang="zh-CN" altLang="en-US" sz="1200" dirty="0"/>
          </a:p>
          <a:p>
            <a:r>
              <a:rPr lang="en-US" sz="1200" dirty="0"/>
              <a:t>    &lt;p id="first"&gt;ID</a:t>
            </a:r>
            <a:r>
              <a:rPr lang="zh-CN" altLang="en-US" sz="1200" dirty="0"/>
              <a:t>选择器</a:t>
            </a:r>
            <a:r>
              <a:rPr lang="en-US" sz="1200" dirty="0"/>
              <a:t>&lt;/p&gt;	</a:t>
            </a:r>
            <a:endParaRPr lang="zh-CN" altLang="en-US" sz="1200" dirty="0"/>
          </a:p>
          <a:p>
            <a:r>
              <a:rPr lang="en-US" sz="1200" dirty="0"/>
              <a:t>    &lt;p id="second"&gt;ID</a:t>
            </a:r>
            <a:r>
              <a:rPr lang="zh-CN" altLang="en-US" sz="1200" dirty="0"/>
              <a:t>选择器</a:t>
            </a:r>
            <a:r>
              <a:rPr lang="en-US" sz="1200" dirty="0"/>
              <a:t>2&lt;/p&gt;</a:t>
            </a:r>
            <a:endParaRPr lang="zh-CN" altLang="en-US" sz="1200" dirty="0"/>
          </a:p>
          <a:p>
            <a:r>
              <a:rPr lang="en-US" sz="1200" dirty="0"/>
              <a:t>    &lt;p id="three"&gt;ID</a:t>
            </a:r>
            <a:r>
              <a:rPr lang="zh-CN" altLang="en-US" sz="1200" dirty="0"/>
              <a:t>选择器</a:t>
            </a:r>
            <a:r>
              <a:rPr lang="en-US" sz="1200" dirty="0"/>
              <a:t>3&lt;/p&gt;</a:t>
            </a:r>
            <a:endParaRPr lang="zh-CN" altLang="en-US" sz="1200" dirty="0"/>
          </a:p>
          <a:p>
            <a:r>
              <a:rPr lang="en-US" sz="1200" dirty="0"/>
              <a:t>&lt;/body&gt;</a:t>
            </a:r>
            <a:endParaRPr lang="zh-CN" altLang="en-US" sz="1200" dirty="0"/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在页面中包含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CSS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28728" y="1428742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dirty="0"/>
              <a:t>链接式样式表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8728" y="2304634"/>
            <a:ext cx="421484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=’stylesheet’ </a:t>
            </a:r>
            <a:r>
              <a:rPr lang="en-US" sz="1600" dirty="0" err="1"/>
              <a:t>href</a:t>
            </a:r>
            <a:r>
              <a:rPr lang="en-US" sz="1600" dirty="0"/>
              <a:t>=’path’ type=’text/</a:t>
            </a:r>
            <a:r>
              <a:rPr lang="en-US" sz="1600" dirty="0" err="1"/>
              <a:t>css</a:t>
            </a:r>
            <a:r>
              <a:rPr lang="en-US" sz="1600" dirty="0"/>
              <a:t>’&gt;</a:t>
            </a:r>
            <a:endParaRPr lang="zh-CN" altLang="en-US" sz="1600" dirty="0"/>
          </a:p>
        </p:txBody>
      </p:sp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2684851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上机指导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500034" y="1500180"/>
            <a:ext cx="8291786" cy="83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创建</a:t>
            </a:r>
            <a:r>
              <a:rPr lang="en-US" dirty="0"/>
              <a:t>HTML</a:t>
            </a:r>
            <a:r>
              <a:rPr lang="zh-CN" altLang="en-US" dirty="0"/>
              <a:t>页面，并在页面中添加表格，并实现在浏览网站信息时，当鼠标经过表格的某个单元格时，会显示相关的提示信息。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6"/>
            <a:ext cx="682629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116299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小结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67544" y="1635646"/>
            <a:ext cx="8291786" cy="131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本章为大家介绍的是网页设计中不可缺少的内容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HTML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标记与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CSS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样式，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HTML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是构成网页的灵魂，对于制作一般的网页，尤其是静态网页来说，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HTML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完全可以胜任，但如果要制作漂亮的网页，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CSS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是不可缺少的。</a:t>
            </a:r>
          </a:p>
        </p:txBody>
      </p:sp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1	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HTML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标记语言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672703" y="646102"/>
            <a:ext cx="173905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主要内容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357290" y="1571618"/>
            <a:ext cx="3217499" cy="6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什么是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HTML</a:t>
            </a:r>
            <a:endParaRPr lang="zh-CN" altLang="en-US" sz="28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772788" y="1553921"/>
            <a:ext cx="3338131" cy="68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500" dirty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HTML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文档结构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214414" y="2275405"/>
            <a:ext cx="34335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HTML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常用标记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8530" y="2315639"/>
            <a:ext cx="3992626" cy="68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表格标记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097709" y="3014069"/>
            <a:ext cx="34335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ea typeface="宋体" panose="02010600030101010101" pitchFamily="2" charset="-122"/>
              </a:rPr>
              <a:t>  HTML</a:t>
            </a: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表单标记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4772788" y="3014069"/>
            <a:ext cx="34335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1pPr>
            <a:lvl2pPr marL="742950" indent="-28575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2pPr>
            <a:lvl3pPr marL="11430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3pPr>
            <a:lvl4pPr marL="16002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4pPr>
            <a:lvl5pPr marL="2057400" indent="-228600" algn="ctr"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ea typeface="Gulim" panose="020B0600000101010101" pitchFamily="34" charset="-127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ea typeface="宋体" panose="02010600030101010101" pitchFamily="2" charset="-122"/>
              </a:rPr>
              <a:t>  超链接与图片标记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18" y="1641726"/>
            <a:ext cx="545875" cy="545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8716" y="1752717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01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96" y="1638132"/>
            <a:ext cx="545875" cy="5458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531094" y="1749123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02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8" y="2372687"/>
            <a:ext cx="545875" cy="5458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47716" y="2483678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03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96" y="2391098"/>
            <a:ext cx="545875" cy="5458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4531094" y="2502089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04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7" y="3125060"/>
            <a:ext cx="545875" cy="54587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37595" y="3236051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05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33" y="3134727"/>
            <a:ext cx="545875" cy="54587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533631" y="3245718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06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7474" y="3983800"/>
            <a:ext cx="46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07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28649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什么是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HTML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58" y="1930784"/>
            <a:ext cx="806210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HTML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是一种超文本语言，在因特网上常见的网页制作标注性语言，</a:t>
            </a:r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HTML</a:t>
            </a:r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是通过浏览器的翻译，将网页中内容呈现给用户。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HTML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文档结构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1538" y="1428742"/>
            <a:ext cx="1693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&lt;html&gt;</a:t>
            </a:r>
            <a:r>
              <a:rPr lang="zh-CN" altLang="en-US" dirty="0"/>
              <a:t>标记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&lt;head&gt;</a:t>
            </a:r>
            <a:r>
              <a:rPr lang="zh-CN" altLang="en-US" dirty="0"/>
              <a:t>标记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&lt;title&gt;</a:t>
            </a:r>
            <a:r>
              <a:rPr lang="zh-CN" altLang="en-US" dirty="0"/>
              <a:t>标记</a:t>
            </a:r>
            <a:endParaRPr lang="en-US" altLang="zh-CN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&lt;body&gt;</a:t>
            </a:r>
            <a:r>
              <a:rPr lang="zh-CN" altLang="en-US" dirty="0"/>
              <a:t>标记</a:t>
            </a: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3" name="Object 1"/>
          <p:cNvGraphicFramePr>
            <a:graphicFrameLocks noChangeAspect="1"/>
          </p:cNvGraphicFramePr>
          <p:nvPr/>
        </p:nvGraphicFramePr>
        <p:xfrm>
          <a:off x="928662" y="2714626"/>
          <a:ext cx="2981163" cy="2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Document" r:id="rId4" imgW="2664559" imgH="1981151" progId="Word.Document.8">
                  <p:embed/>
                </p:oleObj>
              </mc:Choice>
              <mc:Fallback>
                <p:oleObj name="Document" r:id="rId4" imgW="2664559" imgH="1981151" progId="Word.Document.8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714626"/>
                        <a:ext cx="2981163" cy="2214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714876" y="1000114"/>
            <a:ext cx="3078087" cy="3000396"/>
            <a:chOff x="2428860" y="928676"/>
            <a:chExt cx="3078087" cy="3000396"/>
          </a:xfrm>
        </p:grpSpPr>
        <p:sp>
          <p:nvSpPr>
            <p:cNvPr id="8" name="TextBox 7"/>
            <p:cNvSpPr txBox="1"/>
            <p:nvPr/>
          </p:nvSpPr>
          <p:spPr>
            <a:xfrm>
              <a:off x="2428860" y="1620748"/>
              <a:ext cx="3078087" cy="23083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&lt;html&gt;  </a:t>
              </a:r>
              <a:endParaRPr lang="zh-CN" altLang="en-US" dirty="0"/>
            </a:p>
            <a:p>
              <a:r>
                <a:rPr lang="en-US" dirty="0"/>
                <a:t>  &lt;head&gt;</a:t>
              </a:r>
              <a:endParaRPr lang="zh-CN" altLang="en-US" dirty="0"/>
            </a:p>
            <a:p>
              <a:r>
                <a:rPr lang="en-US" dirty="0"/>
                <a:t>     &lt;title&gt;</a:t>
              </a:r>
              <a:r>
                <a:rPr lang="en-US" altLang="zh-CN" dirty="0"/>
                <a:t>HTML</a:t>
              </a:r>
              <a:r>
                <a:rPr lang="zh-CN" altLang="en-US" dirty="0"/>
                <a:t>页面</a:t>
              </a:r>
              <a:r>
                <a:rPr lang="en-US" dirty="0"/>
                <a:t>&lt;/title&gt;</a:t>
              </a:r>
              <a:endParaRPr lang="zh-CN" altLang="en-US" dirty="0"/>
            </a:p>
            <a:p>
              <a:r>
                <a:rPr lang="en-US" dirty="0"/>
                <a:t>  &lt;/head&gt;</a:t>
              </a:r>
              <a:endParaRPr lang="zh-CN" altLang="en-US" dirty="0"/>
            </a:p>
            <a:p>
              <a:r>
                <a:rPr lang="en-US" dirty="0"/>
                <a:t>  &lt;body&gt;</a:t>
              </a:r>
            </a:p>
            <a:p>
              <a:r>
                <a:rPr lang="en-US" altLang="zh-CN" dirty="0"/>
                <a:t>     </a:t>
              </a:r>
              <a:r>
                <a:rPr lang="zh-CN" altLang="en-US" dirty="0"/>
                <a:t>应用记事本编写</a:t>
              </a:r>
              <a:r>
                <a:rPr lang="en-US" altLang="zh-CN" dirty="0"/>
                <a:t>HTML</a:t>
              </a:r>
              <a:r>
                <a:rPr lang="zh-CN" altLang="en-US" dirty="0"/>
                <a:t>代码</a:t>
              </a:r>
            </a:p>
            <a:p>
              <a:r>
                <a:rPr lang="en-US" dirty="0"/>
                <a:t>  &lt;/body&gt;</a:t>
              </a:r>
              <a:endParaRPr lang="zh-CN" altLang="en-US" dirty="0"/>
            </a:p>
            <a:p>
              <a:r>
                <a:rPr lang="en-US" dirty="0"/>
                <a:t>&lt;/html&gt;</a:t>
              </a:r>
              <a:endParaRPr lang="zh-CN" altLang="en-US" dirty="0"/>
            </a:p>
          </p:txBody>
        </p:sp>
        <p:pic>
          <p:nvPicPr>
            <p:cNvPr id="11" name="图片 10" descr="按扭-36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7686" y="928676"/>
              <a:ext cx="928694" cy="92869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500562" y="114299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代码</a:t>
              </a:r>
            </a:p>
          </p:txBody>
        </p:sp>
      </p:grp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HTML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常用标记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500180"/>
            <a:ext cx="2092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r>
              <a:rPr lang="zh-CN" altLang="en-US" sz="1600" dirty="0"/>
              <a:t>换行标记</a:t>
            </a:r>
            <a:endParaRPr lang="en-US" altLang="zh-CN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&lt;p&gt;</a:t>
            </a:r>
            <a:r>
              <a:rPr lang="zh-CN" altLang="en-US" sz="1600" dirty="0"/>
              <a:t>段落标记</a:t>
            </a:r>
            <a:endParaRPr lang="en-US" altLang="zh-CN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&lt;h1&gt;</a:t>
            </a:r>
            <a:r>
              <a:rPr lang="zh-CN" altLang="en-US" sz="1600" dirty="0"/>
              <a:t>标题标记</a:t>
            </a:r>
            <a:endParaRPr lang="en-US" altLang="zh-CN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&lt;center&gt;</a:t>
            </a:r>
            <a:r>
              <a:rPr lang="zh-CN" altLang="en-US" sz="1600" dirty="0"/>
              <a:t>居中标记</a:t>
            </a:r>
            <a:endParaRPr lang="en-US" altLang="zh-CN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&lt;</a:t>
            </a:r>
            <a:r>
              <a:rPr lang="en-US" sz="1600" dirty="0" err="1"/>
              <a:t>li</a:t>
            </a:r>
            <a:r>
              <a:rPr lang="en-US" sz="1600" dirty="0"/>
              <a:t>&gt;</a:t>
            </a:r>
            <a:r>
              <a:rPr lang="zh-CN" altLang="en-US" sz="1600" dirty="0"/>
              <a:t>文字列表标记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857502"/>
            <a:ext cx="231594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286116" y="1214428"/>
            <a:ext cx="5715040" cy="3647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&lt;html&gt;</a:t>
            </a:r>
            <a:endParaRPr lang="zh-CN" altLang="en-US" sz="1100" dirty="0"/>
          </a:p>
          <a:p>
            <a:r>
              <a:rPr lang="en-US" sz="1100" dirty="0"/>
              <a:t>&lt;head&gt;</a:t>
            </a:r>
            <a:endParaRPr lang="zh-CN" altLang="en-US" sz="1100" dirty="0"/>
          </a:p>
          <a:p>
            <a:r>
              <a:rPr lang="en-US" sz="1100" dirty="0"/>
              <a:t>  &lt;title&gt;</a:t>
            </a:r>
            <a:r>
              <a:rPr lang="zh-CN" altLang="en-US" sz="1100" dirty="0"/>
              <a:t>设置标题标记</a:t>
            </a:r>
            <a:r>
              <a:rPr lang="en-US" sz="1100" dirty="0"/>
              <a:t>&lt;/title&gt;</a:t>
            </a:r>
            <a:endParaRPr lang="zh-CN" altLang="en-US" sz="1100" dirty="0"/>
          </a:p>
          <a:p>
            <a:r>
              <a:rPr lang="en-US" sz="1100" dirty="0"/>
              <a:t>&lt;/head&gt;</a:t>
            </a:r>
            <a:endParaRPr lang="zh-CN" altLang="en-US" sz="1100" dirty="0"/>
          </a:p>
          <a:p>
            <a:r>
              <a:rPr lang="en-US" sz="1100" dirty="0"/>
              <a:t>&lt;body&gt;</a:t>
            </a:r>
            <a:endParaRPr lang="zh-CN" altLang="en-US" sz="1100" dirty="0"/>
          </a:p>
          <a:p>
            <a:r>
              <a:rPr lang="en-US" sz="1100" dirty="0"/>
              <a:t>  &lt;center&gt;</a:t>
            </a:r>
            <a:endParaRPr lang="zh-CN" altLang="en-US" sz="1100" dirty="0"/>
          </a:p>
          <a:p>
            <a:r>
              <a:rPr lang="en-US" sz="1100" dirty="0"/>
              <a:t>  &lt;h1&gt;java</a:t>
            </a:r>
            <a:r>
              <a:rPr lang="zh-CN" altLang="en-US" sz="1100" dirty="0"/>
              <a:t>开发的</a:t>
            </a:r>
            <a:r>
              <a:rPr lang="en-US" sz="1100" dirty="0"/>
              <a:t>3</a:t>
            </a:r>
            <a:r>
              <a:rPr lang="zh-CN" altLang="en-US" sz="1100" dirty="0"/>
              <a:t>个方向</a:t>
            </a:r>
            <a:r>
              <a:rPr lang="en-US" sz="1100" dirty="0"/>
              <a:t>&lt;/h1&gt;</a:t>
            </a:r>
            <a:endParaRPr lang="zh-CN" altLang="en-US" sz="1100" dirty="0"/>
          </a:p>
          <a:p>
            <a:r>
              <a:rPr lang="en-US" sz="1100" dirty="0"/>
              <a:t>  &lt;h2&gt;Java SE&lt;/h2&gt;  </a:t>
            </a:r>
            <a:endParaRPr lang="zh-CN" altLang="en-US" sz="1100" dirty="0"/>
          </a:p>
          <a:p>
            <a:r>
              <a:rPr lang="en-US" sz="1100" dirty="0"/>
              <a:t>  &lt;p&gt;</a:t>
            </a:r>
            <a:r>
              <a:rPr lang="zh-CN" altLang="en-US" sz="1100" dirty="0"/>
              <a:t>主要用于桌面程序的开发。它是学习</a:t>
            </a:r>
            <a:r>
              <a:rPr lang="en-US" sz="1100" dirty="0"/>
              <a:t>Java EE</a:t>
            </a:r>
            <a:r>
              <a:rPr lang="zh-CN" altLang="en-US" sz="1100" dirty="0"/>
              <a:t>和</a:t>
            </a:r>
            <a:r>
              <a:rPr lang="en-US" sz="1100" dirty="0"/>
              <a:t>Java ME</a:t>
            </a:r>
            <a:r>
              <a:rPr lang="zh-CN" altLang="en-US" sz="1100" dirty="0"/>
              <a:t>的基础，也是本书的重点内容。                                    </a:t>
            </a:r>
            <a:r>
              <a:rPr lang="en-US" sz="1100" dirty="0"/>
              <a:t>&lt;/p&gt;         </a:t>
            </a:r>
          </a:p>
          <a:p>
            <a:r>
              <a:rPr lang="en-US" sz="1100" dirty="0"/>
              <a:t>  &lt;h2&gt;Java EE&lt;/h2&gt;</a:t>
            </a:r>
            <a:endParaRPr lang="zh-CN" altLang="en-US" sz="1100" dirty="0"/>
          </a:p>
          <a:p>
            <a:r>
              <a:rPr lang="en-US" sz="1100" dirty="0"/>
              <a:t>  &lt;center&gt;</a:t>
            </a:r>
            <a:endParaRPr lang="zh-CN" altLang="en-US" sz="1100" dirty="0"/>
          </a:p>
          <a:p>
            <a:r>
              <a:rPr lang="en-US" sz="1100" dirty="0"/>
              <a:t>  &lt;p&gt;</a:t>
            </a:r>
            <a:r>
              <a:rPr lang="zh-CN" altLang="en-US" sz="1100" dirty="0"/>
              <a:t>主要用于网页程序的开发。随着互联网的发展，越来越多的企业使用</a:t>
            </a:r>
            <a:r>
              <a:rPr lang="en-US" sz="1100" dirty="0"/>
              <a:t>Java</a:t>
            </a:r>
            <a:r>
              <a:rPr lang="zh-CN" altLang="en-US" sz="1100" dirty="0"/>
              <a:t>语言来开发自己的官方网站，其中不乏世界</a:t>
            </a:r>
            <a:r>
              <a:rPr lang="en-US" sz="1100" dirty="0"/>
              <a:t>500</a:t>
            </a:r>
            <a:r>
              <a:rPr lang="zh-CN" altLang="en-US" sz="1100" dirty="0"/>
              <a:t>强企业。</a:t>
            </a:r>
            <a:r>
              <a:rPr lang="en-US" sz="1100" dirty="0"/>
              <a:t>&lt;/p&gt;</a:t>
            </a:r>
            <a:endParaRPr lang="zh-CN" altLang="en-US" sz="1100" dirty="0"/>
          </a:p>
          <a:p>
            <a:r>
              <a:rPr lang="en-US" sz="1100" dirty="0"/>
              <a:t>  &lt;/center&gt;</a:t>
            </a:r>
            <a:endParaRPr lang="zh-CN" altLang="en-US" sz="1100" dirty="0"/>
          </a:p>
          <a:p>
            <a:r>
              <a:rPr lang="en-US" sz="1100" dirty="0"/>
              <a:t>  &lt;h2&gt;Java ME&lt;/h2&gt;</a:t>
            </a:r>
            <a:endParaRPr lang="zh-CN" altLang="en-US" sz="1100" dirty="0"/>
          </a:p>
          <a:p>
            <a:r>
              <a:rPr lang="en-US" sz="1100" dirty="0"/>
              <a:t>  &lt;center&gt;</a:t>
            </a:r>
            <a:endParaRPr lang="zh-CN" altLang="en-US" sz="1100" dirty="0"/>
          </a:p>
          <a:p>
            <a:r>
              <a:rPr lang="en-US" sz="1100" dirty="0"/>
              <a:t>  &lt;p&gt;</a:t>
            </a:r>
            <a:r>
              <a:rPr lang="zh-CN" altLang="en-US" sz="1100" dirty="0"/>
              <a:t>主要用于嵌入式系统程序的开发。</a:t>
            </a:r>
            <a:r>
              <a:rPr lang="en-US" sz="1100" dirty="0"/>
              <a:t>&lt;/p&gt;  </a:t>
            </a:r>
            <a:endParaRPr lang="zh-CN" altLang="en-US" sz="1100" dirty="0"/>
          </a:p>
          <a:p>
            <a:r>
              <a:rPr lang="en-US" sz="1100" dirty="0"/>
              <a:t>  &lt;/center&gt;</a:t>
            </a:r>
            <a:endParaRPr lang="zh-CN" altLang="en-US" sz="1100" dirty="0"/>
          </a:p>
          <a:p>
            <a:r>
              <a:rPr lang="en-US" sz="1100" dirty="0"/>
              <a:t>&lt;/body&gt;</a:t>
            </a:r>
            <a:endParaRPr lang="zh-CN" altLang="en-US" sz="1100" dirty="0"/>
          </a:p>
          <a:p>
            <a:r>
              <a:rPr lang="en-US" sz="1100" dirty="0"/>
              <a:t>&lt;/html&gt;</a:t>
            </a:r>
            <a:endParaRPr lang="zh-CN" altLang="en-US" sz="1100" dirty="0"/>
          </a:p>
        </p:txBody>
      </p:sp>
      <p:pic>
        <p:nvPicPr>
          <p:cNvPr id="11" name="图片 10" descr="按扭-3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500048"/>
            <a:ext cx="928694" cy="9286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29586" y="714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表格标记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4026" y="1428742"/>
            <a:ext cx="21777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/>
              <a:t>表格标记</a:t>
            </a:r>
            <a:r>
              <a:rPr lang="en-US" sz="1600" dirty="0"/>
              <a:t>&lt;table&gt;</a:t>
            </a:r>
            <a:endParaRPr lang="zh-CN" altLang="en-US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/>
              <a:t>标题标记</a:t>
            </a:r>
            <a:r>
              <a:rPr lang="en-US" sz="1600" dirty="0"/>
              <a:t>&lt;caption&gt;</a:t>
            </a:r>
            <a:endParaRPr lang="zh-CN" altLang="en-US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/>
              <a:t>表头标记</a:t>
            </a:r>
            <a:r>
              <a:rPr lang="en-US" sz="1600" dirty="0"/>
              <a:t>&lt;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  <a:endParaRPr lang="zh-CN" altLang="en-US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/>
              <a:t>表格行标记</a:t>
            </a:r>
            <a:r>
              <a:rPr lang="en-US" sz="1600" dirty="0"/>
              <a:t>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  <a:endParaRPr lang="zh-CN" altLang="en-US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/>
              <a:t>单元格标记</a:t>
            </a:r>
            <a:r>
              <a:rPr lang="en-US" sz="1600" dirty="0"/>
              <a:t>&lt;td&gt;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71934" y="928676"/>
            <a:ext cx="4214842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&lt;body&gt;</a:t>
            </a:r>
          </a:p>
          <a:p>
            <a:r>
              <a:rPr lang="en-US" altLang="zh-CN" sz="1400" dirty="0"/>
              <a:t>&lt;table width="318" height="167" border="1" align="center"&gt;</a:t>
            </a:r>
          </a:p>
          <a:p>
            <a:r>
              <a:rPr lang="en-US" altLang="zh-CN" sz="1400" dirty="0"/>
              <a:t>  &lt;caption&gt;</a:t>
            </a:r>
            <a:r>
              <a:rPr lang="zh-CN" altLang="en-US" sz="1400" dirty="0"/>
              <a:t>学生考试成绩单</a:t>
            </a:r>
            <a:r>
              <a:rPr lang="en-US" altLang="zh-CN" sz="1400" dirty="0"/>
              <a:t>&lt;/caption&gt;</a:t>
            </a:r>
          </a:p>
          <a:p>
            <a:r>
              <a:rPr lang="en-US" altLang="zh-CN" sz="1400" dirty="0"/>
              <a:t>  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&lt;td align="center"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="middle"&gt;</a:t>
            </a:r>
            <a:r>
              <a:rPr lang="zh-CN" altLang="en-US" sz="1400" dirty="0"/>
              <a:t>姓名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&lt;td align="center"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="middle"&gt;</a:t>
            </a:r>
            <a:r>
              <a:rPr lang="zh-CN" altLang="en-US" sz="1400" dirty="0"/>
              <a:t>语文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&lt;td align="center"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="middle"&gt;</a:t>
            </a:r>
            <a:r>
              <a:rPr lang="zh-CN" altLang="en-US" sz="1400" dirty="0"/>
              <a:t>数学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&lt;td align="center"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="middle"&gt;</a:t>
            </a:r>
            <a:r>
              <a:rPr lang="zh-CN" altLang="en-US" sz="1400" dirty="0"/>
              <a:t>英语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&lt;td align="center"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="middle"&gt;</a:t>
            </a:r>
            <a:r>
              <a:rPr lang="zh-CN" altLang="en-US" sz="1400" dirty="0"/>
              <a:t>张三</a:t>
            </a:r>
            <a:r>
              <a:rPr lang="en-US" altLang="zh-CN" sz="1400" dirty="0"/>
              <a:t>&lt;/td&gt;</a:t>
            </a:r>
          </a:p>
          <a:p>
            <a:r>
              <a:rPr lang="en-US" altLang="zh-CN" sz="1400" dirty="0"/>
              <a:t>    &lt;td align="center"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="middle"&gt;89&lt;/td&gt;</a:t>
            </a:r>
          </a:p>
          <a:p>
            <a:r>
              <a:rPr lang="en-US" altLang="zh-CN" sz="1400" dirty="0"/>
              <a:t>    &lt;td align="center"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="middle"&gt;92&lt;/td&gt;</a:t>
            </a:r>
          </a:p>
          <a:p>
            <a:r>
              <a:rPr lang="en-US" altLang="zh-CN" sz="1400" dirty="0"/>
              <a:t>    &lt;td align="center" </a:t>
            </a:r>
            <a:r>
              <a:rPr lang="en-US" altLang="zh-CN" sz="1400" dirty="0" err="1"/>
              <a:t>valign</a:t>
            </a:r>
            <a:r>
              <a:rPr lang="en-US" altLang="zh-CN" sz="1400" dirty="0"/>
              <a:t>="middle"&gt;87&lt;/td&gt;</a:t>
            </a:r>
          </a:p>
          <a:p>
            <a:r>
              <a:rPr lang="en-US" altLang="zh-CN" sz="1400" dirty="0"/>
              <a:t>  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&lt;/table&gt;</a:t>
            </a:r>
          </a:p>
          <a:p>
            <a:r>
              <a:rPr lang="en-US" altLang="zh-CN" sz="1400" dirty="0"/>
              <a:t>&lt;/body&gt;</a:t>
            </a:r>
            <a:endParaRPr lang="zh-CN" altLang="en-US" sz="14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724" y="2857502"/>
            <a:ext cx="261383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按扭-3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4024" y="243399"/>
            <a:ext cx="928694" cy="928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6900" y="4577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代码</a:t>
            </a: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15579" y="646102"/>
            <a:ext cx="425648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HTML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表单标记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2143122"/>
            <a:ext cx="2441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1600" dirty="0"/>
              <a:t>&lt;form&gt;…&lt;/form&gt;</a:t>
            </a:r>
            <a:r>
              <a:rPr lang="zh-CN" altLang="en-US" sz="1600" dirty="0"/>
              <a:t>表单标记</a:t>
            </a:r>
            <a:endParaRPr lang="en-US" altLang="zh-CN" sz="16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714612" y="1500180"/>
          <a:ext cx="6096000" cy="324753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64">
                <a:tc>
                  <a:txBody>
                    <a:bodyPr/>
                    <a:lstStyle/>
                    <a:p>
                      <a:r>
                        <a:rPr lang="en-US" sz="1100" kern="1200" dirty="0"/>
                        <a:t>action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/>
                        <a:t>用来指定处理表单数据程序的</a:t>
                      </a:r>
                      <a:r>
                        <a:rPr lang="en-US" sz="1100" kern="1200" dirty="0"/>
                        <a:t>URL</a:t>
                      </a:r>
                      <a:r>
                        <a:rPr lang="zh-CN" altLang="en-US" sz="1100" kern="1200" dirty="0"/>
                        <a:t>地址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144">
                <a:tc>
                  <a:txBody>
                    <a:bodyPr/>
                    <a:lstStyle/>
                    <a:p>
                      <a:r>
                        <a:rPr lang="en-US" sz="1100" kern="1200" dirty="0"/>
                        <a:t>method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/>
                        <a:t>用来指定数据传送到服务器的方式。该属性有两种属性值，分别为</a:t>
                      </a:r>
                      <a:r>
                        <a:rPr lang="en-US" sz="1100" kern="1200" dirty="0"/>
                        <a:t>get</a:t>
                      </a:r>
                      <a:r>
                        <a:rPr lang="zh-CN" altLang="en-US" sz="1100" kern="1200" dirty="0"/>
                        <a:t>与</a:t>
                      </a:r>
                      <a:r>
                        <a:rPr lang="en-US" sz="1100" kern="1200" dirty="0"/>
                        <a:t>post</a:t>
                      </a:r>
                      <a:r>
                        <a:rPr lang="zh-CN" altLang="en-US" sz="1100" kern="1200" dirty="0"/>
                        <a:t>。</a:t>
                      </a:r>
                      <a:r>
                        <a:rPr lang="en-US" sz="1100" kern="1200" dirty="0"/>
                        <a:t>get</a:t>
                      </a:r>
                      <a:r>
                        <a:rPr lang="zh-CN" altLang="en-US" sz="1100" kern="1200" dirty="0"/>
                        <a:t>属性值表示将输入的数据追加在</a:t>
                      </a:r>
                      <a:r>
                        <a:rPr lang="en-US" sz="1100" kern="1200" dirty="0"/>
                        <a:t>action</a:t>
                      </a:r>
                      <a:r>
                        <a:rPr lang="zh-CN" altLang="en-US" sz="1100" kern="1200" dirty="0"/>
                        <a:t>指定的地址后面，并传送到服务器。当属性值为</a:t>
                      </a:r>
                      <a:r>
                        <a:rPr lang="en-US" sz="1100" kern="1200" dirty="0"/>
                        <a:t>post</a:t>
                      </a:r>
                      <a:r>
                        <a:rPr lang="zh-CN" altLang="en-US" sz="1100" kern="1200" dirty="0"/>
                        <a:t>时，会将输入的数据按照</a:t>
                      </a:r>
                      <a:r>
                        <a:rPr lang="en-US" sz="1100" kern="1200" dirty="0"/>
                        <a:t>HTTP</a:t>
                      </a:r>
                      <a:r>
                        <a:rPr lang="zh-CN" altLang="en-US" sz="1100" kern="1200" dirty="0"/>
                        <a:t>协议中</a:t>
                      </a:r>
                      <a:r>
                        <a:rPr lang="en-US" sz="1100" kern="1200" dirty="0"/>
                        <a:t>post</a:t>
                      </a:r>
                      <a:r>
                        <a:rPr lang="zh-CN" altLang="en-US" sz="1100" kern="1200" dirty="0"/>
                        <a:t>传输方式传送到服务器。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64">
                <a:tc>
                  <a:txBody>
                    <a:bodyPr/>
                    <a:lstStyle/>
                    <a:p>
                      <a:r>
                        <a:rPr lang="en-US" sz="1100" kern="1200" dirty="0"/>
                        <a:t>name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kern="1200" dirty="0"/>
                        <a:t>指定表单的名称，该属性值程序员可以自定义。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64">
                <a:tc>
                  <a:txBody>
                    <a:bodyPr/>
                    <a:lstStyle/>
                    <a:p>
                      <a:r>
                        <a:rPr lang="en-US" sz="1100" kern="1200" dirty="0" err="1"/>
                        <a:t>onSubmit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err="1"/>
                        <a:t>onSubmit</a:t>
                      </a:r>
                      <a:r>
                        <a:rPr lang="zh-CN" altLang="en-US" sz="1100" kern="1200" dirty="0"/>
                        <a:t>属性用于指定当用户单击提交按钮时触发的事件。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6928">
                <a:tc>
                  <a:txBody>
                    <a:bodyPr/>
                    <a:lstStyle/>
                    <a:p>
                      <a:r>
                        <a:rPr lang="en-US" sz="1100" kern="1200" dirty="0"/>
                        <a:t>target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/>
                        <a:t>target</a:t>
                      </a:r>
                      <a:r>
                        <a:rPr lang="zh-CN" altLang="en-US" sz="1100" kern="1200" dirty="0"/>
                        <a:t>属性指定输入数据结果显示在哪个窗口中，该属性的属性值可以设置为“</a:t>
                      </a:r>
                      <a:r>
                        <a:rPr lang="en-US" sz="1100" kern="1200" dirty="0"/>
                        <a:t>_blank</a:t>
                      </a:r>
                      <a:r>
                        <a:rPr lang="zh-CN" altLang="en-US" sz="1100" kern="1200" dirty="0"/>
                        <a:t>”、“</a:t>
                      </a:r>
                      <a:r>
                        <a:rPr lang="en-US" sz="1100" kern="1200" dirty="0"/>
                        <a:t>_self</a:t>
                      </a:r>
                      <a:r>
                        <a:rPr lang="zh-CN" altLang="en-US" sz="1100" kern="1200" dirty="0"/>
                        <a:t>”、“</a:t>
                      </a:r>
                      <a:r>
                        <a:rPr lang="en-US" sz="1100" kern="1200" dirty="0"/>
                        <a:t>_parent</a:t>
                      </a:r>
                      <a:r>
                        <a:rPr lang="zh-CN" altLang="en-US" sz="1100" kern="1200" dirty="0"/>
                        <a:t>”、“</a:t>
                      </a:r>
                      <a:r>
                        <a:rPr lang="en-US" sz="1100" kern="1200" dirty="0"/>
                        <a:t>_top</a:t>
                      </a:r>
                      <a:r>
                        <a:rPr lang="zh-CN" altLang="en-US" sz="1100" kern="1200" dirty="0"/>
                        <a:t>”。其中“</a:t>
                      </a:r>
                      <a:r>
                        <a:rPr lang="en-US" sz="1100" kern="1200" dirty="0"/>
                        <a:t>_blank</a:t>
                      </a:r>
                      <a:r>
                        <a:rPr lang="zh-CN" altLang="en-US" sz="1100" kern="1200" dirty="0"/>
                        <a:t>”表示在新窗口中打开目标文件，“</a:t>
                      </a:r>
                      <a:r>
                        <a:rPr lang="en-US" sz="1100" kern="1200" dirty="0"/>
                        <a:t>_self</a:t>
                      </a:r>
                      <a:r>
                        <a:rPr lang="zh-CN" altLang="en-US" sz="1100" kern="1200" dirty="0"/>
                        <a:t>”表示在同一个窗口中打开，这项一般不用设置，“</a:t>
                      </a:r>
                      <a:r>
                        <a:rPr lang="en-US" sz="1100" kern="1200" dirty="0"/>
                        <a:t>_parent</a:t>
                      </a:r>
                      <a:r>
                        <a:rPr lang="zh-CN" altLang="en-US" sz="1100" kern="1200" dirty="0"/>
                        <a:t>”表示在上一级窗口中打开。一般使用框架页时经常使用，“</a:t>
                      </a:r>
                      <a:r>
                        <a:rPr lang="en-US" sz="1100" kern="1200" dirty="0"/>
                        <a:t>_top</a:t>
                      </a:r>
                      <a:r>
                        <a:rPr lang="zh-CN" altLang="en-US" sz="1100" kern="1200" dirty="0"/>
                        <a:t>”表示在浏览器的整个窗口中打开，忽略任何框架。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8458</TotalTime>
  <Words>2424</Words>
  <Application>Microsoft Macintosh PowerPoint</Application>
  <PresentationFormat>全屏显示(16:9)</PresentationFormat>
  <Paragraphs>286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Lucida Sans Unicode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面向对象编程基础</dc:title>
  <dc:subject>C#程序设计实用教程</dc:subject>
  <dc:creator>小科</dc:creator>
  <cp:lastModifiedBy>xiang chen</cp:lastModifiedBy>
  <cp:revision>819</cp:revision>
  <dcterms:created xsi:type="dcterms:W3CDTF">2014-12-17T01:03:54Z</dcterms:created>
  <dcterms:modified xsi:type="dcterms:W3CDTF">2023-04-10T03:00:29Z</dcterms:modified>
</cp:coreProperties>
</file>