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9" r:id="rId2"/>
    <p:sldId id="260" r:id="rId3"/>
    <p:sldId id="509" r:id="rId4"/>
    <p:sldId id="698" r:id="rId5"/>
    <p:sldId id="699" r:id="rId6"/>
    <p:sldId id="700" r:id="rId7"/>
    <p:sldId id="701" r:id="rId8"/>
    <p:sldId id="702" r:id="rId9"/>
    <p:sldId id="691" r:id="rId10"/>
    <p:sldId id="703" r:id="rId11"/>
    <p:sldId id="704" r:id="rId12"/>
    <p:sldId id="705" r:id="rId13"/>
    <p:sldId id="706" r:id="rId14"/>
    <p:sldId id="707" r:id="rId15"/>
    <p:sldId id="708" r:id="rId16"/>
    <p:sldId id="692" r:id="rId17"/>
    <p:sldId id="709" r:id="rId18"/>
    <p:sldId id="710" r:id="rId19"/>
    <p:sldId id="693" r:id="rId20"/>
    <p:sldId id="711" r:id="rId21"/>
    <p:sldId id="712" r:id="rId22"/>
    <p:sldId id="713" r:id="rId23"/>
    <p:sldId id="694" r:id="rId24"/>
    <p:sldId id="715" r:id="rId25"/>
    <p:sldId id="716" r:id="rId26"/>
    <p:sldId id="717" r:id="rId27"/>
    <p:sldId id="718" r:id="rId28"/>
    <p:sldId id="719" r:id="rId29"/>
    <p:sldId id="695" r:id="rId30"/>
    <p:sldId id="720" r:id="rId31"/>
    <p:sldId id="721" r:id="rId32"/>
    <p:sldId id="722" r:id="rId33"/>
    <p:sldId id="724" r:id="rId34"/>
    <p:sldId id="696" r:id="rId35"/>
    <p:sldId id="725" r:id="rId36"/>
    <p:sldId id="726" r:id="rId37"/>
    <p:sldId id="727" r:id="rId38"/>
    <p:sldId id="728" r:id="rId39"/>
    <p:sldId id="714" r:id="rId40"/>
    <p:sldId id="449" r:id="rId4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0000FF"/>
    <a:srgbClr val="FFFFFF"/>
    <a:srgbClr val="F11F0F"/>
    <a:srgbClr val="956B8C"/>
    <a:srgbClr val="D0EC46"/>
    <a:srgbClr val="58E046"/>
    <a:srgbClr val="48D2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9"/>
  </p:normalViewPr>
  <p:slideViewPr>
    <p:cSldViewPr>
      <p:cViewPr varScale="1">
        <p:scale>
          <a:sx n="136" d="100"/>
          <a:sy n="136" d="100"/>
        </p:scale>
        <p:origin x="960" y="1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909A86-A837-4570-8E95-0D8AC383F537}" type="doc">
      <dgm:prSet loTypeId="urn:microsoft.com/office/officeart/2005/8/layout/radial2" loCatId="relationship" qsTypeId="urn:microsoft.com/office/officeart/2005/8/quickstyle/simple3" qsCatId="simple" csTypeId="urn:microsoft.com/office/officeart/2005/8/colors/colorful3" csCatId="colorful" phldr="1"/>
      <dgm:spPr/>
      <dgm:t>
        <a:bodyPr/>
        <a:lstStyle/>
        <a:p>
          <a:endParaRPr lang="zh-CN" altLang="en-US"/>
        </a:p>
      </dgm:t>
    </dgm:pt>
    <dgm:pt modelId="{A556CCE9-2BE3-4B17-BDAF-968866887772}">
      <dgm:prSet phldrT="[文本]"/>
      <dgm:spPr/>
      <dgm:t>
        <a:bodyPr/>
        <a:lstStyle/>
        <a:p>
          <a:r>
            <a:rPr lang="zh-CN" dirty="0"/>
            <a:t>解释性</a:t>
          </a:r>
          <a:endParaRPr lang="zh-CN" altLang="en-US" dirty="0"/>
        </a:p>
      </dgm:t>
    </dgm:pt>
    <dgm:pt modelId="{B1DCFDAF-3AD7-4394-A99D-459841F410EC}" type="parTrans" cxnId="{142AEA0A-1F4C-456A-9EC5-111FEFC20809}">
      <dgm:prSet/>
      <dgm:spPr/>
      <dgm:t>
        <a:bodyPr/>
        <a:lstStyle/>
        <a:p>
          <a:endParaRPr lang="zh-CN" altLang="en-US"/>
        </a:p>
      </dgm:t>
    </dgm:pt>
    <dgm:pt modelId="{1C256EDC-7813-4125-B608-E023CBE8E8AF}" type="sibTrans" cxnId="{142AEA0A-1F4C-456A-9EC5-111FEFC20809}">
      <dgm:prSet/>
      <dgm:spPr/>
      <dgm:t>
        <a:bodyPr/>
        <a:lstStyle/>
        <a:p>
          <a:endParaRPr lang="zh-CN" altLang="en-US"/>
        </a:p>
      </dgm:t>
    </dgm:pt>
    <dgm:pt modelId="{9E9697CE-F0EF-4C76-80E1-5320286BB897}">
      <dgm:prSet phldrT="[文本]"/>
      <dgm:spPr/>
      <dgm:t>
        <a:bodyPr/>
        <a:lstStyle/>
        <a:p>
          <a:r>
            <a:rPr lang="zh-CN" dirty="0"/>
            <a:t>基于对象</a:t>
          </a:r>
          <a:endParaRPr lang="zh-CN" altLang="en-US" dirty="0"/>
        </a:p>
      </dgm:t>
    </dgm:pt>
    <dgm:pt modelId="{CDB5092F-BFF7-4298-80F3-A854FC67ACB0}" type="parTrans" cxnId="{603437F7-8E8D-4DC0-9E70-0C733375120B}">
      <dgm:prSet/>
      <dgm:spPr/>
      <dgm:t>
        <a:bodyPr/>
        <a:lstStyle/>
        <a:p>
          <a:endParaRPr lang="zh-CN" altLang="en-US"/>
        </a:p>
      </dgm:t>
    </dgm:pt>
    <dgm:pt modelId="{59228751-9DA5-4831-82AF-9007D915484C}" type="sibTrans" cxnId="{603437F7-8E8D-4DC0-9E70-0C733375120B}">
      <dgm:prSet/>
      <dgm:spPr/>
      <dgm:t>
        <a:bodyPr/>
        <a:lstStyle/>
        <a:p>
          <a:endParaRPr lang="zh-CN" altLang="en-US"/>
        </a:p>
      </dgm:t>
    </dgm:pt>
    <dgm:pt modelId="{187B0169-87B6-45F9-A278-905DB6CB8E70}">
      <dgm:prSet phldrT="[文本]"/>
      <dgm:spPr/>
      <dgm:t>
        <a:bodyPr/>
        <a:lstStyle/>
        <a:p>
          <a:r>
            <a:rPr lang="zh-CN" dirty="0"/>
            <a:t>事件驱动</a:t>
          </a:r>
          <a:endParaRPr lang="zh-CN" altLang="en-US" dirty="0"/>
        </a:p>
      </dgm:t>
    </dgm:pt>
    <dgm:pt modelId="{B57DF122-D532-4192-8242-D9D4439CE5D5}" type="parTrans" cxnId="{EF652840-FCEB-4722-9F33-9B2B835E882A}">
      <dgm:prSet/>
      <dgm:spPr/>
      <dgm:t>
        <a:bodyPr/>
        <a:lstStyle/>
        <a:p>
          <a:endParaRPr lang="zh-CN" altLang="en-US"/>
        </a:p>
      </dgm:t>
    </dgm:pt>
    <dgm:pt modelId="{344A0B51-E40A-4A95-8935-6610C2DCF2FD}" type="sibTrans" cxnId="{EF652840-FCEB-4722-9F33-9B2B835E882A}">
      <dgm:prSet/>
      <dgm:spPr/>
      <dgm:t>
        <a:bodyPr/>
        <a:lstStyle/>
        <a:p>
          <a:endParaRPr lang="zh-CN" altLang="en-US"/>
        </a:p>
      </dgm:t>
    </dgm:pt>
    <dgm:pt modelId="{024A5FF1-CF05-4D10-AC1E-EA8D113644B2}">
      <dgm:prSet/>
      <dgm:spPr/>
      <dgm:t>
        <a:bodyPr/>
        <a:lstStyle/>
        <a:p>
          <a:r>
            <a:rPr lang="zh-CN"/>
            <a:t>安全性</a:t>
          </a:r>
          <a:endParaRPr lang="zh-CN" altLang="en-US"/>
        </a:p>
      </dgm:t>
    </dgm:pt>
    <dgm:pt modelId="{08430C69-C31B-4164-8488-032698E2EDD5}" type="parTrans" cxnId="{D6563BFA-2E12-457B-B9D4-4D0239A4EA24}">
      <dgm:prSet/>
      <dgm:spPr/>
      <dgm:t>
        <a:bodyPr/>
        <a:lstStyle/>
        <a:p>
          <a:endParaRPr lang="zh-CN" altLang="en-US"/>
        </a:p>
      </dgm:t>
    </dgm:pt>
    <dgm:pt modelId="{AC5EE313-A5A9-4ADE-B1BC-7B0F09E5380B}" type="sibTrans" cxnId="{D6563BFA-2E12-457B-B9D4-4D0239A4EA24}">
      <dgm:prSet/>
      <dgm:spPr/>
      <dgm:t>
        <a:bodyPr/>
        <a:lstStyle/>
        <a:p>
          <a:endParaRPr lang="zh-CN" altLang="en-US"/>
        </a:p>
      </dgm:t>
    </dgm:pt>
    <dgm:pt modelId="{134770EF-25DD-410E-AF22-469DB7419317}">
      <dgm:prSet/>
      <dgm:spPr/>
      <dgm:t>
        <a:bodyPr/>
        <a:lstStyle/>
        <a:p>
          <a:r>
            <a:rPr lang="zh-CN"/>
            <a:t>跨平台</a:t>
          </a:r>
          <a:endParaRPr lang="zh-CN" altLang="en-US"/>
        </a:p>
      </dgm:t>
    </dgm:pt>
    <dgm:pt modelId="{B1C742BC-FCAB-421F-ADF4-EBF6B824D455}" type="parTrans" cxnId="{BD1AE5CB-CF56-471E-A943-E5BB852A3A47}">
      <dgm:prSet/>
      <dgm:spPr/>
      <dgm:t>
        <a:bodyPr/>
        <a:lstStyle/>
        <a:p>
          <a:endParaRPr lang="zh-CN" altLang="en-US"/>
        </a:p>
      </dgm:t>
    </dgm:pt>
    <dgm:pt modelId="{1C58A5AF-464E-4C92-993A-62C66D14D414}" type="sibTrans" cxnId="{BD1AE5CB-CF56-471E-A943-E5BB852A3A47}">
      <dgm:prSet/>
      <dgm:spPr/>
      <dgm:t>
        <a:bodyPr/>
        <a:lstStyle/>
        <a:p>
          <a:endParaRPr lang="zh-CN" altLang="en-US"/>
        </a:p>
      </dgm:t>
    </dgm:pt>
    <dgm:pt modelId="{2A00F5A9-107F-4C1E-B081-0E57A1929C43}" type="pres">
      <dgm:prSet presAssocID="{6F909A86-A837-4570-8E95-0D8AC383F537}" presName="composite" presStyleCnt="0">
        <dgm:presLayoutVars>
          <dgm:chMax val="5"/>
          <dgm:dir/>
          <dgm:animLvl val="ctr"/>
          <dgm:resizeHandles val="exact"/>
        </dgm:presLayoutVars>
      </dgm:prSet>
      <dgm:spPr/>
    </dgm:pt>
    <dgm:pt modelId="{A91F10EF-240A-49A2-BDB9-DA59F8703041}" type="pres">
      <dgm:prSet presAssocID="{6F909A86-A837-4570-8E95-0D8AC383F537}" presName="cycle" presStyleCnt="0"/>
      <dgm:spPr/>
    </dgm:pt>
    <dgm:pt modelId="{6C87D57B-01CB-446B-92BF-8EB08BDBF285}" type="pres">
      <dgm:prSet presAssocID="{6F909A86-A837-4570-8E95-0D8AC383F537}" presName="centerShape" presStyleCnt="0"/>
      <dgm:spPr/>
    </dgm:pt>
    <dgm:pt modelId="{375354BC-E679-4201-BDD0-9757309137BF}" type="pres">
      <dgm:prSet presAssocID="{6F909A86-A837-4570-8E95-0D8AC383F537}" presName="connSite" presStyleLbl="node1" presStyleIdx="0" presStyleCnt="6"/>
      <dgm:spPr/>
    </dgm:pt>
    <dgm:pt modelId="{1527C5C6-10A9-4CDC-9540-3D1EA7D3CCBA}" type="pres">
      <dgm:prSet presAssocID="{6F909A86-A837-4570-8E95-0D8AC383F537}" presName="visible" presStyleLbl="node1" presStyleIdx="0" presStyleCnt="6"/>
      <dgm:spPr>
        <a:blipFill rotWithShape="0">
          <a:blip xmlns:r="http://schemas.openxmlformats.org/officeDocument/2006/relationships" r:embed="rId1"/>
          <a:stretch>
            <a:fillRect/>
          </a:stretch>
        </a:blipFill>
      </dgm:spPr>
    </dgm:pt>
    <dgm:pt modelId="{A57F4413-22BF-412D-811C-56DC0C2A6C77}" type="pres">
      <dgm:prSet presAssocID="{B1DCFDAF-3AD7-4394-A99D-459841F410EC}" presName="Name25" presStyleLbl="parChTrans1D1" presStyleIdx="0" presStyleCnt="5"/>
      <dgm:spPr/>
    </dgm:pt>
    <dgm:pt modelId="{5ED0B735-F383-4BA1-B86B-D6EB5467DABA}" type="pres">
      <dgm:prSet presAssocID="{A556CCE9-2BE3-4B17-BDAF-968866887772}" presName="node" presStyleCnt="0"/>
      <dgm:spPr/>
    </dgm:pt>
    <dgm:pt modelId="{D3FD9C6E-4792-41A6-A360-7AED20E1F2BC}" type="pres">
      <dgm:prSet presAssocID="{A556CCE9-2BE3-4B17-BDAF-968866887772}" presName="parentNode" presStyleLbl="node1" presStyleIdx="1" presStyleCnt="6">
        <dgm:presLayoutVars>
          <dgm:chMax val="1"/>
          <dgm:bulletEnabled val="1"/>
        </dgm:presLayoutVars>
      </dgm:prSet>
      <dgm:spPr/>
    </dgm:pt>
    <dgm:pt modelId="{D3059A9F-2CED-4DBC-887B-120B5CF26848}" type="pres">
      <dgm:prSet presAssocID="{A556CCE9-2BE3-4B17-BDAF-968866887772}" presName="childNode" presStyleLbl="revTx" presStyleIdx="0" presStyleCnt="0">
        <dgm:presLayoutVars>
          <dgm:bulletEnabled val="1"/>
        </dgm:presLayoutVars>
      </dgm:prSet>
      <dgm:spPr/>
    </dgm:pt>
    <dgm:pt modelId="{FCC4C170-F68E-4077-BE93-42CD56CCE535}" type="pres">
      <dgm:prSet presAssocID="{CDB5092F-BFF7-4298-80F3-A854FC67ACB0}" presName="Name25" presStyleLbl="parChTrans1D1" presStyleIdx="1" presStyleCnt="5"/>
      <dgm:spPr/>
    </dgm:pt>
    <dgm:pt modelId="{2622A22A-C3B0-4E8B-8524-C30EF4347563}" type="pres">
      <dgm:prSet presAssocID="{9E9697CE-F0EF-4C76-80E1-5320286BB897}" presName="node" presStyleCnt="0"/>
      <dgm:spPr/>
    </dgm:pt>
    <dgm:pt modelId="{79865143-E98E-42A3-9F62-D9CA1EF8C086}" type="pres">
      <dgm:prSet presAssocID="{9E9697CE-F0EF-4C76-80E1-5320286BB897}" presName="parentNode" presStyleLbl="node1" presStyleIdx="2" presStyleCnt="6">
        <dgm:presLayoutVars>
          <dgm:chMax val="1"/>
          <dgm:bulletEnabled val="1"/>
        </dgm:presLayoutVars>
      </dgm:prSet>
      <dgm:spPr/>
    </dgm:pt>
    <dgm:pt modelId="{9266CDFB-F76B-4105-BC5C-9F7AE0AEF8D3}" type="pres">
      <dgm:prSet presAssocID="{9E9697CE-F0EF-4C76-80E1-5320286BB897}" presName="childNode" presStyleLbl="revTx" presStyleIdx="0" presStyleCnt="0">
        <dgm:presLayoutVars>
          <dgm:bulletEnabled val="1"/>
        </dgm:presLayoutVars>
      </dgm:prSet>
      <dgm:spPr/>
    </dgm:pt>
    <dgm:pt modelId="{0ADED601-FD8E-4C6F-997D-CD2A407E6CA9}" type="pres">
      <dgm:prSet presAssocID="{B57DF122-D532-4192-8242-D9D4439CE5D5}" presName="Name25" presStyleLbl="parChTrans1D1" presStyleIdx="2" presStyleCnt="5"/>
      <dgm:spPr/>
    </dgm:pt>
    <dgm:pt modelId="{01516DE5-7FC6-41BC-9E9F-22F51738B1CB}" type="pres">
      <dgm:prSet presAssocID="{187B0169-87B6-45F9-A278-905DB6CB8E70}" presName="node" presStyleCnt="0"/>
      <dgm:spPr/>
    </dgm:pt>
    <dgm:pt modelId="{7A357349-9648-4DA5-8E55-6824C0AE33C4}" type="pres">
      <dgm:prSet presAssocID="{187B0169-87B6-45F9-A278-905DB6CB8E70}" presName="parentNode" presStyleLbl="node1" presStyleIdx="3" presStyleCnt="6">
        <dgm:presLayoutVars>
          <dgm:chMax val="1"/>
          <dgm:bulletEnabled val="1"/>
        </dgm:presLayoutVars>
      </dgm:prSet>
      <dgm:spPr/>
    </dgm:pt>
    <dgm:pt modelId="{0327FDAC-E44E-4A3F-BA81-A9D7798979B2}" type="pres">
      <dgm:prSet presAssocID="{187B0169-87B6-45F9-A278-905DB6CB8E70}" presName="childNode" presStyleLbl="revTx" presStyleIdx="0" presStyleCnt="0">
        <dgm:presLayoutVars>
          <dgm:bulletEnabled val="1"/>
        </dgm:presLayoutVars>
      </dgm:prSet>
      <dgm:spPr/>
    </dgm:pt>
    <dgm:pt modelId="{AEB80812-6E6E-4C17-8916-659125869A85}" type="pres">
      <dgm:prSet presAssocID="{08430C69-C31B-4164-8488-032698E2EDD5}" presName="Name25" presStyleLbl="parChTrans1D1" presStyleIdx="3" presStyleCnt="5"/>
      <dgm:spPr/>
    </dgm:pt>
    <dgm:pt modelId="{3B664460-8F81-4BAB-8F6A-3B2DAE560A94}" type="pres">
      <dgm:prSet presAssocID="{024A5FF1-CF05-4D10-AC1E-EA8D113644B2}" presName="node" presStyleCnt="0"/>
      <dgm:spPr/>
    </dgm:pt>
    <dgm:pt modelId="{1D4C94F8-C03F-410F-AD76-35505D8868CF}" type="pres">
      <dgm:prSet presAssocID="{024A5FF1-CF05-4D10-AC1E-EA8D113644B2}" presName="parentNode" presStyleLbl="node1" presStyleIdx="4" presStyleCnt="6">
        <dgm:presLayoutVars>
          <dgm:chMax val="1"/>
          <dgm:bulletEnabled val="1"/>
        </dgm:presLayoutVars>
      </dgm:prSet>
      <dgm:spPr/>
    </dgm:pt>
    <dgm:pt modelId="{C628E18B-4FCF-4A15-98CE-094C22F8206B}" type="pres">
      <dgm:prSet presAssocID="{024A5FF1-CF05-4D10-AC1E-EA8D113644B2}" presName="childNode" presStyleLbl="revTx" presStyleIdx="0" presStyleCnt="0">
        <dgm:presLayoutVars>
          <dgm:bulletEnabled val="1"/>
        </dgm:presLayoutVars>
      </dgm:prSet>
      <dgm:spPr/>
    </dgm:pt>
    <dgm:pt modelId="{B98D5D49-B622-41A4-91DC-4DBED172B3D7}" type="pres">
      <dgm:prSet presAssocID="{B1C742BC-FCAB-421F-ADF4-EBF6B824D455}" presName="Name25" presStyleLbl="parChTrans1D1" presStyleIdx="4" presStyleCnt="5"/>
      <dgm:spPr/>
    </dgm:pt>
    <dgm:pt modelId="{E9C2601B-9DB3-4BA4-B103-55FE1F7AB5B9}" type="pres">
      <dgm:prSet presAssocID="{134770EF-25DD-410E-AF22-469DB7419317}" presName="node" presStyleCnt="0"/>
      <dgm:spPr/>
    </dgm:pt>
    <dgm:pt modelId="{1E16CEAC-1F82-440F-A91A-A8C67C839434}" type="pres">
      <dgm:prSet presAssocID="{134770EF-25DD-410E-AF22-469DB7419317}" presName="parentNode" presStyleLbl="node1" presStyleIdx="5" presStyleCnt="6">
        <dgm:presLayoutVars>
          <dgm:chMax val="1"/>
          <dgm:bulletEnabled val="1"/>
        </dgm:presLayoutVars>
      </dgm:prSet>
      <dgm:spPr/>
    </dgm:pt>
    <dgm:pt modelId="{44A305F0-36C2-4338-9B1B-94CF6A1A804F}" type="pres">
      <dgm:prSet presAssocID="{134770EF-25DD-410E-AF22-469DB7419317}" presName="childNode" presStyleLbl="revTx" presStyleIdx="0" presStyleCnt="0">
        <dgm:presLayoutVars>
          <dgm:bulletEnabled val="1"/>
        </dgm:presLayoutVars>
      </dgm:prSet>
      <dgm:spPr/>
    </dgm:pt>
  </dgm:ptLst>
  <dgm:cxnLst>
    <dgm:cxn modelId="{142AEA0A-1F4C-456A-9EC5-111FEFC20809}" srcId="{6F909A86-A837-4570-8E95-0D8AC383F537}" destId="{A556CCE9-2BE3-4B17-BDAF-968866887772}" srcOrd="0" destOrd="0" parTransId="{B1DCFDAF-3AD7-4394-A99D-459841F410EC}" sibTransId="{1C256EDC-7813-4125-B608-E023CBE8E8AF}"/>
    <dgm:cxn modelId="{6DA2E010-2948-4915-8401-21BF50C5E4C3}" type="presOf" srcId="{134770EF-25DD-410E-AF22-469DB7419317}" destId="{1E16CEAC-1F82-440F-A91A-A8C67C839434}" srcOrd="0" destOrd="0" presId="urn:microsoft.com/office/officeart/2005/8/layout/radial2"/>
    <dgm:cxn modelId="{22DA9B13-47F9-4114-9C8A-DB6BAB2BD3B4}" type="presOf" srcId="{A556CCE9-2BE3-4B17-BDAF-968866887772}" destId="{D3FD9C6E-4792-41A6-A360-7AED20E1F2BC}" srcOrd="0" destOrd="0" presId="urn:microsoft.com/office/officeart/2005/8/layout/radial2"/>
    <dgm:cxn modelId="{E19FA91C-CCEC-4377-BDC1-348C38F14A36}" type="presOf" srcId="{024A5FF1-CF05-4D10-AC1E-EA8D113644B2}" destId="{1D4C94F8-C03F-410F-AD76-35505D8868CF}" srcOrd="0" destOrd="0" presId="urn:microsoft.com/office/officeart/2005/8/layout/radial2"/>
    <dgm:cxn modelId="{019FB23C-C611-4B39-ABED-0E5B0FFCB040}" type="presOf" srcId="{187B0169-87B6-45F9-A278-905DB6CB8E70}" destId="{7A357349-9648-4DA5-8E55-6824C0AE33C4}" srcOrd="0" destOrd="0" presId="urn:microsoft.com/office/officeart/2005/8/layout/radial2"/>
    <dgm:cxn modelId="{EF652840-FCEB-4722-9F33-9B2B835E882A}" srcId="{6F909A86-A837-4570-8E95-0D8AC383F537}" destId="{187B0169-87B6-45F9-A278-905DB6CB8E70}" srcOrd="2" destOrd="0" parTransId="{B57DF122-D532-4192-8242-D9D4439CE5D5}" sibTransId="{344A0B51-E40A-4A95-8935-6610C2DCF2FD}"/>
    <dgm:cxn modelId="{11766156-8842-41A4-9737-5985BB639463}" type="presOf" srcId="{CDB5092F-BFF7-4298-80F3-A854FC67ACB0}" destId="{FCC4C170-F68E-4077-BE93-42CD56CCE535}" srcOrd="0" destOrd="0" presId="urn:microsoft.com/office/officeart/2005/8/layout/radial2"/>
    <dgm:cxn modelId="{27ECCE5F-9897-4648-BE80-8E1803A6E963}" type="presOf" srcId="{08430C69-C31B-4164-8488-032698E2EDD5}" destId="{AEB80812-6E6E-4C17-8916-659125869A85}" srcOrd="0" destOrd="0" presId="urn:microsoft.com/office/officeart/2005/8/layout/radial2"/>
    <dgm:cxn modelId="{5F74576F-BBEA-442E-9EDF-70430AAEB7E3}" type="presOf" srcId="{B1DCFDAF-3AD7-4394-A99D-459841F410EC}" destId="{A57F4413-22BF-412D-811C-56DC0C2A6C77}" srcOrd="0" destOrd="0" presId="urn:microsoft.com/office/officeart/2005/8/layout/radial2"/>
    <dgm:cxn modelId="{5460D29D-F2D9-4001-BB2A-F0864AC9540D}" type="presOf" srcId="{B1C742BC-FCAB-421F-ADF4-EBF6B824D455}" destId="{B98D5D49-B622-41A4-91DC-4DBED172B3D7}" srcOrd="0" destOrd="0" presId="urn:microsoft.com/office/officeart/2005/8/layout/radial2"/>
    <dgm:cxn modelId="{416C66B9-E48D-4076-A425-3118EBB9B870}" type="presOf" srcId="{9E9697CE-F0EF-4C76-80E1-5320286BB897}" destId="{79865143-E98E-42A3-9F62-D9CA1EF8C086}" srcOrd="0" destOrd="0" presId="urn:microsoft.com/office/officeart/2005/8/layout/radial2"/>
    <dgm:cxn modelId="{A423D8BA-B77F-4F91-8352-6AAB0AAF16D2}" type="presOf" srcId="{B57DF122-D532-4192-8242-D9D4439CE5D5}" destId="{0ADED601-FD8E-4C6F-997D-CD2A407E6CA9}" srcOrd="0" destOrd="0" presId="urn:microsoft.com/office/officeart/2005/8/layout/radial2"/>
    <dgm:cxn modelId="{5C6AB8C1-1B88-4AD9-8490-44B8E3D9319C}" type="presOf" srcId="{6F909A86-A837-4570-8E95-0D8AC383F537}" destId="{2A00F5A9-107F-4C1E-B081-0E57A1929C43}" srcOrd="0" destOrd="0" presId="urn:microsoft.com/office/officeart/2005/8/layout/radial2"/>
    <dgm:cxn modelId="{BD1AE5CB-CF56-471E-A943-E5BB852A3A47}" srcId="{6F909A86-A837-4570-8E95-0D8AC383F537}" destId="{134770EF-25DD-410E-AF22-469DB7419317}" srcOrd="4" destOrd="0" parTransId="{B1C742BC-FCAB-421F-ADF4-EBF6B824D455}" sibTransId="{1C58A5AF-464E-4C92-993A-62C66D14D414}"/>
    <dgm:cxn modelId="{603437F7-8E8D-4DC0-9E70-0C733375120B}" srcId="{6F909A86-A837-4570-8E95-0D8AC383F537}" destId="{9E9697CE-F0EF-4C76-80E1-5320286BB897}" srcOrd="1" destOrd="0" parTransId="{CDB5092F-BFF7-4298-80F3-A854FC67ACB0}" sibTransId="{59228751-9DA5-4831-82AF-9007D915484C}"/>
    <dgm:cxn modelId="{D6563BFA-2E12-457B-B9D4-4D0239A4EA24}" srcId="{6F909A86-A837-4570-8E95-0D8AC383F537}" destId="{024A5FF1-CF05-4D10-AC1E-EA8D113644B2}" srcOrd="3" destOrd="0" parTransId="{08430C69-C31B-4164-8488-032698E2EDD5}" sibTransId="{AC5EE313-A5A9-4ADE-B1BC-7B0F09E5380B}"/>
    <dgm:cxn modelId="{9E9B4A39-5D7D-42F7-89A4-705EB8530902}" type="presParOf" srcId="{2A00F5A9-107F-4C1E-B081-0E57A1929C43}" destId="{A91F10EF-240A-49A2-BDB9-DA59F8703041}" srcOrd="0" destOrd="0" presId="urn:microsoft.com/office/officeart/2005/8/layout/radial2"/>
    <dgm:cxn modelId="{A6D0F8E4-2FBB-4A77-81EB-755229C07205}" type="presParOf" srcId="{A91F10EF-240A-49A2-BDB9-DA59F8703041}" destId="{6C87D57B-01CB-446B-92BF-8EB08BDBF285}" srcOrd="0" destOrd="0" presId="urn:microsoft.com/office/officeart/2005/8/layout/radial2"/>
    <dgm:cxn modelId="{DA58CCF8-4989-4324-8783-574D85A14E23}" type="presParOf" srcId="{6C87D57B-01CB-446B-92BF-8EB08BDBF285}" destId="{375354BC-E679-4201-BDD0-9757309137BF}" srcOrd="0" destOrd="0" presId="urn:microsoft.com/office/officeart/2005/8/layout/radial2"/>
    <dgm:cxn modelId="{90248994-7F30-4B2C-BED2-767481DE89B4}" type="presParOf" srcId="{6C87D57B-01CB-446B-92BF-8EB08BDBF285}" destId="{1527C5C6-10A9-4CDC-9540-3D1EA7D3CCBA}" srcOrd="1" destOrd="0" presId="urn:microsoft.com/office/officeart/2005/8/layout/radial2"/>
    <dgm:cxn modelId="{FC3573DF-D861-4A5C-9714-9BB3507B0876}" type="presParOf" srcId="{A91F10EF-240A-49A2-BDB9-DA59F8703041}" destId="{A57F4413-22BF-412D-811C-56DC0C2A6C77}" srcOrd="1" destOrd="0" presId="urn:microsoft.com/office/officeart/2005/8/layout/radial2"/>
    <dgm:cxn modelId="{ED6472F7-6034-4447-80C7-605810F8DBC9}" type="presParOf" srcId="{A91F10EF-240A-49A2-BDB9-DA59F8703041}" destId="{5ED0B735-F383-4BA1-B86B-D6EB5467DABA}" srcOrd="2" destOrd="0" presId="urn:microsoft.com/office/officeart/2005/8/layout/radial2"/>
    <dgm:cxn modelId="{F0AF67E2-DCA9-4506-AE1E-0FD5F47CF0C9}" type="presParOf" srcId="{5ED0B735-F383-4BA1-B86B-D6EB5467DABA}" destId="{D3FD9C6E-4792-41A6-A360-7AED20E1F2BC}" srcOrd="0" destOrd="0" presId="urn:microsoft.com/office/officeart/2005/8/layout/radial2"/>
    <dgm:cxn modelId="{A3A873DC-65EF-4074-93E9-14554C61DF58}" type="presParOf" srcId="{5ED0B735-F383-4BA1-B86B-D6EB5467DABA}" destId="{D3059A9F-2CED-4DBC-887B-120B5CF26848}" srcOrd="1" destOrd="0" presId="urn:microsoft.com/office/officeart/2005/8/layout/radial2"/>
    <dgm:cxn modelId="{9620DA95-49D6-472E-8EA7-ED60D35AD59F}" type="presParOf" srcId="{A91F10EF-240A-49A2-BDB9-DA59F8703041}" destId="{FCC4C170-F68E-4077-BE93-42CD56CCE535}" srcOrd="3" destOrd="0" presId="urn:microsoft.com/office/officeart/2005/8/layout/radial2"/>
    <dgm:cxn modelId="{0195E61E-4FB8-4A1F-8B5A-69CADB05FAEF}" type="presParOf" srcId="{A91F10EF-240A-49A2-BDB9-DA59F8703041}" destId="{2622A22A-C3B0-4E8B-8524-C30EF4347563}" srcOrd="4" destOrd="0" presId="urn:microsoft.com/office/officeart/2005/8/layout/radial2"/>
    <dgm:cxn modelId="{49927772-92F9-4862-9FD7-D47EED3F0D6F}" type="presParOf" srcId="{2622A22A-C3B0-4E8B-8524-C30EF4347563}" destId="{79865143-E98E-42A3-9F62-D9CA1EF8C086}" srcOrd="0" destOrd="0" presId="urn:microsoft.com/office/officeart/2005/8/layout/radial2"/>
    <dgm:cxn modelId="{F3D682F6-B07B-4973-B333-08D533278BF4}" type="presParOf" srcId="{2622A22A-C3B0-4E8B-8524-C30EF4347563}" destId="{9266CDFB-F76B-4105-BC5C-9F7AE0AEF8D3}" srcOrd="1" destOrd="0" presId="urn:microsoft.com/office/officeart/2005/8/layout/radial2"/>
    <dgm:cxn modelId="{0036001C-BE89-4416-A16F-E3E79434CC4D}" type="presParOf" srcId="{A91F10EF-240A-49A2-BDB9-DA59F8703041}" destId="{0ADED601-FD8E-4C6F-997D-CD2A407E6CA9}" srcOrd="5" destOrd="0" presId="urn:microsoft.com/office/officeart/2005/8/layout/radial2"/>
    <dgm:cxn modelId="{29DBAC59-4F4F-4417-B353-9305D15E399F}" type="presParOf" srcId="{A91F10EF-240A-49A2-BDB9-DA59F8703041}" destId="{01516DE5-7FC6-41BC-9E9F-22F51738B1CB}" srcOrd="6" destOrd="0" presId="urn:microsoft.com/office/officeart/2005/8/layout/radial2"/>
    <dgm:cxn modelId="{8B6680BB-6C6C-4EFD-9D16-EB5BE563DDC2}" type="presParOf" srcId="{01516DE5-7FC6-41BC-9E9F-22F51738B1CB}" destId="{7A357349-9648-4DA5-8E55-6824C0AE33C4}" srcOrd="0" destOrd="0" presId="urn:microsoft.com/office/officeart/2005/8/layout/radial2"/>
    <dgm:cxn modelId="{C6333FFF-21D1-4DDF-B3C8-B010D69C916C}" type="presParOf" srcId="{01516DE5-7FC6-41BC-9E9F-22F51738B1CB}" destId="{0327FDAC-E44E-4A3F-BA81-A9D7798979B2}" srcOrd="1" destOrd="0" presId="urn:microsoft.com/office/officeart/2005/8/layout/radial2"/>
    <dgm:cxn modelId="{C2B10FFA-2E94-4835-B032-A8BC6DA2B891}" type="presParOf" srcId="{A91F10EF-240A-49A2-BDB9-DA59F8703041}" destId="{AEB80812-6E6E-4C17-8916-659125869A85}" srcOrd="7" destOrd="0" presId="urn:microsoft.com/office/officeart/2005/8/layout/radial2"/>
    <dgm:cxn modelId="{CAB24E10-0F02-467D-9225-73B260F68904}" type="presParOf" srcId="{A91F10EF-240A-49A2-BDB9-DA59F8703041}" destId="{3B664460-8F81-4BAB-8F6A-3B2DAE560A94}" srcOrd="8" destOrd="0" presId="urn:microsoft.com/office/officeart/2005/8/layout/radial2"/>
    <dgm:cxn modelId="{EFFCC49A-D4DA-4E5A-8C92-188D4CD444AE}" type="presParOf" srcId="{3B664460-8F81-4BAB-8F6A-3B2DAE560A94}" destId="{1D4C94F8-C03F-410F-AD76-35505D8868CF}" srcOrd="0" destOrd="0" presId="urn:microsoft.com/office/officeart/2005/8/layout/radial2"/>
    <dgm:cxn modelId="{E2673B07-0929-49E1-B9A1-5A480B55B338}" type="presParOf" srcId="{3B664460-8F81-4BAB-8F6A-3B2DAE560A94}" destId="{C628E18B-4FCF-4A15-98CE-094C22F8206B}" srcOrd="1" destOrd="0" presId="urn:microsoft.com/office/officeart/2005/8/layout/radial2"/>
    <dgm:cxn modelId="{A69436ED-7918-4F72-9D16-0B04FD536B11}" type="presParOf" srcId="{A91F10EF-240A-49A2-BDB9-DA59F8703041}" destId="{B98D5D49-B622-41A4-91DC-4DBED172B3D7}" srcOrd="9" destOrd="0" presId="urn:microsoft.com/office/officeart/2005/8/layout/radial2"/>
    <dgm:cxn modelId="{D403818F-8288-44C9-8D7A-28662BAF7397}" type="presParOf" srcId="{A91F10EF-240A-49A2-BDB9-DA59F8703041}" destId="{E9C2601B-9DB3-4BA4-B103-55FE1F7AB5B9}" srcOrd="10" destOrd="0" presId="urn:microsoft.com/office/officeart/2005/8/layout/radial2"/>
    <dgm:cxn modelId="{EE0080E0-1962-45B9-8FF9-DD25827CDCF1}" type="presParOf" srcId="{E9C2601B-9DB3-4BA4-B103-55FE1F7AB5B9}" destId="{1E16CEAC-1F82-440F-A91A-A8C67C839434}" srcOrd="0" destOrd="0" presId="urn:microsoft.com/office/officeart/2005/8/layout/radial2"/>
    <dgm:cxn modelId="{6DA19A59-D5FA-49CF-97B3-09F726244E5E}" type="presParOf" srcId="{E9C2601B-9DB3-4BA4-B103-55FE1F7AB5B9}" destId="{44A305F0-36C2-4338-9B1B-94CF6A1A804F}"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885B3F-31EC-4885-B9CB-4BF87A56D321}" type="doc">
      <dgm:prSet loTypeId="urn:microsoft.com/office/officeart/2005/8/layout/chevron2" loCatId="process" qsTypeId="urn:microsoft.com/office/officeart/2005/8/quickstyle/simple3" qsCatId="simple" csTypeId="urn:microsoft.com/office/officeart/2005/8/colors/accent4_1" csCatId="accent4" phldr="1"/>
      <dgm:spPr/>
      <dgm:t>
        <a:bodyPr/>
        <a:lstStyle/>
        <a:p>
          <a:endParaRPr lang="zh-CN" altLang="en-US"/>
        </a:p>
      </dgm:t>
    </dgm:pt>
    <dgm:pt modelId="{CCCA3EF0-4FA2-480C-BA45-30936281629A}">
      <dgm:prSet phldrT="[文本]"/>
      <dgm:spPr/>
      <dgm:t>
        <a:bodyPr/>
        <a:lstStyle/>
        <a:p>
          <a:r>
            <a:rPr lang="zh-CN" dirty="0"/>
            <a:t>基于对象和面向对象</a:t>
          </a:r>
          <a:endParaRPr lang="zh-CN" altLang="en-US" dirty="0"/>
        </a:p>
      </dgm:t>
    </dgm:pt>
    <dgm:pt modelId="{D5614737-AD5E-49BB-8678-7DA7A90F7994}" type="parTrans" cxnId="{2B9FCFFB-6122-495C-BDF9-A63751DF39A7}">
      <dgm:prSet/>
      <dgm:spPr/>
      <dgm:t>
        <a:bodyPr/>
        <a:lstStyle/>
        <a:p>
          <a:endParaRPr lang="zh-CN" altLang="en-US"/>
        </a:p>
      </dgm:t>
    </dgm:pt>
    <dgm:pt modelId="{F83661C9-7446-420B-A55B-47B787AAB258}" type="sibTrans" cxnId="{2B9FCFFB-6122-495C-BDF9-A63751DF39A7}">
      <dgm:prSet/>
      <dgm:spPr/>
      <dgm:t>
        <a:bodyPr/>
        <a:lstStyle/>
        <a:p>
          <a:endParaRPr lang="zh-CN" altLang="en-US"/>
        </a:p>
      </dgm:t>
    </dgm:pt>
    <dgm:pt modelId="{21509B5F-20F5-435D-B602-13C8AB77526D}">
      <dgm:prSet phldrT="[文本]"/>
      <dgm:spPr/>
      <dgm:t>
        <a:bodyPr/>
        <a:lstStyle/>
        <a:p>
          <a:r>
            <a:rPr lang="en-US" dirty="0"/>
            <a:t>JavaScript</a:t>
          </a:r>
          <a:r>
            <a:rPr lang="zh-CN" dirty="0"/>
            <a:t>是一种基于对象和事件驱动的脚本语言，它本身提供了非常丰富的内部对象供设计人员使用；而</a:t>
          </a:r>
          <a:r>
            <a:rPr lang="en-US" dirty="0"/>
            <a:t>Java</a:t>
          </a:r>
          <a:r>
            <a:rPr lang="zh-CN" dirty="0"/>
            <a:t>是一种真正的面向对象的语言，即使是开发简单的程序，也必须设计对象。</a:t>
          </a:r>
          <a:endParaRPr lang="zh-CN" altLang="en-US" dirty="0"/>
        </a:p>
      </dgm:t>
    </dgm:pt>
    <dgm:pt modelId="{343DAE75-0DD0-4C63-858A-4CEAA01374FE}" type="parTrans" cxnId="{7F879468-87A1-4238-B7EE-BF5EC6B30C3D}">
      <dgm:prSet/>
      <dgm:spPr/>
      <dgm:t>
        <a:bodyPr/>
        <a:lstStyle/>
        <a:p>
          <a:endParaRPr lang="zh-CN" altLang="en-US"/>
        </a:p>
      </dgm:t>
    </dgm:pt>
    <dgm:pt modelId="{D8BCDFE4-EA0D-4761-80B1-2C5F33E26E5A}" type="sibTrans" cxnId="{7F879468-87A1-4238-B7EE-BF5EC6B30C3D}">
      <dgm:prSet/>
      <dgm:spPr/>
      <dgm:t>
        <a:bodyPr/>
        <a:lstStyle/>
        <a:p>
          <a:endParaRPr lang="zh-CN" altLang="en-US"/>
        </a:p>
      </dgm:t>
    </dgm:pt>
    <dgm:pt modelId="{9BF2864F-9F16-4131-8BFC-18995FEB134C}">
      <dgm:prSet phldrT="[文本]"/>
      <dgm:spPr/>
      <dgm:t>
        <a:bodyPr/>
        <a:lstStyle/>
        <a:p>
          <a:r>
            <a:rPr lang="zh-CN" dirty="0"/>
            <a:t>解释和编译</a:t>
          </a:r>
          <a:endParaRPr lang="zh-CN" altLang="en-US" dirty="0"/>
        </a:p>
      </dgm:t>
    </dgm:pt>
    <dgm:pt modelId="{36D1DAD1-A044-4E89-AA46-4FB4D25B1A43}" type="parTrans" cxnId="{8512AB3D-AA9C-4C87-9576-95FD05DC8EAB}">
      <dgm:prSet/>
      <dgm:spPr/>
      <dgm:t>
        <a:bodyPr/>
        <a:lstStyle/>
        <a:p>
          <a:endParaRPr lang="zh-CN" altLang="en-US"/>
        </a:p>
      </dgm:t>
    </dgm:pt>
    <dgm:pt modelId="{1FCAC67A-A96D-4698-B7F3-9730E56057AC}" type="sibTrans" cxnId="{8512AB3D-AA9C-4C87-9576-95FD05DC8EAB}">
      <dgm:prSet/>
      <dgm:spPr/>
      <dgm:t>
        <a:bodyPr/>
        <a:lstStyle/>
        <a:p>
          <a:endParaRPr lang="zh-CN" altLang="en-US"/>
        </a:p>
      </dgm:t>
    </dgm:pt>
    <dgm:pt modelId="{644C0562-72C0-40A5-AFEC-C0E23CADA04B}">
      <dgm:prSet phldrT="[文本]"/>
      <dgm:spPr/>
      <dgm:t>
        <a:bodyPr/>
        <a:lstStyle/>
        <a:p>
          <a:r>
            <a:rPr lang="en-US" dirty="0"/>
            <a:t>JavaScript</a:t>
          </a:r>
          <a:r>
            <a:rPr lang="zh-CN" dirty="0"/>
            <a:t>是一种解释性编程语言，其源代码在发往客户端执行之前不需经过编译，而是将文本格式的字符代码发送给客户端由浏览器解释执行；而</a:t>
          </a:r>
          <a:r>
            <a:rPr lang="en-US" dirty="0"/>
            <a:t>Java</a:t>
          </a:r>
          <a:r>
            <a:rPr lang="zh-CN" dirty="0"/>
            <a:t>的源代码在传递到客户端执行之前，必须经过编译才可以执行。</a:t>
          </a:r>
          <a:endParaRPr lang="zh-CN" altLang="en-US" dirty="0"/>
        </a:p>
      </dgm:t>
    </dgm:pt>
    <dgm:pt modelId="{D936AE7A-25D8-425F-B1CB-225CAAD61CC4}" type="parTrans" cxnId="{77278E70-A49B-474C-A268-45ACAB75AE65}">
      <dgm:prSet/>
      <dgm:spPr/>
      <dgm:t>
        <a:bodyPr/>
        <a:lstStyle/>
        <a:p>
          <a:endParaRPr lang="zh-CN" altLang="en-US"/>
        </a:p>
      </dgm:t>
    </dgm:pt>
    <dgm:pt modelId="{7011AFE7-64E8-41AA-9297-22CA2CAB3CBF}" type="sibTrans" cxnId="{77278E70-A49B-474C-A268-45ACAB75AE65}">
      <dgm:prSet/>
      <dgm:spPr/>
      <dgm:t>
        <a:bodyPr/>
        <a:lstStyle/>
        <a:p>
          <a:endParaRPr lang="zh-CN" altLang="en-US"/>
        </a:p>
      </dgm:t>
    </dgm:pt>
    <dgm:pt modelId="{25C3CC27-6E43-41AB-96A8-6839CADACE86}">
      <dgm:prSet phldrT="[文本]"/>
      <dgm:spPr/>
      <dgm:t>
        <a:bodyPr/>
        <a:lstStyle/>
        <a:p>
          <a:r>
            <a:rPr lang="zh-CN" dirty="0"/>
            <a:t>弱变量和强变量</a:t>
          </a:r>
          <a:endParaRPr lang="zh-CN" altLang="en-US" dirty="0"/>
        </a:p>
      </dgm:t>
    </dgm:pt>
    <dgm:pt modelId="{0A25EA18-8A43-4701-BD8B-F146015310C3}" type="parTrans" cxnId="{D69BAFDF-58FE-4519-9E53-E65702DEB4CF}">
      <dgm:prSet/>
      <dgm:spPr/>
      <dgm:t>
        <a:bodyPr/>
        <a:lstStyle/>
        <a:p>
          <a:endParaRPr lang="zh-CN" altLang="en-US"/>
        </a:p>
      </dgm:t>
    </dgm:pt>
    <dgm:pt modelId="{E28F92C7-76CD-4A26-AE95-0326F85B9A00}" type="sibTrans" cxnId="{D69BAFDF-58FE-4519-9E53-E65702DEB4CF}">
      <dgm:prSet/>
      <dgm:spPr/>
      <dgm:t>
        <a:bodyPr/>
        <a:lstStyle/>
        <a:p>
          <a:endParaRPr lang="zh-CN" altLang="en-US"/>
        </a:p>
      </dgm:t>
    </dgm:pt>
    <dgm:pt modelId="{A823D5A2-FE9A-45AA-83F5-AC699AF3CD74}">
      <dgm:prSet phldrT="[文本]"/>
      <dgm:spPr/>
      <dgm:t>
        <a:bodyPr/>
        <a:lstStyle/>
        <a:p>
          <a:r>
            <a:rPr lang="en-US" dirty="0"/>
            <a:t>JavaScript</a:t>
          </a:r>
          <a:r>
            <a:rPr lang="zh-CN" dirty="0"/>
            <a:t>采用弱变量，即变量在使用前无须声明，解释器在运行时将检查其数据类型；而</a:t>
          </a:r>
          <a:r>
            <a:rPr lang="en-US" dirty="0"/>
            <a:t>Java</a:t>
          </a:r>
          <a:r>
            <a:rPr lang="zh-CN" dirty="0"/>
            <a:t>则使用强类型变量检查，即所有变量在编译之前必须声明。</a:t>
          </a:r>
          <a:endParaRPr lang="zh-CN" altLang="en-US" dirty="0"/>
        </a:p>
      </dgm:t>
    </dgm:pt>
    <dgm:pt modelId="{68332C45-0882-40D2-BC4F-BC63B9DE20A0}" type="parTrans" cxnId="{BF489DF2-1080-489E-A9A4-E30D2FC02B19}">
      <dgm:prSet/>
      <dgm:spPr/>
      <dgm:t>
        <a:bodyPr/>
        <a:lstStyle/>
        <a:p>
          <a:endParaRPr lang="zh-CN" altLang="en-US"/>
        </a:p>
      </dgm:t>
    </dgm:pt>
    <dgm:pt modelId="{2C475FD4-094A-4FCC-9FDF-A0227414D37A}" type="sibTrans" cxnId="{BF489DF2-1080-489E-A9A4-E30D2FC02B19}">
      <dgm:prSet/>
      <dgm:spPr/>
      <dgm:t>
        <a:bodyPr/>
        <a:lstStyle/>
        <a:p>
          <a:endParaRPr lang="zh-CN" altLang="en-US"/>
        </a:p>
      </dgm:t>
    </dgm:pt>
    <dgm:pt modelId="{19A3ABF2-F90D-4386-8BDD-BE58FD2B3DC0}" type="pres">
      <dgm:prSet presAssocID="{A0885B3F-31EC-4885-B9CB-4BF87A56D321}" presName="linearFlow" presStyleCnt="0">
        <dgm:presLayoutVars>
          <dgm:dir/>
          <dgm:animLvl val="lvl"/>
          <dgm:resizeHandles val="exact"/>
        </dgm:presLayoutVars>
      </dgm:prSet>
      <dgm:spPr/>
    </dgm:pt>
    <dgm:pt modelId="{E71DE0EB-C362-4A74-85CE-47B2E843C2E3}" type="pres">
      <dgm:prSet presAssocID="{CCCA3EF0-4FA2-480C-BA45-30936281629A}" presName="composite" presStyleCnt="0"/>
      <dgm:spPr/>
    </dgm:pt>
    <dgm:pt modelId="{4A31C64D-254D-4E69-B9B5-14B68ADA3EB5}" type="pres">
      <dgm:prSet presAssocID="{CCCA3EF0-4FA2-480C-BA45-30936281629A}" presName="parentText" presStyleLbl="alignNode1" presStyleIdx="0" presStyleCnt="3">
        <dgm:presLayoutVars>
          <dgm:chMax val="1"/>
          <dgm:bulletEnabled val="1"/>
        </dgm:presLayoutVars>
      </dgm:prSet>
      <dgm:spPr/>
    </dgm:pt>
    <dgm:pt modelId="{6A3CADE2-FAEC-4C33-8413-3F03BAB62DB0}" type="pres">
      <dgm:prSet presAssocID="{CCCA3EF0-4FA2-480C-BA45-30936281629A}" presName="descendantText" presStyleLbl="alignAcc1" presStyleIdx="0" presStyleCnt="3">
        <dgm:presLayoutVars>
          <dgm:bulletEnabled val="1"/>
        </dgm:presLayoutVars>
      </dgm:prSet>
      <dgm:spPr/>
    </dgm:pt>
    <dgm:pt modelId="{EC8B36AB-AC2D-42C5-B60A-AB3EC593A18B}" type="pres">
      <dgm:prSet presAssocID="{F83661C9-7446-420B-A55B-47B787AAB258}" presName="sp" presStyleCnt="0"/>
      <dgm:spPr/>
    </dgm:pt>
    <dgm:pt modelId="{84CFA06D-3D6E-4BF8-929C-D93FF76C1CB5}" type="pres">
      <dgm:prSet presAssocID="{9BF2864F-9F16-4131-8BFC-18995FEB134C}" presName="composite" presStyleCnt="0"/>
      <dgm:spPr/>
    </dgm:pt>
    <dgm:pt modelId="{5F313C9D-B55D-448D-A036-45D7D5FC5A94}" type="pres">
      <dgm:prSet presAssocID="{9BF2864F-9F16-4131-8BFC-18995FEB134C}" presName="parentText" presStyleLbl="alignNode1" presStyleIdx="1" presStyleCnt="3">
        <dgm:presLayoutVars>
          <dgm:chMax val="1"/>
          <dgm:bulletEnabled val="1"/>
        </dgm:presLayoutVars>
      </dgm:prSet>
      <dgm:spPr/>
    </dgm:pt>
    <dgm:pt modelId="{4BB43369-ECEA-478D-B642-8179571B0D5D}" type="pres">
      <dgm:prSet presAssocID="{9BF2864F-9F16-4131-8BFC-18995FEB134C}" presName="descendantText" presStyleLbl="alignAcc1" presStyleIdx="1" presStyleCnt="3">
        <dgm:presLayoutVars>
          <dgm:bulletEnabled val="1"/>
        </dgm:presLayoutVars>
      </dgm:prSet>
      <dgm:spPr/>
    </dgm:pt>
    <dgm:pt modelId="{A9198225-B2BA-4A15-9D53-1EB8942CA309}" type="pres">
      <dgm:prSet presAssocID="{1FCAC67A-A96D-4698-B7F3-9730E56057AC}" presName="sp" presStyleCnt="0"/>
      <dgm:spPr/>
    </dgm:pt>
    <dgm:pt modelId="{D6852EF1-E709-4D2E-A0CC-A8C1B3B83506}" type="pres">
      <dgm:prSet presAssocID="{25C3CC27-6E43-41AB-96A8-6839CADACE86}" presName="composite" presStyleCnt="0"/>
      <dgm:spPr/>
    </dgm:pt>
    <dgm:pt modelId="{F85FEF73-6A51-4FD9-B13B-BA4C4A51B047}" type="pres">
      <dgm:prSet presAssocID="{25C3CC27-6E43-41AB-96A8-6839CADACE86}" presName="parentText" presStyleLbl="alignNode1" presStyleIdx="2" presStyleCnt="3">
        <dgm:presLayoutVars>
          <dgm:chMax val="1"/>
          <dgm:bulletEnabled val="1"/>
        </dgm:presLayoutVars>
      </dgm:prSet>
      <dgm:spPr/>
    </dgm:pt>
    <dgm:pt modelId="{491A3409-1A37-4509-91A3-E1CD8136FE28}" type="pres">
      <dgm:prSet presAssocID="{25C3CC27-6E43-41AB-96A8-6839CADACE86}" presName="descendantText" presStyleLbl="alignAcc1" presStyleIdx="2" presStyleCnt="3">
        <dgm:presLayoutVars>
          <dgm:bulletEnabled val="1"/>
        </dgm:presLayoutVars>
      </dgm:prSet>
      <dgm:spPr/>
    </dgm:pt>
  </dgm:ptLst>
  <dgm:cxnLst>
    <dgm:cxn modelId="{BCC31B0F-AD2F-48AA-A6A1-8FE014E71803}" type="presOf" srcId="{21509B5F-20F5-435D-B602-13C8AB77526D}" destId="{6A3CADE2-FAEC-4C33-8413-3F03BAB62DB0}" srcOrd="0" destOrd="0" presId="urn:microsoft.com/office/officeart/2005/8/layout/chevron2"/>
    <dgm:cxn modelId="{8512AB3D-AA9C-4C87-9576-95FD05DC8EAB}" srcId="{A0885B3F-31EC-4885-B9CB-4BF87A56D321}" destId="{9BF2864F-9F16-4131-8BFC-18995FEB134C}" srcOrd="1" destOrd="0" parTransId="{36D1DAD1-A044-4E89-AA46-4FB4D25B1A43}" sibTransId="{1FCAC67A-A96D-4698-B7F3-9730E56057AC}"/>
    <dgm:cxn modelId="{A4D28D47-271F-45BC-AB33-E1753693D60A}" type="presOf" srcId="{644C0562-72C0-40A5-AFEC-C0E23CADA04B}" destId="{4BB43369-ECEA-478D-B642-8179571B0D5D}" srcOrd="0" destOrd="0" presId="urn:microsoft.com/office/officeart/2005/8/layout/chevron2"/>
    <dgm:cxn modelId="{4E84D14E-5514-413E-916A-E2A18EE8D7B5}" type="presOf" srcId="{25C3CC27-6E43-41AB-96A8-6839CADACE86}" destId="{F85FEF73-6A51-4FD9-B13B-BA4C4A51B047}" srcOrd="0" destOrd="0" presId="urn:microsoft.com/office/officeart/2005/8/layout/chevron2"/>
    <dgm:cxn modelId="{7F879468-87A1-4238-B7EE-BF5EC6B30C3D}" srcId="{CCCA3EF0-4FA2-480C-BA45-30936281629A}" destId="{21509B5F-20F5-435D-B602-13C8AB77526D}" srcOrd="0" destOrd="0" parTransId="{343DAE75-0DD0-4C63-858A-4CEAA01374FE}" sibTransId="{D8BCDFE4-EA0D-4761-80B1-2C5F33E26E5A}"/>
    <dgm:cxn modelId="{77278E70-A49B-474C-A268-45ACAB75AE65}" srcId="{9BF2864F-9F16-4131-8BFC-18995FEB134C}" destId="{644C0562-72C0-40A5-AFEC-C0E23CADA04B}" srcOrd="0" destOrd="0" parTransId="{D936AE7A-25D8-425F-B1CB-225CAAD61CC4}" sibTransId="{7011AFE7-64E8-41AA-9297-22CA2CAB3CBF}"/>
    <dgm:cxn modelId="{A3AF2686-578A-4FAF-90CA-AFDC4CF32E14}" type="presOf" srcId="{A0885B3F-31EC-4885-B9CB-4BF87A56D321}" destId="{19A3ABF2-F90D-4386-8BDD-BE58FD2B3DC0}" srcOrd="0" destOrd="0" presId="urn:microsoft.com/office/officeart/2005/8/layout/chevron2"/>
    <dgm:cxn modelId="{CC8D43A1-8100-471E-A417-A52E1E62AAF8}" type="presOf" srcId="{9BF2864F-9F16-4131-8BFC-18995FEB134C}" destId="{5F313C9D-B55D-448D-A036-45D7D5FC5A94}" srcOrd="0" destOrd="0" presId="urn:microsoft.com/office/officeart/2005/8/layout/chevron2"/>
    <dgm:cxn modelId="{52167FB1-F9C0-47B1-9377-034C28DBF191}" type="presOf" srcId="{A823D5A2-FE9A-45AA-83F5-AC699AF3CD74}" destId="{491A3409-1A37-4509-91A3-E1CD8136FE28}" srcOrd="0" destOrd="0" presId="urn:microsoft.com/office/officeart/2005/8/layout/chevron2"/>
    <dgm:cxn modelId="{35B336D5-A7FD-4F4A-970C-1D0680EC70B1}" type="presOf" srcId="{CCCA3EF0-4FA2-480C-BA45-30936281629A}" destId="{4A31C64D-254D-4E69-B9B5-14B68ADA3EB5}" srcOrd="0" destOrd="0" presId="urn:microsoft.com/office/officeart/2005/8/layout/chevron2"/>
    <dgm:cxn modelId="{D69BAFDF-58FE-4519-9E53-E65702DEB4CF}" srcId="{A0885B3F-31EC-4885-B9CB-4BF87A56D321}" destId="{25C3CC27-6E43-41AB-96A8-6839CADACE86}" srcOrd="2" destOrd="0" parTransId="{0A25EA18-8A43-4701-BD8B-F146015310C3}" sibTransId="{E28F92C7-76CD-4A26-AE95-0326F85B9A00}"/>
    <dgm:cxn modelId="{BF489DF2-1080-489E-A9A4-E30D2FC02B19}" srcId="{25C3CC27-6E43-41AB-96A8-6839CADACE86}" destId="{A823D5A2-FE9A-45AA-83F5-AC699AF3CD74}" srcOrd="0" destOrd="0" parTransId="{68332C45-0882-40D2-BC4F-BC63B9DE20A0}" sibTransId="{2C475FD4-094A-4FCC-9FDF-A0227414D37A}"/>
    <dgm:cxn modelId="{2B9FCFFB-6122-495C-BDF9-A63751DF39A7}" srcId="{A0885B3F-31EC-4885-B9CB-4BF87A56D321}" destId="{CCCA3EF0-4FA2-480C-BA45-30936281629A}" srcOrd="0" destOrd="0" parTransId="{D5614737-AD5E-49BB-8678-7DA7A90F7994}" sibTransId="{F83661C9-7446-420B-A55B-47B787AAB258}"/>
    <dgm:cxn modelId="{5E98CE42-91BA-4DB0-A553-49C1A97F55DC}" type="presParOf" srcId="{19A3ABF2-F90D-4386-8BDD-BE58FD2B3DC0}" destId="{E71DE0EB-C362-4A74-85CE-47B2E843C2E3}" srcOrd="0" destOrd="0" presId="urn:microsoft.com/office/officeart/2005/8/layout/chevron2"/>
    <dgm:cxn modelId="{D17F455A-7382-4E40-B3CF-DF5F3B357A54}" type="presParOf" srcId="{E71DE0EB-C362-4A74-85CE-47B2E843C2E3}" destId="{4A31C64D-254D-4E69-B9B5-14B68ADA3EB5}" srcOrd="0" destOrd="0" presId="urn:microsoft.com/office/officeart/2005/8/layout/chevron2"/>
    <dgm:cxn modelId="{5FC3C8C3-E9F1-46CE-B9F4-9915479B1BAE}" type="presParOf" srcId="{E71DE0EB-C362-4A74-85CE-47B2E843C2E3}" destId="{6A3CADE2-FAEC-4C33-8413-3F03BAB62DB0}" srcOrd="1" destOrd="0" presId="urn:microsoft.com/office/officeart/2005/8/layout/chevron2"/>
    <dgm:cxn modelId="{E17A688A-F19B-40EA-BC8A-8026EF73326E}" type="presParOf" srcId="{19A3ABF2-F90D-4386-8BDD-BE58FD2B3DC0}" destId="{EC8B36AB-AC2D-42C5-B60A-AB3EC593A18B}" srcOrd="1" destOrd="0" presId="urn:microsoft.com/office/officeart/2005/8/layout/chevron2"/>
    <dgm:cxn modelId="{9A089A82-21C7-45C5-8073-E56BD6B97E82}" type="presParOf" srcId="{19A3ABF2-F90D-4386-8BDD-BE58FD2B3DC0}" destId="{84CFA06D-3D6E-4BF8-929C-D93FF76C1CB5}" srcOrd="2" destOrd="0" presId="urn:microsoft.com/office/officeart/2005/8/layout/chevron2"/>
    <dgm:cxn modelId="{150041FF-6AAF-46E2-A323-FB33C15F9EDC}" type="presParOf" srcId="{84CFA06D-3D6E-4BF8-929C-D93FF76C1CB5}" destId="{5F313C9D-B55D-448D-A036-45D7D5FC5A94}" srcOrd="0" destOrd="0" presId="urn:microsoft.com/office/officeart/2005/8/layout/chevron2"/>
    <dgm:cxn modelId="{3FC5691F-2DF7-45FD-9A22-D258ED4DD10C}" type="presParOf" srcId="{84CFA06D-3D6E-4BF8-929C-D93FF76C1CB5}" destId="{4BB43369-ECEA-478D-B642-8179571B0D5D}" srcOrd="1" destOrd="0" presId="urn:microsoft.com/office/officeart/2005/8/layout/chevron2"/>
    <dgm:cxn modelId="{DC3B963C-78F5-4844-AB1D-1BDC5DDD5D16}" type="presParOf" srcId="{19A3ABF2-F90D-4386-8BDD-BE58FD2B3DC0}" destId="{A9198225-B2BA-4A15-9D53-1EB8942CA309}" srcOrd="3" destOrd="0" presId="urn:microsoft.com/office/officeart/2005/8/layout/chevron2"/>
    <dgm:cxn modelId="{970BDEA1-CA6F-42CF-91A0-ADF86F9E2668}" type="presParOf" srcId="{19A3ABF2-F90D-4386-8BDD-BE58FD2B3DC0}" destId="{D6852EF1-E709-4D2E-A0CC-A8C1B3B83506}" srcOrd="4" destOrd="0" presId="urn:microsoft.com/office/officeart/2005/8/layout/chevron2"/>
    <dgm:cxn modelId="{4723A0F2-373F-4AA1-AE17-1141ABAF06E3}" type="presParOf" srcId="{D6852EF1-E709-4D2E-A0CC-A8C1B3B83506}" destId="{F85FEF73-6A51-4FD9-B13B-BA4C4A51B047}" srcOrd="0" destOrd="0" presId="urn:microsoft.com/office/officeart/2005/8/layout/chevron2"/>
    <dgm:cxn modelId="{37AB2008-A0E4-4801-98E9-70778467C7B4}" type="presParOf" srcId="{D6852EF1-E709-4D2E-A0CC-A8C1B3B83506}" destId="{491A3409-1A37-4509-91A3-E1CD8136FE2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EF0ED6-CB93-4F4B-91A7-5DD5F953EDF6}" type="doc">
      <dgm:prSet loTypeId="urn:microsoft.com/office/officeart/2005/8/layout/chevron2" loCatId="list" qsTypeId="urn:microsoft.com/office/officeart/2005/8/quickstyle/simple2" qsCatId="simple" csTypeId="urn:microsoft.com/office/officeart/2005/8/colors/colorful1#2" csCatId="colorful" phldr="1"/>
      <dgm:spPr/>
      <dgm:t>
        <a:bodyPr/>
        <a:lstStyle/>
        <a:p>
          <a:endParaRPr lang="zh-CN" altLang="en-US"/>
        </a:p>
      </dgm:t>
    </dgm:pt>
    <dgm:pt modelId="{F9EA50B0-1723-451F-9F6C-64A1DB55D6E1}">
      <dgm:prSet phldrT="[文本]"/>
      <dgm:spPr/>
      <dgm:t>
        <a:bodyPr/>
        <a:lstStyle/>
        <a:p>
          <a:r>
            <a:rPr lang="en-US" altLang="zh-CN" dirty="0"/>
            <a:t>1</a:t>
          </a:r>
          <a:endParaRPr lang="zh-CN" altLang="en-US" dirty="0"/>
        </a:p>
      </dgm:t>
    </dgm:pt>
    <dgm:pt modelId="{8E17DCC8-3E1A-4923-95F5-42C763BC736B}" type="parTrans" cxnId="{3A1B737E-96C6-4D06-B4AE-151EECAB7EAD}">
      <dgm:prSet/>
      <dgm:spPr/>
      <dgm:t>
        <a:bodyPr/>
        <a:lstStyle/>
        <a:p>
          <a:endParaRPr lang="zh-CN" altLang="en-US"/>
        </a:p>
      </dgm:t>
    </dgm:pt>
    <dgm:pt modelId="{3BC9B999-4BE5-4520-A2BE-3A106D57FF40}" type="sibTrans" cxnId="{3A1B737E-96C6-4D06-B4AE-151EECAB7EAD}">
      <dgm:prSet/>
      <dgm:spPr/>
      <dgm:t>
        <a:bodyPr/>
        <a:lstStyle/>
        <a:p>
          <a:endParaRPr lang="zh-CN" altLang="en-US"/>
        </a:p>
      </dgm:t>
    </dgm:pt>
    <dgm:pt modelId="{74430B84-B187-4992-893A-574667384A93}">
      <dgm:prSet phldrT="[文本]"/>
      <dgm:spPr/>
      <dgm:t>
        <a:bodyPr/>
        <a:lstStyle/>
        <a:p>
          <a:r>
            <a:rPr lang="zh-CN" dirty="0"/>
            <a:t>减轻服务器的负担。</a:t>
          </a:r>
          <a:r>
            <a:rPr lang="en-US" dirty="0"/>
            <a:t>Ajax</a:t>
          </a:r>
          <a:r>
            <a:rPr lang="zh-CN" dirty="0"/>
            <a:t>的原则是“按需求获取数据”，这可以最大程度地减少冗余请求和响应对服务器造成的负担。</a:t>
          </a:r>
          <a:endParaRPr lang="zh-CN" altLang="en-US" dirty="0"/>
        </a:p>
      </dgm:t>
    </dgm:pt>
    <dgm:pt modelId="{4D7317F0-0079-4234-94DC-94B219B18749}" type="parTrans" cxnId="{77522155-6EFD-46A9-AC31-11AB09B28867}">
      <dgm:prSet/>
      <dgm:spPr/>
      <dgm:t>
        <a:bodyPr/>
        <a:lstStyle/>
        <a:p>
          <a:endParaRPr lang="zh-CN" altLang="en-US"/>
        </a:p>
      </dgm:t>
    </dgm:pt>
    <dgm:pt modelId="{C696462C-0E67-4E0C-8DEE-BCEBAD805811}" type="sibTrans" cxnId="{77522155-6EFD-46A9-AC31-11AB09B28867}">
      <dgm:prSet/>
      <dgm:spPr/>
      <dgm:t>
        <a:bodyPr/>
        <a:lstStyle/>
        <a:p>
          <a:endParaRPr lang="zh-CN" altLang="en-US"/>
        </a:p>
      </dgm:t>
    </dgm:pt>
    <dgm:pt modelId="{AC1EA1A9-6D29-41F5-A288-3D14B0F87E25}">
      <dgm:prSet phldrT="[文本]"/>
      <dgm:spPr/>
      <dgm:t>
        <a:bodyPr/>
        <a:lstStyle/>
        <a:p>
          <a:r>
            <a:rPr lang="en-US" altLang="zh-CN" dirty="0"/>
            <a:t>2</a:t>
          </a:r>
          <a:endParaRPr lang="zh-CN" altLang="en-US" dirty="0"/>
        </a:p>
      </dgm:t>
    </dgm:pt>
    <dgm:pt modelId="{EAC4CA14-CE4E-4686-A522-6B41C5639B72}" type="parTrans" cxnId="{CCC07673-8FCB-44CE-BDCA-B3937795E9CE}">
      <dgm:prSet/>
      <dgm:spPr/>
      <dgm:t>
        <a:bodyPr/>
        <a:lstStyle/>
        <a:p>
          <a:endParaRPr lang="zh-CN" altLang="en-US"/>
        </a:p>
      </dgm:t>
    </dgm:pt>
    <dgm:pt modelId="{F7A1D37D-B175-485E-AAFC-4688D3DECEB1}" type="sibTrans" cxnId="{CCC07673-8FCB-44CE-BDCA-B3937795E9CE}">
      <dgm:prSet/>
      <dgm:spPr/>
      <dgm:t>
        <a:bodyPr/>
        <a:lstStyle/>
        <a:p>
          <a:endParaRPr lang="zh-CN" altLang="en-US"/>
        </a:p>
      </dgm:t>
    </dgm:pt>
    <dgm:pt modelId="{921663EC-7250-457C-96A7-0CAB41F3E4A9}">
      <dgm:prSet phldrT="[文本]"/>
      <dgm:spPr/>
      <dgm:t>
        <a:bodyPr/>
        <a:lstStyle/>
        <a:p>
          <a:r>
            <a:rPr lang="zh-CN" dirty="0"/>
            <a:t>可以把一部分以前由服务器负担的工作转移到客户端，利用客户端闲置的资源进行处理，减轻服务器和带宽的负担，节约空间和成本。</a:t>
          </a:r>
          <a:r>
            <a:rPr lang="en-US" dirty="0"/>
            <a:t>  </a:t>
          </a:r>
          <a:endParaRPr lang="zh-CN" altLang="en-US" dirty="0"/>
        </a:p>
      </dgm:t>
    </dgm:pt>
    <dgm:pt modelId="{D16CBFD2-BE20-4478-8263-DEF069100583}" type="parTrans" cxnId="{3BBD1E2A-5A66-47DA-B083-721731021F2D}">
      <dgm:prSet/>
      <dgm:spPr/>
      <dgm:t>
        <a:bodyPr/>
        <a:lstStyle/>
        <a:p>
          <a:endParaRPr lang="zh-CN" altLang="en-US"/>
        </a:p>
      </dgm:t>
    </dgm:pt>
    <dgm:pt modelId="{6EC294D5-1F7D-4714-891A-1D4C537CA527}" type="sibTrans" cxnId="{3BBD1E2A-5A66-47DA-B083-721731021F2D}">
      <dgm:prSet/>
      <dgm:spPr/>
      <dgm:t>
        <a:bodyPr/>
        <a:lstStyle/>
        <a:p>
          <a:endParaRPr lang="zh-CN" altLang="en-US"/>
        </a:p>
      </dgm:t>
    </dgm:pt>
    <dgm:pt modelId="{B9A8E7C3-A76E-4314-8C54-FD687B52BD4B}">
      <dgm:prSet phldrT="[文本]"/>
      <dgm:spPr/>
      <dgm:t>
        <a:bodyPr/>
        <a:lstStyle/>
        <a:p>
          <a:r>
            <a:rPr lang="en-US" altLang="zh-CN" dirty="0"/>
            <a:t>3</a:t>
          </a:r>
          <a:endParaRPr lang="zh-CN" altLang="en-US" dirty="0"/>
        </a:p>
      </dgm:t>
    </dgm:pt>
    <dgm:pt modelId="{107E7AD7-BFC5-49EB-B601-AB19696B2C9E}" type="parTrans" cxnId="{B00963BD-D750-497A-BED3-C6E99E42A4B2}">
      <dgm:prSet/>
      <dgm:spPr/>
      <dgm:t>
        <a:bodyPr/>
        <a:lstStyle/>
        <a:p>
          <a:endParaRPr lang="zh-CN" altLang="en-US"/>
        </a:p>
      </dgm:t>
    </dgm:pt>
    <dgm:pt modelId="{13398F5E-4C7F-42B6-BEFA-67AA17F77399}" type="sibTrans" cxnId="{B00963BD-D750-497A-BED3-C6E99E42A4B2}">
      <dgm:prSet/>
      <dgm:spPr/>
      <dgm:t>
        <a:bodyPr/>
        <a:lstStyle/>
        <a:p>
          <a:endParaRPr lang="zh-CN" altLang="en-US"/>
        </a:p>
      </dgm:t>
    </dgm:pt>
    <dgm:pt modelId="{E7630F3A-C4E3-4571-A350-2034A5029A18}">
      <dgm:prSet phldrT="[文本]"/>
      <dgm:spPr/>
      <dgm:t>
        <a:bodyPr/>
        <a:lstStyle/>
        <a:p>
          <a:r>
            <a:rPr lang="zh-CN" dirty="0"/>
            <a:t>无刷新更新页面，从而使用户不用再像以前一样在服务器处理数据时，只能在死板的白屏前焦急地等待。</a:t>
          </a:r>
          <a:endParaRPr lang="zh-CN" altLang="en-US" dirty="0"/>
        </a:p>
      </dgm:t>
    </dgm:pt>
    <dgm:pt modelId="{4EC84343-0E28-49E8-9A52-206E52F4273C}" type="parTrans" cxnId="{F0151DB4-2ACB-4108-9B6D-5C1F3F168F8D}">
      <dgm:prSet/>
      <dgm:spPr/>
      <dgm:t>
        <a:bodyPr/>
        <a:lstStyle/>
        <a:p>
          <a:endParaRPr lang="zh-CN" altLang="en-US"/>
        </a:p>
      </dgm:t>
    </dgm:pt>
    <dgm:pt modelId="{7AB4EB30-B61A-4626-95E1-BB2B32BEBD54}" type="sibTrans" cxnId="{F0151DB4-2ACB-4108-9B6D-5C1F3F168F8D}">
      <dgm:prSet/>
      <dgm:spPr/>
      <dgm:t>
        <a:bodyPr/>
        <a:lstStyle/>
        <a:p>
          <a:endParaRPr lang="zh-CN" altLang="en-US"/>
        </a:p>
      </dgm:t>
    </dgm:pt>
    <dgm:pt modelId="{0A2C79F2-91A3-40CA-8F71-E1391B290AF9}">
      <dgm:prSet phldrT="[文本]"/>
      <dgm:spPr/>
      <dgm:t>
        <a:bodyPr/>
        <a:lstStyle/>
        <a:p>
          <a:r>
            <a:rPr lang="en-US" altLang="zh-CN" dirty="0"/>
            <a:t>4</a:t>
          </a:r>
          <a:endParaRPr lang="zh-CN" altLang="en-US" dirty="0"/>
        </a:p>
      </dgm:t>
    </dgm:pt>
    <dgm:pt modelId="{09B9DD1B-4E3F-4A6E-9CB7-0E0C97C49A14}" type="parTrans" cxnId="{05D2F7B0-9C0C-4088-8EE4-60A6DA89E9B6}">
      <dgm:prSet/>
      <dgm:spPr/>
      <dgm:t>
        <a:bodyPr/>
        <a:lstStyle/>
        <a:p>
          <a:endParaRPr lang="zh-CN" altLang="en-US"/>
        </a:p>
      </dgm:t>
    </dgm:pt>
    <dgm:pt modelId="{B18DC7B0-0535-451B-BDBE-48B6E54D0554}" type="sibTrans" cxnId="{05D2F7B0-9C0C-4088-8EE4-60A6DA89E9B6}">
      <dgm:prSet/>
      <dgm:spPr/>
      <dgm:t>
        <a:bodyPr/>
        <a:lstStyle/>
        <a:p>
          <a:endParaRPr lang="zh-CN" altLang="en-US"/>
        </a:p>
      </dgm:t>
    </dgm:pt>
    <dgm:pt modelId="{44B50FB2-6979-4FBF-B346-B94A55996A97}">
      <dgm:prSet/>
      <dgm:spPr/>
      <dgm:t>
        <a:bodyPr/>
        <a:lstStyle/>
        <a:p>
          <a:r>
            <a:rPr lang="zh-CN"/>
            <a:t>可以调用</a:t>
          </a:r>
          <a:r>
            <a:rPr lang="en-US"/>
            <a:t>XML</a:t>
          </a:r>
          <a:r>
            <a:rPr lang="zh-CN"/>
            <a:t>等外部数据，进一步促进页面显示和数据的分离。</a:t>
          </a:r>
          <a:endParaRPr lang="zh-CN" altLang="en-US"/>
        </a:p>
      </dgm:t>
    </dgm:pt>
    <dgm:pt modelId="{B5557B21-4B14-4D8C-B064-A11E6F999FDF}" type="parTrans" cxnId="{170286F2-5240-41FD-8E2A-E87E9A010554}">
      <dgm:prSet/>
      <dgm:spPr/>
      <dgm:t>
        <a:bodyPr/>
        <a:lstStyle/>
        <a:p>
          <a:endParaRPr lang="zh-CN" altLang="en-US"/>
        </a:p>
      </dgm:t>
    </dgm:pt>
    <dgm:pt modelId="{EC47D408-77CF-421B-9FFC-01BA852F1BF3}" type="sibTrans" cxnId="{170286F2-5240-41FD-8E2A-E87E9A010554}">
      <dgm:prSet/>
      <dgm:spPr/>
      <dgm:t>
        <a:bodyPr/>
        <a:lstStyle/>
        <a:p>
          <a:endParaRPr lang="zh-CN" altLang="en-US"/>
        </a:p>
      </dgm:t>
    </dgm:pt>
    <dgm:pt modelId="{1B0195E2-C06B-4149-A5BC-1C087E72BBC2}">
      <dgm:prSet phldrT="[文本]"/>
      <dgm:spPr/>
      <dgm:t>
        <a:bodyPr/>
        <a:lstStyle/>
        <a:p>
          <a:r>
            <a:rPr lang="en-US" altLang="zh-CN" dirty="0"/>
            <a:t>5</a:t>
          </a:r>
          <a:endParaRPr lang="zh-CN" altLang="en-US" dirty="0"/>
        </a:p>
      </dgm:t>
    </dgm:pt>
    <dgm:pt modelId="{976E81B5-C771-47C2-B5A8-B6A5CBCD44C0}" type="parTrans" cxnId="{0CC5CA93-F1BD-49D8-830C-863BC6EA9562}">
      <dgm:prSet/>
      <dgm:spPr/>
      <dgm:t>
        <a:bodyPr/>
        <a:lstStyle/>
        <a:p>
          <a:endParaRPr lang="zh-CN" altLang="en-US"/>
        </a:p>
      </dgm:t>
    </dgm:pt>
    <dgm:pt modelId="{4193FF14-FDB9-4A85-B746-3CA47FF9F4CA}" type="sibTrans" cxnId="{0CC5CA93-F1BD-49D8-830C-863BC6EA9562}">
      <dgm:prSet/>
      <dgm:spPr/>
      <dgm:t>
        <a:bodyPr/>
        <a:lstStyle/>
        <a:p>
          <a:endParaRPr lang="zh-CN" altLang="en-US"/>
        </a:p>
      </dgm:t>
    </dgm:pt>
    <dgm:pt modelId="{3BD49827-7C02-40D1-8818-D7AD1F71053D}">
      <dgm:prSet/>
      <dgm:spPr/>
      <dgm:t>
        <a:bodyPr/>
        <a:lstStyle/>
        <a:p>
          <a:r>
            <a:rPr lang="zh-CN"/>
            <a:t>基于标准化的并被广泛支持的技术，不需要下载插件或者小程序。</a:t>
          </a:r>
          <a:endParaRPr lang="zh-CN" altLang="en-US"/>
        </a:p>
      </dgm:t>
    </dgm:pt>
    <dgm:pt modelId="{CF8C779B-E0F1-4F3F-8D45-0540D897AD34}" type="parTrans" cxnId="{E5AFEF98-0DBA-437E-A846-6631E36CB075}">
      <dgm:prSet/>
      <dgm:spPr/>
      <dgm:t>
        <a:bodyPr/>
        <a:lstStyle/>
        <a:p>
          <a:endParaRPr lang="zh-CN" altLang="en-US"/>
        </a:p>
      </dgm:t>
    </dgm:pt>
    <dgm:pt modelId="{D7385D7D-C848-4268-9729-AAE5026F98D9}" type="sibTrans" cxnId="{E5AFEF98-0DBA-437E-A846-6631E36CB075}">
      <dgm:prSet/>
      <dgm:spPr/>
      <dgm:t>
        <a:bodyPr/>
        <a:lstStyle/>
        <a:p>
          <a:endParaRPr lang="zh-CN" altLang="en-US"/>
        </a:p>
      </dgm:t>
    </dgm:pt>
    <dgm:pt modelId="{FAF4731C-5137-4E26-9478-33EEC1E00F7F}" type="pres">
      <dgm:prSet presAssocID="{8DEF0ED6-CB93-4F4B-91A7-5DD5F953EDF6}" presName="linearFlow" presStyleCnt="0">
        <dgm:presLayoutVars>
          <dgm:dir/>
          <dgm:animLvl val="lvl"/>
          <dgm:resizeHandles val="exact"/>
        </dgm:presLayoutVars>
      </dgm:prSet>
      <dgm:spPr/>
    </dgm:pt>
    <dgm:pt modelId="{C474D3FD-78AE-4DFE-94E9-3857FFFCE08E}" type="pres">
      <dgm:prSet presAssocID="{F9EA50B0-1723-451F-9F6C-64A1DB55D6E1}" presName="composite" presStyleCnt="0"/>
      <dgm:spPr/>
    </dgm:pt>
    <dgm:pt modelId="{31783AD0-CC06-4323-9FC7-2B97F3B504FD}" type="pres">
      <dgm:prSet presAssocID="{F9EA50B0-1723-451F-9F6C-64A1DB55D6E1}" presName="parentText" presStyleLbl="alignNode1" presStyleIdx="0" presStyleCnt="5">
        <dgm:presLayoutVars>
          <dgm:chMax val="1"/>
          <dgm:bulletEnabled val="1"/>
        </dgm:presLayoutVars>
      </dgm:prSet>
      <dgm:spPr/>
    </dgm:pt>
    <dgm:pt modelId="{3813C67D-4A90-4596-874D-235EFE6965E1}" type="pres">
      <dgm:prSet presAssocID="{F9EA50B0-1723-451F-9F6C-64A1DB55D6E1}" presName="descendantText" presStyleLbl="alignAcc1" presStyleIdx="0" presStyleCnt="5">
        <dgm:presLayoutVars>
          <dgm:bulletEnabled val="1"/>
        </dgm:presLayoutVars>
      </dgm:prSet>
      <dgm:spPr/>
    </dgm:pt>
    <dgm:pt modelId="{8DF50C65-1294-4073-BC91-1D64817063B2}" type="pres">
      <dgm:prSet presAssocID="{3BC9B999-4BE5-4520-A2BE-3A106D57FF40}" presName="sp" presStyleCnt="0"/>
      <dgm:spPr/>
    </dgm:pt>
    <dgm:pt modelId="{C1C13258-AD47-489F-A668-5D4F3315379D}" type="pres">
      <dgm:prSet presAssocID="{AC1EA1A9-6D29-41F5-A288-3D14B0F87E25}" presName="composite" presStyleCnt="0"/>
      <dgm:spPr/>
    </dgm:pt>
    <dgm:pt modelId="{CC833D71-562A-4634-AEA8-B7C0E911AC63}" type="pres">
      <dgm:prSet presAssocID="{AC1EA1A9-6D29-41F5-A288-3D14B0F87E25}" presName="parentText" presStyleLbl="alignNode1" presStyleIdx="1" presStyleCnt="5">
        <dgm:presLayoutVars>
          <dgm:chMax val="1"/>
          <dgm:bulletEnabled val="1"/>
        </dgm:presLayoutVars>
      </dgm:prSet>
      <dgm:spPr/>
    </dgm:pt>
    <dgm:pt modelId="{87DE229A-010F-47C9-B54C-8CC53A137556}" type="pres">
      <dgm:prSet presAssocID="{AC1EA1A9-6D29-41F5-A288-3D14B0F87E25}" presName="descendantText" presStyleLbl="alignAcc1" presStyleIdx="1" presStyleCnt="5">
        <dgm:presLayoutVars>
          <dgm:bulletEnabled val="1"/>
        </dgm:presLayoutVars>
      </dgm:prSet>
      <dgm:spPr/>
    </dgm:pt>
    <dgm:pt modelId="{FF9B9D6E-1402-415B-BBF7-F207F792FDB7}" type="pres">
      <dgm:prSet presAssocID="{F7A1D37D-B175-485E-AAFC-4688D3DECEB1}" presName="sp" presStyleCnt="0"/>
      <dgm:spPr/>
    </dgm:pt>
    <dgm:pt modelId="{2030D392-C1BC-4107-97B2-71C05F4A9DFD}" type="pres">
      <dgm:prSet presAssocID="{B9A8E7C3-A76E-4314-8C54-FD687B52BD4B}" presName="composite" presStyleCnt="0"/>
      <dgm:spPr/>
    </dgm:pt>
    <dgm:pt modelId="{AAF595D5-1D93-4F44-ACE6-761EBC270FAC}" type="pres">
      <dgm:prSet presAssocID="{B9A8E7C3-A76E-4314-8C54-FD687B52BD4B}" presName="parentText" presStyleLbl="alignNode1" presStyleIdx="2" presStyleCnt="5">
        <dgm:presLayoutVars>
          <dgm:chMax val="1"/>
          <dgm:bulletEnabled val="1"/>
        </dgm:presLayoutVars>
      </dgm:prSet>
      <dgm:spPr/>
    </dgm:pt>
    <dgm:pt modelId="{5A156B19-5532-4675-B42D-9C1EB56AAF2E}" type="pres">
      <dgm:prSet presAssocID="{B9A8E7C3-A76E-4314-8C54-FD687B52BD4B}" presName="descendantText" presStyleLbl="alignAcc1" presStyleIdx="2" presStyleCnt="5">
        <dgm:presLayoutVars>
          <dgm:bulletEnabled val="1"/>
        </dgm:presLayoutVars>
      </dgm:prSet>
      <dgm:spPr/>
    </dgm:pt>
    <dgm:pt modelId="{3B3BC749-A033-47C5-AC7A-4B3952EBA979}" type="pres">
      <dgm:prSet presAssocID="{13398F5E-4C7F-42B6-BEFA-67AA17F77399}" presName="sp" presStyleCnt="0"/>
      <dgm:spPr/>
    </dgm:pt>
    <dgm:pt modelId="{02C9C425-54BD-401A-A268-BFB653F3BF73}" type="pres">
      <dgm:prSet presAssocID="{0A2C79F2-91A3-40CA-8F71-E1391B290AF9}" presName="composite" presStyleCnt="0"/>
      <dgm:spPr/>
    </dgm:pt>
    <dgm:pt modelId="{42CF57BF-B580-4CAE-98C1-619CADC8329A}" type="pres">
      <dgm:prSet presAssocID="{0A2C79F2-91A3-40CA-8F71-E1391B290AF9}" presName="parentText" presStyleLbl="alignNode1" presStyleIdx="3" presStyleCnt="5">
        <dgm:presLayoutVars>
          <dgm:chMax val="1"/>
          <dgm:bulletEnabled val="1"/>
        </dgm:presLayoutVars>
      </dgm:prSet>
      <dgm:spPr/>
    </dgm:pt>
    <dgm:pt modelId="{20C9961A-D50B-4B76-9B4D-FAE0027377E7}" type="pres">
      <dgm:prSet presAssocID="{0A2C79F2-91A3-40CA-8F71-E1391B290AF9}" presName="descendantText" presStyleLbl="alignAcc1" presStyleIdx="3" presStyleCnt="5">
        <dgm:presLayoutVars>
          <dgm:bulletEnabled val="1"/>
        </dgm:presLayoutVars>
      </dgm:prSet>
      <dgm:spPr/>
    </dgm:pt>
    <dgm:pt modelId="{D1E15E35-5154-48F3-9CE3-22246BA30302}" type="pres">
      <dgm:prSet presAssocID="{B18DC7B0-0535-451B-BDBE-48B6E54D0554}" presName="sp" presStyleCnt="0"/>
      <dgm:spPr/>
    </dgm:pt>
    <dgm:pt modelId="{42CA95F4-5723-403D-A027-5845B71651D7}" type="pres">
      <dgm:prSet presAssocID="{1B0195E2-C06B-4149-A5BC-1C087E72BBC2}" presName="composite" presStyleCnt="0"/>
      <dgm:spPr/>
    </dgm:pt>
    <dgm:pt modelId="{0B775C5F-9DFB-4BB6-AD5F-BDAAFF68193D}" type="pres">
      <dgm:prSet presAssocID="{1B0195E2-C06B-4149-A5BC-1C087E72BBC2}" presName="parentText" presStyleLbl="alignNode1" presStyleIdx="4" presStyleCnt="5">
        <dgm:presLayoutVars>
          <dgm:chMax val="1"/>
          <dgm:bulletEnabled val="1"/>
        </dgm:presLayoutVars>
      </dgm:prSet>
      <dgm:spPr/>
    </dgm:pt>
    <dgm:pt modelId="{F65116C7-68FA-41D2-8C82-CDC18A197B3A}" type="pres">
      <dgm:prSet presAssocID="{1B0195E2-C06B-4149-A5BC-1C087E72BBC2}" presName="descendantText" presStyleLbl="alignAcc1" presStyleIdx="4" presStyleCnt="5">
        <dgm:presLayoutVars>
          <dgm:bulletEnabled val="1"/>
        </dgm:presLayoutVars>
      </dgm:prSet>
      <dgm:spPr/>
    </dgm:pt>
  </dgm:ptLst>
  <dgm:cxnLst>
    <dgm:cxn modelId="{7A130904-1CEF-430B-8191-F3F394208EC6}" type="presOf" srcId="{0A2C79F2-91A3-40CA-8F71-E1391B290AF9}" destId="{42CF57BF-B580-4CAE-98C1-619CADC8329A}" srcOrd="0" destOrd="0" presId="urn:microsoft.com/office/officeart/2005/8/layout/chevron2"/>
    <dgm:cxn modelId="{7A1F9229-BEF4-4E2A-AED5-A4D7B9CDE195}" type="presOf" srcId="{74430B84-B187-4992-893A-574667384A93}" destId="{3813C67D-4A90-4596-874D-235EFE6965E1}" srcOrd="0" destOrd="0" presId="urn:microsoft.com/office/officeart/2005/8/layout/chevron2"/>
    <dgm:cxn modelId="{3BBD1E2A-5A66-47DA-B083-721731021F2D}" srcId="{AC1EA1A9-6D29-41F5-A288-3D14B0F87E25}" destId="{921663EC-7250-457C-96A7-0CAB41F3E4A9}" srcOrd="0" destOrd="0" parTransId="{D16CBFD2-BE20-4478-8263-DEF069100583}" sibTransId="{6EC294D5-1F7D-4714-891A-1D4C537CA527}"/>
    <dgm:cxn modelId="{692A8854-F8E3-4021-8DC9-134D32E53C91}" type="presOf" srcId="{44B50FB2-6979-4FBF-B346-B94A55996A97}" destId="{20C9961A-D50B-4B76-9B4D-FAE0027377E7}" srcOrd="0" destOrd="0" presId="urn:microsoft.com/office/officeart/2005/8/layout/chevron2"/>
    <dgm:cxn modelId="{77522155-6EFD-46A9-AC31-11AB09B28867}" srcId="{F9EA50B0-1723-451F-9F6C-64A1DB55D6E1}" destId="{74430B84-B187-4992-893A-574667384A93}" srcOrd="0" destOrd="0" parTransId="{4D7317F0-0079-4234-94DC-94B219B18749}" sibTransId="{C696462C-0E67-4E0C-8DEE-BCEBAD805811}"/>
    <dgm:cxn modelId="{4BE62C57-F45E-463E-9A5C-C16EC44A663E}" type="presOf" srcId="{B9A8E7C3-A76E-4314-8C54-FD687B52BD4B}" destId="{AAF595D5-1D93-4F44-ACE6-761EBC270FAC}" srcOrd="0" destOrd="0" presId="urn:microsoft.com/office/officeart/2005/8/layout/chevron2"/>
    <dgm:cxn modelId="{396FA25A-772C-49E9-AA8A-44AC18F7B2EE}" type="presOf" srcId="{1B0195E2-C06B-4149-A5BC-1C087E72BBC2}" destId="{0B775C5F-9DFB-4BB6-AD5F-BDAAFF68193D}" srcOrd="0" destOrd="0" presId="urn:microsoft.com/office/officeart/2005/8/layout/chevron2"/>
    <dgm:cxn modelId="{97022962-AFD5-4357-BA26-750B97B6E6F1}" type="presOf" srcId="{E7630F3A-C4E3-4571-A350-2034A5029A18}" destId="{5A156B19-5532-4675-B42D-9C1EB56AAF2E}" srcOrd="0" destOrd="0" presId="urn:microsoft.com/office/officeart/2005/8/layout/chevron2"/>
    <dgm:cxn modelId="{CCC07673-8FCB-44CE-BDCA-B3937795E9CE}" srcId="{8DEF0ED6-CB93-4F4B-91A7-5DD5F953EDF6}" destId="{AC1EA1A9-6D29-41F5-A288-3D14B0F87E25}" srcOrd="1" destOrd="0" parTransId="{EAC4CA14-CE4E-4686-A522-6B41C5639B72}" sibTransId="{F7A1D37D-B175-485E-AAFC-4688D3DECEB1}"/>
    <dgm:cxn modelId="{3C0D747C-4A4A-4341-8C3D-989A70ECF9F2}" type="presOf" srcId="{F9EA50B0-1723-451F-9F6C-64A1DB55D6E1}" destId="{31783AD0-CC06-4323-9FC7-2B97F3B504FD}" srcOrd="0" destOrd="0" presId="urn:microsoft.com/office/officeart/2005/8/layout/chevron2"/>
    <dgm:cxn modelId="{3A1B737E-96C6-4D06-B4AE-151EECAB7EAD}" srcId="{8DEF0ED6-CB93-4F4B-91A7-5DD5F953EDF6}" destId="{F9EA50B0-1723-451F-9F6C-64A1DB55D6E1}" srcOrd="0" destOrd="0" parTransId="{8E17DCC8-3E1A-4923-95F5-42C763BC736B}" sibTransId="{3BC9B999-4BE5-4520-A2BE-3A106D57FF40}"/>
    <dgm:cxn modelId="{4FAC7A8A-281B-448D-8126-7664EACD481F}" type="presOf" srcId="{921663EC-7250-457C-96A7-0CAB41F3E4A9}" destId="{87DE229A-010F-47C9-B54C-8CC53A137556}" srcOrd="0" destOrd="0" presId="urn:microsoft.com/office/officeart/2005/8/layout/chevron2"/>
    <dgm:cxn modelId="{0CC5CA93-F1BD-49D8-830C-863BC6EA9562}" srcId="{8DEF0ED6-CB93-4F4B-91A7-5DD5F953EDF6}" destId="{1B0195E2-C06B-4149-A5BC-1C087E72BBC2}" srcOrd="4" destOrd="0" parTransId="{976E81B5-C771-47C2-B5A8-B6A5CBCD44C0}" sibTransId="{4193FF14-FDB9-4A85-B746-3CA47FF9F4CA}"/>
    <dgm:cxn modelId="{E5AFEF98-0DBA-437E-A846-6631E36CB075}" srcId="{1B0195E2-C06B-4149-A5BC-1C087E72BBC2}" destId="{3BD49827-7C02-40D1-8818-D7AD1F71053D}" srcOrd="0" destOrd="0" parTransId="{CF8C779B-E0F1-4F3F-8D45-0540D897AD34}" sibTransId="{D7385D7D-C848-4268-9729-AAE5026F98D9}"/>
    <dgm:cxn modelId="{D5BA2BA4-A41A-4810-970E-9DB7BAADE0AE}" type="presOf" srcId="{3BD49827-7C02-40D1-8818-D7AD1F71053D}" destId="{F65116C7-68FA-41D2-8C82-CDC18A197B3A}" srcOrd="0" destOrd="0" presId="urn:microsoft.com/office/officeart/2005/8/layout/chevron2"/>
    <dgm:cxn modelId="{05D2F7B0-9C0C-4088-8EE4-60A6DA89E9B6}" srcId="{8DEF0ED6-CB93-4F4B-91A7-5DD5F953EDF6}" destId="{0A2C79F2-91A3-40CA-8F71-E1391B290AF9}" srcOrd="3" destOrd="0" parTransId="{09B9DD1B-4E3F-4A6E-9CB7-0E0C97C49A14}" sibTransId="{B18DC7B0-0535-451B-BDBE-48B6E54D0554}"/>
    <dgm:cxn modelId="{F0151DB4-2ACB-4108-9B6D-5C1F3F168F8D}" srcId="{B9A8E7C3-A76E-4314-8C54-FD687B52BD4B}" destId="{E7630F3A-C4E3-4571-A350-2034A5029A18}" srcOrd="0" destOrd="0" parTransId="{4EC84343-0E28-49E8-9A52-206E52F4273C}" sibTransId="{7AB4EB30-B61A-4626-95E1-BB2B32BEBD54}"/>
    <dgm:cxn modelId="{FA5370B7-38B6-4BCF-B165-1EE1530620F8}" type="presOf" srcId="{8DEF0ED6-CB93-4F4B-91A7-5DD5F953EDF6}" destId="{FAF4731C-5137-4E26-9478-33EEC1E00F7F}" srcOrd="0" destOrd="0" presId="urn:microsoft.com/office/officeart/2005/8/layout/chevron2"/>
    <dgm:cxn modelId="{B00963BD-D750-497A-BED3-C6E99E42A4B2}" srcId="{8DEF0ED6-CB93-4F4B-91A7-5DD5F953EDF6}" destId="{B9A8E7C3-A76E-4314-8C54-FD687B52BD4B}" srcOrd="2" destOrd="0" parTransId="{107E7AD7-BFC5-49EB-B601-AB19696B2C9E}" sibTransId="{13398F5E-4C7F-42B6-BEFA-67AA17F77399}"/>
    <dgm:cxn modelId="{B88AE6C0-6773-4154-87FC-036370BF6F52}" type="presOf" srcId="{AC1EA1A9-6D29-41F5-A288-3D14B0F87E25}" destId="{CC833D71-562A-4634-AEA8-B7C0E911AC63}" srcOrd="0" destOrd="0" presId="urn:microsoft.com/office/officeart/2005/8/layout/chevron2"/>
    <dgm:cxn modelId="{170286F2-5240-41FD-8E2A-E87E9A010554}" srcId="{0A2C79F2-91A3-40CA-8F71-E1391B290AF9}" destId="{44B50FB2-6979-4FBF-B346-B94A55996A97}" srcOrd="0" destOrd="0" parTransId="{B5557B21-4B14-4D8C-B064-A11E6F999FDF}" sibTransId="{EC47D408-77CF-421B-9FFC-01BA852F1BF3}"/>
    <dgm:cxn modelId="{B63AA7F3-8AF5-4B00-94C4-06A59E90D106}" type="presParOf" srcId="{FAF4731C-5137-4E26-9478-33EEC1E00F7F}" destId="{C474D3FD-78AE-4DFE-94E9-3857FFFCE08E}" srcOrd="0" destOrd="0" presId="urn:microsoft.com/office/officeart/2005/8/layout/chevron2"/>
    <dgm:cxn modelId="{CF8BA89C-D56A-439E-8248-FC0FEE25665F}" type="presParOf" srcId="{C474D3FD-78AE-4DFE-94E9-3857FFFCE08E}" destId="{31783AD0-CC06-4323-9FC7-2B97F3B504FD}" srcOrd="0" destOrd="0" presId="urn:microsoft.com/office/officeart/2005/8/layout/chevron2"/>
    <dgm:cxn modelId="{99FD1A12-AD29-4820-833D-59B1B924A139}" type="presParOf" srcId="{C474D3FD-78AE-4DFE-94E9-3857FFFCE08E}" destId="{3813C67D-4A90-4596-874D-235EFE6965E1}" srcOrd="1" destOrd="0" presId="urn:microsoft.com/office/officeart/2005/8/layout/chevron2"/>
    <dgm:cxn modelId="{31145F44-5350-4A5D-92B9-5621BB033196}" type="presParOf" srcId="{FAF4731C-5137-4E26-9478-33EEC1E00F7F}" destId="{8DF50C65-1294-4073-BC91-1D64817063B2}" srcOrd="1" destOrd="0" presId="urn:microsoft.com/office/officeart/2005/8/layout/chevron2"/>
    <dgm:cxn modelId="{5DB58697-F948-46AA-9659-71BDC13C68D3}" type="presParOf" srcId="{FAF4731C-5137-4E26-9478-33EEC1E00F7F}" destId="{C1C13258-AD47-489F-A668-5D4F3315379D}" srcOrd="2" destOrd="0" presId="urn:microsoft.com/office/officeart/2005/8/layout/chevron2"/>
    <dgm:cxn modelId="{B06A8F7D-68B7-459C-A9B4-BD96D0C920F2}" type="presParOf" srcId="{C1C13258-AD47-489F-A668-5D4F3315379D}" destId="{CC833D71-562A-4634-AEA8-B7C0E911AC63}" srcOrd="0" destOrd="0" presId="urn:microsoft.com/office/officeart/2005/8/layout/chevron2"/>
    <dgm:cxn modelId="{D3E05150-4EDE-48AB-B1D9-6C82D3F8DB91}" type="presParOf" srcId="{C1C13258-AD47-489F-A668-5D4F3315379D}" destId="{87DE229A-010F-47C9-B54C-8CC53A137556}" srcOrd="1" destOrd="0" presId="urn:microsoft.com/office/officeart/2005/8/layout/chevron2"/>
    <dgm:cxn modelId="{BC79688A-886B-4300-9BF4-730567136729}" type="presParOf" srcId="{FAF4731C-5137-4E26-9478-33EEC1E00F7F}" destId="{FF9B9D6E-1402-415B-BBF7-F207F792FDB7}" srcOrd="3" destOrd="0" presId="urn:microsoft.com/office/officeart/2005/8/layout/chevron2"/>
    <dgm:cxn modelId="{8E824D98-5388-4A02-B736-F1850616FBC3}" type="presParOf" srcId="{FAF4731C-5137-4E26-9478-33EEC1E00F7F}" destId="{2030D392-C1BC-4107-97B2-71C05F4A9DFD}" srcOrd="4" destOrd="0" presId="urn:microsoft.com/office/officeart/2005/8/layout/chevron2"/>
    <dgm:cxn modelId="{BA8F78ED-54CA-470F-81D5-ED615B9FAAF4}" type="presParOf" srcId="{2030D392-C1BC-4107-97B2-71C05F4A9DFD}" destId="{AAF595D5-1D93-4F44-ACE6-761EBC270FAC}" srcOrd="0" destOrd="0" presId="urn:microsoft.com/office/officeart/2005/8/layout/chevron2"/>
    <dgm:cxn modelId="{CA7F37B0-15B6-4A44-846A-E1FC9E77036C}" type="presParOf" srcId="{2030D392-C1BC-4107-97B2-71C05F4A9DFD}" destId="{5A156B19-5532-4675-B42D-9C1EB56AAF2E}" srcOrd="1" destOrd="0" presId="urn:microsoft.com/office/officeart/2005/8/layout/chevron2"/>
    <dgm:cxn modelId="{F94BFF19-E982-4F2E-A486-C00B8E6ADC65}" type="presParOf" srcId="{FAF4731C-5137-4E26-9478-33EEC1E00F7F}" destId="{3B3BC749-A033-47C5-AC7A-4B3952EBA979}" srcOrd="5" destOrd="0" presId="urn:microsoft.com/office/officeart/2005/8/layout/chevron2"/>
    <dgm:cxn modelId="{E057B623-C38A-44A6-9990-CCC0B182370F}" type="presParOf" srcId="{FAF4731C-5137-4E26-9478-33EEC1E00F7F}" destId="{02C9C425-54BD-401A-A268-BFB653F3BF73}" srcOrd="6" destOrd="0" presId="urn:microsoft.com/office/officeart/2005/8/layout/chevron2"/>
    <dgm:cxn modelId="{9970D027-09D0-41ED-83F8-320924041FA4}" type="presParOf" srcId="{02C9C425-54BD-401A-A268-BFB653F3BF73}" destId="{42CF57BF-B580-4CAE-98C1-619CADC8329A}" srcOrd="0" destOrd="0" presId="urn:microsoft.com/office/officeart/2005/8/layout/chevron2"/>
    <dgm:cxn modelId="{001B13C2-288F-4844-9796-28FC07E80DFB}" type="presParOf" srcId="{02C9C425-54BD-401A-A268-BFB653F3BF73}" destId="{20C9961A-D50B-4B76-9B4D-FAE0027377E7}" srcOrd="1" destOrd="0" presId="urn:microsoft.com/office/officeart/2005/8/layout/chevron2"/>
    <dgm:cxn modelId="{79C70B0C-4CFA-4AB1-9649-8295D27ACDDD}" type="presParOf" srcId="{FAF4731C-5137-4E26-9478-33EEC1E00F7F}" destId="{D1E15E35-5154-48F3-9CE3-22246BA30302}" srcOrd="7" destOrd="0" presId="urn:microsoft.com/office/officeart/2005/8/layout/chevron2"/>
    <dgm:cxn modelId="{DBDDA2C0-1E85-465D-8258-900C60498F0A}" type="presParOf" srcId="{FAF4731C-5137-4E26-9478-33EEC1E00F7F}" destId="{42CA95F4-5723-403D-A027-5845B71651D7}" srcOrd="8" destOrd="0" presId="urn:microsoft.com/office/officeart/2005/8/layout/chevron2"/>
    <dgm:cxn modelId="{E45A7339-0CBB-44FA-A397-07DDCB656C1D}" type="presParOf" srcId="{42CA95F4-5723-403D-A027-5845B71651D7}" destId="{0B775C5F-9DFB-4BB6-AD5F-BDAAFF68193D}" srcOrd="0" destOrd="0" presId="urn:microsoft.com/office/officeart/2005/8/layout/chevron2"/>
    <dgm:cxn modelId="{E4AA93CC-3388-42B1-9A86-28CAD156D7D4}" type="presParOf" srcId="{42CA95F4-5723-403D-A027-5845B71651D7}" destId="{F65116C7-68FA-41D2-8C82-CDC18A197B3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D5D49-B622-41A4-91DC-4DBED172B3D7}">
      <dsp:nvSpPr>
        <dsp:cNvPr id="0" name=""/>
        <dsp:cNvSpPr/>
      </dsp:nvSpPr>
      <dsp:spPr>
        <a:xfrm rot="3370924">
          <a:off x="1972203" y="2460040"/>
          <a:ext cx="1005442" cy="28300"/>
        </a:xfrm>
        <a:custGeom>
          <a:avLst/>
          <a:gdLst/>
          <a:ahLst/>
          <a:cxnLst/>
          <a:rect l="0" t="0" r="0" b="0"/>
          <a:pathLst>
            <a:path>
              <a:moveTo>
                <a:pt x="0" y="14150"/>
              </a:moveTo>
              <a:lnTo>
                <a:pt x="1005442" y="141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B80812-6E6E-4C17-8916-659125869A85}">
      <dsp:nvSpPr>
        <dsp:cNvPr id="0" name=""/>
        <dsp:cNvSpPr/>
      </dsp:nvSpPr>
      <dsp:spPr>
        <a:xfrm rot="1739829">
          <a:off x="2251489" y="2108578"/>
          <a:ext cx="902117" cy="28300"/>
        </a:xfrm>
        <a:custGeom>
          <a:avLst/>
          <a:gdLst/>
          <a:ahLst/>
          <a:cxnLst/>
          <a:rect l="0" t="0" r="0" b="0"/>
          <a:pathLst>
            <a:path>
              <a:moveTo>
                <a:pt x="0" y="14150"/>
              </a:moveTo>
              <a:lnTo>
                <a:pt x="902117" y="141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DED601-FD8E-4C6F-997D-CD2A407E6CA9}">
      <dsp:nvSpPr>
        <dsp:cNvPr id="0" name=""/>
        <dsp:cNvSpPr/>
      </dsp:nvSpPr>
      <dsp:spPr>
        <a:xfrm>
          <a:off x="2308032" y="1700361"/>
          <a:ext cx="905243" cy="28300"/>
        </a:xfrm>
        <a:custGeom>
          <a:avLst/>
          <a:gdLst/>
          <a:ahLst/>
          <a:cxnLst/>
          <a:rect l="0" t="0" r="0" b="0"/>
          <a:pathLst>
            <a:path>
              <a:moveTo>
                <a:pt x="0" y="14150"/>
              </a:moveTo>
              <a:lnTo>
                <a:pt x="905243" y="141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C4C170-F68E-4077-BE93-42CD56CCE535}">
      <dsp:nvSpPr>
        <dsp:cNvPr id="0" name=""/>
        <dsp:cNvSpPr/>
      </dsp:nvSpPr>
      <dsp:spPr>
        <a:xfrm rot="19860171">
          <a:off x="2251489" y="1292144"/>
          <a:ext cx="902117" cy="28300"/>
        </a:xfrm>
        <a:custGeom>
          <a:avLst/>
          <a:gdLst/>
          <a:ahLst/>
          <a:cxnLst/>
          <a:rect l="0" t="0" r="0" b="0"/>
          <a:pathLst>
            <a:path>
              <a:moveTo>
                <a:pt x="0" y="14150"/>
              </a:moveTo>
              <a:lnTo>
                <a:pt x="902117" y="141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7F4413-22BF-412D-811C-56DC0C2A6C77}">
      <dsp:nvSpPr>
        <dsp:cNvPr id="0" name=""/>
        <dsp:cNvSpPr/>
      </dsp:nvSpPr>
      <dsp:spPr>
        <a:xfrm rot="18229076">
          <a:off x="1972203" y="940682"/>
          <a:ext cx="1005442" cy="28300"/>
        </a:xfrm>
        <a:custGeom>
          <a:avLst/>
          <a:gdLst/>
          <a:ahLst/>
          <a:cxnLst/>
          <a:rect l="0" t="0" r="0" b="0"/>
          <a:pathLst>
            <a:path>
              <a:moveTo>
                <a:pt x="0" y="14150"/>
              </a:moveTo>
              <a:lnTo>
                <a:pt x="1005442" y="141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27C5C6-10A9-4CDC-9540-3D1EA7D3CCBA}">
      <dsp:nvSpPr>
        <dsp:cNvPr id="0" name=""/>
        <dsp:cNvSpPr/>
      </dsp:nvSpPr>
      <dsp:spPr>
        <a:xfrm>
          <a:off x="1477429" y="1225922"/>
          <a:ext cx="977179" cy="977179"/>
        </a:xfrm>
        <a:prstGeom prst="ellipse">
          <a:avLst/>
        </a:prstGeom>
        <a:blipFill rotWithShape="0">
          <a:blip xmlns:r="http://schemas.openxmlformats.org/officeDocument/2006/relationships" r:embed="rId1"/>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3FD9C6E-4792-41A6-A360-7AED20E1F2BC}">
      <dsp:nvSpPr>
        <dsp:cNvPr id="0" name=""/>
        <dsp:cNvSpPr/>
      </dsp:nvSpPr>
      <dsp:spPr>
        <a:xfrm>
          <a:off x="2624719" y="457"/>
          <a:ext cx="586307" cy="586307"/>
        </a:xfrm>
        <a:prstGeom prst="ellipse">
          <a:avLst/>
        </a:prstGeom>
        <a:gradFill rotWithShape="0">
          <a:gsLst>
            <a:gs pos="0">
              <a:schemeClr val="accent3">
                <a:hueOff val="2250053"/>
                <a:satOff val="-3376"/>
                <a:lumOff val="-549"/>
                <a:alphaOff val="0"/>
                <a:tint val="50000"/>
                <a:satMod val="300000"/>
              </a:schemeClr>
            </a:gs>
            <a:gs pos="35000">
              <a:schemeClr val="accent3">
                <a:hueOff val="2250053"/>
                <a:satOff val="-3376"/>
                <a:lumOff val="-549"/>
                <a:alphaOff val="0"/>
                <a:tint val="37000"/>
                <a:satMod val="300000"/>
              </a:schemeClr>
            </a:gs>
            <a:gs pos="100000">
              <a:schemeClr val="accent3">
                <a:hueOff val="2250053"/>
                <a:satOff val="-3376"/>
                <a:lumOff val="-54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sz="1300" kern="1200" dirty="0"/>
            <a:t>解释性</a:t>
          </a:r>
          <a:endParaRPr lang="zh-CN" altLang="en-US" sz="1300" kern="1200" dirty="0"/>
        </a:p>
      </dsp:txBody>
      <dsp:txXfrm>
        <a:off x="2710582" y="86320"/>
        <a:ext cx="414581" cy="414581"/>
      </dsp:txXfrm>
    </dsp:sp>
    <dsp:sp modelId="{79865143-E98E-42A3-9F62-D9CA1EF8C086}">
      <dsp:nvSpPr>
        <dsp:cNvPr id="0" name=""/>
        <dsp:cNvSpPr/>
      </dsp:nvSpPr>
      <dsp:spPr>
        <a:xfrm>
          <a:off x="3060315" y="652372"/>
          <a:ext cx="586307" cy="586307"/>
        </a:xfrm>
        <a:prstGeom prst="ellipse">
          <a:avLst/>
        </a:prstGeom>
        <a:gradFill rotWithShape="0">
          <a:gsLst>
            <a:gs pos="0">
              <a:schemeClr val="accent3">
                <a:hueOff val="4500106"/>
                <a:satOff val="-6752"/>
                <a:lumOff val="-1098"/>
                <a:alphaOff val="0"/>
                <a:tint val="50000"/>
                <a:satMod val="300000"/>
              </a:schemeClr>
            </a:gs>
            <a:gs pos="35000">
              <a:schemeClr val="accent3">
                <a:hueOff val="4500106"/>
                <a:satOff val="-6752"/>
                <a:lumOff val="-1098"/>
                <a:alphaOff val="0"/>
                <a:tint val="37000"/>
                <a:satMod val="300000"/>
              </a:schemeClr>
            </a:gs>
            <a:gs pos="100000">
              <a:schemeClr val="accent3">
                <a:hueOff val="4500106"/>
                <a:satOff val="-6752"/>
                <a:lumOff val="-10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sz="1300" kern="1200" dirty="0"/>
            <a:t>基于对象</a:t>
          </a:r>
          <a:endParaRPr lang="zh-CN" altLang="en-US" sz="1300" kern="1200" dirty="0"/>
        </a:p>
      </dsp:txBody>
      <dsp:txXfrm>
        <a:off x="3146178" y="738235"/>
        <a:ext cx="414581" cy="414581"/>
      </dsp:txXfrm>
    </dsp:sp>
    <dsp:sp modelId="{7A357349-9648-4DA5-8E55-6824C0AE33C4}">
      <dsp:nvSpPr>
        <dsp:cNvPr id="0" name=""/>
        <dsp:cNvSpPr/>
      </dsp:nvSpPr>
      <dsp:spPr>
        <a:xfrm>
          <a:off x="3213275" y="1421358"/>
          <a:ext cx="586307" cy="586307"/>
        </a:xfrm>
        <a:prstGeom prst="ellipse">
          <a:avLst/>
        </a:prstGeom>
        <a:gradFill rotWithShape="0">
          <a:gsLst>
            <a:gs pos="0">
              <a:schemeClr val="accent3">
                <a:hueOff val="6750158"/>
                <a:satOff val="-10128"/>
                <a:lumOff val="-1647"/>
                <a:alphaOff val="0"/>
                <a:tint val="50000"/>
                <a:satMod val="300000"/>
              </a:schemeClr>
            </a:gs>
            <a:gs pos="35000">
              <a:schemeClr val="accent3">
                <a:hueOff val="6750158"/>
                <a:satOff val="-10128"/>
                <a:lumOff val="-1647"/>
                <a:alphaOff val="0"/>
                <a:tint val="37000"/>
                <a:satMod val="300000"/>
              </a:schemeClr>
            </a:gs>
            <a:gs pos="100000">
              <a:schemeClr val="accent3">
                <a:hueOff val="6750158"/>
                <a:satOff val="-10128"/>
                <a:lumOff val="-164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sz="1300" kern="1200" dirty="0"/>
            <a:t>事件驱动</a:t>
          </a:r>
          <a:endParaRPr lang="zh-CN" altLang="en-US" sz="1300" kern="1200" dirty="0"/>
        </a:p>
      </dsp:txBody>
      <dsp:txXfrm>
        <a:off x="3299138" y="1507221"/>
        <a:ext cx="414581" cy="414581"/>
      </dsp:txXfrm>
    </dsp:sp>
    <dsp:sp modelId="{1D4C94F8-C03F-410F-AD76-35505D8868CF}">
      <dsp:nvSpPr>
        <dsp:cNvPr id="0" name=""/>
        <dsp:cNvSpPr/>
      </dsp:nvSpPr>
      <dsp:spPr>
        <a:xfrm>
          <a:off x="3060315" y="2190343"/>
          <a:ext cx="586307" cy="586307"/>
        </a:xfrm>
        <a:prstGeom prst="ellipse">
          <a:avLst/>
        </a:prstGeom>
        <a:gradFill rotWithShape="0">
          <a:gsLst>
            <a:gs pos="0">
              <a:schemeClr val="accent3">
                <a:hueOff val="9000211"/>
                <a:satOff val="-13504"/>
                <a:lumOff val="-2196"/>
                <a:alphaOff val="0"/>
                <a:tint val="50000"/>
                <a:satMod val="300000"/>
              </a:schemeClr>
            </a:gs>
            <a:gs pos="35000">
              <a:schemeClr val="accent3">
                <a:hueOff val="9000211"/>
                <a:satOff val="-13504"/>
                <a:lumOff val="-2196"/>
                <a:alphaOff val="0"/>
                <a:tint val="37000"/>
                <a:satMod val="300000"/>
              </a:schemeClr>
            </a:gs>
            <a:gs pos="100000">
              <a:schemeClr val="accent3">
                <a:hueOff val="9000211"/>
                <a:satOff val="-13504"/>
                <a:lumOff val="-219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sz="1300" kern="1200"/>
            <a:t>安全性</a:t>
          </a:r>
          <a:endParaRPr lang="zh-CN" altLang="en-US" sz="1300" kern="1200"/>
        </a:p>
      </dsp:txBody>
      <dsp:txXfrm>
        <a:off x="3146178" y="2276206"/>
        <a:ext cx="414581" cy="414581"/>
      </dsp:txXfrm>
    </dsp:sp>
    <dsp:sp modelId="{1E16CEAC-1F82-440F-A91A-A8C67C839434}">
      <dsp:nvSpPr>
        <dsp:cNvPr id="0" name=""/>
        <dsp:cNvSpPr/>
      </dsp:nvSpPr>
      <dsp:spPr>
        <a:xfrm>
          <a:off x="2624719" y="2842258"/>
          <a:ext cx="586307" cy="586307"/>
        </a:xfrm>
        <a:prstGeom prst="ellipse">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sz="1300" kern="1200"/>
            <a:t>跨平台</a:t>
          </a:r>
          <a:endParaRPr lang="zh-CN" altLang="en-US" sz="1300" kern="1200"/>
        </a:p>
      </dsp:txBody>
      <dsp:txXfrm>
        <a:off x="2710582" y="2928121"/>
        <a:ext cx="414581" cy="4145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1C64D-254D-4E69-B9B5-14B68ADA3EB5}">
      <dsp:nvSpPr>
        <dsp:cNvPr id="0" name=""/>
        <dsp:cNvSpPr/>
      </dsp:nvSpPr>
      <dsp:spPr>
        <a:xfrm rot="5400000">
          <a:off x="-164636" y="166392"/>
          <a:ext cx="1097578" cy="768305"/>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sz="1000" kern="1200" dirty="0"/>
            <a:t>基于对象和面向对象</a:t>
          </a:r>
          <a:endParaRPr lang="zh-CN" altLang="en-US" sz="1000" kern="1200" dirty="0"/>
        </a:p>
      </dsp:txBody>
      <dsp:txXfrm rot="-5400000">
        <a:off x="1" y="385909"/>
        <a:ext cx="768305" cy="329273"/>
      </dsp:txXfrm>
    </dsp:sp>
    <dsp:sp modelId="{6A3CADE2-FAEC-4C33-8413-3F03BAB62DB0}">
      <dsp:nvSpPr>
        <dsp:cNvPr id="0" name=""/>
        <dsp:cNvSpPr/>
      </dsp:nvSpPr>
      <dsp:spPr>
        <a:xfrm rot="5400000">
          <a:off x="3730298" y="-2960237"/>
          <a:ext cx="713426" cy="6637412"/>
        </a:xfrm>
        <a:prstGeom prst="round2SameRect">
          <a:avLst/>
        </a:prstGeom>
        <a:solidFill>
          <a:schemeClr val="accent4">
            <a:alpha val="90000"/>
            <a:tint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JavaScript</a:t>
          </a:r>
          <a:r>
            <a:rPr lang="zh-CN" sz="1400" kern="1200" dirty="0"/>
            <a:t>是一种基于对象和事件驱动的脚本语言，它本身提供了非常丰富的内部对象供设计人员使用；而</a:t>
          </a:r>
          <a:r>
            <a:rPr lang="en-US" sz="1400" kern="1200" dirty="0"/>
            <a:t>Java</a:t>
          </a:r>
          <a:r>
            <a:rPr lang="zh-CN" sz="1400" kern="1200" dirty="0"/>
            <a:t>是一种真正的面向对象的语言，即使是开发简单的程序，也必须设计对象。</a:t>
          </a:r>
          <a:endParaRPr lang="zh-CN" altLang="en-US" sz="1400" kern="1200" dirty="0"/>
        </a:p>
      </dsp:txBody>
      <dsp:txXfrm rot="-5400000">
        <a:off x="768306" y="36582"/>
        <a:ext cx="6602585" cy="643772"/>
      </dsp:txXfrm>
    </dsp:sp>
    <dsp:sp modelId="{5F313C9D-B55D-448D-A036-45D7D5FC5A94}">
      <dsp:nvSpPr>
        <dsp:cNvPr id="0" name=""/>
        <dsp:cNvSpPr/>
      </dsp:nvSpPr>
      <dsp:spPr>
        <a:xfrm rot="5400000">
          <a:off x="-164636" y="1060475"/>
          <a:ext cx="1097578" cy="768305"/>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sz="1000" kern="1200" dirty="0"/>
            <a:t>解释和编译</a:t>
          </a:r>
          <a:endParaRPr lang="zh-CN" altLang="en-US" sz="1000" kern="1200" dirty="0"/>
        </a:p>
      </dsp:txBody>
      <dsp:txXfrm rot="-5400000">
        <a:off x="1" y="1279992"/>
        <a:ext cx="768305" cy="329273"/>
      </dsp:txXfrm>
    </dsp:sp>
    <dsp:sp modelId="{4BB43369-ECEA-478D-B642-8179571B0D5D}">
      <dsp:nvSpPr>
        <dsp:cNvPr id="0" name=""/>
        <dsp:cNvSpPr/>
      </dsp:nvSpPr>
      <dsp:spPr>
        <a:xfrm rot="5400000">
          <a:off x="3730298" y="-2066154"/>
          <a:ext cx="713426" cy="6637412"/>
        </a:xfrm>
        <a:prstGeom prst="round2SameRect">
          <a:avLst/>
        </a:prstGeom>
        <a:solidFill>
          <a:schemeClr val="accent4">
            <a:alpha val="90000"/>
            <a:tint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JavaScript</a:t>
          </a:r>
          <a:r>
            <a:rPr lang="zh-CN" sz="1400" kern="1200" dirty="0"/>
            <a:t>是一种解释性编程语言，其源代码在发往客户端执行之前不需经过编译，而是将文本格式的字符代码发送给客户端由浏览器解释执行；而</a:t>
          </a:r>
          <a:r>
            <a:rPr lang="en-US" sz="1400" kern="1200" dirty="0"/>
            <a:t>Java</a:t>
          </a:r>
          <a:r>
            <a:rPr lang="zh-CN" sz="1400" kern="1200" dirty="0"/>
            <a:t>的源代码在传递到客户端执行之前，必须经过编译才可以执行。</a:t>
          </a:r>
          <a:endParaRPr lang="zh-CN" altLang="en-US" sz="1400" kern="1200" dirty="0"/>
        </a:p>
      </dsp:txBody>
      <dsp:txXfrm rot="-5400000">
        <a:off x="768306" y="930665"/>
        <a:ext cx="6602585" cy="643772"/>
      </dsp:txXfrm>
    </dsp:sp>
    <dsp:sp modelId="{F85FEF73-6A51-4FD9-B13B-BA4C4A51B047}">
      <dsp:nvSpPr>
        <dsp:cNvPr id="0" name=""/>
        <dsp:cNvSpPr/>
      </dsp:nvSpPr>
      <dsp:spPr>
        <a:xfrm rot="5400000">
          <a:off x="-164636" y="1954558"/>
          <a:ext cx="1097578" cy="768305"/>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sz="1000" kern="1200" dirty="0"/>
            <a:t>弱变量和强变量</a:t>
          </a:r>
          <a:endParaRPr lang="zh-CN" altLang="en-US" sz="1000" kern="1200" dirty="0"/>
        </a:p>
      </dsp:txBody>
      <dsp:txXfrm rot="-5400000">
        <a:off x="1" y="2174075"/>
        <a:ext cx="768305" cy="329273"/>
      </dsp:txXfrm>
    </dsp:sp>
    <dsp:sp modelId="{491A3409-1A37-4509-91A3-E1CD8136FE28}">
      <dsp:nvSpPr>
        <dsp:cNvPr id="0" name=""/>
        <dsp:cNvSpPr/>
      </dsp:nvSpPr>
      <dsp:spPr>
        <a:xfrm rot="5400000">
          <a:off x="3730298" y="-1172071"/>
          <a:ext cx="713426" cy="6637412"/>
        </a:xfrm>
        <a:prstGeom prst="round2SameRect">
          <a:avLst/>
        </a:prstGeom>
        <a:solidFill>
          <a:schemeClr val="accent4">
            <a:alpha val="90000"/>
            <a:tint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JavaScript</a:t>
          </a:r>
          <a:r>
            <a:rPr lang="zh-CN" sz="1400" kern="1200" dirty="0"/>
            <a:t>采用弱变量，即变量在使用前无须声明，解释器在运行时将检查其数据类型；而</a:t>
          </a:r>
          <a:r>
            <a:rPr lang="en-US" sz="1400" kern="1200" dirty="0"/>
            <a:t>Java</a:t>
          </a:r>
          <a:r>
            <a:rPr lang="zh-CN" sz="1400" kern="1200" dirty="0"/>
            <a:t>则使用强类型变量检查，即所有变量在编译之前必须声明。</a:t>
          </a:r>
          <a:endParaRPr lang="zh-CN" altLang="en-US" sz="1400" kern="1200" dirty="0"/>
        </a:p>
      </dsp:txBody>
      <dsp:txXfrm rot="-5400000">
        <a:off x="768306" y="1824748"/>
        <a:ext cx="6602585" cy="6437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83AD0-CC06-4323-9FC7-2B97F3B504FD}">
      <dsp:nvSpPr>
        <dsp:cNvPr id="0" name=""/>
        <dsp:cNvSpPr/>
      </dsp:nvSpPr>
      <dsp:spPr>
        <a:xfrm rot="5400000">
          <a:off x="-102863" y="103782"/>
          <a:ext cx="685759" cy="480031"/>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1</a:t>
          </a:r>
          <a:endParaRPr lang="zh-CN" altLang="en-US" sz="1300" kern="1200" dirty="0"/>
        </a:p>
      </dsp:txBody>
      <dsp:txXfrm rot="-5400000">
        <a:off x="2" y="240934"/>
        <a:ext cx="480031" cy="205728"/>
      </dsp:txXfrm>
    </dsp:sp>
    <dsp:sp modelId="{3813C67D-4A90-4596-874D-235EFE6965E1}">
      <dsp:nvSpPr>
        <dsp:cNvPr id="0" name=""/>
        <dsp:cNvSpPr/>
      </dsp:nvSpPr>
      <dsp:spPr>
        <a:xfrm rot="5400000">
          <a:off x="3231853" y="-2750903"/>
          <a:ext cx="445743" cy="5949388"/>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sz="1200" kern="1200" dirty="0"/>
            <a:t>减轻服务器的负担。</a:t>
          </a:r>
          <a:r>
            <a:rPr lang="en-US" sz="1200" kern="1200" dirty="0"/>
            <a:t>Ajax</a:t>
          </a:r>
          <a:r>
            <a:rPr lang="zh-CN" sz="1200" kern="1200" dirty="0"/>
            <a:t>的原则是“按需求获取数据”，这可以最大程度地减少冗余请求和响应对服务器造成的负担。</a:t>
          </a:r>
          <a:endParaRPr lang="zh-CN" altLang="en-US" sz="1200" kern="1200" dirty="0"/>
        </a:p>
      </dsp:txBody>
      <dsp:txXfrm rot="-5400000">
        <a:off x="480031" y="22678"/>
        <a:ext cx="5927629" cy="402225"/>
      </dsp:txXfrm>
    </dsp:sp>
    <dsp:sp modelId="{CC833D71-562A-4634-AEA8-B7C0E911AC63}">
      <dsp:nvSpPr>
        <dsp:cNvPr id="0" name=""/>
        <dsp:cNvSpPr/>
      </dsp:nvSpPr>
      <dsp:spPr>
        <a:xfrm rot="5400000">
          <a:off x="-102863" y="664122"/>
          <a:ext cx="685759" cy="480031"/>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2</a:t>
          </a:r>
          <a:endParaRPr lang="zh-CN" altLang="en-US" sz="1300" kern="1200" dirty="0"/>
        </a:p>
      </dsp:txBody>
      <dsp:txXfrm rot="-5400000">
        <a:off x="2" y="801274"/>
        <a:ext cx="480031" cy="205728"/>
      </dsp:txXfrm>
    </dsp:sp>
    <dsp:sp modelId="{87DE229A-010F-47C9-B54C-8CC53A137556}">
      <dsp:nvSpPr>
        <dsp:cNvPr id="0" name=""/>
        <dsp:cNvSpPr/>
      </dsp:nvSpPr>
      <dsp:spPr>
        <a:xfrm rot="5400000">
          <a:off x="3231853" y="-2190563"/>
          <a:ext cx="445743" cy="5949388"/>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sz="1200" kern="1200" dirty="0"/>
            <a:t>可以把一部分以前由服务器负担的工作转移到客户端，利用客户端闲置的资源进行处理，减轻服务器和带宽的负担，节约空间和成本。</a:t>
          </a:r>
          <a:r>
            <a:rPr lang="en-US" sz="1200" kern="1200" dirty="0"/>
            <a:t>  </a:t>
          </a:r>
          <a:endParaRPr lang="zh-CN" altLang="en-US" sz="1200" kern="1200" dirty="0"/>
        </a:p>
      </dsp:txBody>
      <dsp:txXfrm rot="-5400000">
        <a:off x="480031" y="583018"/>
        <a:ext cx="5927629" cy="402225"/>
      </dsp:txXfrm>
    </dsp:sp>
    <dsp:sp modelId="{AAF595D5-1D93-4F44-ACE6-761EBC270FAC}">
      <dsp:nvSpPr>
        <dsp:cNvPr id="0" name=""/>
        <dsp:cNvSpPr/>
      </dsp:nvSpPr>
      <dsp:spPr>
        <a:xfrm rot="5400000">
          <a:off x="-102863" y="1224463"/>
          <a:ext cx="685759" cy="480031"/>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a:t>
          </a:r>
          <a:endParaRPr lang="zh-CN" altLang="en-US" sz="1300" kern="1200" dirty="0"/>
        </a:p>
      </dsp:txBody>
      <dsp:txXfrm rot="-5400000">
        <a:off x="2" y="1361615"/>
        <a:ext cx="480031" cy="205728"/>
      </dsp:txXfrm>
    </dsp:sp>
    <dsp:sp modelId="{5A156B19-5532-4675-B42D-9C1EB56AAF2E}">
      <dsp:nvSpPr>
        <dsp:cNvPr id="0" name=""/>
        <dsp:cNvSpPr/>
      </dsp:nvSpPr>
      <dsp:spPr>
        <a:xfrm rot="5400000">
          <a:off x="3231853" y="-1630223"/>
          <a:ext cx="445743" cy="5949388"/>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sz="1200" kern="1200" dirty="0"/>
            <a:t>无刷新更新页面，从而使用户不用再像以前一样在服务器处理数据时，只能在死板的白屏前焦急地等待。</a:t>
          </a:r>
          <a:endParaRPr lang="zh-CN" altLang="en-US" sz="1200" kern="1200" dirty="0"/>
        </a:p>
      </dsp:txBody>
      <dsp:txXfrm rot="-5400000">
        <a:off x="480031" y="1143358"/>
        <a:ext cx="5927629" cy="402225"/>
      </dsp:txXfrm>
    </dsp:sp>
    <dsp:sp modelId="{42CF57BF-B580-4CAE-98C1-619CADC8329A}">
      <dsp:nvSpPr>
        <dsp:cNvPr id="0" name=""/>
        <dsp:cNvSpPr/>
      </dsp:nvSpPr>
      <dsp:spPr>
        <a:xfrm rot="5400000">
          <a:off x="-102863" y="1784803"/>
          <a:ext cx="685759" cy="480031"/>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4</a:t>
          </a:r>
          <a:endParaRPr lang="zh-CN" altLang="en-US" sz="1300" kern="1200" dirty="0"/>
        </a:p>
      </dsp:txBody>
      <dsp:txXfrm rot="-5400000">
        <a:off x="2" y="1921955"/>
        <a:ext cx="480031" cy="205728"/>
      </dsp:txXfrm>
    </dsp:sp>
    <dsp:sp modelId="{20C9961A-D50B-4B76-9B4D-FAE0027377E7}">
      <dsp:nvSpPr>
        <dsp:cNvPr id="0" name=""/>
        <dsp:cNvSpPr/>
      </dsp:nvSpPr>
      <dsp:spPr>
        <a:xfrm rot="5400000">
          <a:off x="3231853" y="-1069882"/>
          <a:ext cx="445743" cy="5949388"/>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sz="1200" kern="1200"/>
            <a:t>可以调用</a:t>
          </a:r>
          <a:r>
            <a:rPr lang="en-US" sz="1200" kern="1200"/>
            <a:t>XML</a:t>
          </a:r>
          <a:r>
            <a:rPr lang="zh-CN" sz="1200" kern="1200"/>
            <a:t>等外部数据，进一步促进页面显示和数据的分离。</a:t>
          </a:r>
          <a:endParaRPr lang="zh-CN" altLang="en-US" sz="1200" kern="1200"/>
        </a:p>
      </dsp:txBody>
      <dsp:txXfrm rot="-5400000">
        <a:off x="480031" y="1703699"/>
        <a:ext cx="5927629" cy="402225"/>
      </dsp:txXfrm>
    </dsp:sp>
    <dsp:sp modelId="{0B775C5F-9DFB-4BB6-AD5F-BDAAFF68193D}">
      <dsp:nvSpPr>
        <dsp:cNvPr id="0" name=""/>
        <dsp:cNvSpPr/>
      </dsp:nvSpPr>
      <dsp:spPr>
        <a:xfrm rot="5400000">
          <a:off x="-102863" y="2345143"/>
          <a:ext cx="685759" cy="480031"/>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5</a:t>
          </a:r>
          <a:endParaRPr lang="zh-CN" altLang="en-US" sz="1300" kern="1200" dirty="0"/>
        </a:p>
      </dsp:txBody>
      <dsp:txXfrm rot="-5400000">
        <a:off x="2" y="2482295"/>
        <a:ext cx="480031" cy="205728"/>
      </dsp:txXfrm>
    </dsp:sp>
    <dsp:sp modelId="{F65116C7-68FA-41D2-8C82-CDC18A197B3A}">
      <dsp:nvSpPr>
        <dsp:cNvPr id="0" name=""/>
        <dsp:cNvSpPr/>
      </dsp:nvSpPr>
      <dsp:spPr>
        <a:xfrm rot="5400000">
          <a:off x="3231853" y="-509542"/>
          <a:ext cx="445743" cy="5949388"/>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sz="1200" kern="1200"/>
            <a:t>基于标准化的并被广泛支持的技术，不需要下载插件或者小程序。</a:t>
          </a:r>
          <a:endParaRPr lang="zh-CN" altLang="en-US" sz="1200" kern="1200"/>
        </a:p>
      </dsp:txBody>
      <dsp:txXfrm rot="-5400000">
        <a:off x="480031" y="2264039"/>
        <a:ext cx="5927629" cy="402225"/>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973ED-26A1-4216-97ED-B2108E7BFCB7}" type="datetimeFigureOut">
              <a:rPr lang="zh-CN" altLang="en-US" smtClean="0"/>
              <a:pPr/>
              <a:t>2023/3/27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C39DB-A80D-4F39-A1B2-FC28A20D89E9}" type="slidenum">
              <a:rPr lang="zh-CN" altLang="en-US" smtClean="0"/>
              <a:pPr/>
              <a:t>‹#›</a:t>
            </a:fld>
            <a:endParaRPr lang="zh-CN" altLang="en-US"/>
          </a:p>
        </p:txBody>
      </p:sp>
    </p:spTree>
    <p:extLst>
      <p:ext uri="{BB962C8B-B14F-4D97-AF65-F5344CB8AC3E}">
        <p14:creationId xmlns:p14="http://schemas.microsoft.com/office/powerpoint/2010/main" val="3357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8" descr="F:\工作\功夫系列课程\PPT模版\标题\橙色\大标题-06.png"/>
          <p:cNvPicPr>
            <a:picLocks noChangeAspect="1" noChangeArrowheads="1"/>
          </p:cNvPicPr>
          <p:nvPr/>
        </p:nvPicPr>
        <p:blipFill>
          <a:blip r:embed="rId2" cstate="print"/>
          <a:srcRect/>
          <a:stretch>
            <a:fillRect/>
          </a:stretch>
        </p:blipFill>
        <p:spPr bwMode="auto">
          <a:xfrm>
            <a:off x="1314450" y="1827905"/>
            <a:ext cx="6629400" cy="1600200"/>
          </a:xfrm>
          <a:prstGeom prst="rect">
            <a:avLst/>
          </a:prstGeom>
          <a:noFill/>
          <a:ln w="9525">
            <a:noFill/>
            <a:miter lim="800000"/>
            <a:headEnd/>
            <a:tailEnd/>
          </a:ln>
        </p:spPr>
      </p:pic>
      <p:sp>
        <p:nvSpPr>
          <p:cNvPr id="2051" name="Text Box 9"/>
          <p:cNvSpPr txBox="1">
            <a:spLocks noChangeArrowheads="1"/>
          </p:cNvSpPr>
          <p:nvPr/>
        </p:nvSpPr>
        <p:spPr bwMode="auto">
          <a:xfrm>
            <a:off x="1968344" y="2401147"/>
            <a:ext cx="4818234" cy="530915"/>
          </a:xfrm>
          <a:prstGeom prst="rect">
            <a:avLst/>
          </a:prstGeom>
          <a:noFill/>
          <a:ln w="9525">
            <a:noFill/>
            <a:miter lim="800000"/>
            <a:headEnd/>
            <a:tailEnd/>
          </a:ln>
          <a:effectLst/>
        </p:spPr>
        <p:txBody>
          <a:bodyPr wrap="square" lIns="68580" tIns="34290" rIns="68580" bIns="34290">
            <a:spAutoFit/>
          </a:bodyPr>
          <a:lstStyle/>
          <a:p>
            <a:pPr>
              <a:spcBef>
                <a:spcPct val="0"/>
              </a:spcBef>
              <a:buFontTx/>
              <a:buNone/>
            </a:pPr>
            <a:r>
              <a:rPr lang="zh-CN" altLang="en-US" sz="3000" b="1" dirty="0">
                <a:solidFill>
                  <a:schemeClr val="bg1"/>
                </a:solidFill>
                <a:latin typeface="Arial" charset="0"/>
                <a:ea typeface="黑体" pitchFamily="49" charset="-122"/>
              </a:rPr>
              <a:t>第</a:t>
            </a:r>
            <a:r>
              <a:rPr lang="en-US" altLang="zh-CN" sz="3000" b="1">
                <a:solidFill>
                  <a:schemeClr val="bg1"/>
                </a:solidFill>
                <a:latin typeface="Arial" charset="0"/>
                <a:ea typeface="黑体" pitchFamily="49" charset="-122"/>
              </a:rPr>
              <a:t>3</a:t>
            </a:r>
            <a:r>
              <a:rPr lang="zh-CN" altLang="en-US" sz="3000" b="1">
                <a:solidFill>
                  <a:schemeClr val="bg1"/>
                </a:solidFill>
                <a:latin typeface="Arial" charset="0"/>
                <a:ea typeface="黑体" pitchFamily="49" charset="-122"/>
              </a:rPr>
              <a:t>章  </a:t>
            </a:r>
            <a:r>
              <a:rPr lang="en-US" altLang="zh-CN" sz="3000" b="1" dirty="0">
                <a:solidFill>
                  <a:schemeClr val="bg1"/>
                </a:solidFill>
                <a:latin typeface="Arial" charset="0"/>
                <a:ea typeface="黑体" pitchFamily="49" charset="-122"/>
              </a:rPr>
              <a:t>JavaScript</a:t>
            </a:r>
            <a:r>
              <a:rPr lang="zh-CN" altLang="en-US" sz="3000" b="1" dirty="0">
                <a:solidFill>
                  <a:schemeClr val="bg1"/>
                </a:solidFill>
                <a:latin typeface="Arial" charset="0"/>
                <a:ea typeface="黑体" pitchFamily="49" charset="-122"/>
              </a:rPr>
              <a:t>脚本语言</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JavaScript</a:t>
            </a:r>
            <a:r>
              <a:rPr lang="zh-CN" altLang="en-US" sz="2700" dirty="0">
                <a:solidFill>
                  <a:srgbClr val="FF6600"/>
                </a:solidFill>
                <a:latin typeface="Arial" charset="0"/>
                <a:ea typeface="隶书" pitchFamily="49" charset="-122"/>
              </a:rPr>
              <a:t>的语法</a:t>
            </a:r>
          </a:p>
        </p:txBody>
      </p:sp>
      <p:grpSp>
        <p:nvGrpSpPr>
          <p:cNvPr id="10" name="组合 9"/>
          <p:cNvGrpSpPr/>
          <p:nvPr/>
        </p:nvGrpSpPr>
        <p:grpSpPr>
          <a:xfrm>
            <a:off x="1000100" y="1589124"/>
            <a:ext cx="2709140" cy="899046"/>
            <a:chOff x="3439446" y="1857370"/>
            <a:chExt cx="2709140" cy="899046"/>
          </a:xfrm>
        </p:grpSpPr>
        <p:sp>
          <p:nvSpPr>
            <p:cNvPr id="9" name="矩形 8"/>
            <p:cNvSpPr/>
            <p:nvPr/>
          </p:nvSpPr>
          <p:spPr>
            <a:xfrm>
              <a:off x="3439446" y="2387084"/>
              <a:ext cx="256131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JavaScript</a:t>
              </a:r>
              <a:r>
                <a:rPr lang="zh-CN" altLang="en-US" dirty="0"/>
                <a:t>区分大小写</a:t>
              </a:r>
            </a:p>
          </p:txBody>
        </p:sp>
        <p:pic>
          <p:nvPicPr>
            <p:cNvPr id="8" name="图片 7" descr="按扭-55.png"/>
            <p:cNvPicPr>
              <a:picLocks noChangeAspect="1"/>
            </p:cNvPicPr>
            <p:nvPr/>
          </p:nvPicPr>
          <p:blipFill>
            <a:blip r:embed="rId3" cstate="print"/>
            <a:stretch>
              <a:fillRect/>
            </a:stretch>
          </p:blipFill>
          <p:spPr>
            <a:xfrm>
              <a:off x="5429256" y="1857370"/>
              <a:ext cx="719330" cy="719330"/>
            </a:xfrm>
            <a:prstGeom prst="rect">
              <a:avLst/>
            </a:prstGeom>
          </p:spPr>
        </p:pic>
      </p:grpSp>
      <p:grpSp>
        <p:nvGrpSpPr>
          <p:cNvPr id="11" name="组合 10"/>
          <p:cNvGrpSpPr/>
          <p:nvPr/>
        </p:nvGrpSpPr>
        <p:grpSpPr>
          <a:xfrm>
            <a:off x="4572000" y="1572163"/>
            <a:ext cx="3143272" cy="899046"/>
            <a:chOff x="3439446" y="1857370"/>
            <a:chExt cx="3143272" cy="899046"/>
          </a:xfrm>
        </p:grpSpPr>
        <p:sp>
          <p:nvSpPr>
            <p:cNvPr id="12" name="矩形 11"/>
            <p:cNvSpPr/>
            <p:nvPr/>
          </p:nvSpPr>
          <p:spPr>
            <a:xfrm>
              <a:off x="3439446" y="2387084"/>
              <a:ext cx="2928958"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每行结尾的分号可有可无</a:t>
              </a:r>
            </a:p>
          </p:txBody>
        </p:sp>
        <p:pic>
          <p:nvPicPr>
            <p:cNvPr id="13" name="图片 12" descr="按扭-55.png"/>
            <p:cNvPicPr>
              <a:picLocks noChangeAspect="1"/>
            </p:cNvPicPr>
            <p:nvPr/>
          </p:nvPicPr>
          <p:blipFill>
            <a:blip r:embed="rId3" cstate="print"/>
            <a:stretch>
              <a:fillRect/>
            </a:stretch>
          </p:blipFill>
          <p:spPr>
            <a:xfrm>
              <a:off x="5863388" y="1857370"/>
              <a:ext cx="719330" cy="719330"/>
            </a:xfrm>
            <a:prstGeom prst="rect">
              <a:avLst/>
            </a:prstGeom>
          </p:spPr>
        </p:pic>
      </p:grpSp>
      <p:grpSp>
        <p:nvGrpSpPr>
          <p:cNvPr id="17" name="组合 16"/>
          <p:cNvGrpSpPr/>
          <p:nvPr/>
        </p:nvGrpSpPr>
        <p:grpSpPr>
          <a:xfrm>
            <a:off x="4572000" y="3114151"/>
            <a:ext cx="3714776" cy="600607"/>
            <a:chOff x="4143372" y="3025779"/>
            <a:chExt cx="3714776" cy="600607"/>
          </a:xfrm>
        </p:grpSpPr>
        <p:sp>
          <p:nvSpPr>
            <p:cNvPr id="14" name="矩形 13"/>
            <p:cNvSpPr/>
            <p:nvPr/>
          </p:nvSpPr>
          <p:spPr>
            <a:xfrm>
              <a:off x="4143372" y="3054882"/>
              <a:ext cx="3714776"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a:t>alert("</a:t>
              </a:r>
              <a:r>
                <a:rPr lang="zh-CN" altLang="en-US" sz="1400" dirty="0"/>
                <a:t>您好！欢迎访问我公司网站！</a:t>
              </a:r>
              <a:r>
                <a:rPr lang="en-US" sz="1400" dirty="0"/>
                <a:t>")</a:t>
              </a:r>
              <a:endParaRPr lang="zh-CN" altLang="en-US" sz="1400" dirty="0"/>
            </a:p>
            <a:p>
              <a:r>
                <a:rPr lang="en-US" sz="1400" dirty="0"/>
                <a:t>alert("</a:t>
              </a:r>
              <a:r>
                <a:rPr lang="zh-CN" altLang="en-US" sz="1400" dirty="0"/>
                <a:t>您好！欢迎访问我公司网站！</a:t>
              </a:r>
              <a:r>
                <a:rPr lang="en-US" sz="1400" dirty="0"/>
                <a:t>");</a:t>
              </a:r>
              <a:endParaRPr lang="zh-CN" altLang="en-US" sz="1400" dirty="0"/>
            </a:p>
          </p:txBody>
        </p:sp>
        <p:pic>
          <p:nvPicPr>
            <p:cNvPr id="15" name="图片 14" descr="按扭-13.png"/>
            <p:cNvPicPr>
              <a:picLocks noChangeAspect="1"/>
            </p:cNvPicPr>
            <p:nvPr/>
          </p:nvPicPr>
          <p:blipFill>
            <a:blip r:embed="rId4" cstate="print"/>
            <a:stretch>
              <a:fillRect/>
            </a:stretch>
          </p:blipFill>
          <p:spPr>
            <a:xfrm>
              <a:off x="7286645" y="3025779"/>
              <a:ext cx="357189" cy="357189"/>
            </a:xfrm>
            <a:prstGeom prst="rect">
              <a:avLst/>
            </a:prstGeom>
          </p:spPr>
        </p:pic>
        <p:pic>
          <p:nvPicPr>
            <p:cNvPr id="16" name="图片 15" descr="按扭-13.png"/>
            <p:cNvPicPr>
              <a:picLocks noChangeAspect="1"/>
            </p:cNvPicPr>
            <p:nvPr/>
          </p:nvPicPr>
          <p:blipFill>
            <a:blip r:embed="rId4" cstate="print"/>
            <a:stretch>
              <a:fillRect/>
            </a:stretch>
          </p:blipFill>
          <p:spPr>
            <a:xfrm>
              <a:off x="7286645" y="3269197"/>
              <a:ext cx="357189" cy="357189"/>
            </a:xfrm>
            <a:prstGeom prst="rect">
              <a:avLst/>
            </a:prstGeom>
          </p:spPr>
        </p:pic>
      </p:grpSp>
      <p:sp>
        <p:nvSpPr>
          <p:cNvPr id="20" name="矩形 19"/>
          <p:cNvSpPr/>
          <p:nvPr/>
        </p:nvSpPr>
        <p:spPr>
          <a:xfrm>
            <a:off x="1142976" y="3131112"/>
            <a:ext cx="2311851"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a:t>username </a:t>
            </a:r>
            <a:r>
              <a:rPr lang="en-US" b="1" dirty="0">
                <a:solidFill>
                  <a:srgbClr val="FF0000"/>
                </a:solidFill>
              </a:rPr>
              <a:t>≠</a:t>
            </a:r>
            <a:r>
              <a:rPr lang="en-US" altLang="zh-CN" dirty="0"/>
              <a:t> </a:t>
            </a:r>
            <a:r>
              <a:rPr lang="en-US" dirty="0" err="1"/>
              <a:t>userName</a:t>
            </a:r>
            <a:endParaRPr lang="zh-CN" altLang="en-US"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JavaScript</a:t>
            </a:r>
            <a:r>
              <a:rPr lang="zh-CN" altLang="en-US" sz="2700" dirty="0">
                <a:solidFill>
                  <a:srgbClr val="FF6600"/>
                </a:solidFill>
                <a:latin typeface="Arial" charset="0"/>
                <a:ea typeface="隶书" pitchFamily="49" charset="-122"/>
              </a:rPr>
              <a:t>中的关键字</a:t>
            </a:r>
          </a:p>
        </p:txBody>
      </p:sp>
      <p:graphicFrame>
        <p:nvGraphicFramePr>
          <p:cNvPr id="18" name="表格 17"/>
          <p:cNvGraphicFramePr>
            <a:graphicFrameLocks noGrp="1"/>
          </p:cNvGraphicFramePr>
          <p:nvPr/>
        </p:nvGraphicFramePr>
        <p:xfrm>
          <a:off x="928663" y="1571618"/>
          <a:ext cx="7500989" cy="3000400"/>
        </p:xfrm>
        <a:graphic>
          <a:graphicData uri="http://schemas.openxmlformats.org/drawingml/2006/table">
            <a:tbl>
              <a:tblPr>
                <a:tableStyleId>{0E3FDE45-AF77-4B5C-9715-49D594BDF05E}</a:tableStyleId>
              </a:tblPr>
              <a:tblGrid>
                <a:gridCol w="1249494">
                  <a:extLst>
                    <a:ext uri="{9D8B030D-6E8A-4147-A177-3AD203B41FA5}">
                      <a16:colId xmlns:a16="http://schemas.microsoft.com/office/drawing/2014/main" val="20000"/>
                    </a:ext>
                  </a:extLst>
                </a:gridCol>
                <a:gridCol w="1250299">
                  <a:extLst>
                    <a:ext uri="{9D8B030D-6E8A-4147-A177-3AD203B41FA5}">
                      <a16:colId xmlns:a16="http://schemas.microsoft.com/office/drawing/2014/main" val="20001"/>
                    </a:ext>
                  </a:extLst>
                </a:gridCol>
                <a:gridCol w="1250299">
                  <a:extLst>
                    <a:ext uri="{9D8B030D-6E8A-4147-A177-3AD203B41FA5}">
                      <a16:colId xmlns:a16="http://schemas.microsoft.com/office/drawing/2014/main" val="20002"/>
                    </a:ext>
                  </a:extLst>
                </a:gridCol>
                <a:gridCol w="1250299">
                  <a:extLst>
                    <a:ext uri="{9D8B030D-6E8A-4147-A177-3AD203B41FA5}">
                      <a16:colId xmlns:a16="http://schemas.microsoft.com/office/drawing/2014/main" val="20003"/>
                    </a:ext>
                  </a:extLst>
                </a:gridCol>
                <a:gridCol w="1250299">
                  <a:extLst>
                    <a:ext uri="{9D8B030D-6E8A-4147-A177-3AD203B41FA5}">
                      <a16:colId xmlns:a16="http://schemas.microsoft.com/office/drawing/2014/main" val="20004"/>
                    </a:ext>
                  </a:extLst>
                </a:gridCol>
                <a:gridCol w="1250299">
                  <a:extLst>
                    <a:ext uri="{9D8B030D-6E8A-4147-A177-3AD203B41FA5}">
                      <a16:colId xmlns:a16="http://schemas.microsoft.com/office/drawing/2014/main" val="20005"/>
                    </a:ext>
                  </a:extLst>
                </a:gridCol>
              </a:tblGrid>
              <a:tr h="300040">
                <a:tc>
                  <a:txBody>
                    <a:bodyPr/>
                    <a:lstStyle/>
                    <a:p>
                      <a:pPr indent="254000" algn="l">
                        <a:spcBef>
                          <a:spcPts val="120"/>
                        </a:spcBef>
                        <a:spcAft>
                          <a:spcPts val="120"/>
                        </a:spcAft>
                      </a:pPr>
                      <a:r>
                        <a:rPr lang="en-US" sz="1100" kern="1000" dirty="0">
                          <a:latin typeface="Arial" pitchFamily="34" charset="0"/>
                          <a:cs typeface="Arial" pitchFamily="34" charset="0"/>
                        </a:rPr>
                        <a:t>abstract</a:t>
                      </a:r>
                      <a:endParaRPr lang="zh-CN" sz="1100" kern="1000" dirty="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continue</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finally</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instanceof</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private</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this</a:t>
                      </a:r>
                      <a:endParaRPr lang="zh-CN" sz="1100" kern="1000">
                        <a:latin typeface="Arial" pitchFamily="34" charset="0"/>
                        <a:ea typeface="方正书宋简体"/>
                        <a:cs typeface="Arial" pitchFamily="34" charset="0"/>
                      </a:endParaRPr>
                    </a:p>
                  </a:txBody>
                  <a:tcPr marL="68580" marR="68580" marT="0" marB="0" anchor="ctr"/>
                </a:tc>
                <a:extLst>
                  <a:ext uri="{0D108BD9-81ED-4DB2-BD59-A6C34878D82A}">
                    <a16:rowId xmlns:a16="http://schemas.microsoft.com/office/drawing/2014/main" val="10000"/>
                  </a:ext>
                </a:extLst>
              </a:tr>
              <a:tr h="300040">
                <a:tc>
                  <a:txBody>
                    <a:bodyPr/>
                    <a:lstStyle/>
                    <a:p>
                      <a:pPr indent="254000" algn="l">
                        <a:spcBef>
                          <a:spcPts val="120"/>
                        </a:spcBef>
                        <a:spcAft>
                          <a:spcPts val="120"/>
                        </a:spcAft>
                      </a:pPr>
                      <a:r>
                        <a:rPr lang="en-US" sz="1100" kern="1000">
                          <a:latin typeface="Arial" pitchFamily="34" charset="0"/>
                          <a:cs typeface="Arial" pitchFamily="34" charset="0"/>
                        </a:rPr>
                        <a:t>boolean</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default</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float</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int</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public</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throw</a:t>
                      </a:r>
                      <a:endParaRPr lang="zh-CN" sz="1100" kern="1000">
                        <a:latin typeface="Arial" pitchFamily="34" charset="0"/>
                        <a:ea typeface="方正书宋简体"/>
                        <a:cs typeface="Arial" pitchFamily="34" charset="0"/>
                      </a:endParaRPr>
                    </a:p>
                  </a:txBody>
                  <a:tcPr marL="68580" marR="68580" marT="0" marB="0" anchor="ctr"/>
                </a:tc>
                <a:extLst>
                  <a:ext uri="{0D108BD9-81ED-4DB2-BD59-A6C34878D82A}">
                    <a16:rowId xmlns:a16="http://schemas.microsoft.com/office/drawing/2014/main" val="10001"/>
                  </a:ext>
                </a:extLst>
              </a:tr>
              <a:tr h="300040">
                <a:tc>
                  <a:txBody>
                    <a:bodyPr/>
                    <a:lstStyle/>
                    <a:p>
                      <a:pPr indent="254000" algn="l">
                        <a:spcBef>
                          <a:spcPts val="120"/>
                        </a:spcBef>
                        <a:spcAft>
                          <a:spcPts val="120"/>
                        </a:spcAft>
                      </a:pPr>
                      <a:r>
                        <a:rPr lang="en-US" sz="1100" kern="1000">
                          <a:latin typeface="Arial" pitchFamily="34" charset="0"/>
                          <a:cs typeface="Arial" pitchFamily="34" charset="0"/>
                        </a:rPr>
                        <a:t>break</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dirty="0">
                          <a:latin typeface="Arial" pitchFamily="34" charset="0"/>
                          <a:cs typeface="Arial" pitchFamily="34" charset="0"/>
                        </a:rPr>
                        <a:t>do</a:t>
                      </a:r>
                      <a:endParaRPr lang="zh-CN" sz="1100" kern="1000" dirty="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for</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interface</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return</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typeof</a:t>
                      </a:r>
                      <a:endParaRPr lang="zh-CN" sz="1100" kern="1000">
                        <a:latin typeface="Arial" pitchFamily="34" charset="0"/>
                        <a:ea typeface="方正书宋简体"/>
                        <a:cs typeface="Arial" pitchFamily="34" charset="0"/>
                      </a:endParaRPr>
                    </a:p>
                  </a:txBody>
                  <a:tcPr marL="68580" marR="68580" marT="0" marB="0" anchor="ctr"/>
                </a:tc>
                <a:extLst>
                  <a:ext uri="{0D108BD9-81ED-4DB2-BD59-A6C34878D82A}">
                    <a16:rowId xmlns:a16="http://schemas.microsoft.com/office/drawing/2014/main" val="10002"/>
                  </a:ext>
                </a:extLst>
              </a:tr>
              <a:tr h="300040">
                <a:tc>
                  <a:txBody>
                    <a:bodyPr/>
                    <a:lstStyle/>
                    <a:p>
                      <a:pPr indent="254000" algn="l">
                        <a:spcBef>
                          <a:spcPts val="120"/>
                        </a:spcBef>
                        <a:spcAft>
                          <a:spcPts val="120"/>
                        </a:spcAft>
                      </a:pPr>
                      <a:r>
                        <a:rPr lang="en-US" sz="1100" kern="1000">
                          <a:latin typeface="Arial" pitchFamily="34" charset="0"/>
                          <a:cs typeface="Arial" pitchFamily="34" charset="0"/>
                        </a:rPr>
                        <a:t>byte</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double</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dirty="0">
                          <a:latin typeface="Arial" pitchFamily="34" charset="0"/>
                          <a:cs typeface="Arial" pitchFamily="34" charset="0"/>
                        </a:rPr>
                        <a:t>function</a:t>
                      </a:r>
                      <a:endParaRPr lang="zh-CN" sz="1100" kern="1000" dirty="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long</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short</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true</a:t>
                      </a:r>
                      <a:endParaRPr lang="zh-CN" sz="1100" kern="1000">
                        <a:latin typeface="Arial" pitchFamily="34" charset="0"/>
                        <a:ea typeface="方正书宋简体"/>
                        <a:cs typeface="Arial" pitchFamily="34" charset="0"/>
                      </a:endParaRPr>
                    </a:p>
                  </a:txBody>
                  <a:tcPr marL="68580" marR="68580" marT="0" marB="0" anchor="ctr"/>
                </a:tc>
                <a:extLst>
                  <a:ext uri="{0D108BD9-81ED-4DB2-BD59-A6C34878D82A}">
                    <a16:rowId xmlns:a16="http://schemas.microsoft.com/office/drawing/2014/main" val="10003"/>
                  </a:ext>
                </a:extLst>
              </a:tr>
              <a:tr h="300040">
                <a:tc>
                  <a:txBody>
                    <a:bodyPr/>
                    <a:lstStyle/>
                    <a:p>
                      <a:pPr indent="254000" algn="l">
                        <a:spcBef>
                          <a:spcPts val="120"/>
                        </a:spcBef>
                        <a:spcAft>
                          <a:spcPts val="120"/>
                        </a:spcAft>
                      </a:pPr>
                      <a:r>
                        <a:rPr lang="en-US" sz="1100" kern="1000">
                          <a:latin typeface="Arial" pitchFamily="34" charset="0"/>
                          <a:cs typeface="Arial" pitchFamily="34" charset="0"/>
                        </a:rPr>
                        <a:t>case</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else</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goto</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native</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static</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var</a:t>
                      </a:r>
                      <a:endParaRPr lang="zh-CN" sz="1100" kern="1000">
                        <a:latin typeface="Arial" pitchFamily="34" charset="0"/>
                        <a:ea typeface="方正书宋简体"/>
                        <a:cs typeface="Arial" pitchFamily="34" charset="0"/>
                      </a:endParaRPr>
                    </a:p>
                  </a:txBody>
                  <a:tcPr marL="68580" marR="68580" marT="0" marB="0" anchor="ctr"/>
                </a:tc>
                <a:extLst>
                  <a:ext uri="{0D108BD9-81ED-4DB2-BD59-A6C34878D82A}">
                    <a16:rowId xmlns:a16="http://schemas.microsoft.com/office/drawing/2014/main" val="10004"/>
                  </a:ext>
                </a:extLst>
              </a:tr>
              <a:tr h="600080">
                <a:tc>
                  <a:txBody>
                    <a:bodyPr/>
                    <a:lstStyle/>
                    <a:p>
                      <a:pPr indent="254000" algn="l">
                        <a:spcBef>
                          <a:spcPts val="120"/>
                        </a:spcBef>
                        <a:spcAft>
                          <a:spcPts val="120"/>
                        </a:spcAft>
                      </a:pPr>
                      <a:r>
                        <a:rPr lang="en-US" sz="1100" kern="1000">
                          <a:latin typeface="Arial" pitchFamily="34" charset="0"/>
                          <a:cs typeface="Arial" pitchFamily="34" charset="0"/>
                        </a:rPr>
                        <a:t>catch</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extends</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implements</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new</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dirty="0">
                          <a:latin typeface="Arial" pitchFamily="34" charset="0"/>
                          <a:cs typeface="Arial" pitchFamily="34" charset="0"/>
                        </a:rPr>
                        <a:t>super</a:t>
                      </a:r>
                      <a:endParaRPr lang="zh-CN" sz="1100" kern="1000" dirty="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void</a:t>
                      </a:r>
                      <a:endParaRPr lang="zh-CN" sz="1100" kern="1000">
                        <a:latin typeface="Arial" pitchFamily="34" charset="0"/>
                        <a:ea typeface="方正书宋简体"/>
                        <a:cs typeface="Arial" pitchFamily="34" charset="0"/>
                      </a:endParaRPr>
                    </a:p>
                  </a:txBody>
                  <a:tcPr marL="68580" marR="68580" marT="0" marB="0" anchor="ctr"/>
                </a:tc>
                <a:extLst>
                  <a:ext uri="{0D108BD9-81ED-4DB2-BD59-A6C34878D82A}">
                    <a16:rowId xmlns:a16="http://schemas.microsoft.com/office/drawing/2014/main" val="10005"/>
                  </a:ext>
                </a:extLst>
              </a:tr>
              <a:tr h="300040">
                <a:tc>
                  <a:txBody>
                    <a:bodyPr/>
                    <a:lstStyle/>
                    <a:p>
                      <a:pPr indent="254000" algn="l">
                        <a:spcBef>
                          <a:spcPts val="120"/>
                        </a:spcBef>
                        <a:spcAft>
                          <a:spcPts val="120"/>
                        </a:spcAft>
                      </a:pPr>
                      <a:r>
                        <a:rPr lang="en-US" sz="1100" kern="1000">
                          <a:latin typeface="Arial" pitchFamily="34" charset="0"/>
                          <a:cs typeface="Arial" pitchFamily="34" charset="0"/>
                        </a:rPr>
                        <a:t>char</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false</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import</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null</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switch</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while</a:t>
                      </a:r>
                      <a:endParaRPr lang="zh-CN" sz="1100" kern="1000">
                        <a:latin typeface="Arial" pitchFamily="34" charset="0"/>
                        <a:ea typeface="方正书宋简体"/>
                        <a:cs typeface="Arial" pitchFamily="34" charset="0"/>
                      </a:endParaRPr>
                    </a:p>
                  </a:txBody>
                  <a:tcPr marL="68580" marR="68580" marT="0" marB="0" anchor="ctr"/>
                </a:tc>
                <a:extLst>
                  <a:ext uri="{0D108BD9-81ED-4DB2-BD59-A6C34878D82A}">
                    <a16:rowId xmlns:a16="http://schemas.microsoft.com/office/drawing/2014/main" val="10006"/>
                  </a:ext>
                </a:extLst>
              </a:tr>
              <a:tr h="600080">
                <a:tc>
                  <a:txBody>
                    <a:bodyPr/>
                    <a:lstStyle/>
                    <a:p>
                      <a:pPr indent="254000" algn="l">
                        <a:spcBef>
                          <a:spcPts val="120"/>
                        </a:spcBef>
                        <a:spcAft>
                          <a:spcPts val="120"/>
                        </a:spcAft>
                      </a:pPr>
                      <a:r>
                        <a:rPr lang="en-US" sz="1100" kern="1000">
                          <a:latin typeface="Arial" pitchFamily="34" charset="0"/>
                          <a:cs typeface="Arial" pitchFamily="34" charset="0"/>
                        </a:rPr>
                        <a:t>class</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a:latin typeface="Arial" pitchFamily="34" charset="0"/>
                          <a:cs typeface="Arial" pitchFamily="34" charset="0"/>
                        </a:rPr>
                        <a:t>final</a:t>
                      </a:r>
                      <a:endParaRPr lang="zh-CN" sz="1100" kern="100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dirty="0">
                          <a:latin typeface="Arial" pitchFamily="34" charset="0"/>
                          <a:cs typeface="Arial" pitchFamily="34" charset="0"/>
                        </a:rPr>
                        <a:t>in</a:t>
                      </a:r>
                      <a:endParaRPr lang="zh-CN" sz="1100" kern="1000" dirty="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dirty="0">
                          <a:latin typeface="Arial" pitchFamily="34" charset="0"/>
                          <a:cs typeface="Arial" pitchFamily="34" charset="0"/>
                        </a:rPr>
                        <a:t>package</a:t>
                      </a:r>
                      <a:endParaRPr lang="zh-CN" sz="1100" kern="1000" dirty="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dirty="0">
                          <a:latin typeface="Arial" pitchFamily="34" charset="0"/>
                          <a:cs typeface="Arial" pitchFamily="34" charset="0"/>
                        </a:rPr>
                        <a:t>synchronized</a:t>
                      </a:r>
                      <a:endParaRPr lang="zh-CN" sz="1100" kern="1000" dirty="0">
                        <a:latin typeface="Arial" pitchFamily="34" charset="0"/>
                        <a:ea typeface="方正书宋简体"/>
                        <a:cs typeface="Arial" pitchFamily="34" charset="0"/>
                      </a:endParaRPr>
                    </a:p>
                  </a:txBody>
                  <a:tcPr marL="68580" marR="68580" marT="0" marB="0" anchor="ctr"/>
                </a:tc>
                <a:tc>
                  <a:txBody>
                    <a:bodyPr/>
                    <a:lstStyle/>
                    <a:p>
                      <a:pPr indent="254000" algn="l">
                        <a:spcBef>
                          <a:spcPts val="120"/>
                        </a:spcBef>
                        <a:spcAft>
                          <a:spcPts val="120"/>
                        </a:spcAft>
                      </a:pPr>
                      <a:r>
                        <a:rPr lang="en-US" sz="1100" kern="1000" dirty="0">
                          <a:latin typeface="Arial" pitchFamily="34" charset="0"/>
                          <a:cs typeface="Arial" pitchFamily="34" charset="0"/>
                        </a:rPr>
                        <a:t>with</a:t>
                      </a:r>
                      <a:endParaRPr lang="zh-CN" sz="1100" kern="1000" dirty="0">
                        <a:latin typeface="Arial" pitchFamily="34" charset="0"/>
                        <a:ea typeface="方正书宋简体"/>
                        <a:cs typeface="Arial" pitchFamily="34" charset="0"/>
                      </a:endParaRPr>
                    </a:p>
                  </a:txBody>
                  <a:tcPr marL="68580" marR="68580" marT="0" marB="0" anchor="ctr"/>
                </a:tc>
                <a:extLst>
                  <a:ext uri="{0D108BD9-81ED-4DB2-BD59-A6C34878D82A}">
                    <a16:rowId xmlns:a16="http://schemas.microsoft.com/office/drawing/2014/main" val="10007"/>
                  </a:ext>
                </a:extLst>
              </a:tr>
            </a:tbl>
          </a:graphicData>
        </a:graphic>
      </p:graphicFrame>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变量的定义及使用</a:t>
            </a:r>
          </a:p>
        </p:txBody>
      </p:sp>
      <p:sp>
        <p:nvSpPr>
          <p:cNvPr id="7" name="矩形 6"/>
          <p:cNvSpPr/>
          <p:nvPr/>
        </p:nvSpPr>
        <p:spPr>
          <a:xfrm>
            <a:off x="2143108" y="2143122"/>
            <a:ext cx="1495538"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err="1"/>
              <a:t>var</a:t>
            </a:r>
            <a:r>
              <a:rPr lang="en-US" dirty="0"/>
              <a:t>  variable  ;</a:t>
            </a:r>
            <a:endParaRPr lang="zh-CN" altLang="en-US" dirty="0"/>
          </a:p>
        </p:txBody>
      </p:sp>
      <p:sp>
        <p:nvSpPr>
          <p:cNvPr id="8" name="矩形 7"/>
          <p:cNvSpPr/>
          <p:nvPr/>
        </p:nvSpPr>
        <p:spPr>
          <a:xfrm>
            <a:off x="2071670" y="3071816"/>
            <a:ext cx="2995307"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err="1"/>
              <a:t>var</a:t>
            </a:r>
            <a:r>
              <a:rPr lang="en-US" dirty="0"/>
              <a:t> now , year , month , date ;</a:t>
            </a:r>
            <a:endParaRPr lang="zh-CN" altLang="en-US" dirty="0"/>
          </a:p>
        </p:txBody>
      </p:sp>
      <p:sp>
        <p:nvSpPr>
          <p:cNvPr id="9" name="圆角矩形 8"/>
          <p:cNvSpPr/>
          <p:nvPr/>
        </p:nvSpPr>
        <p:spPr>
          <a:xfrm>
            <a:off x="2571736" y="2214560"/>
            <a:ext cx="785818"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圆角矩形标注 9"/>
          <p:cNvSpPr/>
          <p:nvPr/>
        </p:nvSpPr>
        <p:spPr>
          <a:xfrm>
            <a:off x="3286116" y="1214428"/>
            <a:ext cx="1571636" cy="642942"/>
          </a:xfrm>
          <a:prstGeom prst="wedgeRoundRectCallout">
            <a:avLst>
              <a:gd name="adj1" fmla="val -45327"/>
              <a:gd name="adj2" fmla="val 101441"/>
              <a:gd name="adj3" fmla="val 16667"/>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t>用于指定变量名，该变量名必须遵守变量的命名规则</a:t>
            </a:r>
          </a:p>
        </p:txBody>
      </p:sp>
      <p:sp>
        <p:nvSpPr>
          <p:cNvPr id="11" name="圆角矩形标注 10"/>
          <p:cNvSpPr/>
          <p:nvPr/>
        </p:nvSpPr>
        <p:spPr>
          <a:xfrm>
            <a:off x="4429124" y="2214560"/>
            <a:ext cx="1785950" cy="500066"/>
          </a:xfrm>
          <a:prstGeom prst="wedgeRoundRectCallout">
            <a:avLst>
              <a:gd name="adj1" fmla="val -45327"/>
              <a:gd name="adj2" fmla="val 101441"/>
              <a:gd name="adj3" fmla="val 16667"/>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t>可以使用一个关键字</a:t>
            </a:r>
            <a:r>
              <a:rPr lang="en-US" sz="1200" dirty="0" err="1"/>
              <a:t>var</a:t>
            </a:r>
            <a:r>
              <a:rPr lang="zh-CN" altLang="en-US" sz="1200" dirty="0"/>
              <a:t>同时声明多个变量</a:t>
            </a:r>
          </a:p>
        </p:txBody>
      </p:sp>
      <p:sp>
        <p:nvSpPr>
          <p:cNvPr id="12" name="矩形 11"/>
          <p:cNvSpPr/>
          <p:nvPr/>
        </p:nvSpPr>
        <p:spPr>
          <a:xfrm>
            <a:off x="2000232" y="4071948"/>
            <a:ext cx="621510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t>var</a:t>
            </a:r>
            <a:r>
              <a:rPr lang="en-US" dirty="0"/>
              <a:t> now="2009-05-12",year="2009", month="5",date="12";</a:t>
            </a:r>
            <a:endParaRPr lang="zh-CN" altLang="en-US" dirty="0"/>
          </a:p>
        </p:txBody>
      </p:sp>
      <p:sp>
        <p:nvSpPr>
          <p:cNvPr id="13" name="圆角矩形标注 12"/>
          <p:cNvSpPr/>
          <p:nvPr/>
        </p:nvSpPr>
        <p:spPr>
          <a:xfrm>
            <a:off x="5500694" y="3357568"/>
            <a:ext cx="2071702" cy="500066"/>
          </a:xfrm>
          <a:prstGeom prst="wedgeRoundRectCallout">
            <a:avLst>
              <a:gd name="adj1" fmla="val -45327"/>
              <a:gd name="adj2" fmla="val 101441"/>
              <a:gd name="adj3" fmla="val 16667"/>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t>可以在声明变量的同时对其进行赋值，即初始化</a:t>
            </a: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数据类型</a:t>
            </a:r>
          </a:p>
        </p:txBody>
      </p:sp>
      <p:graphicFrame>
        <p:nvGraphicFramePr>
          <p:cNvPr id="6" name="表格 5"/>
          <p:cNvGraphicFramePr>
            <a:graphicFrameLocks noGrp="1"/>
          </p:cNvGraphicFramePr>
          <p:nvPr/>
        </p:nvGraphicFramePr>
        <p:xfrm>
          <a:off x="857224" y="1357304"/>
          <a:ext cx="7286676" cy="3566160"/>
        </p:xfrm>
        <a:graphic>
          <a:graphicData uri="http://schemas.openxmlformats.org/drawingml/2006/table">
            <a:tbl>
              <a:tblPr firstRow="1" bandRow="1">
                <a:tableStyleId>{00A15C55-8517-42AA-B614-E9B94910E393}</a:tableStyleId>
              </a:tblPr>
              <a:tblGrid>
                <a:gridCol w="1000131">
                  <a:extLst>
                    <a:ext uri="{9D8B030D-6E8A-4147-A177-3AD203B41FA5}">
                      <a16:colId xmlns:a16="http://schemas.microsoft.com/office/drawing/2014/main" val="20000"/>
                    </a:ext>
                  </a:extLst>
                </a:gridCol>
                <a:gridCol w="3857653">
                  <a:extLst>
                    <a:ext uri="{9D8B030D-6E8A-4147-A177-3AD203B41FA5}">
                      <a16:colId xmlns:a16="http://schemas.microsoft.com/office/drawing/2014/main" val="20001"/>
                    </a:ext>
                  </a:extLst>
                </a:gridCol>
                <a:gridCol w="2428892">
                  <a:extLst>
                    <a:ext uri="{9D8B030D-6E8A-4147-A177-3AD203B41FA5}">
                      <a16:colId xmlns:a16="http://schemas.microsoft.com/office/drawing/2014/main" val="20002"/>
                    </a:ext>
                  </a:extLst>
                </a:gridCol>
              </a:tblGrid>
              <a:tr h="202199">
                <a:tc>
                  <a:txBody>
                    <a:bodyPr/>
                    <a:lstStyle/>
                    <a:p>
                      <a:r>
                        <a:rPr lang="zh-CN" altLang="en-US" sz="1200" dirty="0"/>
                        <a:t>类型</a:t>
                      </a:r>
                    </a:p>
                  </a:txBody>
                  <a:tcPr/>
                </a:tc>
                <a:tc>
                  <a:txBody>
                    <a:bodyPr/>
                    <a:lstStyle/>
                    <a:p>
                      <a:r>
                        <a:rPr lang="zh-CN" altLang="en-US" sz="1200" dirty="0"/>
                        <a:t>说明</a:t>
                      </a:r>
                    </a:p>
                  </a:txBody>
                  <a:tcPr/>
                </a:tc>
                <a:tc>
                  <a:txBody>
                    <a:bodyPr/>
                    <a:lstStyle/>
                    <a:p>
                      <a:r>
                        <a:rPr lang="zh-CN" altLang="en-US" sz="1200" dirty="0"/>
                        <a:t>举例</a:t>
                      </a:r>
                    </a:p>
                  </a:txBody>
                  <a:tcPr/>
                </a:tc>
                <a:extLst>
                  <a:ext uri="{0D108BD9-81ED-4DB2-BD59-A6C34878D82A}">
                    <a16:rowId xmlns:a16="http://schemas.microsoft.com/office/drawing/2014/main" val="10000"/>
                  </a:ext>
                </a:extLst>
              </a:tr>
              <a:tr h="260356">
                <a:tc>
                  <a:txBody>
                    <a:bodyPr/>
                    <a:lstStyle/>
                    <a:p>
                      <a:r>
                        <a:rPr lang="zh-CN" altLang="en-US" sz="1200" kern="1200" dirty="0"/>
                        <a:t>数值型</a:t>
                      </a:r>
                      <a:endParaRPr lang="zh-CN" altLang="en-US" sz="1200" dirty="0"/>
                    </a:p>
                  </a:txBody>
                  <a:tcPr/>
                </a:tc>
                <a:tc>
                  <a:txBody>
                    <a:bodyPr/>
                    <a:lstStyle/>
                    <a:p>
                      <a:r>
                        <a:rPr lang="en-US" sz="1200" kern="1200" dirty="0"/>
                        <a:t>JavaScript</a:t>
                      </a:r>
                      <a:r>
                        <a:rPr lang="zh-CN" altLang="en-US" sz="1200" kern="1200" dirty="0"/>
                        <a:t>的数值型数据又可以分为整型和浮点型两种</a:t>
                      </a:r>
                      <a:endParaRPr lang="zh-CN" altLang="en-US" sz="1200" dirty="0"/>
                    </a:p>
                  </a:txBody>
                  <a:tcPr/>
                </a:tc>
                <a:tc>
                  <a:txBody>
                    <a:bodyPr/>
                    <a:lstStyle/>
                    <a:p>
                      <a:r>
                        <a:rPr lang="en-US" altLang="en-US" sz="1200" kern="1200" dirty="0"/>
                        <a:t>729</a:t>
                      </a:r>
                    </a:p>
                    <a:p>
                      <a:r>
                        <a:rPr lang="en-US" altLang="en-US" sz="1200" kern="1200" dirty="0"/>
                        <a:t>3.1415926</a:t>
                      </a:r>
                      <a:endParaRPr lang="zh-CN" altLang="en-US" sz="12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260356">
                <a:tc>
                  <a:txBody>
                    <a:bodyPr/>
                    <a:lstStyle/>
                    <a:p>
                      <a:r>
                        <a:rPr lang="zh-CN" altLang="en-US" sz="1200" kern="1200" dirty="0"/>
                        <a:t>字符型</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t>字符型数据是使用单引号或双引号括起来的一个或多个字符。</a:t>
                      </a:r>
                      <a:endParaRPr lang="zh-CN" altLang="en-US" sz="1200" kern="1200" dirty="0">
                        <a:solidFill>
                          <a:schemeClr val="dk1"/>
                        </a:solidFill>
                        <a:latin typeface="+mn-lt"/>
                        <a:ea typeface="+mn-ea"/>
                        <a:cs typeface="+mn-cs"/>
                      </a:endParaRPr>
                    </a:p>
                  </a:txBody>
                  <a:tcPr/>
                </a:tc>
                <a:tc>
                  <a:txBody>
                    <a:bodyPr/>
                    <a:lstStyle/>
                    <a:p>
                      <a:r>
                        <a:rPr lang="en-US" altLang="zh-CN" sz="1200" dirty="0"/>
                        <a:t>'a'</a:t>
                      </a:r>
                    </a:p>
                  </a:txBody>
                  <a:tcPr/>
                </a:tc>
                <a:extLst>
                  <a:ext uri="{0D108BD9-81ED-4DB2-BD59-A6C34878D82A}">
                    <a16:rowId xmlns:a16="http://schemas.microsoft.com/office/drawing/2014/main" val="10002"/>
                  </a:ext>
                </a:extLst>
              </a:tr>
              <a:tr h="364498">
                <a:tc>
                  <a:txBody>
                    <a:bodyPr/>
                    <a:lstStyle/>
                    <a:p>
                      <a:r>
                        <a:rPr lang="zh-CN" altLang="en-US" sz="1200" kern="1200" dirty="0"/>
                        <a:t>布尔型</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t>布尔型数据只有两个值，即</a:t>
                      </a:r>
                      <a:r>
                        <a:rPr lang="en-US" sz="1200" kern="1200" dirty="0"/>
                        <a:t>true</a:t>
                      </a:r>
                      <a:r>
                        <a:rPr lang="zh-CN" altLang="en-US" sz="1200" kern="1200" dirty="0"/>
                        <a:t>或</a:t>
                      </a:r>
                      <a:r>
                        <a:rPr lang="en-US" sz="1200" kern="1200" dirty="0"/>
                        <a:t>false</a:t>
                      </a:r>
                      <a:r>
                        <a:rPr lang="zh-CN" altLang="en-US" sz="1200" kern="1200" dirty="0"/>
                        <a:t>，主要用来说明或代表一种状态或标志。在</a:t>
                      </a:r>
                      <a:r>
                        <a:rPr lang="en-US" altLang="zh-CN" sz="1200" kern="1200" dirty="0"/>
                        <a:t>JavaScript</a:t>
                      </a:r>
                      <a:r>
                        <a:rPr lang="zh-CN" altLang="en-US" sz="1200" kern="1200" dirty="0"/>
                        <a:t>中，也可以使用整数</a:t>
                      </a:r>
                      <a:r>
                        <a:rPr lang="en-US" altLang="zh-CN" sz="1200" kern="1200" dirty="0"/>
                        <a:t>0</a:t>
                      </a:r>
                      <a:r>
                        <a:rPr lang="zh-CN" altLang="en-US" sz="1200" kern="1200" dirty="0"/>
                        <a:t>表示</a:t>
                      </a:r>
                      <a:r>
                        <a:rPr lang="en-US" altLang="zh-CN" sz="1200" kern="1200" dirty="0"/>
                        <a:t>false</a:t>
                      </a:r>
                      <a:r>
                        <a:rPr lang="zh-CN" altLang="en-US" sz="1200" kern="1200" dirty="0"/>
                        <a:t>，使用非</a:t>
                      </a:r>
                      <a:r>
                        <a:rPr lang="en-US" altLang="zh-CN" sz="1200" kern="1200" dirty="0"/>
                        <a:t>0</a:t>
                      </a:r>
                      <a:r>
                        <a:rPr lang="zh-CN" altLang="en-US" sz="1200" kern="1200" dirty="0"/>
                        <a:t>的整数表示</a:t>
                      </a:r>
                      <a:r>
                        <a:rPr lang="en-US" altLang="zh-CN" sz="1200" kern="1200" dirty="0"/>
                        <a:t>true</a:t>
                      </a:r>
                      <a:r>
                        <a:rPr lang="zh-CN" altLang="en-US" sz="1200" kern="1200" dirty="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true,false,0,1</a:t>
                      </a:r>
                      <a:endParaRPr lang="zh-CN" altLang="en-US" sz="1200" dirty="0"/>
                    </a:p>
                  </a:txBody>
                  <a:tcPr/>
                </a:tc>
                <a:extLst>
                  <a:ext uri="{0D108BD9-81ED-4DB2-BD59-A6C34878D82A}">
                    <a16:rowId xmlns:a16="http://schemas.microsoft.com/office/drawing/2014/main" val="10003"/>
                  </a:ext>
                </a:extLst>
              </a:tr>
              <a:tr h="364498">
                <a:tc>
                  <a:txBody>
                    <a:bodyPr/>
                    <a:lstStyle/>
                    <a:p>
                      <a:r>
                        <a:rPr lang="zh-CN" altLang="en-US" sz="1200" kern="1200" dirty="0"/>
                        <a:t>转义字符</a:t>
                      </a:r>
                      <a:endParaRPr lang="zh-CN" altLang="en-US" sz="1200" dirty="0"/>
                    </a:p>
                  </a:txBody>
                  <a:tcPr/>
                </a:tc>
                <a:tc>
                  <a:txBody>
                    <a:bodyPr/>
                    <a:lstStyle/>
                    <a:p>
                      <a:r>
                        <a:rPr lang="zh-CN" altLang="en-US" sz="1200" kern="1200" dirty="0"/>
                        <a:t>以反斜杠开头的不可显示的特殊字符通常称为控制字符，也被称为转义字符。</a:t>
                      </a:r>
                      <a:endParaRPr lang="zh-CN" altLang="en-US" sz="1200" dirty="0"/>
                    </a:p>
                  </a:txBody>
                  <a:tcPr/>
                </a:tc>
                <a:tc>
                  <a:txBody>
                    <a:bodyPr/>
                    <a:lstStyle/>
                    <a:p>
                      <a:r>
                        <a:rPr lang="en-US" altLang="zh-CN" sz="1200" dirty="0"/>
                        <a:t>\b</a:t>
                      </a:r>
                      <a:r>
                        <a:rPr lang="zh-CN" altLang="en-US" sz="1200" baseline="0" dirty="0"/>
                        <a:t>  </a:t>
                      </a:r>
                      <a:r>
                        <a:rPr lang="en-US" altLang="zh-CN" sz="1200" baseline="0" dirty="0"/>
                        <a:t>\n  \f  \t  \r  \’  \” \\</a:t>
                      </a:r>
                      <a:endParaRPr lang="en-US" altLang="zh-CN" sz="1200" dirty="0"/>
                    </a:p>
                  </a:txBody>
                  <a:tcPr/>
                </a:tc>
                <a:extLst>
                  <a:ext uri="{0D108BD9-81ED-4DB2-BD59-A6C34878D82A}">
                    <a16:rowId xmlns:a16="http://schemas.microsoft.com/office/drawing/2014/main" val="10004"/>
                  </a:ext>
                </a:extLst>
              </a:tr>
              <a:tr h="468641">
                <a:tc>
                  <a:txBody>
                    <a:bodyPr/>
                    <a:lstStyle/>
                    <a:p>
                      <a:r>
                        <a:rPr lang="zh-CN" altLang="en-US" sz="1200" kern="1200" dirty="0"/>
                        <a:t>空值</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t>JavaScript</a:t>
                      </a:r>
                      <a:r>
                        <a:rPr lang="zh-CN" altLang="en-US" sz="1200" kern="1200" dirty="0"/>
                        <a:t>中有一个空值（</a:t>
                      </a:r>
                      <a:r>
                        <a:rPr lang="en-US" sz="1200" kern="1200" dirty="0"/>
                        <a:t>null</a:t>
                      </a:r>
                      <a:r>
                        <a:rPr lang="zh-CN" altLang="en-US" sz="1200" kern="1200" dirty="0"/>
                        <a:t>），用于定义空的或不存在的引用。如果试图引用一个没有定义的变量，则返回一个</a:t>
                      </a:r>
                      <a:r>
                        <a:rPr lang="en-US" sz="1200" kern="1200" dirty="0"/>
                        <a:t>null</a:t>
                      </a:r>
                      <a:r>
                        <a:rPr lang="zh-CN" altLang="en-US" sz="1200" kern="1200" dirty="0"/>
                        <a:t>值。</a:t>
                      </a:r>
                      <a:endParaRPr lang="zh-CN" altLang="en-US" sz="1200" dirty="0"/>
                    </a:p>
                  </a:txBody>
                  <a:tcPr/>
                </a:tc>
                <a:tc>
                  <a:txBody>
                    <a:bodyPr/>
                    <a:lstStyle/>
                    <a:p>
                      <a:r>
                        <a:rPr lang="en-US" altLang="zh-CN" sz="1200" dirty="0" err="1"/>
                        <a:t>var</a:t>
                      </a:r>
                      <a:r>
                        <a:rPr lang="en-US" altLang="zh-CN" sz="1200" baseline="0" dirty="0"/>
                        <a:t> </a:t>
                      </a:r>
                      <a:r>
                        <a:rPr lang="en-US" altLang="zh-CN" sz="1200" baseline="0" dirty="0" err="1"/>
                        <a:t>tmp</a:t>
                      </a:r>
                      <a:r>
                        <a:rPr lang="en-US" altLang="zh-CN" sz="1200" baseline="0" dirty="0"/>
                        <a:t> = null;</a:t>
                      </a:r>
                      <a:endParaRPr lang="zh-CN" altLang="en-US" sz="1200" dirty="0"/>
                    </a:p>
                  </a:txBody>
                  <a:tcPr/>
                </a:tc>
                <a:extLst>
                  <a:ext uri="{0D108BD9-81ED-4DB2-BD59-A6C34878D82A}">
                    <a16:rowId xmlns:a16="http://schemas.microsoft.com/office/drawing/2014/main" val="10005"/>
                  </a:ext>
                </a:extLst>
              </a:tr>
              <a:tr h="468641">
                <a:tc>
                  <a:txBody>
                    <a:bodyPr/>
                    <a:lstStyle/>
                    <a:p>
                      <a:r>
                        <a:rPr lang="zh-CN" altLang="en-US" sz="1200" kern="1200" dirty="0"/>
                        <a:t>未定义值</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t>当使用了一个并未声明的变量，或者使用了一个已经声明但没有赋值的变量时，将返回未定义值（</a:t>
                      </a:r>
                      <a:r>
                        <a:rPr lang="en-US" sz="1200" kern="1200" dirty="0"/>
                        <a:t>undefined</a:t>
                      </a:r>
                      <a:r>
                        <a:rPr lang="zh-CN" altLang="en-US" sz="1200" kern="1200" dirty="0"/>
                        <a:t>）。</a:t>
                      </a:r>
                      <a:endParaRPr lang="zh-CN" altLang="en-US" sz="1200" kern="1200" dirty="0">
                        <a:solidFill>
                          <a:schemeClr val="dk1"/>
                        </a:solidFill>
                        <a:latin typeface="+mn-lt"/>
                        <a:ea typeface="+mn-ea"/>
                        <a:cs typeface="+mn-cs"/>
                      </a:endParaRPr>
                    </a:p>
                  </a:txBody>
                  <a:tcPr/>
                </a:tc>
                <a:tc>
                  <a:txBody>
                    <a:bodyPr/>
                    <a:lstStyle/>
                    <a:p>
                      <a:r>
                        <a:rPr lang="en-US" altLang="zh-CN" sz="1200" dirty="0" err="1"/>
                        <a:t>var</a:t>
                      </a:r>
                      <a:r>
                        <a:rPr lang="en-US" altLang="zh-CN" sz="1200" baseline="0" dirty="0"/>
                        <a:t> </a:t>
                      </a:r>
                      <a:r>
                        <a:rPr lang="en-US" altLang="zh-CN" sz="1200" baseline="0" dirty="0" err="1"/>
                        <a:t>tmp</a:t>
                      </a:r>
                      <a:r>
                        <a:rPr lang="en-US" altLang="zh-CN" sz="1200" baseline="0" dirty="0"/>
                        <a:t> ;</a:t>
                      </a:r>
                      <a:endParaRPr lang="zh-CN" altLang="en-US" sz="1200" dirty="0"/>
                    </a:p>
                  </a:txBody>
                  <a:tcPr/>
                </a:tc>
                <a:extLst>
                  <a:ext uri="{0D108BD9-81ED-4DB2-BD59-A6C34878D82A}">
                    <a16:rowId xmlns:a16="http://schemas.microsoft.com/office/drawing/2014/main" val="10006"/>
                  </a:ext>
                </a:extLst>
              </a:tr>
            </a:tbl>
          </a:graphicData>
        </a:graphic>
      </p:graphicFrame>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运算符的应用</a:t>
            </a:r>
          </a:p>
        </p:txBody>
      </p:sp>
      <p:graphicFrame>
        <p:nvGraphicFramePr>
          <p:cNvPr id="6" name="表格 5"/>
          <p:cNvGraphicFramePr>
            <a:graphicFrameLocks noGrp="1"/>
          </p:cNvGraphicFramePr>
          <p:nvPr/>
        </p:nvGraphicFramePr>
        <p:xfrm>
          <a:off x="857224" y="1607260"/>
          <a:ext cx="7000924" cy="3294434"/>
        </p:xfrm>
        <a:graphic>
          <a:graphicData uri="http://schemas.openxmlformats.org/drawingml/2006/table">
            <a:tbl>
              <a:tblPr firstRow="1" bandRow="1">
                <a:tableStyleId>{F5AB1C69-6EDB-4FF4-983F-18BD219EF322}</a:tableStyleId>
              </a:tblPr>
              <a:tblGrid>
                <a:gridCol w="960910">
                  <a:extLst>
                    <a:ext uri="{9D8B030D-6E8A-4147-A177-3AD203B41FA5}">
                      <a16:colId xmlns:a16="http://schemas.microsoft.com/office/drawing/2014/main" val="20000"/>
                    </a:ext>
                  </a:extLst>
                </a:gridCol>
                <a:gridCol w="3706373">
                  <a:extLst>
                    <a:ext uri="{9D8B030D-6E8A-4147-A177-3AD203B41FA5}">
                      <a16:colId xmlns:a16="http://schemas.microsoft.com/office/drawing/2014/main" val="20001"/>
                    </a:ext>
                  </a:extLst>
                </a:gridCol>
                <a:gridCol w="2333641">
                  <a:extLst>
                    <a:ext uri="{9D8B030D-6E8A-4147-A177-3AD203B41FA5}">
                      <a16:colId xmlns:a16="http://schemas.microsoft.com/office/drawing/2014/main" val="20002"/>
                    </a:ext>
                  </a:extLst>
                </a:gridCol>
              </a:tblGrid>
              <a:tr h="159331">
                <a:tc>
                  <a:txBody>
                    <a:bodyPr/>
                    <a:lstStyle/>
                    <a:p>
                      <a:pPr indent="254000" algn="ctr">
                        <a:spcBef>
                          <a:spcPts val="120"/>
                        </a:spcBef>
                        <a:spcAft>
                          <a:spcPts val="120"/>
                        </a:spcAft>
                      </a:pPr>
                      <a:r>
                        <a:rPr lang="zh-CN" sz="1200" kern="1000" dirty="0"/>
                        <a:t>运算符</a:t>
                      </a:r>
                      <a:endParaRPr lang="zh-CN" sz="1200" kern="1000" dirty="0">
                        <a:latin typeface="Times New Roman"/>
                        <a:ea typeface="方正书宋简体"/>
                      </a:endParaRPr>
                    </a:p>
                  </a:txBody>
                  <a:tcPr marL="68580" marR="68580" marT="0" marB="0" anchor="ctr"/>
                </a:tc>
                <a:tc>
                  <a:txBody>
                    <a:bodyPr/>
                    <a:lstStyle/>
                    <a:p>
                      <a:pPr indent="254000" algn="ctr">
                        <a:spcBef>
                          <a:spcPts val="120"/>
                        </a:spcBef>
                        <a:spcAft>
                          <a:spcPts val="120"/>
                        </a:spcAft>
                      </a:pPr>
                      <a:r>
                        <a:rPr lang="zh-CN" sz="1200" kern="1000"/>
                        <a:t>描</a:t>
                      </a:r>
                      <a:r>
                        <a:rPr lang="en-US" sz="1200" kern="1000"/>
                        <a:t>    </a:t>
                      </a:r>
                      <a:r>
                        <a:rPr lang="zh-CN" sz="1200" kern="1000"/>
                        <a:t>述</a:t>
                      </a:r>
                      <a:endParaRPr lang="zh-CN" sz="1200" kern="1000">
                        <a:latin typeface="Times New Roman"/>
                        <a:ea typeface="方正书宋简体"/>
                      </a:endParaRPr>
                    </a:p>
                  </a:txBody>
                  <a:tcPr marL="68580" marR="68580" marT="0" marB="0" anchor="ctr"/>
                </a:tc>
                <a:tc>
                  <a:txBody>
                    <a:bodyPr/>
                    <a:lstStyle/>
                    <a:p>
                      <a:pPr indent="254000" algn="ctr">
                        <a:spcBef>
                          <a:spcPts val="120"/>
                        </a:spcBef>
                        <a:spcAft>
                          <a:spcPts val="120"/>
                        </a:spcAft>
                      </a:pPr>
                      <a:r>
                        <a:rPr lang="zh-CN" sz="1200" kern="1000"/>
                        <a:t>示</a:t>
                      </a:r>
                      <a:r>
                        <a:rPr lang="en-US" sz="1200" kern="1000"/>
                        <a:t>    </a:t>
                      </a:r>
                      <a:r>
                        <a:rPr lang="zh-CN" sz="1200" kern="1000"/>
                        <a:t>例</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0"/>
                  </a:ext>
                </a:extLst>
              </a:tr>
              <a:tr h="159331">
                <a:tc>
                  <a:txBody>
                    <a:bodyPr/>
                    <a:lstStyle/>
                    <a:p>
                      <a:pPr indent="254000" algn="just">
                        <a:spcBef>
                          <a:spcPts val="120"/>
                        </a:spcBef>
                        <a:spcAft>
                          <a:spcPts val="120"/>
                        </a:spcAft>
                      </a:pPr>
                      <a:r>
                        <a:rPr lang="en-US" sz="1200" kern="1000"/>
                        <a:t>=</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dirty="0"/>
                        <a:t>将右边表达式的值赋给左边的变量</a:t>
                      </a:r>
                      <a:endParaRPr lang="zh-CN" sz="1200" kern="1000" dirty="0">
                        <a:latin typeface="Times New Roman"/>
                        <a:ea typeface="方正书宋简体"/>
                      </a:endParaRPr>
                    </a:p>
                  </a:txBody>
                  <a:tcPr marL="68580" marR="68580" marT="0" marB="0" anchor="ctr"/>
                </a:tc>
                <a:tc>
                  <a:txBody>
                    <a:bodyPr/>
                    <a:lstStyle/>
                    <a:p>
                      <a:pPr indent="254000" algn="just">
                        <a:spcBef>
                          <a:spcPts val="120"/>
                        </a:spcBef>
                        <a:spcAft>
                          <a:spcPts val="120"/>
                        </a:spcAft>
                      </a:pPr>
                      <a:r>
                        <a:rPr lang="en-US" sz="1200" kern="1000"/>
                        <a:t>userName="mr"</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1"/>
                  </a:ext>
                </a:extLst>
              </a:tr>
              <a:tr h="318663">
                <a:tc>
                  <a:txBody>
                    <a:bodyPr/>
                    <a:lstStyle/>
                    <a:p>
                      <a:pPr indent="254000" algn="just">
                        <a:spcBef>
                          <a:spcPts val="120"/>
                        </a:spcBef>
                        <a:spcAft>
                          <a:spcPts val="120"/>
                        </a:spcAft>
                      </a:pPr>
                      <a:r>
                        <a:rPr lang="en-US" sz="1200" kern="1000"/>
                        <a:t>+=</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a:t>将运算符左边的变量加上右边表达式的值赋给左边的变量</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en-US" sz="1200" kern="1000"/>
                        <a:t>a+=b  //</a:t>
                      </a:r>
                      <a:r>
                        <a:rPr lang="zh-CN" sz="1200" kern="1000"/>
                        <a:t>相当于</a:t>
                      </a:r>
                      <a:r>
                        <a:rPr lang="en-US" sz="1200" kern="1000"/>
                        <a:t>a=a+b</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2"/>
                  </a:ext>
                </a:extLst>
              </a:tr>
              <a:tr h="318663">
                <a:tc>
                  <a:txBody>
                    <a:bodyPr/>
                    <a:lstStyle/>
                    <a:p>
                      <a:pPr indent="254000" algn="just">
                        <a:spcBef>
                          <a:spcPts val="120"/>
                        </a:spcBef>
                        <a:spcAft>
                          <a:spcPts val="120"/>
                        </a:spcAft>
                      </a:pPr>
                      <a:r>
                        <a:rPr lang="en-US" sz="1200" kern="1000"/>
                        <a:t>-=</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a:t>将运算符左边的变量减去右边表达式的值赋给左边的变量</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en-US" sz="1200" kern="1000"/>
                        <a:t>a-=b  //</a:t>
                      </a:r>
                      <a:r>
                        <a:rPr lang="zh-CN" sz="1200" kern="1000"/>
                        <a:t>相当于</a:t>
                      </a:r>
                      <a:r>
                        <a:rPr lang="en-US" sz="1200" kern="1000"/>
                        <a:t>a=a-b</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3"/>
                  </a:ext>
                </a:extLst>
              </a:tr>
              <a:tr h="318663">
                <a:tc>
                  <a:txBody>
                    <a:bodyPr/>
                    <a:lstStyle/>
                    <a:p>
                      <a:pPr indent="254000" algn="just">
                        <a:spcBef>
                          <a:spcPts val="120"/>
                        </a:spcBef>
                        <a:spcAft>
                          <a:spcPts val="120"/>
                        </a:spcAft>
                      </a:pPr>
                      <a:r>
                        <a:rPr lang="en-US" sz="1200" kern="1000"/>
                        <a:t>*=</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a:t>将运算符左边的变量乘以右边表达式的值赋给左边的变量</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en-US" sz="1200" kern="1000"/>
                        <a:t>a*=b  //</a:t>
                      </a:r>
                      <a:r>
                        <a:rPr lang="zh-CN" sz="1200" kern="1000"/>
                        <a:t>相当于</a:t>
                      </a:r>
                      <a:r>
                        <a:rPr lang="en-US" sz="1200" kern="1000"/>
                        <a:t>a=a*b</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4"/>
                  </a:ext>
                </a:extLst>
              </a:tr>
              <a:tr h="318663">
                <a:tc>
                  <a:txBody>
                    <a:bodyPr/>
                    <a:lstStyle/>
                    <a:p>
                      <a:pPr indent="254000" algn="just">
                        <a:spcBef>
                          <a:spcPts val="120"/>
                        </a:spcBef>
                        <a:spcAft>
                          <a:spcPts val="120"/>
                        </a:spcAft>
                      </a:pPr>
                      <a:r>
                        <a:rPr lang="en-US" sz="1200" kern="1000"/>
                        <a:t>/=</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dirty="0"/>
                        <a:t>将运算符左边的变量除以右边表达式的值赋给左边的变量</a:t>
                      </a:r>
                      <a:endParaRPr lang="zh-CN" sz="1200" kern="1000" dirty="0">
                        <a:latin typeface="Times New Roman"/>
                        <a:ea typeface="方正书宋简体"/>
                      </a:endParaRPr>
                    </a:p>
                  </a:txBody>
                  <a:tcPr marL="68580" marR="68580" marT="0" marB="0" anchor="ctr"/>
                </a:tc>
                <a:tc>
                  <a:txBody>
                    <a:bodyPr/>
                    <a:lstStyle/>
                    <a:p>
                      <a:pPr indent="254000" algn="just">
                        <a:spcBef>
                          <a:spcPts val="120"/>
                        </a:spcBef>
                        <a:spcAft>
                          <a:spcPts val="120"/>
                        </a:spcAft>
                      </a:pPr>
                      <a:r>
                        <a:rPr lang="en-US" sz="1200" kern="1000"/>
                        <a:t>a/=b  //</a:t>
                      </a:r>
                      <a:r>
                        <a:rPr lang="zh-CN" sz="1200" kern="1000"/>
                        <a:t>相当于</a:t>
                      </a:r>
                      <a:r>
                        <a:rPr lang="en-US" sz="1200" kern="1000"/>
                        <a:t>a=a/b</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5"/>
                  </a:ext>
                </a:extLst>
              </a:tr>
              <a:tr h="318663">
                <a:tc>
                  <a:txBody>
                    <a:bodyPr/>
                    <a:lstStyle/>
                    <a:p>
                      <a:pPr indent="254000" algn="just">
                        <a:spcBef>
                          <a:spcPts val="120"/>
                        </a:spcBef>
                        <a:spcAft>
                          <a:spcPts val="120"/>
                        </a:spcAft>
                      </a:pPr>
                      <a:r>
                        <a:rPr lang="en-US" sz="1200" kern="1000"/>
                        <a:t>%=</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dirty="0"/>
                        <a:t>将运算符左边的变量用右边表达式的值求模，并将结果赋给左边的变量</a:t>
                      </a:r>
                      <a:endParaRPr lang="zh-CN" sz="1200" kern="1000" dirty="0">
                        <a:latin typeface="Times New Roman"/>
                        <a:ea typeface="方正书宋简体"/>
                      </a:endParaRPr>
                    </a:p>
                  </a:txBody>
                  <a:tcPr marL="68580" marR="68580" marT="0" marB="0" anchor="ctr"/>
                </a:tc>
                <a:tc>
                  <a:txBody>
                    <a:bodyPr/>
                    <a:lstStyle/>
                    <a:p>
                      <a:pPr indent="254000" algn="just">
                        <a:spcBef>
                          <a:spcPts val="120"/>
                        </a:spcBef>
                        <a:spcAft>
                          <a:spcPts val="120"/>
                        </a:spcAft>
                      </a:pPr>
                      <a:r>
                        <a:rPr lang="en-US" sz="1200" kern="1000"/>
                        <a:t>a%=b  //</a:t>
                      </a:r>
                      <a:r>
                        <a:rPr lang="zh-CN" sz="1200" kern="1000"/>
                        <a:t>相当于</a:t>
                      </a:r>
                      <a:r>
                        <a:rPr lang="en-US" sz="1200" kern="1000"/>
                        <a:t>a=a%b</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6"/>
                  </a:ext>
                </a:extLst>
              </a:tr>
              <a:tr h="318663">
                <a:tc>
                  <a:txBody>
                    <a:bodyPr/>
                    <a:lstStyle/>
                    <a:p>
                      <a:pPr indent="254000" algn="just">
                        <a:spcBef>
                          <a:spcPts val="120"/>
                        </a:spcBef>
                        <a:spcAft>
                          <a:spcPts val="120"/>
                        </a:spcAft>
                      </a:pPr>
                      <a:r>
                        <a:rPr lang="en-US" sz="1200" kern="1000"/>
                        <a:t>&amp;=</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a:t>将运算符左边的变量与右边表达式的值进行逻辑与运算，并将结果赋给左边的变量</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en-US" sz="1200" kern="1000"/>
                        <a:t>a&amp;=b  //</a:t>
                      </a:r>
                      <a:r>
                        <a:rPr lang="zh-CN" sz="1200" kern="1000"/>
                        <a:t>相当于</a:t>
                      </a:r>
                      <a:r>
                        <a:rPr lang="en-US" sz="1200" kern="1000"/>
                        <a:t>a=a&amp;b</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7"/>
                  </a:ext>
                </a:extLst>
              </a:tr>
              <a:tr h="367057">
                <a:tc>
                  <a:txBody>
                    <a:bodyPr/>
                    <a:lstStyle/>
                    <a:p>
                      <a:pPr indent="254000" algn="just">
                        <a:spcBef>
                          <a:spcPts val="120"/>
                        </a:spcBef>
                        <a:spcAft>
                          <a:spcPts val="120"/>
                        </a:spcAft>
                      </a:pPr>
                      <a:r>
                        <a:rPr lang="en-US" sz="1200" kern="1000"/>
                        <a:t>|=</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a:t>将运算符左边的变量与右边表达式的值进行逻辑或运算，并将结果赋给左边的变量</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en-US" sz="1200" kern="1000"/>
                        <a:t>a|=b  //</a:t>
                      </a:r>
                      <a:r>
                        <a:rPr lang="zh-CN" sz="1200" kern="1000"/>
                        <a:t>相当于</a:t>
                      </a:r>
                      <a:r>
                        <a:rPr lang="en-US" sz="1200" kern="1000"/>
                        <a:t>a=a|b</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8"/>
                  </a:ext>
                </a:extLst>
              </a:tr>
              <a:tr h="367057">
                <a:tc>
                  <a:txBody>
                    <a:bodyPr/>
                    <a:lstStyle/>
                    <a:p>
                      <a:pPr indent="254000" algn="just">
                        <a:spcBef>
                          <a:spcPts val="120"/>
                        </a:spcBef>
                        <a:spcAft>
                          <a:spcPts val="120"/>
                        </a:spcAft>
                      </a:pPr>
                      <a:r>
                        <a:rPr lang="en-US" sz="1200" kern="1000"/>
                        <a:t>^=</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a:t>将运算符左边的变量与右边表达式的值进行异或运算，并将结果赋给左边的变量</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en-US" sz="1200" kern="1000" dirty="0"/>
                        <a:t>a^=b  //</a:t>
                      </a:r>
                      <a:r>
                        <a:rPr lang="zh-CN" sz="1200" kern="1000" dirty="0"/>
                        <a:t>相当于</a:t>
                      </a:r>
                      <a:r>
                        <a:rPr lang="en-US" sz="1200" kern="1000" dirty="0"/>
                        <a:t>a=</a:t>
                      </a:r>
                      <a:r>
                        <a:rPr lang="en-US" sz="1200" kern="1000" dirty="0" err="1"/>
                        <a:t>a^b</a:t>
                      </a:r>
                      <a:endParaRPr lang="zh-CN" sz="1200" kern="1000" dirty="0">
                        <a:latin typeface="Times New Roman"/>
                        <a:ea typeface="方正书宋简体"/>
                      </a:endParaRPr>
                    </a:p>
                  </a:txBody>
                  <a:tcPr marL="68580" marR="68580" marT="0" marB="0" anchor="ctr"/>
                </a:tc>
                <a:extLst>
                  <a:ext uri="{0D108BD9-81ED-4DB2-BD59-A6C34878D82A}">
                    <a16:rowId xmlns:a16="http://schemas.microsoft.com/office/drawing/2014/main" val="10009"/>
                  </a:ext>
                </a:extLst>
              </a:tr>
            </a:tbl>
          </a:graphicData>
        </a:graphic>
      </p:graphicFrame>
      <p:sp>
        <p:nvSpPr>
          <p:cNvPr id="7" name="矩形 6"/>
          <p:cNvSpPr/>
          <p:nvPr/>
        </p:nvSpPr>
        <p:spPr>
          <a:xfrm>
            <a:off x="2786050" y="1142990"/>
            <a:ext cx="2726772" cy="369332"/>
          </a:xfrm>
          <a:prstGeom prst="rect">
            <a:avLst/>
          </a:prstGeom>
        </p:spPr>
        <p:txBody>
          <a:bodyPr wrap="none">
            <a:spAutoFit/>
          </a:bodyPr>
          <a:lstStyle/>
          <a:p>
            <a:r>
              <a:rPr lang="en-US" dirty="0"/>
              <a:t>JavaScript</a:t>
            </a:r>
            <a:r>
              <a:rPr lang="zh-CN" altLang="en-US" dirty="0"/>
              <a:t>中的赋值运算符</a:t>
            </a: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运算符的应用</a:t>
            </a:r>
          </a:p>
        </p:txBody>
      </p:sp>
      <p:graphicFrame>
        <p:nvGraphicFramePr>
          <p:cNvPr id="6" name="表格 5"/>
          <p:cNvGraphicFramePr>
            <a:graphicFrameLocks noGrp="1"/>
          </p:cNvGraphicFramePr>
          <p:nvPr/>
        </p:nvGraphicFramePr>
        <p:xfrm>
          <a:off x="857224" y="1857370"/>
          <a:ext cx="7358114" cy="2714642"/>
        </p:xfrm>
        <a:graphic>
          <a:graphicData uri="http://schemas.openxmlformats.org/drawingml/2006/table">
            <a:tbl>
              <a:tblPr firstRow="1" bandRow="1">
                <a:tableStyleId>{7DF18680-E054-41AD-8BC1-D1AEF772440D}</a:tableStyleId>
              </a:tblPr>
              <a:tblGrid>
                <a:gridCol w="1009936">
                  <a:extLst>
                    <a:ext uri="{9D8B030D-6E8A-4147-A177-3AD203B41FA5}">
                      <a16:colId xmlns:a16="http://schemas.microsoft.com/office/drawing/2014/main" val="20000"/>
                    </a:ext>
                  </a:extLst>
                </a:gridCol>
                <a:gridCol w="3895473">
                  <a:extLst>
                    <a:ext uri="{9D8B030D-6E8A-4147-A177-3AD203B41FA5}">
                      <a16:colId xmlns:a16="http://schemas.microsoft.com/office/drawing/2014/main" val="20001"/>
                    </a:ext>
                  </a:extLst>
                </a:gridCol>
                <a:gridCol w="2452705">
                  <a:extLst>
                    <a:ext uri="{9D8B030D-6E8A-4147-A177-3AD203B41FA5}">
                      <a16:colId xmlns:a16="http://schemas.microsoft.com/office/drawing/2014/main" val="20002"/>
                    </a:ext>
                  </a:extLst>
                </a:gridCol>
              </a:tblGrid>
              <a:tr h="266649">
                <a:tc>
                  <a:txBody>
                    <a:bodyPr/>
                    <a:lstStyle/>
                    <a:p>
                      <a:pPr algn="ctr">
                        <a:spcBef>
                          <a:spcPts val="120"/>
                        </a:spcBef>
                        <a:spcAft>
                          <a:spcPts val="120"/>
                        </a:spcAft>
                      </a:pPr>
                      <a:r>
                        <a:rPr lang="zh-CN" sz="1200" kern="1000" dirty="0"/>
                        <a:t>运</a:t>
                      </a:r>
                      <a:r>
                        <a:rPr lang="en-US" sz="1200" kern="1000" dirty="0"/>
                        <a:t>  </a:t>
                      </a:r>
                      <a:r>
                        <a:rPr lang="zh-CN" sz="1200" kern="1000" dirty="0"/>
                        <a:t>算</a:t>
                      </a:r>
                      <a:r>
                        <a:rPr lang="en-US" sz="1200" kern="1000" dirty="0"/>
                        <a:t>  </a:t>
                      </a:r>
                      <a:r>
                        <a:rPr lang="zh-CN" sz="1200" kern="1000" dirty="0"/>
                        <a:t>符</a:t>
                      </a:r>
                      <a:endParaRPr lang="zh-CN" sz="1200" kern="1000" dirty="0">
                        <a:latin typeface="Times New Roman"/>
                        <a:ea typeface="方正书宋简体"/>
                      </a:endParaRPr>
                    </a:p>
                  </a:txBody>
                  <a:tcPr marL="68580" marR="68580" marT="0" marB="0" anchor="ctr"/>
                </a:tc>
                <a:tc>
                  <a:txBody>
                    <a:bodyPr/>
                    <a:lstStyle/>
                    <a:p>
                      <a:pPr algn="ctr">
                        <a:spcBef>
                          <a:spcPts val="120"/>
                        </a:spcBef>
                        <a:spcAft>
                          <a:spcPts val="120"/>
                        </a:spcAft>
                      </a:pPr>
                      <a:r>
                        <a:rPr lang="zh-CN" sz="1200" kern="1000" dirty="0"/>
                        <a:t>描</a:t>
                      </a:r>
                      <a:r>
                        <a:rPr lang="en-US" sz="1200" kern="1000" dirty="0"/>
                        <a:t>    </a:t>
                      </a:r>
                      <a:r>
                        <a:rPr lang="zh-CN" sz="1200" kern="1000" dirty="0"/>
                        <a:t>述</a:t>
                      </a:r>
                      <a:endParaRPr lang="zh-CN" sz="1200" kern="1000" dirty="0">
                        <a:latin typeface="Times New Roman"/>
                        <a:ea typeface="方正书宋简体"/>
                      </a:endParaRPr>
                    </a:p>
                  </a:txBody>
                  <a:tcPr marL="68580" marR="68580" marT="0" marB="0" anchor="ctr"/>
                </a:tc>
                <a:tc>
                  <a:txBody>
                    <a:bodyPr/>
                    <a:lstStyle/>
                    <a:p>
                      <a:pPr algn="ctr">
                        <a:spcBef>
                          <a:spcPts val="120"/>
                        </a:spcBef>
                        <a:spcAft>
                          <a:spcPts val="120"/>
                        </a:spcAft>
                      </a:pPr>
                      <a:r>
                        <a:rPr lang="zh-CN" sz="1200" kern="1000"/>
                        <a:t>示</a:t>
                      </a:r>
                      <a:r>
                        <a:rPr lang="en-US" sz="1200" kern="1000"/>
                        <a:t>    </a:t>
                      </a:r>
                      <a:r>
                        <a:rPr lang="zh-CN" sz="1200" kern="1000"/>
                        <a:t>例</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0"/>
                  </a:ext>
                </a:extLst>
              </a:tr>
              <a:tr h="266649">
                <a:tc>
                  <a:txBody>
                    <a:bodyPr/>
                    <a:lstStyle/>
                    <a:p>
                      <a:pPr algn="just">
                        <a:spcBef>
                          <a:spcPts val="120"/>
                        </a:spcBef>
                        <a:spcAft>
                          <a:spcPts val="120"/>
                        </a:spcAft>
                      </a:pPr>
                      <a:r>
                        <a:rPr lang="en-US" sz="1200" kern="1000"/>
                        <a:t>+</a:t>
                      </a:r>
                      <a:endParaRPr lang="zh-CN" sz="120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1200" kern="1000" dirty="0"/>
                        <a:t>加运算符</a:t>
                      </a:r>
                      <a:endParaRPr lang="zh-CN" sz="1200" kern="1000" dirty="0">
                        <a:latin typeface="Times New Roman"/>
                        <a:ea typeface="方正书宋简体"/>
                      </a:endParaRPr>
                    </a:p>
                  </a:txBody>
                  <a:tcPr marL="68580" marR="68580" marT="0" marB="0" anchor="ctr"/>
                </a:tc>
                <a:tc>
                  <a:txBody>
                    <a:bodyPr/>
                    <a:lstStyle/>
                    <a:p>
                      <a:pPr algn="just">
                        <a:spcBef>
                          <a:spcPts val="120"/>
                        </a:spcBef>
                        <a:spcAft>
                          <a:spcPts val="120"/>
                        </a:spcAft>
                      </a:pPr>
                      <a:r>
                        <a:rPr lang="en-US" sz="1200" kern="1000"/>
                        <a:t>4+6   //</a:t>
                      </a:r>
                      <a:r>
                        <a:rPr lang="zh-CN" sz="1200" kern="1000"/>
                        <a:t>返回值为</a:t>
                      </a:r>
                      <a:r>
                        <a:rPr lang="en-US" sz="1200" kern="1000"/>
                        <a:t>10</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1"/>
                  </a:ext>
                </a:extLst>
              </a:tr>
              <a:tr h="266649">
                <a:tc>
                  <a:txBody>
                    <a:bodyPr/>
                    <a:lstStyle/>
                    <a:p>
                      <a:pPr algn="just">
                        <a:spcBef>
                          <a:spcPts val="120"/>
                        </a:spcBef>
                        <a:spcAft>
                          <a:spcPts val="120"/>
                        </a:spcAft>
                      </a:pPr>
                      <a:r>
                        <a:rPr lang="en-US" sz="1200" kern="1000"/>
                        <a:t>-</a:t>
                      </a:r>
                      <a:endParaRPr lang="zh-CN" sz="120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1200" kern="1000"/>
                        <a:t>减运算符</a:t>
                      </a:r>
                      <a:endParaRPr lang="zh-CN" sz="1200" kern="1000">
                        <a:latin typeface="Times New Roman"/>
                        <a:ea typeface="方正书宋简体"/>
                      </a:endParaRPr>
                    </a:p>
                  </a:txBody>
                  <a:tcPr marL="68580" marR="68580" marT="0" marB="0" anchor="ctr"/>
                </a:tc>
                <a:tc>
                  <a:txBody>
                    <a:bodyPr/>
                    <a:lstStyle/>
                    <a:p>
                      <a:pPr algn="just">
                        <a:spcBef>
                          <a:spcPts val="120"/>
                        </a:spcBef>
                        <a:spcAft>
                          <a:spcPts val="120"/>
                        </a:spcAft>
                      </a:pPr>
                      <a:r>
                        <a:rPr lang="en-US" sz="1200" kern="1000"/>
                        <a:t>7-2   //</a:t>
                      </a:r>
                      <a:r>
                        <a:rPr lang="zh-CN" sz="1200" kern="1000"/>
                        <a:t>返回值为</a:t>
                      </a:r>
                      <a:r>
                        <a:rPr lang="en-US" sz="1200" kern="1000"/>
                        <a:t>5</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2"/>
                  </a:ext>
                </a:extLst>
              </a:tr>
              <a:tr h="266649">
                <a:tc>
                  <a:txBody>
                    <a:bodyPr/>
                    <a:lstStyle/>
                    <a:p>
                      <a:pPr algn="just">
                        <a:spcBef>
                          <a:spcPts val="120"/>
                        </a:spcBef>
                        <a:spcAft>
                          <a:spcPts val="120"/>
                        </a:spcAft>
                      </a:pPr>
                      <a:r>
                        <a:rPr lang="en-US" sz="1200" kern="1000"/>
                        <a:t>*</a:t>
                      </a:r>
                      <a:endParaRPr lang="zh-CN" sz="120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1200" kern="1000"/>
                        <a:t>乘运算符</a:t>
                      </a:r>
                      <a:endParaRPr lang="zh-CN" sz="1200" kern="1000">
                        <a:latin typeface="Times New Roman"/>
                        <a:ea typeface="方正书宋简体"/>
                      </a:endParaRPr>
                    </a:p>
                  </a:txBody>
                  <a:tcPr marL="68580" marR="68580" marT="0" marB="0" anchor="ctr"/>
                </a:tc>
                <a:tc>
                  <a:txBody>
                    <a:bodyPr/>
                    <a:lstStyle/>
                    <a:p>
                      <a:pPr algn="just">
                        <a:spcBef>
                          <a:spcPts val="120"/>
                        </a:spcBef>
                        <a:spcAft>
                          <a:spcPts val="120"/>
                        </a:spcAft>
                      </a:pPr>
                      <a:r>
                        <a:rPr lang="en-US" sz="1200" kern="1000"/>
                        <a:t>7*3   //</a:t>
                      </a:r>
                      <a:r>
                        <a:rPr lang="zh-CN" sz="1200" kern="1000"/>
                        <a:t>返回值为</a:t>
                      </a:r>
                      <a:r>
                        <a:rPr lang="en-US" sz="1200" kern="1000"/>
                        <a:t>21</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3"/>
                  </a:ext>
                </a:extLst>
              </a:tr>
              <a:tr h="343343">
                <a:tc>
                  <a:txBody>
                    <a:bodyPr/>
                    <a:lstStyle/>
                    <a:p>
                      <a:pPr algn="just">
                        <a:spcBef>
                          <a:spcPts val="120"/>
                        </a:spcBef>
                        <a:spcAft>
                          <a:spcPts val="120"/>
                        </a:spcAft>
                      </a:pPr>
                      <a:r>
                        <a:rPr lang="en-US" sz="1200" kern="1000"/>
                        <a:t>/</a:t>
                      </a:r>
                      <a:endParaRPr lang="zh-CN" sz="120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1200" kern="1000"/>
                        <a:t>除运算符</a:t>
                      </a:r>
                      <a:endParaRPr lang="zh-CN" sz="1200" kern="1000">
                        <a:latin typeface="Times New Roman"/>
                        <a:ea typeface="方正书宋简体"/>
                      </a:endParaRPr>
                    </a:p>
                  </a:txBody>
                  <a:tcPr marL="68580" marR="68580" marT="0" marB="0" anchor="ctr"/>
                </a:tc>
                <a:tc>
                  <a:txBody>
                    <a:bodyPr/>
                    <a:lstStyle/>
                    <a:p>
                      <a:pPr algn="just">
                        <a:spcBef>
                          <a:spcPts val="120"/>
                        </a:spcBef>
                        <a:spcAft>
                          <a:spcPts val="120"/>
                        </a:spcAft>
                      </a:pPr>
                      <a:r>
                        <a:rPr lang="en-US" sz="1200" kern="1000"/>
                        <a:t>12/3   </a:t>
                      </a:r>
                      <a:r>
                        <a:rPr lang="zh-CN" sz="1200" kern="1000"/>
                        <a:t>返回值为</a:t>
                      </a:r>
                      <a:r>
                        <a:rPr lang="en-US" sz="1200" kern="1000"/>
                        <a:t>4</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4"/>
                  </a:ext>
                </a:extLst>
              </a:tr>
              <a:tr h="343343">
                <a:tc>
                  <a:txBody>
                    <a:bodyPr/>
                    <a:lstStyle/>
                    <a:p>
                      <a:pPr algn="just">
                        <a:spcBef>
                          <a:spcPts val="120"/>
                        </a:spcBef>
                        <a:spcAft>
                          <a:spcPts val="120"/>
                        </a:spcAft>
                      </a:pPr>
                      <a:r>
                        <a:rPr lang="en-US" sz="1200" kern="1000"/>
                        <a:t>%</a:t>
                      </a:r>
                      <a:endParaRPr lang="zh-CN" sz="120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1200" kern="1000"/>
                        <a:t>求模运算符</a:t>
                      </a:r>
                      <a:endParaRPr lang="zh-CN" sz="1200" kern="1000">
                        <a:latin typeface="Times New Roman"/>
                        <a:ea typeface="方正书宋简体"/>
                      </a:endParaRPr>
                    </a:p>
                  </a:txBody>
                  <a:tcPr marL="68580" marR="68580" marT="0" marB="0" anchor="ctr"/>
                </a:tc>
                <a:tc>
                  <a:txBody>
                    <a:bodyPr/>
                    <a:lstStyle/>
                    <a:p>
                      <a:pPr algn="just">
                        <a:spcBef>
                          <a:spcPts val="120"/>
                        </a:spcBef>
                        <a:spcAft>
                          <a:spcPts val="120"/>
                        </a:spcAft>
                      </a:pPr>
                      <a:r>
                        <a:rPr lang="en-US" sz="1200" kern="1000"/>
                        <a:t>7%4  </a:t>
                      </a:r>
                      <a:r>
                        <a:rPr lang="zh-CN" sz="1200" kern="1000"/>
                        <a:t>返回值为</a:t>
                      </a:r>
                      <a:r>
                        <a:rPr lang="en-US" sz="1200" kern="1000"/>
                        <a:t>3</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5"/>
                  </a:ext>
                </a:extLst>
              </a:tr>
              <a:tr h="480680">
                <a:tc>
                  <a:txBody>
                    <a:bodyPr/>
                    <a:lstStyle/>
                    <a:p>
                      <a:pPr algn="just">
                        <a:spcBef>
                          <a:spcPts val="120"/>
                        </a:spcBef>
                        <a:spcAft>
                          <a:spcPts val="120"/>
                        </a:spcAft>
                      </a:pPr>
                      <a:r>
                        <a:rPr lang="en-US" sz="1200" kern="1000"/>
                        <a:t>++</a:t>
                      </a:r>
                      <a:endParaRPr lang="zh-CN" sz="120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1200" kern="1000"/>
                        <a:t>自增运算符。该运算符有两种情况：</a:t>
                      </a:r>
                      <a:r>
                        <a:rPr lang="en-US" sz="1200" kern="1000"/>
                        <a:t>i++</a:t>
                      </a:r>
                      <a:r>
                        <a:rPr lang="zh-CN" sz="1200" kern="1000"/>
                        <a:t>（在使用</a:t>
                      </a:r>
                      <a:r>
                        <a:rPr lang="en-US" sz="1200" kern="1000"/>
                        <a:t>i</a:t>
                      </a:r>
                      <a:r>
                        <a:rPr lang="zh-CN" sz="1200" kern="1000"/>
                        <a:t>之后，使</a:t>
                      </a:r>
                      <a:r>
                        <a:rPr lang="en-US" sz="1200" kern="1000"/>
                        <a:t>i</a:t>
                      </a:r>
                      <a:r>
                        <a:rPr lang="zh-CN" sz="1200" kern="1000"/>
                        <a:t>的值加</a:t>
                      </a:r>
                      <a:r>
                        <a:rPr lang="en-US" sz="1200" kern="1000"/>
                        <a:t>1</a:t>
                      </a:r>
                      <a:r>
                        <a:rPr lang="zh-CN" sz="1200" kern="1000"/>
                        <a:t>）；</a:t>
                      </a:r>
                      <a:r>
                        <a:rPr lang="en-US" sz="1200" kern="1000"/>
                        <a:t>++i</a:t>
                      </a:r>
                      <a:r>
                        <a:rPr lang="zh-CN" sz="1200" kern="1000"/>
                        <a:t>（在使用</a:t>
                      </a:r>
                      <a:r>
                        <a:rPr lang="en-US" sz="1200" kern="1000"/>
                        <a:t>i</a:t>
                      </a:r>
                      <a:r>
                        <a:rPr lang="zh-CN" sz="1200" kern="1000"/>
                        <a:t>之前，先使</a:t>
                      </a:r>
                      <a:r>
                        <a:rPr lang="en-US" sz="1200" kern="1000"/>
                        <a:t>i</a:t>
                      </a:r>
                      <a:r>
                        <a:rPr lang="zh-CN" sz="1200" kern="1000"/>
                        <a:t>的值加</a:t>
                      </a:r>
                      <a:r>
                        <a:rPr lang="en-US" sz="1200" kern="1000"/>
                        <a:t>1</a:t>
                      </a:r>
                      <a:r>
                        <a:rPr lang="zh-CN" sz="1200" kern="1000"/>
                        <a:t>）</a:t>
                      </a:r>
                      <a:endParaRPr lang="zh-CN" sz="1200" kern="1000">
                        <a:latin typeface="Times New Roman"/>
                        <a:ea typeface="方正书宋简体"/>
                      </a:endParaRPr>
                    </a:p>
                  </a:txBody>
                  <a:tcPr marL="68580" marR="68580" marT="0" marB="0" anchor="ctr"/>
                </a:tc>
                <a:tc>
                  <a:txBody>
                    <a:bodyPr/>
                    <a:lstStyle/>
                    <a:p>
                      <a:pPr algn="just">
                        <a:spcBef>
                          <a:spcPts val="120"/>
                        </a:spcBef>
                        <a:spcAft>
                          <a:spcPts val="120"/>
                        </a:spcAft>
                      </a:pPr>
                      <a:r>
                        <a:rPr lang="en-US" sz="1200" kern="1000"/>
                        <a:t>i=1; j=i++  //j</a:t>
                      </a:r>
                      <a:r>
                        <a:rPr lang="zh-CN" sz="1200" kern="1000"/>
                        <a:t>的值为</a:t>
                      </a:r>
                      <a:r>
                        <a:rPr lang="en-US" sz="1200" kern="1000"/>
                        <a:t>1</a:t>
                      </a:r>
                      <a:r>
                        <a:rPr lang="zh-CN" sz="1200" kern="1000"/>
                        <a:t>，</a:t>
                      </a:r>
                      <a:r>
                        <a:rPr lang="en-US" sz="1200" kern="1000"/>
                        <a:t>i</a:t>
                      </a:r>
                      <a:r>
                        <a:rPr lang="zh-CN" sz="1200" kern="1000"/>
                        <a:t>的值为</a:t>
                      </a:r>
                      <a:r>
                        <a:rPr lang="en-US" sz="1200" kern="1000"/>
                        <a:t>2</a:t>
                      </a:r>
                      <a:endParaRPr lang="zh-CN" sz="1200" kern="1000"/>
                    </a:p>
                    <a:p>
                      <a:pPr algn="just">
                        <a:spcBef>
                          <a:spcPts val="120"/>
                        </a:spcBef>
                        <a:spcAft>
                          <a:spcPts val="120"/>
                        </a:spcAft>
                      </a:pPr>
                      <a:r>
                        <a:rPr lang="en-US" sz="1200" kern="1000"/>
                        <a:t>i=1; j=++i   //j</a:t>
                      </a:r>
                      <a:r>
                        <a:rPr lang="zh-CN" sz="1200" kern="1000"/>
                        <a:t>的值为</a:t>
                      </a:r>
                      <a:r>
                        <a:rPr lang="en-US" sz="1200" kern="1000"/>
                        <a:t>2</a:t>
                      </a:r>
                      <a:r>
                        <a:rPr lang="zh-CN" sz="1200" kern="1000"/>
                        <a:t>，</a:t>
                      </a:r>
                      <a:r>
                        <a:rPr lang="en-US" sz="1200" kern="1000"/>
                        <a:t>i</a:t>
                      </a:r>
                      <a:r>
                        <a:rPr lang="zh-CN" sz="1200" kern="1000"/>
                        <a:t>的值为</a:t>
                      </a:r>
                      <a:r>
                        <a:rPr lang="en-US" sz="1200" kern="1000"/>
                        <a:t>2</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6"/>
                  </a:ext>
                </a:extLst>
              </a:tr>
              <a:tr h="480680">
                <a:tc>
                  <a:txBody>
                    <a:bodyPr/>
                    <a:lstStyle/>
                    <a:p>
                      <a:pPr algn="just">
                        <a:spcBef>
                          <a:spcPts val="120"/>
                        </a:spcBef>
                        <a:spcAft>
                          <a:spcPts val="120"/>
                        </a:spcAft>
                      </a:pPr>
                      <a:r>
                        <a:rPr lang="en-US" sz="1200" kern="1000"/>
                        <a:t>--</a:t>
                      </a:r>
                      <a:endParaRPr lang="zh-CN" sz="120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1200" kern="1000"/>
                        <a:t>自减运算符。该运算符有两种情况：</a:t>
                      </a:r>
                      <a:r>
                        <a:rPr lang="en-US" sz="1200" kern="1000"/>
                        <a:t>i--</a:t>
                      </a:r>
                      <a:r>
                        <a:rPr lang="zh-CN" sz="1200" kern="1000"/>
                        <a:t>（在使用</a:t>
                      </a:r>
                      <a:r>
                        <a:rPr lang="en-US" sz="1200" kern="1000"/>
                        <a:t>i</a:t>
                      </a:r>
                      <a:r>
                        <a:rPr lang="zh-CN" sz="1200" kern="1000"/>
                        <a:t>之后，使</a:t>
                      </a:r>
                      <a:r>
                        <a:rPr lang="en-US" sz="1200" kern="1000"/>
                        <a:t>i</a:t>
                      </a:r>
                      <a:r>
                        <a:rPr lang="zh-CN" sz="1200" kern="1000"/>
                        <a:t>的值减</a:t>
                      </a:r>
                      <a:r>
                        <a:rPr lang="en-US" sz="1200" kern="1000"/>
                        <a:t>1</a:t>
                      </a:r>
                      <a:r>
                        <a:rPr lang="zh-CN" sz="1200" kern="1000"/>
                        <a:t>）；</a:t>
                      </a:r>
                      <a:r>
                        <a:rPr lang="en-US" sz="1200" kern="1000"/>
                        <a:t>--i</a:t>
                      </a:r>
                      <a:r>
                        <a:rPr lang="zh-CN" sz="1200" kern="1000"/>
                        <a:t>（在使用</a:t>
                      </a:r>
                      <a:r>
                        <a:rPr lang="en-US" sz="1200" kern="1000"/>
                        <a:t>i</a:t>
                      </a:r>
                      <a:r>
                        <a:rPr lang="zh-CN" sz="1200" kern="1000"/>
                        <a:t>之前，先使</a:t>
                      </a:r>
                      <a:r>
                        <a:rPr lang="en-US" sz="1200" kern="1000"/>
                        <a:t>i</a:t>
                      </a:r>
                      <a:r>
                        <a:rPr lang="zh-CN" sz="1200" kern="1000"/>
                        <a:t>的值减</a:t>
                      </a:r>
                      <a:r>
                        <a:rPr lang="en-US" sz="1200" kern="1000"/>
                        <a:t>1</a:t>
                      </a:r>
                      <a:r>
                        <a:rPr lang="zh-CN" sz="1200" kern="1000"/>
                        <a:t>）</a:t>
                      </a:r>
                      <a:endParaRPr lang="zh-CN" sz="1200" kern="1000">
                        <a:latin typeface="Times New Roman"/>
                        <a:ea typeface="方正书宋简体"/>
                      </a:endParaRPr>
                    </a:p>
                  </a:txBody>
                  <a:tcPr marL="68580" marR="68580" marT="0" marB="0" anchor="ctr"/>
                </a:tc>
                <a:tc>
                  <a:txBody>
                    <a:bodyPr/>
                    <a:lstStyle/>
                    <a:p>
                      <a:pPr algn="just">
                        <a:spcBef>
                          <a:spcPts val="120"/>
                        </a:spcBef>
                        <a:spcAft>
                          <a:spcPts val="120"/>
                        </a:spcAft>
                      </a:pPr>
                      <a:r>
                        <a:rPr lang="en-US" sz="1200" kern="1000" dirty="0" err="1"/>
                        <a:t>i</a:t>
                      </a:r>
                      <a:r>
                        <a:rPr lang="en-US" sz="1200" kern="1000" dirty="0"/>
                        <a:t>=6; j=</a:t>
                      </a:r>
                      <a:r>
                        <a:rPr lang="en-US" sz="1200" kern="1000" dirty="0" err="1"/>
                        <a:t>i</a:t>
                      </a:r>
                      <a:r>
                        <a:rPr lang="en-US" sz="1200" kern="1000" dirty="0"/>
                        <a:t>--  //j</a:t>
                      </a:r>
                      <a:r>
                        <a:rPr lang="zh-CN" sz="1200" kern="1000" dirty="0"/>
                        <a:t>的值为</a:t>
                      </a:r>
                      <a:r>
                        <a:rPr lang="en-US" sz="1200" kern="1000" dirty="0"/>
                        <a:t>6</a:t>
                      </a:r>
                      <a:r>
                        <a:rPr lang="zh-CN" sz="1200" kern="1000" dirty="0"/>
                        <a:t>，</a:t>
                      </a:r>
                      <a:r>
                        <a:rPr lang="en-US" sz="1200" kern="1000" dirty="0" err="1"/>
                        <a:t>i</a:t>
                      </a:r>
                      <a:r>
                        <a:rPr lang="zh-CN" sz="1200" kern="1000" dirty="0"/>
                        <a:t>的值为</a:t>
                      </a:r>
                      <a:r>
                        <a:rPr lang="en-US" sz="1200" kern="1000" dirty="0"/>
                        <a:t>5</a:t>
                      </a:r>
                      <a:endParaRPr lang="zh-CN" sz="1200" kern="1000" dirty="0"/>
                    </a:p>
                    <a:p>
                      <a:pPr algn="just">
                        <a:spcBef>
                          <a:spcPts val="120"/>
                        </a:spcBef>
                        <a:spcAft>
                          <a:spcPts val="120"/>
                        </a:spcAft>
                      </a:pPr>
                      <a:r>
                        <a:rPr lang="en-US" sz="1200" kern="1000" dirty="0" err="1"/>
                        <a:t>i</a:t>
                      </a:r>
                      <a:r>
                        <a:rPr lang="en-US" sz="1200" kern="1000" dirty="0"/>
                        <a:t>=6; j=--</a:t>
                      </a:r>
                      <a:r>
                        <a:rPr lang="en-US" sz="1200" kern="1000" dirty="0" err="1"/>
                        <a:t>i</a:t>
                      </a:r>
                      <a:r>
                        <a:rPr lang="en-US" sz="1200" kern="1000" dirty="0"/>
                        <a:t>   //j</a:t>
                      </a:r>
                      <a:r>
                        <a:rPr lang="zh-CN" sz="1200" kern="1000" dirty="0"/>
                        <a:t>的值为</a:t>
                      </a:r>
                      <a:r>
                        <a:rPr lang="en-US" sz="1200" kern="1000" dirty="0"/>
                        <a:t>5</a:t>
                      </a:r>
                      <a:r>
                        <a:rPr lang="zh-CN" sz="1200" kern="1000" dirty="0"/>
                        <a:t>，</a:t>
                      </a:r>
                      <a:r>
                        <a:rPr lang="en-US" sz="1200" kern="1000" dirty="0" err="1"/>
                        <a:t>i</a:t>
                      </a:r>
                      <a:r>
                        <a:rPr lang="zh-CN" sz="1200" kern="1000" dirty="0"/>
                        <a:t>的值为</a:t>
                      </a:r>
                      <a:r>
                        <a:rPr lang="en-US" sz="1200" kern="1000" dirty="0"/>
                        <a:t>5</a:t>
                      </a:r>
                      <a:endParaRPr lang="zh-CN" sz="1200" kern="1000" dirty="0">
                        <a:latin typeface="Times New Roman"/>
                        <a:ea typeface="方正书宋简体"/>
                      </a:endParaRPr>
                    </a:p>
                  </a:txBody>
                  <a:tcPr marL="68580" marR="68580" marT="0" marB="0" anchor="ctr"/>
                </a:tc>
                <a:extLst>
                  <a:ext uri="{0D108BD9-81ED-4DB2-BD59-A6C34878D82A}">
                    <a16:rowId xmlns:a16="http://schemas.microsoft.com/office/drawing/2014/main" val="10007"/>
                  </a:ext>
                </a:extLst>
              </a:tr>
            </a:tbl>
          </a:graphicData>
        </a:graphic>
      </p:graphicFrame>
      <p:sp>
        <p:nvSpPr>
          <p:cNvPr id="7" name="矩形 6"/>
          <p:cNvSpPr/>
          <p:nvPr/>
        </p:nvSpPr>
        <p:spPr>
          <a:xfrm>
            <a:off x="2571736" y="1345162"/>
            <a:ext cx="2726772" cy="369332"/>
          </a:xfrm>
          <a:prstGeom prst="rect">
            <a:avLst/>
          </a:prstGeom>
        </p:spPr>
        <p:txBody>
          <a:bodyPr wrap="none">
            <a:spAutoFit/>
          </a:bodyPr>
          <a:lstStyle/>
          <a:p>
            <a:r>
              <a:rPr lang="en-US" dirty="0"/>
              <a:t>JavaScript</a:t>
            </a:r>
            <a:r>
              <a:rPr lang="zh-CN" altLang="en-US" dirty="0"/>
              <a:t>中的算术运算符</a:t>
            </a: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buFontTx/>
              <a:buNone/>
            </a:pPr>
            <a:r>
              <a:rPr lang="en-US" altLang="zh-CN" b="1" dirty="0">
                <a:solidFill>
                  <a:srgbClr val="FF6600"/>
                </a:solidFill>
                <a:latin typeface="Arial" charset="0"/>
                <a:ea typeface="黑体" pitchFamily="49" charset="-122"/>
              </a:rPr>
              <a:t>3     	 </a:t>
            </a:r>
            <a:r>
              <a:rPr lang="zh-CN" altLang="en-US" sz="1500" b="1" dirty="0">
                <a:solidFill>
                  <a:schemeClr val="bg1"/>
                </a:solidFill>
                <a:latin typeface="Arial" charset="0"/>
              </a:rPr>
              <a:t>函数</a:t>
            </a:r>
            <a:endParaRPr lang="zh-CN" altLang="en-US"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函数的定义</a:t>
            </a:r>
          </a:p>
        </p:txBody>
      </p:sp>
      <p:sp>
        <p:nvSpPr>
          <p:cNvPr id="8" name="矩形 7"/>
          <p:cNvSpPr/>
          <p:nvPr/>
        </p:nvSpPr>
        <p:spPr>
          <a:xfrm>
            <a:off x="642910" y="1571618"/>
            <a:ext cx="7286660" cy="646331"/>
          </a:xfrm>
          <a:prstGeom prst="rect">
            <a:avLst/>
          </a:prstGeom>
        </p:spPr>
        <p:txBody>
          <a:bodyPr wrap="square">
            <a:spAutoFit/>
          </a:bodyPr>
          <a:lstStyle/>
          <a:p>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函数是由关键字</a:t>
            </a:r>
            <a:r>
              <a:rPr lang="en-US" altLang="zh-CN" b="1" dirty="0">
                <a:solidFill>
                  <a:srgbClr val="7030A0"/>
                </a:solidFill>
              </a:rPr>
              <a:t>function </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、函数名加一组参数以及置于大括号中需要执行的一段代码定义的。</a:t>
            </a:r>
          </a:p>
        </p:txBody>
      </p:sp>
      <p:sp>
        <p:nvSpPr>
          <p:cNvPr id="9" name="矩形 8"/>
          <p:cNvSpPr/>
          <p:nvPr/>
        </p:nvSpPr>
        <p:spPr>
          <a:xfrm>
            <a:off x="1428728" y="2500312"/>
            <a:ext cx="6143668" cy="121444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function </a:t>
            </a:r>
            <a:r>
              <a:rPr lang="en-US" dirty="0" err="1"/>
              <a:t>functionName</a:t>
            </a:r>
            <a:r>
              <a:rPr lang="en-US" dirty="0"/>
              <a:t>([parameter 1, parameter 2,……]){</a:t>
            </a:r>
            <a:endParaRPr lang="zh-CN" altLang="en-US" dirty="0"/>
          </a:p>
          <a:p>
            <a:r>
              <a:rPr lang="en-US" dirty="0"/>
              <a:t>statements;</a:t>
            </a:r>
            <a:endParaRPr lang="zh-CN" altLang="en-US" dirty="0"/>
          </a:p>
          <a:p>
            <a:r>
              <a:rPr lang="en-US" dirty="0"/>
              <a:t>[return expression;]</a:t>
            </a:r>
            <a:endParaRPr lang="zh-CN" altLang="en-US" dirty="0"/>
          </a:p>
          <a:p>
            <a:r>
              <a:rPr lang="en-US" dirty="0"/>
              <a:t>}</a:t>
            </a:r>
            <a:endParaRPr lang="zh-CN" altLang="en-US" dirty="0"/>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函数的调用</a:t>
            </a:r>
          </a:p>
        </p:txBody>
      </p:sp>
      <p:sp>
        <p:nvSpPr>
          <p:cNvPr id="6" name="矩形 5"/>
          <p:cNvSpPr/>
          <p:nvPr/>
        </p:nvSpPr>
        <p:spPr>
          <a:xfrm>
            <a:off x="4214810" y="1500180"/>
            <a:ext cx="4714908" cy="14287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t>&lt;form name="form1" method="post" action=""&gt;</a:t>
            </a:r>
            <a:endParaRPr lang="zh-CN" altLang="en-US" sz="1200" dirty="0"/>
          </a:p>
          <a:p>
            <a:r>
              <a:rPr lang="zh-CN" altLang="en-US" sz="1200" dirty="0"/>
              <a:t>请输入真实姓名：</a:t>
            </a:r>
            <a:r>
              <a:rPr lang="en-US" sz="1200" dirty="0"/>
              <a:t>&lt;input name="</a:t>
            </a:r>
            <a:r>
              <a:rPr lang="en-US" sz="1200" dirty="0" err="1"/>
              <a:t>realName</a:t>
            </a:r>
            <a:r>
              <a:rPr lang="en-US" sz="1200" dirty="0"/>
              <a:t>" type="text" id="</a:t>
            </a:r>
            <a:r>
              <a:rPr lang="en-US" sz="1200" dirty="0" err="1"/>
              <a:t>realName</a:t>
            </a:r>
            <a:r>
              <a:rPr lang="en-US" sz="1200" dirty="0"/>
              <a:t>" size="40"&gt;</a:t>
            </a:r>
            <a:endParaRPr lang="zh-CN" altLang="en-US" sz="1200" dirty="0"/>
          </a:p>
          <a:p>
            <a:r>
              <a:rPr lang="en-US" sz="1200" dirty="0"/>
              <a:t>&lt;</a:t>
            </a:r>
            <a:r>
              <a:rPr lang="en-US" sz="1200" dirty="0" err="1"/>
              <a:t>br</a:t>
            </a:r>
            <a:r>
              <a:rPr lang="en-US" sz="1200" dirty="0"/>
              <a:t>&gt;&lt;</a:t>
            </a:r>
            <a:r>
              <a:rPr lang="en-US" sz="1200" dirty="0" err="1"/>
              <a:t>br</a:t>
            </a:r>
            <a:r>
              <a:rPr lang="en-US" sz="1200" dirty="0"/>
              <a:t>&gt;</a:t>
            </a:r>
            <a:endParaRPr lang="zh-CN" altLang="en-US" sz="1200" dirty="0"/>
          </a:p>
          <a:p>
            <a:r>
              <a:rPr lang="en-US" sz="1200" dirty="0"/>
              <a:t>&lt;input name="Button" type="button" class="</a:t>
            </a:r>
            <a:r>
              <a:rPr lang="en-US" sz="1200" dirty="0" err="1"/>
              <a:t>btn_grey</a:t>
            </a:r>
            <a:r>
              <a:rPr lang="en-US" sz="1200" dirty="0"/>
              <a:t>"</a:t>
            </a:r>
            <a:r>
              <a:rPr lang="en-US" sz="1200" b="1" dirty="0"/>
              <a:t> 	</a:t>
            </a:r>
            <a:r>
              <a:rPr lang="en-US" sz="1200" b="1" dirty="0" err="1"/>
              <a:t>onClick</a:t>
            </a:r>
            <a:r>
              <a:rPr lang="en-US" sz="1200" b="1" dirty="0"/>
              <a:t>="</a:t>
            </a:r>
            <a:r>
              <a:rPr lang="en-US" sz="1200" b="1" dirty="0" err="1"/>
              <a:t>checkRealName</a:t>
            </a:r>
            <a:r>
              <a:rPr lang="en-US" sz="1200" b="1" dirty="0"/>
              <a:t>()"</a:t>
            </a:r>
            <a:r>
              <a:rPr lang="en-US" sz="1200" dirty="0"/>
              <a:t> value="</a:t>
            </a:r>
            <a:r>
              <a:rPr lang="zh-CN" altLang="en-US" sz="1200" dirty="0"/>
              <a:t>检测</a:t>
            </a:r>
            <a:r>
              <a:rPr lang="en-US" sz="1200" dirty="0"/>
              <a:t>"&gt;</a:t>
            </a:r>
            <a:endParaRPr lang="zh-CN" altLang="en-US" sz="1200" dirty="0"/>
          </a:p>
          <a:p>
            <a:r>
              <a:rPr lang="en-US" sz="1200" dirty="0"/>
              <a:t>&lt;/form&gt;</a:t>
            </a:r>
            <a:endParaRPr lang="zh-CN" altLang="en-US" sz="1200" dirty="0"/>
          </a:p>
        </p:txBody>
      </p:sp>
      <p:sp>
        <p:nvSpPr>
          <p:cNvPr id="7" name="矩形 6"/>
          <p:cNvSpPr/>
          <p:nvPr/>
        </p:nvSpPr>
        <p:spPr>
          <a:xfrm>
            <a:off x="285720" y="1357304"/>
            <a:ext cx="3000396" cy="323165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a:t>&lt;script language=“</a:t>
            </a:r>
            <a:r>
              <a:rPr lang="en-US" sz="1200" dirty="0" err="1"/>
              <a:t>javascript</a:t>
            </a:r>
            <a:r>
              <a:rPr lang="en-US" sz="1200" dirty="0"/>
              <a:t>”&gt;</a:t>
            </a:r>
            <a:endParaRPr lang="zh-CN" altLang="en-US" sz="1200" dirty="0"/>
          </a:p>
          <a:p>
            <a:r>
              <a:rPr lang="en-US" sz="1200" dirty="0"/>
              <a:t>function </a:t>
            </a:r>
            <a:r>
              <a:rPr lang="en-US" sz="1200" dirty="0" err="1"/>
              <a:t>checkRealName</a:t>
            </a:r>
            <a:r>
              <a:rPr lang="en-US" sz="1200" dirty="0"/>
              <a:t>(){</a:t>
            </a:r>
            <a:endParaRPr lang="zh-CN" altLang="en-US" sz="1200" dirty="0"/>
          </a:p>
          <a:p>
            <a:r>
              <a:rPr lang="en-US" sz="1200" dirty="0"/>
              <a:t>    </a:t>
            </a:r>
            <a:r>
              <a:rPr lang="en-US" sz="1200" dirty="0" err="1"/>
              <a:t>var</a:t>
            </a:r>
            <a:r>
              <a:rPr lang="en-US" sz="1200" dirty="0"/>
              <a:t> </a:t>
            </a:r>
            <a:r>
              <a:rPr lang="en-US" sz="1200" dirty="0" err="1"/>
              <a:t>str</a:t>
            </a:r>
            <a:r>
              <a:rPr lang="en-US" sz="1200" dirty="0"/>
              <a:t>=form1.realName.value;</a:t>
            </a:r>
            <a:endParaRPr lang="zh-CN" altLang="en-US" sz="1200" dirty="0"/>
          </a:p>
          <a:p>
            <a:r>
              <a:rPr lang="en-US" sz="1200" dirty="0"/>
              <a:t>  if(</a:t>
            </a:r>
            <a:r>
              <a:rPr lang="en-US" sz="1200" dirty="0" err="1"/>
              <a:t>str</a:t>
            </a:r>
            <a:r>
              <a:rPr lang="en-US" sz="1200" dirty="0"/>
              <a:t>==""){</a:t>
            </a:r>
            <a:endParaRPr lang="zh-CN" altLang="en-US" sz="1200" dirty="0"/>
          </a:p>
          <a:p>
            <a:r>
              <a:rPr lang="en-US" sz="1200" dirty="0"/>
              <a:t>    alert("</a:t>
            </a:r>
            <a:r>
              <a:rPr lang="zh-CN" altLang="en-US" sz="1200" dirty="0"/>
              <a:t>请输入真实姓名！</a:t>
            </a:r>
            <a:r>
              <a:rPr lang="en-US" sz="1200" dirty="0"/>
              <a:t>");</a:t>
            </a:r>
          </a:p>
          <a:p>
            <a:r>
              <a:rPr lang="en-US" sz="1200" dirty="0"/>
              <a:t>    form1.realName.focus();</a:t>
            </a:r>
          </a:p>
          <a:p>
            <a:r>
              <a:rPr lang="en-US" sz="1200" dirty="0"/>
              <a:t>    return;</a:t>
            </a:r>
            <a:endParaRPr lang="zh-CN" altLang="en-US" sz="1200" dirty="0"/>
          </a:p>
          <a:p>
            <a:r>
              <a:rPr lang="en-US" sz="1200" dirty="0"/>
              <a:t>  }else{</a:t>
            </a:r>
            <a:endParaRPr lang="zh-CN" altLang="en-US" sz="1200" dirty="0"/>
          </a:p>
          <a:p>
            <a:r>
              <a:rPr lang="en-US" sz="1200" dirty="0"/>
              <a:t>    </a:t>
            </a:r>
            <a:r>
              <a:rPr lang="en-US" sz="1200" dirty="0" err="1"/>
              <a:t>var</a:t>
            </a:r>
            <a:r>
              <a:rPr lang="en-US" sz="1200" dirty="0"/>
              <a:t> </a:t>
            </a:r>
            <a:r>
              <a:rPr lang="en-US" sz="1200" dirty="0" err="1"/>
              <a:t>objExp</a:t>
            </a:r>
            <a:r>
              <a:rPr lang="en-US" sz="1200" dirty="0"/>
              <a:t>=/[\u4E00-\u9FA5]{2,}/;</a:t>
            </a:r>
            <a:endParaRPr lang="zh-CN" altLang="en-US" sz="1200" dirty="0"/>
          </a:p>
          <a:p>
            <a:r>
              <a:rPr lang="en-US" sz="1200" dirty="0"/>
              <a:t>  if(</a:t>
            </a:r>
            <a:r>
              <a:rPr lang="en-US" sz="1200" dirty="0" err="1"/>
              <a:t>objExp.test</a:t>
            </a:r>
            <a:r>
              <a:rPr lang="en-US" sz="1200" dirty="0"/>
              <a:t>(</a:t>
            </a:r>
            <a:r>
              <a:rPr lang="en-US" sz="1200" dirty="0" err="1"/>
              <a:t>str</a:t>
            </a:r>
            <a:r>
              <a:rPr lang="en-US" sz="1200" dirty="0"/>
              <a:t>)==true){//</a:t>
            </a:r>
            <a:r>
              <a:rPr lang="zh-CN" altLang="en-US" sz="1200" dirty="0"/>
              <a:t>判断是否匹配</a:t>
            </a:r>
          </a:p>
          <a:p>
            <a:r>
              <a:rPr lang="en-US" sz="1200" dirty="0"/>
              <a:t>    alert("</a:t>
            </a:r>
            <a:r>
              <a:rPr lang="zh-CN" altLang="en-US" sz="1200" dirty="0"/>
              <a:t>您输入的真实姓名正确！</a:t>
            </a:r>
            <a:r>
              <a:rPr lang="en-US" sz="1200" dirty="0"/>
              <a:t>");</a:t>
            </a:r>
            <a:endParaRPr lang="zh-CN" altLang="en-US" sz="1200" dirty="0"/>
          </a:p>
          <a:p>
            <a:r>
              <a:rPr lang="en-US" sz="1200" dirty="0"/>
              <a:t>  }else{</a:t>
            </a:r>
            <a:endParaRPr lang="zh-CN" altLang="en-US" sz="1200" dirty="0"/>
          </a:p>
          <a:p>
            <a:r>
              <a:rPr lang="en-US" sz="1200" dirty="0"/>
              <a:t>    alert("</a:t>
            </a:r>
            <a:r>
              <a:rPr lang="zh-CN" altLang="en-US" sz="1200" dirty="0"/>
              <a:t>您输入的真实姓名不正确！</a:t>
            </a:r>
            <a:r>
              <a:rPr lang="en-US" sz="1200" dirty="0"/>
              <a:t>");</a:t>
            </a:r>
            <a:endParaRPr lang="zh-CN" altLang="en-US" sz="1200" dirty="0"/>
          </a:p>
          <a:p>
            <a:r>
              <a:rPr lang="en-US" sz="1200" dirty="0"/>
              <a:t>   }</a:t>
            </a:r>
            <a:endParaRPr lang="zh-CN" altLang="en-US" sz="1200" dirty="0"/>
          </a:p>
          <a:p>
            <a:r>
              <a:rPr lang="en-US" sz="1200" dirty="0"/>
              <a:t> }</a:t>
            </a:r>
            <a:endParaRPr lang="zh-CN" altLang="en-US" sz="1200" dirty="0"/>
          </a:p>
          <a:p>
            <a:r>
              <a:rPr lang="en-US" sz="1200" dirty="0"/>
              <a:t>}</a:t>
            </a:r>
            <a:endParaRPr lang="zh-CN" altLang="en-US" sz="1200" dirty="0"/>
          </a:p>
          <a:p>
            <a:r>
              <a:rPr lang="en-US" sz="1200" dirty="0"/>
              <a:t>&lt;/script&gt;</a:t>
            </a:r>
            <a:endParaRPr lang="zh-CN" altLang="en-US" sz="1200" dirty="0"/>
          </a:p>
        </p:txBody>
      </p:sp>
      <p:sp>
        <p:nvSpPr>
          <p:cNvPr id="10" name="圆角矩形 9"/>
          <p:cNvSpPr/>
          <p:nvPr/>
        </p:nvSpPr>
        <p:spPr>
          <a:xfrm>
            <a:off x="928662" y="1571618"/>
            <a:ext cx="1071570"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2" name="直接箭头连接符 11"/>
          <p:cNvCxnSpPr/>
          <p:nvPr/>
        </p:nvCxnSpPr>
        <p:spPr>
          <a:xfrm>
            <a:off x="2000232" y="1785932"/>
            <a:ext cx="3143272" cy="785818"/>
          </a:xfrm>
          <a:prstGeom prst="straightConnector1">
            <a:avLst/>
          </a:prstGeom>
          <a:ln w="127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87042" name="Picture 2"/>
          <p:cNvPicPr>
            <a:picLocks noChangeAspect="1" noChangeArrowheads="1"/>
          </p:cNvPicPr>
          <p:nvPr/>
        </p:nvPicPr>
        <p:blipFill>
          <a:blip r:embed="rId3" cstate="print"/>
          <a:srcRect/>
          <a:stretch>
            <a:fillRect/>
          </a:stretch>
        </p:blipFill>
        <p:spPr bwMode="auto">
          <a:xfrm>
            <a:off x="3786182" y="3045839"/>
            <a:ext cx="2571768" cy="1811927"/>
          </a:xfrm>
          <a:prstGeom prst="rect">
            <a:avLst/>
          </a:prstGeom>
          <a:noFill/>
          <a:ln w="9525">
            <a:noFill/>
            <a:miter lim="800000"/>
            <a:headEnd/>
            <a:tailEnd/>
          </a:ln>
        </p:spPr>
      </p:pic>
      <p:pic>
        <p:nvPicPr>
          <p:cNvPr id="87043" name="Picture 3"/>
          <p:cNvPicPr>
            <a:picLocks noChangeAspect="1" noChangeArrowheads="1"/>
          </p:cNvPicPr>
          <p:nvPr/>
        </p:nvPicPr>
        <p:blipFill>
          <a:blip r:embed="rId4" cstate="print"/>
          <a:srcRect/>
          <a:stretch>
            <a:fillRect/>
          </a:stretch>
        </p:blipFill>
        <p:spPr bwMode="auto">
          <a:xfrm>
            <a:off x="6357950" y="3017312"/>
            <a:ext cx="2527062" cy="1764390"/>
          </a:xfrm>
          <a:prstGeom prst="rect">
            <a:avLst/>
          </a:prstGeom>
          <a:noFill/>
          <a:ln w="9525">
            <a:noFill/>
            <a:miter lim="800000"/>
            <a:headEnd/>
            <a:tailEnd/>
          </a:ln>
        </p:spPr>
      </p:pic>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buFontTx/>
              <a:buNone/>
            </a:pPr>
            <a:r>
              <a:rPr lang="en-US" altLang="zh-CN" b="1" dirty="0">
                <a:solidFill>
                  <a:srgbClr val="FF6600"/>
                </a:solidFill>
                <a:latin typeface="Arial" charset="0"/>
                <a:ea typeface="黑体" pitchFamily="49" charset="-122"/>
              </a:rPr>
              <a:t>4      	 </a:t>
            </a:r>
            <a:r>
              <a:rPr lang="zh-CN" altLang="en-US" sz="1500" b="1" dirty="0">
                <a:solidFill>
                  <a:schemeClr val="bg1"/>
                </a:solidFill>
                <a:latin typeface="Arial" charset="0"/>
              </a:rPr>
              <a:t>事件</a:t>
            </a:r>
            <a:endParaRPr lang="zh-CN" altLang="en-US"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pic>
        <p:nvPicPr>
          <p:cNvPr id="3074" name="Picture 13" descr="F:\工作\功夫系列课程\PPT模版\目录\橙色\目录-30.png"/>
          <p:cNvPicPr>
            <a:picLocks noChangeAspect="1" noChangeArrowheads="1"/>
          </p:cNvPicPr>
          <p:nvPr/>
        </p:nvPicPr>
        <p:blipFill>
          <a:blip r:embed="rId3" cstate="print"/>
          <a:srcRect/>
          <a:stretch>
            <a:fillRect/>
          </a:stretch>
        </p:blipFill>
        <p:spPr bwMode="auto">
          <a:xfrm>
            <a:off x="-285784" y="857238"/>
            <a:ext cx="4752528" cy="649447"/>
          </a:xfrm>
          <a:prstGeom prst="rect">
            <a:avLst/>
          </a:prstGeom>
          <a:noFill/>
          <a:ln w="9525">
            <a:noFill/>
            <a:miter lim="800000"/>
            <a:headEnd/>
            <a:tailEnd/>
          </a:ln>
        </p:spPr>
      </p:pic>
      <p:sp>
        <p:nvSpPr>
          <p:cNvPr id="3075" name="Text Box 14"/>
          <p:cNvSpPr txBox="1">
            <a:spLocks noChangeArrowheads="1"/>
          </p:cNvSpPr>
          <p:nvPr/>
        </p:nvSpPr>
        <p:spPr bwMode="auto">
          <a:xfrm>
            <a:off x="557674" y="1023177"/>
            <a:ext cx="2607071" cy="300082"/>
          </a:xfrm>
          <a:prstGeom prst="rect">
            <a:avLst/>
          </a:prstGeom>
          <a:noFill/>
          <a:ln w="9525">
            <a:noFill/>
            <a:miter lim="800000"/>
            <a:headEnd/>
            <a:tailEnd/>
          </a:ln>
          <a:effectLst/>
        </p:spPr>
        <p:txBody>
          <a:bodyPr wrap="square" lIns="68580" tIns="34290" rIns="68580" bIns="34290">
            <a:spAutoFit/>
          </a:bodyPr>
          <a:lstStyle/>
          <a:p>
            <a:pPr algn="just">
              <a:spcBef>
                <a:spcPct val="0"/>
              </a:spcBef>
            </a:pPr>
            <a:r>
              <a:rPr lang="en-US" altLang="zh-CN" sz="1500" b="1" dirty="0">
                <a:solidFill>
                  <a:schemeClr val="bg1"/>
                </a:solidFill>
                <a:latin typeface="Arial" charset="0"/>
              </a:rPr>
              <a:t>01         </a:t>
            </a:r>
            <a:r>
              <a:rPr lang="en-US" altLang="zh-CN" sz="1500" b="1" dirty="0">
                <a:solidFill>
                  <a:schemeClr val="bg1"/>
                </a:solidFill>
                <a:latin typeface="Arial" charset="0"/>
                <a:ea typeface="黑体" pitchFamily="49" charset="-122"/>
              </a:rPr>
              <a:t>JavaScript</a:t>
            </a:r>
            <a:r>
              <a:rPr lang="zh-CN" altLang="en-US" sz="1500" b="1" dirty="0">
                <a:solidFill>
                  <a:schemeClr val="bg1"/>
                </a:solidFill>
                <a:latin typeface="Arial" charset="0"/>
                <a:ea typeface="黑体" pitchFamily="49" charset="-122"/>
              </a:rPr>
              <a:t>简介</a:t>
            </a:r>
            <a:endParaRPr lang="en-US" altLang="zh-CN" sz="1500" b="1" dirty="0">
              <a:solidFill>
                <a:schemeClr val="bg1"/>
              </a:solidFill>
              <a:latin typeface="Arial" charset="0"/>
              <a:ea typeface="黑体" pitchFamily="49" charset="-122"/>
            </a:endParaRPr>
          </a:p>
        </p:txBody>
      </p:sp>
      <p:pic>
        <p:nvPicPr>
          <p:cNvPr id="9" name="Picture 13" descr="F:\工作\功夫系列课程\PPT模版\目录\橙色\目录-30.png"/>
          <p:cNvPicPr>
            <a:picLocks noChangeAspect="1" noChangeArrowheads="1"/>
          </p:cNvPicPr>
          <p:nvPr/>
        </p:nvPicPr>
        <p:blipFill>
          <a:blip r:embed="rId3" cstate="print"/>
          <a:srcRect/>
          <a:stretch>
            <a:fillRect/>
          </a:stretch>
        </p:blipFill>
        <p:spPr bwMode="auto">
          <a:xfrm>
            <a:off x="4214810" y="857238"/>
            <a:ext cx="4752528" cy="649447"/>
          </a:xfrm>
          <a:prstGeom prst="rect">
            <a:avLst/>
          </a:prstGeom>
          <a:noFill/>
          <a:ln w="9525">
            <a:noFill/>
            <a:miter lim="800000"/>
            <a:headEnd/>
            <a:tailEnd/>
          </a:ln>
        </p:spPr>
      </p:pic>
      <p:sp>
        <p:nvSpPr>
          <p:cNvPr id="10" name="Text Box 14"/>
          <p:cNvSpPr txBox="1">
            <a:spLocks noChangeArrowheads="1"/>
          </p:cNvSpPr>
          <p:nvPr/>
        </p:nvSpPr>
        <p:spPr bwMode="auto">
          <a:xfrm>
            <a:off x="5058268" y="1023177"/>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02         JavaScript</a:t>
            </a:r>
            <a:r>
              <a:rPr lang="zh-CN" altLang="en-US" sz="1500" b="1" dirty="0">
                <a:solidFill>
                  <a:schemeClr val="bg1"/>
                </a:solidFill>
                <a:latin typeface="Arial" charset="0"/>
              </a:rPr>
              <a:t>语言基础</a:t>
            </a:r>
            <a:endParaRPr lang="zh-CN" altLang="en-US" sz="1500" b="1" dirty="0">
              <a:solidFill>
                <a:schemeClr val="bg1"/>
              </a:solidFill>
              <a:latin typeface="Arial" charset="0"/>
              <a:ea typeface="黑体" pitchFamily="49" charset="-122"/>
            </a:endParaRPr>
          </a:p>
        </p:txBody>
      </p:sp>
      <p:pic>
        <p:nvPicPr>
          <p:cNvPr id="11" name="Picture 13" descr="F:\工作\功夫系列课程\PPT模版\目录\橙色\目录-30.png"/>
          <p:cNvPicPr>
            <a:picLocks noChangeAspect="1" noChangeArrowheads="1"/>
          </p:cNvPicPr>
          <p:nvPr/>
        </p:nvPicPr>
        <p:blipFill>
          <a:blip r:embed="rId3" cstate="print"/>
          <a:srcRect/>
          <a:stretch>
            <a:fillRect/>
          </a:stretch>
        </p:blipFill>
        <p:spPr bwMode="auto">
          <a:xfrm>
            <a:off x="-285784" y="1857370"/>
            <a:ext cx="4752528" cy="649447"/>
          </a:xfrm>
          <a:prstGeom prst="rect">
            <a:avLst/>
          </a:prstGeom>
          <a:noFill/>
          <a:ln w="9525">
            <a:noFill/>
            <a:miter lim="800000"/>
            <a:headEnd/>
            <a:tailEnd/>
          </a:ln>
        </p:spPr>
      </p:pic>
      <p:sp>
        <p:nvSpPr>
          <p:cNvPr id="13" name="Text Box 14"/>
          <p:cNvSpPr txBox="1">
            <a:spLocks noChangeArrowheads="1"/>
          </p:cNvSpPr>
          <p:nvPr/>
        </p:nvSpPr>
        <p:spPr bwMode="auto">
          <a:xfrm>
            <a:off x="557674" y="2023309"/>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03    	</a:t>
            </a:r>
            <a:r>
              <a:rPr lang="zh-CN" altLang="en-US" sz="1500" b="1" dirty="0">
                <a:solidFill>
                  <a:schemeClr val="bg1"/>
                </a:solidFill>
                <a:latin typeface="Arial" charset="0"/>
              </a:rPr>
              <a:t>函数</a:t>
            </a:r>
            <a:endParaRPr lang="zh-CN" altLang="en-US" sz="1500" b="1" dirty="0">
              <a:solidFill>
                <a:schemeClr val="bg1"/>
              </a:solidFill>
              <a:latin typeface="Arial" charset="0"/>
              <a:ea typeface="黑体" pitchFamily="49" charset="-122"/>
            </a:endParaRPr>
          </a:p>
        </p:txBody>
      </p:sp>
      <p:pic>
        <p:nvPicPr>
          <p:cNvPr id="8" name="Picture 13" descr="F:\工作\功夫系列课程\PPT模版\目录\橙色\目录-30.png"/>
          <p:cNvPicPr>
            <a:picLocks noChangeAspect="1" noChangeArrowheads="1"/>
          </p:cNvPicPr>
          <p:nvPr/>
        </p:nvPicPr>
        <p:blipFill>
          <a:blip r:embed="rId3" cstate="print"/>
          <a:srcRect/>
          <a:stretch>
            <a:fillRect/>
          </a:stretch>
        </p:blipFill>
        <p:spPr bwMode="auto">
          <a:xfrm>
            <a:off x="4143372" y="1928808"/>
            <a:ext cx="4752528" cy="649447"/>
          </a:xfrm>
          <a:prstGeom prst="rect">
            <a:avLst/>
          </a:prstGeom>
          <a:noFill/>
          <a:ln w="9525">
            <a:noFill/>
            <a:miter lim="800000"/>
            <a:headEnd/>
            <a:tailEnd/>
          </a:ln>
        </p:spPr>
      </p:pic>
      <p:sp>
        <p:nvSpPr>
          <p:cNvPr id="12" name="Text Box 14"/>
          <p:cNvSpPr txBox="1">
            <a:spLocks noChangeArrowheads="1"/>
          </p:cNvSpPr>
          <p:nvPr/>
        </p:nvSpPr>
        <p:spPr bwMode="auto">
          <a:xfrm>
            <a:off x="4986830" y="2094747"/>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04	</a:t>
            </a:r>
            <a:r>
              <a:rPr lang="zh-CN" altLang="en-US" sz="1500" b="1" dirty="0">
                <a:solidFill>
                  <a:schemeClr val="bg1"/>
                </a:solidFill>
                <a:latin typeface="Arial" charset="0"/>
              </a:rPr>
              <a:t>事件</a:t>
            </a:r>
            <a:endParaRPr lang="zh-CN" altLang="en-US" sz="1500" b="1" dirty="0">
              <a:solidFill>
                <a:schemeClr val="bg1"/>
              </a:solidFill>
              <a:latin typeface="Arial" charset="0"/>
              <a:ea typeface="黑体" pitchFamily="49" charset="-122"/>
            </a:endParaRPr>
          </a:p>
        </p:txBody>
      </p:sp>
      <p:pic>
        <p:nvPicPr>
          <p:cNvPr id="14" name="Picture 13" descr="F:\工作\功夫系列课程\PPT模版\目录\橙色\目录-30.png"/>
          <p:cNvPicPr>
            <a:picLocks noChangeAspect="1" noChangeArrowheads="1"/>
          </p:cNvPicPr>
          <p:nvPr/>
        </p:nvPicPr>
        <p:blipFill>
          <a:blip r:embed="rId3" cstate="print"/>
          <a:srcRect/>
          <a:stretch>
            <a:fillRect/>
          </a:stretch>
        </p:blipFill>
        <p:spPr bwMode="auto">
          <a:xfrm>
            <a:off x="-214346" y="3000378"/>
            <a:ext cx="4752528" cy="649447"/>
          </a:xfrm>
          <a:prstGeom prst="rect">
            <a:avLst/>
          </a:prstGeom>
          <a:noFill/>
          <a:ln w="9525">
            <a:noFill/>
            <a:miter lim="800000"/>
            <a:headEnd/>
            <a:tailEnd/>
          </a:ln>
        </p:spPr>
      </p:pic>
      <p:sp>
        <p:nvSpPr>
          <p:cNvPr id="15" name="Text Box 14"/>
          <p:cNvSpPr txBox="1">
            <a:spLocks noChangeArrowheads="1"/>
          </p:cNvSpPr>
          <p:nvPr/>
        </p:nvSpPr>
        <p:spPr bwMode="auto">
          <a:xfrm>
            <a:off x="629112" y="3166317"/>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05	</a:t>
            </a:r>
            <a:r>
              <a:rPr lang="zh-CN" altLang="en-US" sz="1500" b="1" dirty="0">
                <a:solidFill>
                  <a:schemeClr val="bg1"/>
                </a:solidFill>
                <a:latin typeface="Arial" charset="0"/>
              </a:rPr>
              <a:t>常用对象</a:t>
            </a:r>
            <a:endParaRPr lang="zh-CN" altLang="en-US" sz="1500" b="1" dirty="0">
              <a:solidFill>
                <a:schemeClr val="bg1"/>
              </a:solidFill>
              <a:latin typeface="Arial" charset="0"/>
              <a:ea typeface="黑体" pitchFamily="49" charset="-122"/>
            </a:endParaRPr>
          </a:p>
        </p:txBody>
      </p:sp>
      <p:pic>
        <p:nvPicPr>
          <p:cNvPr id="16" name="Picture 13" descr="F:\工作\功夫系列课程\PPT模版\目录\橙色\目录-30.png"/>
          <p:cNvPicPr>
            <a:picLocks noChangeAspect="1" noChangeArrowheads="1"/>
          </p:cNvPicPr>
          <p:nvPr/>
        </p:nvPicPr>
        <p:blipFill>
          <a:blip r:embed="rId3" cstate="print"/>
          <a:srcRect/>
          <a:stretch>
            <a:fillRect/>
          </a:stretch>
        </p:blipFill>
        <p:spPr bwMode="auto">
          <a:xfrm>
            <a:off x="4143372" y="2928940"/>
            <a:ext cx="4752528" cy="649447"/>
          </a:xfrm>
          <a:prstGeom prst="rect">
            <a:avLst/>
          </a:prstGeom>
          <a:noFill/>
          <a:ln w="9525">
            <a:noFill/>
            <a:miter lim="800000"/>
            <a:headEnd/>
            <a:tailEnd/>
          </a:ln>
        </p:spPr>
      </p:pic>
      <p:sp>
        <p:nvSpPr>
          <p:cNvPr id="17" name="Text Box 14"/>
          <p:cNvSpPr txBox="1">
            <a:spLocks noChangeArrowheads="1"/>
          </p:cNvSpPr>
          <p:nvPr/>
        </p:nvSpPr>
        <p:spPr bwMode="auto">
          <a:xfrm>
            <a:off x="4986830" y="3094879"/>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06	Ajax</a:t>
            </a:r>
            <a:r>
              <a:rPr lang="zh-CN" altLang="en-US" sz="1500" b="1" dirty="0">
                <a:solidFill>
                  <a:schemeClr val="bg1"/>
                </a:solidFill>
                <a:latin typeface="Arial" charset="0"/>
              </a:rPr>
              <a:t>技术</a:t>
            </a:r>
            <a:endParaRPr lang="zh-CN" altLang="en-US" sz="1500" b="1" dirty="0">
              <a:solidFill>
                <a:schemeClr val="bg1"/>
              </a:solidFill>
              <a:latin typeface="Arial" charset="0"/>
              <a:ea typeface="黑体" pitchFamily="49" charset="-122"/>
            </a:endParaRPr>
          </a:p>
        </p:txBody>
      </p:sp>
      <p:pic>
        <p:nvPicPr>
          <p:cNvPr id="18" name="Picture 13" descr="F:\工作\功夫系列课程\PPT模版\目录\橙色\目录-30.png"/>
          <p:cNvPicPr>
            <a:picLocks noChangeAspect="1" noChangeArrowheads="1"/>
          </p:cNvPicPr>
          <p:nvPr/>
        </p:nvPicPr>
        <p:blipFill>
          <a:blip r:embed="rId3" cstate="print"/>
          <a:srcRect/>
          <a:stretch>
            <a:fillRect/>
          </a:stretch>
        </p:blipFill>
        <p:spPr bwMode="auto">
          <a:xfrm>
            <a:off x="-214346" y="4071948"/>
            <a:ext cx="4752528" cy="649447"/>
          </a:xfrm>
          <a:prstGeom prst="rect">
            <a:avLst/>
          </a:prstGeom>
          <a:noFill/>
          <a:ln w="9525">
            <a:noFill/>
            <a:miter lim="800000"/>
            <a:headEnd/>
            <a:tailEnd/>
          </a:ln>
        </p:spPr>
      </p:pic>
      <p:sp>
        <p:nvSpPr>
          <p:cNvPr id="19" name="Text Box 14"/>
          <p:cNvSpPr txBox="1">
            <a:spLocks noChangeArrowheads="1"/>
          </p:cNvSpPr>
          <p:nvPr/>
        </p:nvSpPr>
        <p:spPr bwMode="auto">
          <a:xfrm>
            <a:off x="629112" y="4237887"/>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07	</a:t>
            </a:r>
            <a:r>
              <a:rPr lang="en-US" altLang="zh-CN" sz="1500" b="1" dirty="0" err="1">
                <a:solidFill>
                  <a:schemeClr val="bg1"/>
                </a:solidFill>
                <a:latin typeface="Arial" charset="0"/>
              </a:rPr>
              <a:t>jQuery</a:t>
            </a:r>
            <a:r>
              <a:rPr lang="zh-CN" altLang="en-US" sz="1500" b="1" dirty="0">
                <a:solidFill>
                  <a:schemeClr val="bg1"/>
                </a:solidFill>
                <a:latin typeface="Arial" charset="0"/>
              </a:rPr>
              <a:t>技术</a:t>
            </a: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什么是事件和事件处理程序</a:t>
            </a:r>
          </a:p>
        </p:txBody>
      </p:sp>
      <p:sp>
        <p:nvSpPr>
          <p:cNvPr id="11" name="横卷形 10"/>
          <p:cNvSpPr/>
          <p:nvPr/>
        </p:nvSpPr>
        <p:spPr>
          <a:xfrm>
            <a:off x="1142976" y="1571618"/>
            <a:ext cx="6357966" cy="2699266"/>
          </a:xfrm>
          <a:prstGeom prst="horizontalScroll">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dirty="0"/>
              <a:t>	JavaScript</a:t>
            </a:r>
            <a:r>
              <a:rPr lang="zh-CN" altLang="en-US" dirty="0"/>
              <a:t>与</a:t>
            </a:r>
            <a:r>
              <a:rPr lang="en-US" altLang="zh-CN" dirty="0"/>
              <a:t>Web</a:t>
            </a:r>
            <a:r>
              <a:rPr lang="zh-CN" altLang="en-US" dirty="0"/>
              <a:t>页面之间的交互是通过用户操作浏览器页面时触发相关事件来实现的。例如，在页面载入完毕时将触发</a:t>
            </a:r>
            <a:r>
              <a:rPr lang="en-US" altLang="zh-CN" dirty="0" err="1"/>
              <a:t>onload</a:t>
            </a:r>
            <a:r>
              <a:rPr lang="zh-CN" altLang="en-US" dirty="0"/>
              <a:t>（载入）事件、当用户单击按钮时将触发按钮的</a:t>
            </a:r>
            <a:r>
              <a:rPr lang="en-US" altLang="zh-CN" dirty="0" err="1"/>
              <a:t>onclick</a:t>
            </a:r>
            <a:r>
              <a:rPr lang="zh-CN" altLang="en-US" dirty="0"/>
              <a:t>事件等。事件处理程序则是用于响应某个事件而执行的处理程序。事件处理程序可以是任意</a:t>
            </a:r>
            <a:r>
              <a:rPr lang="en-US" altLang="zh-CN" dirty="0"/>
              <a:t>JavaScript</a:t>
            </a:r>
            <a:r>
              <a:rPr lang="zh-CN" altLang="en-US" dirty="0"/>
              <a:t>语句，但通常使用特定的自定义函数（</a:t>
            </a:r>
            <a:r>
              <a:rPr lang="en-US" altLang="zh-CN" dirty="0"/>
              <a:t>Function</a:t>
            </a:r>
            <a:r>
              <a:rPr lang="zh-CN" altLang="en-US" dirty="0"/>
              <a:t>）来对事件进行处理。</a:t>
            </a: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JavaScript</a:t>
            </a:r>
            <a:r>
              <a:rPr lang="zh-CN" altLang="en-US" sz="2700" dirty="0">
                <a:solidFill>
                  <a:srgbClr val="FF6600"/>
                </a:solidFill>
                <a:latin typeface="Arial" charset="0"/>
                <a:ea typeface="隶书" pitchFamily="49" charset="-122"/>
              </a:rPr>
              <a:t>的常用事件</a:t>
            </a:r>
          </a:p>
        </p:txBody>
      </p:sp>
      <p:graphicFrame>
        <p:nvGraphicFramePr>
          <p:cNvPr id="12" name="表格 11"/>
          <p:cNvGraphicFramePr>
            <a:graphicFrameLocks noGrp="1"/>
          </p:cNvGraphicFramePr>
          <p:nvPr/>
        </p:nvGraphicFramePr>
        <p:xfrm>
          <a:off x="642910" y="1428742"/>
          <a:ext cx="7715304" cy="3371245"/>
        </p:xfrm>
        <a:graphic>
          <a:graphicData uri="http://schemas.openxmlformats.org/drawingml/2006/table">
            <a:tbl>
              <a:tblPr firstRow="1" bandRow="1">
                <a:tableStyleId>{5C22544A-7EE6-4342-B048-85BDC9FD1C3A}</a:tableStyleId>
              </a:tblPr>
              <a:tblGrid>
                <a:gridCol w="1054807">
                  <a:extLst>
                    <a:ext uri="{9D8B030D-6E8A-4147-A177-3AD203B41FA5}">
                      <a16:colId xmlns:a16="http://schemas.microsoft.com/office/drawing/2014/main" val="20000"/>
                    </a:ext>
                  </a:extLst>
                </a:gridCol>
                <a:gridCol w="2802845">
                  <a:extLst>
                    <a:ext uri="{9D8B030D-6E8A-4147-A177-3AD203B41FA5}">
                      <a16:colId xmlns:a16="http://schemas.microsoft.com/office/drawing/2014/main" val="20001"/>
                    </a:ext>
                  </a:extLst>
                </a:gridCol>
                <a:gridCol w="994558">
                  <a:extLst>
                    <a:ext uri="{9D8B030D-6E8A-4147-A177-3AD203B41FA5}">
                      <a16:colId xmlns:a16="http://schemas.microsoft.com/office/drawing/2014/main" val="20002"/>
                    </a:ext>
                  </a:extLst>
                </a:gridCol>
                <a:gridCol w="2863094">
                  <a:extLst>
                    <a:ext uri="{9D8B030D-6E8A-4147-A177-3AD203B41FA5}">
                      <a16:colId xmlns:a16="http://schemas.microsoft.com/office/drawing/2014/main" val="20003"/>
                    </a:ext>
                  </a:extLst>
                </a:gridCol>
              </a:tblGrid>
              <a:tr h="264313">
                <a:tc>
                  <a:txBody>
                    <a:bodyPr/>
                    <a:lstStyle/>
                    <a:p>
                      <a:pPr algn="just">
                        <a:spcBef>
                          <a:spcPts val="120"/>
                        </a:spcBef>
                        <a:spcAft>
                          <a:spcPts val="120"/>
                        </a:spcAft>
                      </a:pPr>
                      <a:r>
                        <a:rPr lang="zh-CN" sz="850" kern="1000" dirty="0">
                          <a:latin typeface="Times New Roman"/>
                          <a:ea typeface="方正书宋简体"/>
                        </a:rPr>
                        <a:t>事</a:t>
                      </a:r>
                      <a:r>
                        <a:rPr lang="en-US" sz="850" kern="1000" dirty="0">
                          <a:latin typeface="Times New Roman"/>
                          <a:ea typeface="方正书宋简体"/>
                        </a:rPr>
                        <a:t>    </a:t>
                      </a:r>
                      <a:r>
                        <a:rPr lang="zh-CN" sz="850" kern="1000" dirty="0">
                          <a:latin typeface="Times New Roman"/>
                          <a:ea typeface="方正书宋简体"/>
                        </a:rPr>
                        <a:t>件</a:t>
                      </a:r>
                    </a:p>
                  </a:txBody>
                  <a:tcPr marL="68580" marR="68580" marT="0" marB="0" anchor="ctr"/>
                </a:tc>
                <a:tc>
                  <a:txBody>
                    <a:bodyPr/>
                    <a:lstStyle/>
                    <a:p>
                      <a:pPr algn="just">
                        <a:spcBef>
                          <a:spcPts val="120"/>
                        </a:spcBef>
                        <a:spcAft>
                          <a:spcPts val="120"/>
                        </a:spcAft>
                      </a:pPr>
                      <a:r>
                        <a:rPr lang="zh-CN" sz="850" kern="1000" dirty="0">
                          <a:latin typeface="Times New Roman"/>
                          <a:ea typeface="方正书宋简体"/>
                        </a:rPr>
                        <a:t>何 时 触 发</a:t>
                      </a:r>
                    </a:p>
                  </a:txBody>
                  <a:tcPr marL="68580" marR="68580" marT="0" marB="0" anchor="ctr"/>
                </a:tc>
                <a:tc>
                  <a:txBody>
                    <a:bodyPr/>
                    <a:lstStyle/>
                    <a:p>
                      <a:pPr algn="just">
                        <a:spcBef>
                          <a:spcPts val="120"/>
                        </a:spcBef>
                        <a:spcAft>
                          <a:spcPts val="120"/>
                        </a:spcAft>
                      </a:pPr>
                      <a:r>
                        <a:rPr lang="zh-CN" sz="850" kern="1000" dirty="0">
                          <a:latin typeface="Times New Roman"/>
                          <a:ea typeface="方正书宋简体"/>
                        </a:rPr>
                        <a:t>事</a:t>
                      </a:r>
                      <a:r>
                        <a:rPr lang="en-US" sz="850" kern="1000" dirty="0">
                          <a:latin typeface="Times New Roman"/>
                          <a:ea typeface="方正书宋简体"/>
                        </a:rPr>
                        <a:t>    </a:t>
                      </a:r>
                      <a:r>
                        <a:rPr lang="zh-CN" sz="850" kern="1000" dirty="0">
                          <a:latin typeface="Times New Roman"/>
                          <a:ea typeface="方正书宋简体"/>
                        </a:rPr>
                        <a:t>件</a:t>
                      </a:r>
                    </a:p>
                  </a:txBody>
                  <a:tcPr marL="68580" marR="68580" marT="0" marB="0" anchor="ctr"/>
                </a:tc>
                <a:tc>
                  <a:txBody>
                    <a:bodyPr/>
                    <a:lstStyle/>
                    <a:p>
                      <a:pPr algn="just">
                        <a:spcBef>
                          <a:spcPts val="120"/>
                        </a:spcBef>
                        <a:spcAft>
                          <a:spcPts val="120"/>
                        </a:spcAft>
                      </a:pPr>
                      <a:r>
                        <a:rPr lang="zh-CN" sz="850" kern="1000" dirty="0">
                          <a:latin typeface="Times New Roman"/>
                          <a:ea typeface="方正书宋简体"/>
                        </a:rPr>
                        <a:t>何 时 触 发</a:t>
                      </a:r>
                    </a:p>
                  </a:txBody>
                  <a:tcPr marL="68580" marR="68580" marT="0" marB="0" anchor="ctr"/>
                </a:tc>
                <a:extLst>
                  <a:ext uri="{0D108BD9-81ED-4DB2-BD59-A6C34878D82A}">
                    <a16:rowId xmlns:a16="http://schemas.microsoft.com/office/drawing/2014/main" val="10000"/>
                  </a:ext>
                </a:extLst>
              </a:tr>
              <a:tr h="215562">
                <a:tc>
                  <a:txBody>
                    <a:bodyPr/>
                    <a:lstStyle/>
                    <a:p>
                      <a:pPr algn="just">
                        <a:spcBef>
                          <a:spcPts val="120"/>
                        </a:spcBef>
                        <a:spcAft>
                          <a:spcPts val="120"/>
                        </a:spcAft>
                      </a:pPr>
                      <a:r>
                        <a:rPr lang="en-US" sz="850" kern="1000">
                          <a:latin typeface="Times New Roman"/>
                          <a:ea typeface="方正书宋简体"/>
                        </a:rPr>
                        <a:t>onabort</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对象载入被中断时触发</a:t>
                      </a:r>
                    </a:p>
                  </a:txBody>
                  <a:tcPr marL="68580" marR="68580" marT="0" marB="0" anchor="ctr"/>
                </a:tc>
                <a:tc>
                  <a:txBody>
                    <a:bodyPr/>
                    <a:lstStyle/>
                    <a:p>
                      <a:pPr algn="just">
                        <a:spcBef>
                          <a:spcPts val="120"/>
                        </a:spcBef>
                        <a:spcAft>
                          <a:spcPts val="120"/>
                        </a:spcAft>
                      </a:pPr>
                      <a:r>
                        <a:rPr lang="en-US" sz="850" kern="1000" dirty="0" err="1">
                          <a:latin typeface="Times New Roman"/>
                          <a:ea typeface="方正书宋简体"/>
                        </a:rPr>
                        <a:t>onmousedown</a:t>
                      </a:r>
                      <a:endParaRPr lang="zh-CN" sz="850" kern="1000" dirty="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单击任何一个鼠标按键时触发</a:t>
                      </a:r>
                    </a:p>
                  </a:txBody>
                  <a:tcPr marL="68580" marR="68580" marT="0" marB="0" anchor="ctr"/>
                </a:tc>
                <a:extLst>
                  <a:ext uri="{0D108BD9-81ED-4DB2-BD59-A6C34878D82A}">
                    <a16:rowId xmlns:a16="http://schemas.microsoft.com/office/drawing/2014/main" val="10001"/>
                  </a:ext>
                </a:extLst>
              </a:tr>
              <a:tr h="215562">
                <a:tc>
                  <a:txBody>
                    <a:bodyPr/>
                    <a:lstStyle/>
                    <a:p>
                      <a:pPr algn="just">
                        <a:spcBef>
                          <a:spcPts val="120"/>
                        </a:spcBef>
                        <a:spcAft>
                          <a:spcPts val="120"/>
                        </a:spcAft>
                      </a:pPr>
                      <a:r>
                        <a:rPr lang="en-US" sz="850" kern="1000" dirty="0" err="1">
                          <a:latin typeface="Times New Roman"/>
                          <a:ea typeface="方正书宋简体"/>
                        </a:rPr>
                        <a:t>onblur</a:t>
                      </a:r>
                      <a:endParaRPr lang="zh-CN" sz="850" kern="1000" dirty="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元素或窗口本身失去焦点时触发</a:t>
                      </a:r>
                    </a:p>
                  </a:txBody>
                  <a:tcPr marL="68580" marR="68580" marT="0" marB="0" anchor="ctr"/>
                </a:tc>
                <a:tc>
                  <a:txBody>
                    <a:bodyPr/>
                    <a:lstStyle/>
                    <a:p>
                      <a:pPr algn="just">
                        <a:spcBef>
                          <a:spcPts val="120"/>
                        </a:spcBef>
                        <a:spcAft>
                          <a:spcPts val="120"/>
                        </a:spcAft>
                      </a:pPr>
                      <a:r>
                        <a:rPr lang="en-US" sz="850" kern="1000">
                          <a:latin typeface="Times New Roman"/>
                          <a:ea typeface="方正书宋简体"/>
                        </a:rPr>
                        <a:t>onmousemove</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dirty="0">
                          <a:latin typeface="Times New Roman"/>
                          <a:ea typeface="方正书宋简体"/>
                        </a:rPr>
                        <a:t>鼠标在某个元素上移动时持续触发</a:t>
                      </a:r>
                    </a:p>
                  </a:txBody>
                  <a:tcPr marL="68580" marR="68580" marT="0" marB="0" anchor="ctr"/>
                </a:tc>
                <a:extLst>
                  <a:ext uri="{0D108BD9-81ED-4DB2-BD59-A6C34878D82A}">
                    <a16:rowId xmlns:a16="http://schemas.microsoft.com/office/drawing/2014/main" val="10002"/>
                  </a:ext>
                </a:extLst>
              </a:tr>
              <a:tr h="225897">
                <a:tc>
                  <a:txBody>
                    <a:bodyPr/>
                    <a:lstStyle/>
                    <a:p>
                      <a:pPr algn="just">
                        <a:spcBef>
                          <a:spcPts val="120"/>
                        </a:spcBef>
                        <a:spcAft>
                          <a:spcPts val="120"/>
                        </a:spcAft>
                      </a:pPr>
                      <a:r>
                        <a:rPr lang="en-US" sz="850" kern="1000">
                          <a:latin typeface="Times New Roman"/>
                          <a:ea typeface="方正书宋简体"/>
                        </a:rPr>
                        <a:t>onchange</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改变</a:t>
                      </a:r>
                      <a:r>
                        <a:rPr lang="en-US" sz="850" kern="1000">
                          <a:latin typeface="Times New Roman"/>
                          <a:ea typeface="方正书宋简体"/>
                        </a:rPr>
                        <a:t>&lt;select&gt;</a:t>
                      </a:r>
                      <a:r>
                        <a:rPr lang="zh-CN" sz="850" kern="1000">
                          <a:latin typeface="Times New Roman"/>
                          <a:ea typeface="方正书宋简体"/>
                        </a:rPr>
                        <a:t>元素中的选项或其他表单元素失去焦点，并且在其获取焦点后内容发生过改变时触发</a:t>
                      </a:r>
                    </a:p>
                  </a:txBody>
                  <a:tcPr marL="68580" marR="68580" marT="0" marB="0" anchor="ctr"/>
                </a:tc>
                <a:tc>
                  <a:txBody>
                    <a:bodyPr/>
                    <a:lstStyle/>
                    <a:p>
                      <a:pPr algn="just">
                        <a:spcBef>
                          <a:spcPts val="120"/>
                        </a:spcBef>
                        <a:spcAft>
                          <a:spcPts val="120"/>
                        </a:spcAft>
                      </a:pPr>
                      <a:r>
                        <a:rPr lang="en-US" sz="850" kern="1000">
                          <a:latin typeface="Times New Roman"/>
                          <a:ea typeface="方正书宋简体"/>
                        </a:rPr>
                        <a:t>onmouseout</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将鼠标从指定的元素上移开时触发</a:t>
                      </a:r>
                    </a:p>
                  </a:txBody>
                  <a:tcPr marL="68580" marR="68580" marT="0" marB="0" anchor="ctr"/>
                </a:tc>
                <a:extLst>
                  <a:ext uri="{0D108BD9-81ED-4DB2-BD59-A6C34878D82A}">
                    <a16:rowId xmlns:a16="http://schemas.microsoft.com/office/drawing/2014/main" val="10003"/>
                  </a:ext>
                </a:extLst>
              </a:tr>
              <a:tr h="215562">
                <a:tc>
                  <a:txBody>
                    <a:bodyPr/>
                    <a:lstStyle/>
                    <a:p>
                      <a:pPr algn="just">
                        <a:spcBef>
                          <a:spcPts val="120"/>
                        </a:spcBef>
                        <a:spcAft>
                          <a:spcPts val="120"/>
                        </a:spcAft>
                      </a:pPr>
                      <a:r>
                        <a:rPr lang="en-US" sz="850" kern="1000">
                          <a:latin typeface="Times New Roman"/>
                          <a:ea typeface="方正书宋简体"/>
                        </a:rPr>
                        <a:t>onclick</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单击鼠标左键时触发。当光标的焦点在按钮上，并按下回车键时，也会触发该事件</a:t>
                      </a:r>
                    </a:p>
                  </a:txBody>
                  <a:tcPr marL="68580" marR="68580" marT="0" marB="0" anchor="ctr"/>
                </a:tc>
                <a:tc>
                  <a:txBody>
                    <a:bodyPr/>
                    <a:lstStyle/>
                    <a:p>
                      <a:pPr algn="just">
                        <a:spcBef>
                          <a:spcPts val="120"/>
                        </a:spcBef>
                        <a:spcAft>
                          <a:spcPts val="120"/>
                        </a:spcAft>
                      </a:pPr>
                      <a:r>
                        <a:rPr lang="en-US" sz="850" kern="1000">
                          <a:latin typeface="Times New Roman"/>
                          <a:ea typeface="方正书宋简体"/>
                        </a:rPr>
                        <a:t>onmouseover</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鼠标移到某个元素上时触发</a:t>
                      </a:r>
                    </a:p>
                  </a:txBody>
                  <a:tcPr marL="68580" marR="68580" marT="0" marB="0" anchor="ctr"/>
                </a:tc>
                <a:extLst>
                  <a:ext uri="{0D108BD9-81ED-4DB2-BD59-A6C34878D82A}">
                    <a16:rowId xmlns:a16="http://schemas.microsoft.com/office/drawing/2014/main" val="10004"/>
                  </a:ext>
                </a:extLst>
              </a:tr>
              <a:tr h="215562">
                <a:tc>
                  <a:txBody>
                    <a:bodyPr/>
                    <a:lstStyle/>
                    <a:p>
                      <a:pPr algn="just">
                        <a:spcBef>
                          <a:spcPts val="120"/>
                        </a:spcBef>
                        <a:spcAft>
                          <a:spcPts val="120"/>
                        </a:spcAft>
                      </a:pPr>
                      <a:r>
                        <a:rPr lang="en-US" sz="850" kern="1000">
                          <a:latin typeface="Times New Roman"/>
                          <a:ea typeface="方正书宋简体"/>
                        </a:rPr>
                        <a:t>ondblclick</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双击鼠标左键时触发</a:t>
                      </a:r>
                    </a:p>
                  </a:txBody>
                  <a:tcPr marL="68580" marR="68580" marT="0" marB="0" anchor="ctr"/>
                </a:tc>
                <a:tc>
                  <a:txBody>
                    <a:bodyPr/>
                    <a:lstStyle/>
                    <a:p>
                      <a:pPr algn="just">
                        <a:spcBef>
                          <a:spcPts val="120"/>
                        </a:spcBef>
                        <a:spcAft>
                          <a:spcPts val="120"/>
                        </a:spcAft>
                      </a:pPr>
                      <a:r>
                        <a:rPr lang="en-US" sz="850" kern="1000">
                          <a:latin typeface="Times New Roman"/>
                          <a:ea typeface="方正书宋简体"/>
                        </a:rPr>
                        <a:t>onmouseup</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释放任意一个鼠标按键时触发</a:t>
                      </a:r>
                    </a:p>
                  </a:txBody>
                  <a:tcPr marL="68580" marR="68580" marT="0" marB="0" anchor="ctr"/>
                </a:tc>
                <a:extLst>
                  <a:ext uri="{0D108BD9-81ED-4DB2-BD59-A6C34878D82A}">
                    <a16:rowId xmlns:a16="http://schemas.microsoft.com/office/drawing/2014/main" val="10005"/>
                  </a:ext>
                </a:extLst>
              </a:tr>
              <a:tr h="215562">
                <a:tc>
                  <a:txBody>
                    <a:bodyPr/>
                    <a:lstStyle/>
                    <a:p>
                      <a:pPr algn="just">
                        <a:spcBef>
                          <a:spcPts val="120"/>
                        </a:spcBef>
                        <a:spcAft>
                          <a:spcPts val="120"/>
                        </a:spcAft>
                      </a:pPr>
                      <a:r>
                        <a:rPr lang="en-US" sz="850" kern="1000">
                          <a:latin typeface="Times New Roman"/>
                          <a:ea typeface="方正书宋简体"/>
                        </a:rPr>
                        <a:t>onerror</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出现错误时触发</a:t>
                      </a:r>
                    </a:p>
                  </a:txBody>
                  <a:tcPr marL="68580" marR="68580" marT="0" marB="0" anchor="ctr"/>
                </a:tc>
                <a:tc>
                  <a:txBody>
                    <a:bodyPr/>
                    <a:lstStyle/>
                    <a:p>
                      <a:pPr algn="just">
                        <a:spcBef>
                          <a:spcPts val="120"/>
                        </a:spcBef>
                        <a:spcAft>
                          <a:spcPts val="120"/>
                        </a:spcAft>
                      </a:pPr>
                      <a:r>
                        <a:rPr lang="en-US" sz="850" kern="1000">
                          <a:latin typeface="Times New Roman"/>
                          <a:ea typeface="方正书宋简体"/>
                        </a:rPr>
                        <a:t>onreset</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单击重置按钮时，在</a:t>
                      </a:r>
                      <a:r>
                        <a:rPr lang="en-US" sz="850" kern="1000">
                          <a:latin typeface="Times New Roman"/>
                          <a:ea typeface="方正书宋简体"/>
                        </a:rPr>
                        <a:t>&lt;form&gt;</a:t>
                      </a:r>
                      <a:r>
                        <a:rPr lang="zh-CN" sz="850" kern="1000">
                          <a:latin typeface="Times New Roman"/>
                          <a:ea typeface="方正书宋简体"/>
                        </a:rPr>
                        <a:t>上触发</a:t>
                      </a:r>
                    </a:p>
                  </a:txBody>
                  <a:tcPr marL="68580" marR="68580" marT="0" marB="0" anchor="ctr"/>
                </a:tc>
                <a:extLst>
                  <a:ext uri="{0D108BD9-81ED-4DB2-BD59-A6C34878D82A}">
                    <a16:rowId xmlns:a16="http://schemas.microsoft.com/office/drawing/2014/main" val="10006"/>
                  </a:ext>
                </a:extLst>
              </a:tr>
              <a:tr h="215562">
                <a:tc>
                  <a:txBody>
                    <a:bodyPr/>
                    <a:lstStyle/>
                    <a:p>
                      <a:pPr algn="just">
                        <a:spcBef>
                          <a:spcPts val="120"/>
                        </a:spcBef>
                        <a:spcAft>
                          <a:spcPts val="120"/>
                        </a:spcAft>
                      </a:pPr>
                      <a:r>
                        <a:rPr lang="en-US" sz="850" kern="1000">
                          <a:latin typeface="Times New Roman"/>
                          <a:ea typeface="方正书宋简体"/>
                        </a:rPr>
                        <a:t>onfocus</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任何元素或窗口本身获得焦点时触发</a:t>
                      </a:r>
                    </a:p>
                  </a:txBody>
                  <a:tcPr marL="68580" marR="68580" marT="0" marB="0" anchor="ctr"/>
                </a:tc>
                <a:tc>
                  <a:txBody>
                    <a:bodyPr/>
                    <a:lstStyle/>
                    <a:p>
                      <a:pPr algn="just">
                        <a:spcBef>
                          <a:spcPts val="120"/>
                        </a:spcBef>
                        <a:spcAft>
                          <a:spcPts val="120"/>
                        </a:spcAft>
                      </a:pPr>
                      <a:r>
                        <a:rPr lang="en-US" sz="850" kern="1000">
                          <a:latin typeface="Times New Roman"/>
                          <a:ea typeface="方正书宋简体"/>
                        </a:rPr>
                        <a:t>onresize</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窗口或框架的大小发生改变时触发</a:t>
                      </a:r>
                    </a:p>
                  </a:txBody>
                  <a:tcPr marL="68580" marR="68580" marT="0" marB="0" anchor="ctr"/>
                </a:tc>
                <a:extLst>
                  <a:ext uri="{0D108BD9-81ED-4DB2-BD59-A6C34878D82A}">
                    <a16:rowId xmlns:a16="http://schemas.microsoft.com/office/drawing/2014/main" val="10007"/>
                  </a:ext>
                </a:extLst>
              </a:tr>
              <a:tr h="280833">
                <a:tc>
                  <a:txBody>
                    <a:bodyPr/>
                    <a:lstStyle/>
                    <a:p>
                      <a:pPr algn="just">
                        <a:spcBef>
                          <a:spcPts val="120"/>
                        </a:spcBef>
                        <a:spcAft>
                          <a:spcPts val="120"/>
                        </a:spcAft>
                      </a:pPr>
                      <a:r>
                        <a:rPr lang="en-US" sz="850" kern="1000">
                          <a:latin typeface="Times New Roman"/>
                          <a:ea typeface="方正书宋简体"/>
                        </a:rPr>
                        <a:t>onkeydown</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键盘上的按键（包括</a:t>
                      </a:r>
                      <a:r>
                        <a:rPr lang="en-US" sz="850" kern="1000">
                          <a:latin typeface="Times New Roman"/>
                          <a:ea typeface="方正书宋简体"/>
                        </a:rPr>
                        <a:t>Shift</a:t>
                      </a:r>
                      <a:r>
                        <a:rPr lang="zh-CN" sz="850" kern="1000">
                          <a:latin typeface="Times New Roman"/>
                          <a:ea typeface="方正书宋简体"/>
                        </a:rPr>
                        <a:t>或</a:t>
                      </a:r>
                      <a:r>
                        <a:rPr lang="en-US" sz="850" kern="1000">
                          <a:latin typeface="Times New Roman"/>
                          <a:ea typeface="方正书宋简体"/>
                        </a:rPr>
                        <a:t>Alt</a:t>
                      </a:r>
                      <a:r>
                        <a:rPr lang="zh-CN" sz="850" kern="1000">
                          <a:latin typeface="Times New Roman"/>
                          <a:ea typeface="方正书宋简体"/>
                        </a:rPr>
                        <a:t>等键）被按下时触发，如果一直按着某键，则会不断触发。当返回</a:t>
                      </a:r>
                      <a:r>
                        <a:rPr lang="en-US" sz="850" kern="1000">
                          <a:latin typeface="Times New Roman"/>
                          <a:ea typeface="方正书宋简体"/>
                        </a:rPr>
                        <a:t>false</a:t>
                      </a:r>
                      <a:r>
                        <a:rPr lang="zh-CN" sz="850" kern="1000">
                          <a:latin typeface="Times New Roman"/>
                          <a:ea typeface="方正书宋简体"/>
                        </a:rPr>
                        <a:t>时，取消默认动作</a:t>
                      </a:r>
                    </a:p>
                  </a:txBody>
                  <a:tcPr marL="68580" marR="68580" marT="0" marB="0" anchor="ctr"/>
                </a:tc>
                <a:tc>
                  <a:txBody>
                    <a:bodyPr/>
                    <a:lstStyle/>
                    <a:p>
                      <a:pPr algn="just">
                        <a:spcBef>
                          <a:spcPts val="120"/>
                        </a:spcBef>
                        <a:spcAft>
                          <a:spcPts val="120"/>
                        </a:spcAft>
                      </a:pPr>
                      <a:r>
                        <a:rPr lang="en-US" sz="850" kern="1000">
                          <a:latin typeface="Times New Roman"/>
                          <a:ea typeface="方正书宋简体"/>
                        </a:rPr>
                        <a:t>onscroll</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在任何带滚动条的元素或窗口上滚动时触发</a:t>
                      </a:r>
                    </a:p>
                  </a:txBody>
                  <a:tcPr marL="68580" marR="68580" marT="0" marB="0" anchor="ctr"/>
                </a:tc>
                <a:extLst>
                  <a:ext uri="{0D108BD9-81ED-4DB2-BD59-A6C34878D82A}">
                    <a16:rowId xmlns:a16="http://schemas.microsoft.com/office/drawing/2014/main" val="10008"/>
                  </a:ext>
                </a:extLst>
              </a:tr>
              <a:tr h="374443">
                <a:tc>
                  <a:txBody>
                    <a:bodyPr/>
                    <a:lstStyle/>
                    <a:p>
                      <a:pPr algn="just">
                        <a:spcBef>
                          <a:spcPts val="120"/>
                        </a:spcBef>
                        <a:spcAft>
                          <a:spcPts val="120"/>
                        </a:spcAft>
                      </a:pPr>
                      <a:r>
                        <a:rPr lang="en-US" sz="850" kern="1000">
                          <a:latin typeface="Times New Roman"/>
                          <a:ea typeface="方正书宋简体"/>
                        </a:rPr>
                        <a:t>onkeypress</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键盘上的按键被按下，并产生一个字符时发生。也就是说，当按下</a:t>
                      </a:r>
                      <a:r>
                        <a:rPr lang="en-US" sz="850" kern="1000">
                          <a:latin typeface="Times New Roman"/>
                          <a:ea typeface="方正书宋简体"/>
                        </a:rPr>
                        <a:t>Shift</a:t>
                      </a:r>
                      <a:r>
                        <a:rPr lang="zh-CN" sz="850" kern="1000">
                          <a:latin typeface="Times New Roman"/>
                          <a:ea typeface="方正书宋简体"/>
                        </a:rPr>
                        <a:t>或</a:t>
                      </a:r>
                      <a:r>
                        <a:rPr lang="en-US" sz="850" kern="1000">
                          <a:latin typeface="Times New Roman"/>
                          <a:ea typeface="方正书宋简体"/>
                        </a:rPr>
                        <a:t>Alt</a:t>
                      </a:r>
                      <a:r>
                        <a:rPr lang="zh-CN" sz="850" kern="1000">
                          <a:latin typeface="Times New Roman"/>
                          <a:ea typeface="方正书宋简体"/>
                        </a:rPr>
                        <a:t>等键时不触发。如果一直按下某键时，会不断触发。当返回</a:t>
                      </a:r>
                      <a:r>
                        <a:rPr lang="en-US" sz="850" kern="1000">
                          <a:latin typeface="Times New Roman"/>
                          <a:ea typeface="方正书宋简体"/>
                        </a:rPr>
                        <a:t>false</a:t>
                      </a:r>
                      <a:r>
                        <a:rPr lang="zh-CN" sz="850" kern="1000">
                          <a:latin typeface="Times New Roman"/>
                          <a:ea typeface="方正书宋简体"/>
                        </a:rPr>
                        <a:t>时，取消默认动作</a:t>
                      </a:r>
                    </a:p>
                  </a:txBody>
                  <a:tcPr marL="68580" marR="68580" marT="0" marB="0" anchor="ctr"/>
                </a:tc>
                <a:tc>
                  <a:txBody>
                    <a:bodyPr/>
                    <a:lstStyle/>
                    <a:p>
                      <a:pPr algn="just">
                        <a:spcBef>
                          <a:spcPts val="120"/>
                        </a:spcBef>
                        <a:spcAft>
                          <a:spcPts val="120"/>
                        </a:spcAft>
                      </a:pPr>
                      <a:r>
                        <a:rPr lang="en-US" sz="850" kern="1000">
                          <a:latin typeface="Times New Roman"/>
                          <a:ea typeface="方正书宋简体"/>
                        </a:rPr>
                        <a:t>onselect</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选中文本时触发</a:t>
                      </a:r>
                    </a:p>
                  </a:txBody>
                  <a:tcPr marL="68580" marR="68580" marT="0" marB="0" anchor="ctr"/>
                </a:tc>
                <a:extLst>
                  <a:ext uri="{0D108BD9-81ED-4DB2-BD59-A6C34878D82A}">
                    <a16:rowId xmlns:a16="http://schemas.microsoft.com/office/drawing/2014/main" val="10009"/>
                  </a:ext>
                </a:extLst>
              </a:tr>
              <a:tr h="215562">
                <a:tc>
                  <a:txBody>
                    <a:bodyPr/>
                    <a:lstStyle/>
                    <a:p>
                      <a:pPr algn="just">
                        <a:spcBef>
                          <a:spcPts val="120"/>
                        </a:spcBef>
                        <a:spcAft>
                          <a:spcPts val="120"/>
                        </a:spcAft>
                      </a:pPr>
                      <a:r>
                        <a:rPr lang="en-US" sz="850" kern="1000">
                          <a:latin typeface="Times New Roman"/>
                          <a:ea typeface="方正书宋简体"/>
                        </a:rPr>
                        <a:t>onkeyup</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dirty="0">
                          <a:latin typeface="Times New Roman"/>
                          <a:ea typeface="方正书宋简体"/>
                        </a:rPr>
                        <a:t>释放键盘上的按键时触发</a:t>
                      </a:r>
                    </a:p>
                  </a:txBody>
                  <a:tcPr marL="68580" marR="68580" marT="0" marB="0" anchor="ctr"/>
                </a:tc>
                <a:tc>
                  <a:txBody>
                    <a:bodyPr/>
                    <a:lstStyle/>
                    <a:p>
                      <a:pPr algn="just">
                        <a:spcBef>
                          <a:spcPts val="120"/>
                        </a:spcBef>
                        <a:spcAft>
                          <a:spcPts val="120"/>
                        </a:spcAft>
                      </a:pPr>
                      <a:r>
                        <a:rPr lang="en-US" sz="850" kern="1000">
                          <a:latin typeface="Times New Roman"/>
                          <a:ea typeface="方正书宋简体"/>
                        </a:rPr>
                        <a:t>onsubmit</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a:ea typeface="方正书宋简体"/>
                        </a:rPr>
                        <a:t>单击提交按钮时，在</a:t>
                      </a:r>
                      <a:r>
                        <a:rPr lang="en-US" sz="850" kern="1000">
                          <a:latin typeface="Times New Roman"/>
                          <a:ea typeface="方正书宋简体"/>
                        </a:rPr>
                        <a:t>&lt;form&gt;</a:t>
                      </a:r>
                      <a:r>
                        <a:rPr lang="zh-CN" sz="850" kern="1000">
                          <a:latin typeface="Times New Roman"/>
                          <a:ea typeface="方正书宋简体"/>
                        </a:rPr>
                        <a:t>上触发</a:t>
                      </a:r>
                    </a:p>
                  </a:txBody>
                  <a:tcPr marL="68580" marR="68580" marT="0" marB="0" anchor="ctr"/>
                </a:tc>
                <a:extLst>
                  <a:ext uri="{0D108BD9-81ED-4DB2-BD59-A6C34878D82A}">
                    <a16:rowId xmlns:a16="http://schemas.microsoft.com/office/drawing/2014/main" val="10010"/>
                  </a:ext>
                </a:extLst>
              </a:tr>
              <a:tr h="376497">
                <a:tc>
                  <a:txBody>
                    <a:bodyPr/>
                    <a:lstStyle/>
                    <a:p>
                      <a:pPr algn="just">
                        <a:spcBef>
                          <a:spcPts val="120"/>
                        </a:spcBef>
                        <a:spcAft>
                          <a:spcPts val="120"/>
                        </a:spcAft>
                      </a:pPr>
                      <a:r>
                        <a:rPr lang="en-US" sz="850" kern="1000" dirty="0" err="1">
                          <a:latin typeface="Times New Roman"/>
                          <a:ea typeface="方正书宋简体"/>
                        </a:rPr>
                        <a:t>onload</a:t>
                      </a:r>
                      <a:endParaRPr lang="zh-CN" sz="850" kern="1000" dirty="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dirty="0">
                          <a:latin typeface="Times New Roman"/>
                          <a:ea typeface="方正书宋简体"/>
                        </a:rPr>
                        <a:t>页面完全载入后，在</a:t>
                      </a:r>
                      <a:r>
                        <a:rPr lang="en-US" sz="850" kern="1000" dirty="0">
                          <a:latin typeface="Times New Roman"/>
                          <a:ea typeface="方正书宋简体"/>
                        </a:rPr>
                        <a:t>Window</a:t>
                      </a:r>
                      <a:r>
                        <a:rPr lang="zh-CN" sz="850" kern="1000" dirty="0">
                          <a:latin typeface="Times New Roman"/>
                          <a:ea typeface="方正书宋简体"/>
                        </a:rPr>
                        <a:t>对象上触发；所有框架都载入后，在框架集上触发；</a:t>
                      </a:r>
                      <a:r>
                        <a:rPr lang="en-US" sz="850" kern="1000" dirty="0">
                          <a:latin typeface="Times New Roman"/>
                          <a:ea typeface="方正书宋简体"/>
                        </a:rPr>
                        <a:t>&lt;</a:t>
                      </a:r>
                      <a:r>
                        <a:rPr lang="en-US" sz="850" kern="1000" dirty="0" err="1">
                          <a:latin typeface="Times New Roman"/>
                          <a:ea typeface="方正书宋简体"/>
                        </a:rPr>
                        <a:t>img</a:t>
                      </a:r>
                      <a:r>
                        <a:rPr lang="en-US" sz="850" kern="1000" dirty="0">
                          <a:latin typeface="Times New Roman"/>
                          <a:ea typeface="方正书宋简体"/>
                        </a:rPr>
                        <a:t>&gt;</a:t>
                      </a:r>
                      <a:r>
                        <a:rPr lang="zh-CN" sz="850" kern="1000" dirty="0">
                          <a:latin typeface="Times New Roman"/>
                          <a:ea typeface="方正书宋简体"/>
                        </a:rPr>
                        <a:t>标记指定的图像完全载入后，在其上触发；或</a:t>
                      </a:r>
                      <a:r>
                        <a:rPr lang="en-US" sz="850" kern="1000" dirty="0">
                          <a:latin typeface="Times New Roman"/>
                          <a:ea typeface="方正书宋简体"/>
                        </a:rPr>
                        <a:t>&lt;object&gt;</a:t>
                      </a:r>
                      <a:r>
                        <a:rPr lang="zh-CN" sz="850" kern="1000" dirty="0">
                          <a:latin typeface="Times New Roman"/>
                          <a:ea typeface="方正书宋简体"/>
                        </a:rPr>
                        <a:t>标记指定的对象完全载入后，在其上触发</a:t>
                      </a:r>
                    </a:p>
                  </a:txBody>
                  <a:tcPr marL="68580" marR="68580" marT="0" marB="0" anchor="ctr"/>
                </a:tc>
                <a:tc>
                  <a:txBody>
                    <a:bodyPr/>
                    <a:lstStyle/>
                    <a:p>
                      <a:pPr algn="just">
                        <a:spcBef>
                          <a:spcPts val="120"/>
                        </a:spcBef>
                        <a:spcAft>
                          <a:spcPts val="120"/>
                        </a:spcAft>
                      </a:pPr>
                      <a:r>
                        <a:rPr lang="en-US" sz="850" kern="1000">
                          <a:latin typeface="Times New Roman"/>
                          <a:ea typeface="方正书宋简体"/>
                        </a:rPr>
                        <a:t>onunload</a:t>
                      </a:r>
                      <a:endParaRPr lang="zh-CN" sz="850" kern="10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0" dirty="0">
                          <a:latin typeface="Times New Roman"/>
                          <a:ea typeface="方正书宋简体"/>
                        </a:rPr>
                        <a:t>页面完全卸载后，在</a:t>
                      </a:r>
                      <a:r>
                        <a:rPr lang="en-US" sz="850" kern="1000" dirty="0">
                          <a:latin typeface="Times New Roman"/>
                          <a:ea typeface="方正书宋简体"/>
                        </a:rPr>
                        <a:t>Window</a:t>
                      </a:r>
                      <a:r>
                        <a:rPr lang="zh-CN" sz="850" kern="1000" dirty="0">
                          <a:latin typeface="Times New Roman"/>
                          <a:ea typeface="方正书宋简体"/>
                        </a:rPr>
                        <a:t>对象上触发；或者所有框架都卸载后，在框架集上触发</a:t>
                      </a:r>
                    </a:p>
                  </a:txBody>
                  <a:tcPr marL="68580" marR="68580" marT="0" marB="0" anchor="ctr"/>
                </a:tc>
                <a:extLst>
                  <a:ext uri="{0D108BD9-81ED-4DB2-BD59-A6C34878D82A}">
                    <a16:rowId xmlns:a16="http://schemas.microsoft.com/office/drawing/2014/main" val="10011"/>
                  </a:ext>
                </a:extLst>
              </a:tr>
            </a:tbl>
          </a:graphicData>
        </a:graphic>
      </p:graphicFrame>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事件处理程序的调用</a:t>
            </a:r>
          </a:p>
        </p:txBody>
      </p:sp>
      <p:sp>
        <p:nvSpPr>
          <p:cNvPr id="6" name="矩形 5"/>
          <p:cNvSpPr/>
          <p:nvPr/>
        </p:nvSpPr>
        <p:spPr>
          <a:xfrm>
            <a:off x="785786" y="1714494"/>
            <a:ext cx="3571900" cy="138499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200" dirty="0"/>
              <a:t>&lt;input name="</a:t>
            </a:r>
            <a:r>
              <a:rPr lang="en-US" sz="1200" dirty="0" err="1"/>
              <a:t>bt_save</a:t>
            </a:r>
            <a:r>
              <a:rPr lang="en-US" sz="1200" dirty="0"/>
              <a:t>" type="button" value="</a:t>
            </a:r>
            <a:r>
              <a:rPr lang="zh-CN" altLang="en-US" sz="1200" dirty="0"/>
              <a:t>保存</a:t>
            </a:r>
            <a:r>
              <a:rPr lang="en-US" sz="1200" dirty="0"/>
              <a:t>"&gt;</a:t>
            </a:r>
            <a:endParaRPr lang="zh-CN" altLang="en-US" sz="1200" dirty="0"/>
          </a:p>
          <a:p>
            <a:r>
              <a:rPr lang="en-US" sz="1200" dirty="0"/>
              <a:t>&lt;script language="</a:t>
            </a:r>
            <a:r>
              <a:rPr lang="en-US" sz="1200" dirty="0" err="1"/>
              <a:t>javascript</a:t>
            </a:r>
            <a:r>
              <a:rPr lang="en-US" sz="1200" dirty="0"/>
              <a:t>"&gt;</a:t>
            </a:r>
            <a:endParaRPr lang="zh-CN" altLang="en-US" sz="1200" dirty="0"/>
          </a:p>
          <a:p>
            <a:r>
              <a:rPr lang="en-US" sz="1200" dirty="0"/>
              <a:t>    </a:t>
            </a:r>
            <a:r>
              <a:rPr lang="en-US" sz="1200" dirty="0" err="1"/>
              <a:t>var</a:t>
            </a:r>
            <a:r>
              <a:rPr lang="en-US" sz="1200" dirty="0"/>
              <a:t> </a:t>
            </a:r>
            <a:r>
              <a:rPr lang="en-US" sz="1200" dirty="0" err="1"/>
              <a:t>b_save</a:t>
            </a:r>
            <a:r>
              <a:rPr lang="en-US" sz="1200" dirty="0"/>
              <a:t>=</a:t>
            </a:r>
            <a:r>
              <a:rPr lang="en-US" sz="1200" dirty="0" err="1"/>
              <a:t>document.getElementById</a:t>
            </a:r>
            <a:r>
              <a:rPr lang="en-US" sz="1200" dirty="0"/>
              <a:t>("</a:t>
            </a:r>
            <a:r>
              <a:rPr lang="en-US" sz="1200" dirty="0" err="1"/>
              <a:t>bt_save</a:t>
            </a:r>
            <a:r>
              <a:rPr lang="en-US" sz="1200" dirty="0"/>
              <a:t>");</a:t>
            </a:r>
            <a:endParaRPr lang="zh-CN" altLang="en-US" sz="1200" dirty="0"/>
          </a:p>
          <a:p>
            <a:r>
              <a:rPr lang="en-US" sz="1200" dirty="0"/>
              <a:t>    </a:t>
            </a:r>
            <a:r>
              <a:rPr lang="en-US" sz="1200" dirty="0" err="1"/>
              <a:t>b_save.onclick</a:t>
            </a:r>
            <a:r>
              <a:rPr lang="en-US" sz="1200" dirty="0"/>
              <a:t>=function(){</a:t>
            </a:r>
            <a:endParaRPr lang="zh-CN" altLang="en-US" sz="1200" dirty="0"/>
          </a:p>
          <a:p>
            <a:r>
              <a:rPr lang="en-US" sz="1200" dirty="0"/>
              <a:t>        alert("</a:t>
            </a:r>
            <a:r>
              <a:rPr lang="zh-CN" altLang="en-US" sz="1200" dirty="0"/>
              <a:t>单击了保存按钮</a:t>
            </a:r>
            <a:r>
              <a:rPr lang="en-US" sz="1200" dirty="0"/>
              <a:t>");</a:t>
            </a:r>
            <a:endParaRPr lang="zh-CN" altLang="en-US" sz="1200" dirty="0"/>
          </a:p>
          <a:p>
            <a:r>
              <a:rPr lang="en-US" sz="1200" dirty="0"/>
              <a:t>    }</a:t>
            </a:r>
            <a:endParaRPr lang="zh-CN" altLang="en-US" sz="1200" dirty="0"/>
          </a:p>
          <a:p>
            <a:r>
              <a:rPr lang="en-US" sz="1200" dirty="0"/>
              <a:t>  &lt;/script&gt;</a:t>
            </a:r>
            <a:endParaRPr lang="zh-CN" altLang="en-US" sz="1200" dirty="0"/>
          </a:p>
        </p:txBody>
      </p:sp>
      <p:sp>
        <p:nvSpPr>
          <p:cNvPr id="7" name="矩形 6"/>
          <p:cNvSpPr/>
          <p:nvPr/>
        </p:nvSpPr>
        <p:spPr>
          <a:xfrm>
            <a:off x="714348" y="3866387"/>
            <a:ext cx="6000792" cy="27699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200" dirty="0"/>
              <a:t>&lt;input name="</a:t>
            </a:r>
            <a:r>
              <a:rPr lang="en-US" sz="1200" dirty="0" err="1"/>
              <a:t>bt_save</a:t>
            </a:r>
            <a:r>
              <a:rPr lang="en-US" sz="1200" dirty="0"/>
              <a:t>" type="button" value="</a:t>
            </a:r>
            <a:r>
              <a:rPr lang="zh-CN" altLang="en-US" sz="1200" dirty="0"/>
              <a:t>保存</a:t>
            </a:r>
            <a:r>
              <a:rPr lang="en-US" sz="1200" dirty="0"/>
              <a:t>" </a:t>
            </a:r>
            <a:r>
              <a:rPr lang="en-US" sz="1200" dirty="0" err="1"/>
              <a:t>onclick</a:t>
            </a:r>
            <a:r>
              <a:rPr lang="en-US" sz="1200" dirty="0"/>
              <a:t>="alert('</a:t>
            </a:r>
            <a:r>
              <a:rPr lang="zh-CN" altLang="en-US" sz="1200" dirty="0"/>
              <a:t>单击了保存按钮</a:t>
            </a:r>
            <a:r>
              <a:rPr lang="en-US" sz="1200" dirty="0"/>
              <a:t>');"&gt;</a:t>
            </a:r>
            <a:endParaRPr lang="zh-CN" altLang="en-US" sz="1200" dirty="0"/>
          </a:p>
        </p:txBody>
      </p:sp>
      <p:pic>
        <p:nvPicPr>
          <p:cNvPr id="95235" name="Picture 3"/>
          <p:cNvPicPr>
            <a:picLocks noChangeAspect="1" noChangeArrowheads="1"/>
          </p:cNvPicPr>
          <p:nvPr/>
        </p:nvPicPr>
        <p:blipFill>
          <a:blip r:embed="rId3" cstate="print"/>
          <a:srcRect/>
          <a:stretch>
            <a:fillRect/>
          </a:stretch>
        </p:blipFill>
        <p:spPr bwMode="auto">
          <a:xfrm>
            <a:off x="5857884" y="1047758"/>
            <a:ext cx="2476500" cy="2667000"/>
          </a:xfrm>
          <a:prstGeom prst="rect">
            <a:avLst/>
          </a:prstGeom>
          <a:noFill/>
          <a:ln w="9525">
            <a:noFill/>
            <a:miter lim="800000"/>
            <a:headEnd/>
            <a:tailEnd/>
          </a:ln>
          <a:effectLst/>
        </p:spPr>
      </p:pic>
      <p:sp>
        <p:nvSpPr>
          <p:cNvPr id="9" name="上下箭头 8"/>
          <p:cNvSpPr/>
          <p:nvPr/>
        </p:nvSpPr>
        <p:spPr>
          <a:xfrm>
            <a:off x="2071670" y="3214692"/>
            <a:ext cx="285752" cy="571504"/>
          </a:xfrm>
          <a:prstGeom prst="upDownArrow">
            <a:avLst/>
          </a:prstGeom>
          <a:solidFill>
            <a:srgbClr val="F79646"/>
          </a:solidFill>
          <a:ln>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buFontTx/>
              <a:buNone/>
            </a:pPr>
            <a:r>
              <a:rPr lang="en-US" altLang="zh-CN" b="1" dirty="0">
                <a:solidFill>
                  <a:srgbClr val="FF6600"/>
                </a:solidFill>
                <a:latin typeface="Arial" charset="0"/>
                <a:ea typeface="黑体" pitchFamily="49" charset="-122"/>
              </a:rPr>
              <a:t>5   	</a:t>
            </a:r>
            <a:r>
              <a:rPr lang="zh-CN" altLang="en-US" sz="1500" b="1" dirty="0">
                <a:solidFill>
                  <a:schemeClr val="bg1"/>
                </a:solidFill>
                <a:latin typeface="Arial" charset="0"/>
                <a:ea typeface="黑体" pitchFamily="49" charset="-122"/>
              </a:rPr>
              <a:t>常用对象</a:t>
            </a:r>
            <a:endParaRPr lang="zh-CN" altLang="en-US"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String</a:t>
            </a:r>
            <a:r>
              <a:rPr lang="zh-CN" altLang="en-US" sz="2700" dirty="0">
                <a:solidFill>
                  <a:srgbClr val="FF6600"/>
                </a:solidFill>
                <a:latin typeface="Arial" charset="0"/>
                <a:ea typeface="隶书" pitchFamily="49" charset="-122"/>
              </a:rPr>
              <a:t>对象</a:t>
            </a:r>
          </a:p>
        </p:txBody>
      </p:sp>
      <p:graphicFrame>
        <p:nvGraphicFramePr>
          <p:cNvPr id="6" name="表格 5"/>
          <p:cNvGraphicFramePr>
            <a:graphicFrameLocks noGrp="1"/>
          </p:cNvGraphicFramePr>
          <p:nvPr/>
        </p:nvGraphicFramePr>
        <p:xfrm>
          <a:off x="3929058" y="1857371"/>
          <a:ext cx="4214842" cy="2786081"/>
        </p:xfrm>
        <a:graphic>
          <a:graphicData uri="http://schemas.openxmlformats.org/drawingml/2006/table">
            <a:tbl>
              <a:tblPr firstRow="1" bandRow="1">
                <a:tableStyleId>{5C22544A-7EE6-4342-B048-85BDC9FD1C3A}</a:tableStyleId>
              </a:tblPr>
              <a:tblGrid>
                <a:gridCol w="2107421">
                  <a:extLst>
                    <a:ext uri="{9D8B030D-6E8A-4147-A177-3AD203B41FA5}">
                      <a16:colId xmlns:a16="http://schemas.microsoft.com/office/drawing/2014/main" val="20000"/>
                    </a:ext>
                  </a:extLst>
                </a:gridCol>
                <a:gridCol w="2107421">
                  <a:extLst>
                    <a:ext uri="{9D8B030D-6E8A-4147-A177-3AD203B41FA5}">
                      <a16:colId xmlns:a16="http://schemas.microsoft.com/office/drawing/2014/main" val="20001"/>
                    </a:ext>
                  </a:extLst>
                </a:gridCol>
              </a:tblGrid>
              <a:tr h="435514">
                <a:tc>
                  <a:txBody>
                    <a:bodyPr/>
                    <a:lstStyle/>
                    <a:p>
                      <a:r>
                        <a:rPr lang="zh-CN" altLang="en-US" sz="1400" dirty="0"/>
                        <a:t>方法名</a:t>
                      </a:r>
                    </a:p>
                  </a:txBody>
                  <a:tcPr/>
                </a:tc>
                <a:tc>
                  <a:txBody>
                    <a:bodyPr/>
                    <a:lstStyle/>
                    <a:p>
                      <a:r>
                        <a:rPr lang="zh-CN" altLang="en-US" sz="1400" dirty="0"/>
                        <a:t>说明</a:t>
                      </a:r>
                    </a:p>
                  </a:txBody>
                  <a:tcPr/>
                </a:tc>
                <a:extLst>
                  <a:ext uri="{0D108BD9-81ED-4DB2-BD59-A6C34878D82A}">
                    <a16:rowId xmlns:a16="http://schemas.microsoft.com/office/drawing/2014/main" val="10000"/>
                  </a:ext>
                </a:extLst>
              </a:tr>
              <a:tr h="7521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err="1">
                          <a:solidFill>
                            <a:schemeClr val="dk1"/>
                          </a:solidFill>
                          <a:latin typeface="+mn-lt"/>
                          <a:ea typeface="+mn-ea"/>
                          <a:cs typeface="+mn-cs"/>
                        </a:rPr>
                        <a:t>string.indexOf</a:t>
                      </a:r>
                      <a:r>
                        <a:rPr lang="en-US" sz="1400" kern="1200" dirty="0">
                          <a:solidFill>
                            <a:schemeClr val="dk1"/>
                          </a:solidFill>
                          <a:latin typeface="+mn-lt"/>
                          <a:ea typeface="+mn-ea"/>
                          <a:cs typeface="+mn-cs"/>
                        </a:rPr>
                        <a:t>(</a:t>
                      </a:r>
                      <a:r>
                        <a:rPr lang="en-US" sz="1400" kern="1200" dirty="0" err="1">
                          <a:solidFill>
                            <a:schemeClr val="dk1"/>
                          </a:solidFill>
                          <a:latin typeface="+mn-lt"/>
                          <a:ea typeface="+mn-ea"/>
                          <a:cs typeface="+mn-cs"/>
                        </a:rPr>
                        <a:t>subString</a:t>
                      </a:r>
                      <a:r>
                        <a:rPr lang="en-US" sz="1400" kern="1200" dirty="0">
                          <a:solidFill>
                            <a:schemeClr val="dk1"/>
                          </a:solidFill>
                          <a:latin typeface="+mn-lt"/>
                          <a:ea typeface="+mn-ea"/>
                          <a:cs typeface="+mn-cs"/>
                        </a:rPr>
                        <a:t>[, </a:t>
                      </a:r>
                      <a:r>
                        <a:rPr lang="en-US" sz="1400" kern="1200" dirty="0" err="1">
                          <a:solidFill>
                            <a:schemeClr val="dk1"/>
                          </a:solidFill>
                          <a:latin typeface="+mn-lt"/>
                          <a:ea typeface="+mn-ea"/>
                          <a:cs typeface="+mn-cs"/>
                        </a:rPr>
                        <a:t>startIndex</a:t>
                      </a:r>
                      <a:r>
                        <a:rPr lang="en-US" sz="1400" kern="1200" dirty="0">
                          <a:solidFill>
                            <a:schemeClr val="dk1"/>
                          </a:solidFill>
                          <a:latin typeface="+mn-lt"/>
                          <a:ea typeface="+mn-ea"/>
                          <a:cs typeface="+mn-cs"/>
                        </a:rPr>
                        <a:t>])</a:t>
                      </a:r>
                      <a:endParaRPr lang="zh-CN" altLang="en-US" sz="1400" kern="1200" dirty="0">
                        <a:solidFill>
                          <a:schemeClr val="dk1"/>
                        </a:solidFill>
                        <a:latin typeface="+mn-lt"/>
                        <a:ea typeface="+mn-ea"/>
                        <a:cs typeface="+mn-cs"/>
                      </a:endParaRPr>
                    </a:p>
                  </a:txBody>
                  <a:tcPr/>
                </a:tc>
                <a:tc>
                  <a:txBody>
                    <a:bodyPr/>
                    <a:lstStyle/>
                    <a:p>
                      <a:r>
                        <a:rPr lang="zh-CN" altLang="en-US" sz="1400" kern="1200" dirty="0">
                          <a:solidFill>
                            <a:schemeClr val="dk1"/>
                          </a:solidFill>
                          <a:latin typeface="+mn-lt"/>
                          <a:ea typeface="+mn-ea"/>
                          <a:cs typeface="+mn-cs"/>
                        </a:rPr>
                        <a:t>返回</a:t>
                      </a:r>
                      <a:r>
                        <a:rPr lang="en-US" sz="1400" kern="1200" dirty="0">
                          <a:solidFill>
                            <a:schemeClr val="dk1"/>
                          </a:solidFill>
                          <a:latin typeface="+mn-lt"/>
                          <a:ea typeface="+mn-ea"/>
                          <a:cs typeface="+mn-cs"/>
                        </a:rPr>
                        <a:t>String</a:t>
                      </a:r>
                      <a:r>
                        <a:rPr lang="zh-CN" altLang="en-US" sz="1400" kern="1200" dirty="0">
                          <a:solidFill>
                            <a:schemeClr val="dk1"/>
                          </a:solidFill>
                          <a:latin typeface="+mn-lt"/>
                          <a:ea typeface="+mn-ea"/>
                          <a:cs typeface="+mn-cs"/>
                        </a:rPr>
                        <a:t>对象内第一次出现子字符串的字符位置。</a:t>
                      </a:r>
                      <a:endParaRPr lang="zh-CN" altLang="en-US" sz="1400" dirty="0"/>
                    </a:p>
                  </a:txBody>
                  <a:tcPr/>
                </a:tc>
                <a:extLst>
                  <a:ext uri="{0D108BD9-81ED-4DB2-BD59-A6C34878D82A}">
                    <a16:rowId xmlns:a16="http://schemas.microsoft.com/office/drawing/2014/main" val="10001"/>
                  </a:ext>
                </a:extLst>
              </a:tr>
              <a:tr h="5327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err="1">
                          <a:solidFill>
                            <a:schemeClr val="dk1"/>
                          </a:solidFill>
                          <a:latin typeface="+mn-lt"/>
                          <a:ea typeface="+mn-ea"/>
                          <a:cs typeface="+mn-cs"/>
                        </a:rPr>
                        <a:t>string.substr</a:t>
                      </a:r>
                      <a:r>
                        <a:rPr lang="en-US" sz="1400" kern="1200" dirty="0">
                          <a:solidFill>
                            <a:schemeClr val="dk1"/>
                          </a:solidFill>
                          <a:latin typeface="+mn-lt"/>
                          <a:ea typeface="+mn-ea"/>
                          <a:cs typeface="+mn-cs"/>
                        </a:rPr>
                        <a:t>(start[,length])</a:t>
                      </a:r>
                    </a:p>
                  </a:txBody>
                  <a:tcPr/>
                </a:tc>
                <a:tc>
                  <a:txBody>
                    <a:bodyPr/>
                    <a:lstStyle/>
                    <a:p>
                      <a:r>
                        <a:rPr lang="zh-CN" altLang="en-US" sz="1400" kern="1200" dirty="0">
                          <a:solidFill>
                            <a:schemeClr val="dk1"/>
                          </a:solidFill>
                          <a:latin typeface="+mn-lt"/>
                          <a:ea typeface="+mn-ea"/>
                          <a:cs typeface="+mn-cs"/>
                        </a:rPr>
                        <a:t>返回指定字符串的一个子串</a:t>
                      </a:r>
                      <a:endParaRPr lang="zh-CN" altLang="en-US" sz="1400" dirty="0"/>
                    </a:p>
                  </a:txBody>
                  <a:tcPr/>
                </a:tc>
                <a:extLst>
                  <a:ext uri="{0D108BD9-81ED-4DB2-BD59-A6C34878D82A}">
                    <a16:rowId xmlns:a16="http://schemas.microsoft.com/office/drawing/2014/main" val="10002"/>
                  </a:ext>
                </a:extLst>
              </a:tr>
              <a:tr h="532795">
                <a:tc>
                  <a:txBody>
                    <a:bodyPr/>
                    <a:lstStyle/>
                    <a:p>
                      <a:r>
                        <a:rPr lang="en-US" sz="1400" kern="1200" dirty="0" err="1">
                          <a:solidFill>
                            <a:schemeClr val="dk1"/>
                          </a:solidFill>
                          <a:latin typeface="+mn-lt"/>
                          <a:ea typeface="+mn-ea"/>
                          <a:cs typeface="+mn-cs"/>
                        </a:rPr>
                        <a:t>string.replace</a:t>
                      </a:r>
                      <a:r>
                        <a:rPr lang="en-US" sz="1400" kern="1200" dirty="0">
                          <a:solidFill>
                            <a:schemeClr val="dk1"/>
                          </a:solidFill>
                          <a:latin typeface="+mn-lt"/>
                          <a:ea typeface="+mn-ea"/>
                          <a:cs typeface="+mn-cs"/>
                        </a:rPr>
                        <a:t>(</a:t>
                      </a:r>
                      <a:r>
                        <a:rPr lang="en-US" sz="1400" kern="1200" dirty="0" err="1">
                          <a:solidFill>
                            <a:schemeClr val="dk1"/>
                          </a:solidFill>
                          <a:latin typeface="+mn-lt"/>
                          <a:ea typeface="+mn-ea"/>
                          <a:cs typeface="+mn-cs"/>
                        </a:rPr>
                        <a:t>regExp,substring</a:t>
                      </a:r>
                      <a:r>
                        <a:rPr lang="en-US" sz="1400" kern="1200" dirty="0">
                          <a:solidFill>
                            <a:schemeClr val="dk1"/>
                          </a:solidFill>
                          <a:latin typeface="+mn-lt"/>
                          <a:ea typeface="+mn-ea"/>
                          <a:cs typeface="+mn-cs"/>
                        </a:rPr>
                        <a:t>);</a:t>
                      </a:r>
                      <a:endParaRPr lang="zh-CN" altLang="en-US" sz="1400" kern="1200" dirty="0">
                        <a:solidFill>
                          <a:schemeClr val="dk1"/>
                        </a:solidFill>
                        <a:latin typeface="+mn-lt"/>
                        <a:ea typeface="+mn-ea"/>
                        <a:cs typeface="+mn-cs"/>
                      </a:endParaRPr>
                    </a:p>
                  </a:txBody>
                  <a:tcPr/>
                </a:tc>
                <a:tc>
                  <a:txBody>
                    <a:bodyPr/>
                    <a:lstStyle/>
                    <a:p>
                      <a:r>
                        <a:rPr lang="zh-CN" altLang="en-US" sz="1400" kern="1200" dirty="0">
                          <a:solidFill>
                            <a:schemeClr val="dk1"/>
                          </a:solidFill>
                          <a:latin typeface="+mn-lt"/>
                          <a:ea typeface="+mn-ea"/>
                          <a:cs typeface="+mn-cs"/>
                        </a:rPr>
                        <a:t>替换一个与正则表达式匹配的子串</a:t>
                      </a:r>
                      <a:endParaRPr lang="zh-CN" altLang="en-US" sz="1400" dirty="0"/>
                    </a:p>
                  </a:txBody>
                  <a:tcPr/>
                </a:tc>
                <a:extLst>
                  <a:ext uri="{0D108BD9-81ED-4DB2-BD59-A6C34878D82A}">
                    <a16:rowId xmlns:a16="http://schemas.microsoft.com/office/drawing/2014/main" val="10003"/>
                  </a:ext>
                </a:extLst>
              </a:tr>
              <a:tr h="5327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err="1">
                          <a:solidFill>
                            <a:schemeClr val="dk1"/>
                          </a:solidFill>
                          <a:latin typeface="+mn-lt"/>
                          <a:ea typeface="+mn-ea"/>
                          <a:cs typeface="+mn-cs"/>
                        </a:rPr>
                        <a:t>string.split</a:t>
                      </a:r>
                      <a:r>
                        <a:rPr lang="en-US" sz="1400" kern="1200" dirty="0">
                          <a:solidFill>
                            <a:schemeClr val="dk1"/>
                          </a:solidFill>
                          <a:latin typeface="+mn-lt"/>
                          <a:ea typeface="+mn-ea"/>
                          <a:cs typeface="+mn-cs"/>
                        </a:rPr>
                        <a:t>(</a:t>
                      </a:r>
                      <a:r>
                        <a:rPr lang="en-US" sz="1400" kern="1200" dirty="0" err="1">
                          <a:solidFill>
                            <a:schemeClr val="dk1"/>
                          </a:solidFill>
                          <a:latin typeface="+mn-lt"/>
                          <a:ea typeface="+mn-ea"/>
                          <a:cs typeface="+mn-cs"/>
                        </a:rPr>
                        <a:t>delimiter,limit</a:t>
                      </a:r>
                      <a:r>
                        <a:rPr lang="en-US" sz="1400" kern="1200" dirty="0">
                          <a:solidFill>
                            <a:schemeClr val="dk1"/>
                          </a:solidFill>
                          <a:latin typeface="+mn-lt"/>
                          <a:ea typeface="+mn-ea"/>
                          <a:cs typeface="+mn-cs"/>
                        </a:rPr>
                        <a:t>);</a:t>
                      </a:r>
                      <a:endParaRPr lang="zh-CN" altLang="en-US" sz="1400" kern="1200" dirty="0">
                        <a:solidFill>
                          <a:schemeClr val="dk1"/>
                        </a:solidFill>
                        <a:latin typeface="+mn-lt"/>
                        <a:ea typeface="+mn-ea"/>
                        <a:cs typeface="+mn-cs"/>
                      </a:endParaRPr>
                    </a:p>
                  </a:txBody>
                  <a:tcPr/>
                </a:tc>
                <a:tc>
                  <a:txBody>
                    <a:bodyPr/>
                    <a:lstStyle/>
                    <a:p>
                      <a:r>
                        <a:rPr lang="zh-CN" altLang="en-US" sz="1400" kern="1200" dirty="0">
                          <a:solidFill>
                            <a:schemeClr val="dk1"/>
                          </a:solidFill>
                          <a:latin typeface="+mn-lt"/>
                          <a:ea typeface="+mn-ea"/>
                          <a:cs typeface="+mn-cs"/>
                        </a:rPr>
                        <a:t>将字符串分割为字符串数组</a:t>
                      </a:r>
                      <a:endParaRPr lang="zh-CN" altLang="en-US" sz="1400" dirty="0"/>
                    </a:p>
                  </a:txBody>
                  <a:tcPr/>
                </a:tc>
                <a:extLst>
                  <a:ext uri="{0D108BD9-81ED-4DB2-BD59-A6C34878D82A}">
                    <a16:rowId xmlns:a16="http://schemas.microsoft.com/office/drawing/2014/main" val="10004"/>
                  </a:ext>
                </a:extLst>
              </a:tr>
            </a:tbl>
          </a:graphicData>
        </a:graphic>
      </p:graphicFrame>
      <p:graphicFrame>
        <p:nvGraphicFramePr>
          <p:cNvPr id="8" name="表格 7"/>
          <p:cNvGraphicFramePr>
            <a:graphicFrameLocks noGrp="1"/>
          </p:cNvGraphicFramePr>
          <p:nvPr/>
        </p:nvGraphicFramePr>
        <p:xfrm>
          <a:off x="928662" y="1857371"/>
          <a:ext cx="2357454" cy="1214446"/>
        </p:xfrm>
        <a:graphic>
          <a:graphicData uri="http://schemas.openxmlformats.org/drawingml/2006/table">
            <a:tbl>
              <a:tblPr firstRow="1" bandRow="1">
                <a:tableStyleId>{5C22544A-7EE6-4342-B048-85BDC9FD1C3A}</a:tableStyleId>
              </a:tblPr>
              <a:tblGrid>
                <a:gridCol w="1178727">
                  <a:extLst>
                    <a:ext uri="{9D8B030D-6E8A-4147-A177-3AD203B41FA5}">
                      <a16:colId xmlns:a16="http://schemas.microsoft.com/office/drawing/2014/main" val="20000"/>
                    </a:ext>
                  </a:extLst>
                </a:gridCol>
                <a:gridCol w="1178727">
                  <a:extLst>
                    <a:ext uri="{9D8B030D-6E8A-4147-A177-3AD203B41FA5}">
                      <a16:colId xmlns:a16="http://schemas.microsoft.com/office/drawing/2014/main" val="20001"/>
                    </a:ext>
                  </a:extLst>
                </a:gridCol>
              </a:tblGrid>
              <a:tr h="502282">
                <a:tc>
                  <a:txBody>
                    <a:bodyPr/>
                    <a:lstStyle/>
                    <a:p>
                      <a:r>
                        <a:rPr lang="zh-CN" altLang="en-US" sz="1400" dirty="0"/>
                        <a:t>属性名</a:t>
                      </a:r>
                    </a:p>
                  </a:txBody>
                  <a:tcPr/>
                </a:tc>
                <a:tc>
                  <a:txBody>
                    <a:bodyPr/>
                    <a:lstStyle/>
                    <a:p>
                      <a:r>
                        <a:rPr lang="zh-CN" altLang="en-US" sz="1400" dirty="0"/>
                        <a:t>说明</a:t>
                      </a:r>
                    </a:p>
                  </a:txBody>
                  <a:tcPr/>
                </a:tc>
                <a:extLst>
                  <a:ext uri="{0D108BD9-81ED-4DB2-BD59-A6C34878D82A}">
                    <a16:rowId xmlns:a16="http://schemas.microsoft.com/office/drawing/2014/main" val="10000"/>
                  </a:ext>
                </a:extLst>
              </a:tr>
              <a:tr h="7121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string.length</a:t>
                      </a:r>
                      <a:endParaRPr lang="zh-CN" altLang="en-US" sz="1400" dirty="0"/>
                    </a:p>
                  </a:txBody>
                  <a:tcPr/>
                </a:tc>
                <a:tc>
                  <a:txBody>
                    <a:bodyPr/>
                    <a:lstStyle/>
                    <a:p>
                      <a:r>
                        <a:rPr lang="zh-CN" altLang="en-US" sz="1400" kern="1200" dirty="0">
                          <a:solidFill>
                            <a:schemeClr val="dk1"/>
                          </a:solidFill>
                          <a:latin typeface="+mn-lt"/>
                          <a:ea typeface="+mn-ea"/>
                          <a:cs typeface="+mn-cs"/>
                        </a:rPr>
                        <a:t>返回</a:t>
                      </a:r>
                      <a:r>
                        <a:rPr lang="en-US" sz="1400" kern="1200" dirty="0">
                          <a:solidFill>
                            <a:schemeClr val="dk1"/>
                          </a:solidFill>
                          <a:latin typeface="+mn-lt"/>
                          <a:ea typeface="+mn-ea"/>
                          <a:cs typeface="+mn-cs"/>
                        </a:rPr>
                        <a:t>String</a:t>
                      </a:r>
                      <a:r>
                        <a:rPr lang="zh-CN" altLang="en-US" sz="1400" kern="1200" dirty="0">
                          <a:solidFill>
                            <a:schemeClr val="dk1"/>
                          </a:solidFill>
                          <a:latin typeface="+mn-lt"/>
                          <a:ea typeface="+mn-ea"/>
                          <a:cs typeface="+mn-cs"/>
                        </a:rPr>
                        <a:t>对象的长度</a:t>
                      </a:r>
                      <a:endParaRPr lang="zh-CN" altLang="en-US" sz="1400"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1571604" y="1357304"/>
            <a:ext cx="646331" cy="369332"/>
          </a:xfrm>
          <a:prstGeom prst="rect">
            <a:avLst/>
          </a:prstGeom>
          <a:noFill/>
        </p:spPr>
        <p:txBody>
          <a:bodyPr wrap="none" rtlCol="0">
            <a:spAutoFit/>
          </a:bodyPr>
          <a:lstStyle/>
          <a:p>
            <a:r>
              <a:rPr lang="zh-CN" altLang="en-US" dirty="0">
                <a:solidFill>
                  <a:srgbClr val="0070C0"/>
                </a:solidFill>
              </a:rPr>
              <a:t>属性</a:t>
            </a:r>
          </a:p>
        </p:txBody>
      </p:sp>
      <p:sp>
        <p:nvSpPr>
          <p:cNvPr id="13" name="TextBox 12"/>
          <p:cNvSpPr txBox="1"/>
          <p:nvPr/>
        </p:nvSpPr>
        <p:spPr>
          <a:xfrm>
            <a:off x="5715008" y="1357304"/>
            <a:ext cx="646331" cy="369332"/>
          </a:xfrm>
          <a:prstGeom prst="rect">
            <a:avLst/>
          </a:prstGeom>
          <a:noFill/>
        </p:spPr>
        <p:txBody>
          <a:bodyPr wrap="none" rtlCol="0">
            <a:spAutoFit/>
          </a:bodyPr>
          <a:lstStyle/>
          <a:p>
            <a:r>
              <a:rPr lang="zh-CN" altLang="en-US" dirty="0">
                <a:solidFill>
                  <a:srgbClr val="0070C0"/>
                </a:solidFill>
              </a:rPr>
              <a:t>方法</a:t>
            </a: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Math</a:t>
            </a:r>
            <a:r>
              <a:rPr lang="zh-CN" altLang="en-US" sz="2700" dirty="0">
                <a:solidFill>
                  <a:srgbClr val="FF6600"/>
                </a:solidFill>
                <a:latin typeface="Arial" charset="0"/>
                <a:ea typeface="隶书" pitchFamily="49" charset="-122"/>
              </a:rPr>
              <a:t>对象</a:t>
            </a:r>
          </a:p>
        </p:txBody>
      </p:sp>
      <p:sp>
        <p:nvSpPr>
          <p:cNvPr id="12" name="TextBox 11"/>
          <p:cNvSpPr txBox="1"/>
          <p:nvPr/>
        </p:nvSpPr>
        <p:spPr>
          <a:xfrm>
            <a:off x="1571604" y="1357304"/>
            <a:ext cx="646331" cy="369332"/>
          </a:xfrm>
          <a:prstGeom prst="rect">
            <a:avLst/>
          </a:prstGeom>
          <a:noFill/>
        </p:spPr>
        <p:txBody>
          <a:bodyPr wrap="none" rtlCol="0">
            <a:spAutoFit/>
          </a:bodyPr>
          <a:lstStyle/>
          <a:p>
            <a:r>
              <a:rPr lang="zh-CN" altLang="en-US" dirty="0">
                <a:solidFill>
                  <a:srgbClr val="00B050"/>
                </a:solidFill>
              </a:rPr>
              <a:t>属性</a:t>
            </a:r>
          </a:p>
        </p:txBody>
      </p:sp>
      <p:graphicFrame>
        <p:nvGraphicFramePr>
          <p:cNvPr id="14" name="表格 13"/>
          <p:cNvGraphicFramePr>
            <a:graphicFrameLocks noGrp="1"/>
          </p:cNvGraphicFramePr>
          <p:nvPr/>
        </p:nvGraphicFramePr>
        <p:xfrm>
          <a:off x="642910" y="1785932"/>
          <a:ext cx="3214710" cy="2695322"/>
        </p:xfrm>
        <a:graphic>
          <a:graphicData uri="http://schemas.openxmlformats.org/drawingml/2006/table">
            <a:tbl>
              <a:tblPr firstRow="1" bandRow="1">
                <a:tableStyleId>{F5AB1C69-6EDB-4FF4-983F-18BD219EF322}</a:tableStyleId>
              </a:tblPr>
              <a:tblGrid>
                <a:gridCol w="948609">
                  <a:extLst>
                    <a:ext uri="{9D8B030D-6E8A-4147-A177-3AD203B41FA5}">
                      <a16:colId xmlns:a16="http://schemas.microsoft.com/office/drawing/2014/main" val="20000"/>
                    </a:ext>
                  </a:extLst>
                </a:gridCol>
                <a:gridCol w="2266101">
                  <a:extLst>
                    <a:ext uri="{9D8B030D-6E8A-4147-A177-3AD203B41FA5}">
                      <a16:colId xmlns:a16="http://schemas.microsoft.com/office/drawing/2014/main" val="20001"/>
                    </a:ext>
                  </a:extLst>
                </a:gridCol>
              </a:tblGrid>
              <a:tr h="162502">
                <a:tc>
                  <a:txBody>
                    <a:bodyPr/>
                    <a:lstStyle/>
                    <a:p>
                      <a:pPr algn="ctr">
                        <a:spcBef>
                          <a:spcPts val="120"/>
                        </a:spcBef>
                        <a:spcAft>
                          <a:spcPts val="120"/>
                        </a:spcAft>
                      </a:pPr>
                      <a:r>
                        <a:rPr lang="zh-CN" sz="1200" kern="1000" dirty="0"/>
                        <a:t>属</a:t>
                      </a:r>
                      <a:r>
                        <a:rPr lang="en-US" sz="1200" kern="1000" dirty="0"/>
                        <a:t>    </a:t>
                      </a:r>
                      <a:r>
                        <a:rPr lang="zh-CN" sz="1200" kern="1000" dirty="0"/>
                        <a:t>性</a:t>
                      </a:r>
                      <a:endParaRPr lang="zh-CN" sz="1200" kern="1000" dirty="0">
                        <a:latin typeface="Times New Roman"/>
                        <a:ea typeface="方正书宋简体"/>
                        <a:cs typeface="Times New Roman"/>
                      </a:endParaRPr>
                    </a:p>
                  </a:txBody>
                  <a:tcPr marL="68580" marR="68580" marT="0" marB="0" anchor="ctr"/>
                </a:tc>
                <a:tc>
                  <a:txBody>
                    <a:bodyPr/>
                    <a:lstStyle/>
                    <a:p>
                      <a:pPr algn="ctr">
                        <a:spcBef>
                          <a:spcPts val="120"/>
                        </a:spcBef>
                        <a:spcAft>
                          <a:spcPts val="120"/>
                        </a:spcAft>
                      </a:pPr>
                      <a:r>
                        <a:rPr lang="zh-CN" sz="1200" kern="1000" dirty="0"/>
                        <a:t>描</a:t>
                      </a:r>
                      <a:r>
                        <a:rPr lang="en-US" sz="1200" kern="1000" dirty="0"/>
                        <a:t>    </a:t>
                      </a:r>
                      <a:r>
                        <a:rPr lang="zh-CN" sz="1200" kern="1000" dirty="0"/>
                        <a:t>述</a:t>
                      </a:r>
                      <a:endParaRPr lang="zh-CN" sz="12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0"/>
                  </a:ext>
                </a:extLst>
              </a:tr>
              <a:tr h="289897">
                <a:tc>
                  <a:txBody>
                    <a:bodyPr/>
                    <a:lstStyle/>
                    <a:p>
                      <a:pPr algn="just">
                        <a:spcBef>
                          <a:spcPts val="120"/>
                        </a:spcBef>
                        <a:spcAft>
                          <a:spcPts val="120"/>
                        </a:spcAft>
                      </a:pPr>
                      <a:r>
                        <a:rPr lang="en-US" sz="1000" kern="1000"/>
                        <a:t>E</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000" kern="1000"/>
                        <a:t>欧拉常量（</a:t>
                      </a:r>
                      <a:r>
                        <a:rPr lang="en-US" sz="1000" kern="1000"/>
                        <a:t>2.718281828459045</a:t>
                      </a:r>
                      <a:r>
                        <a:rPr lang="zh-CN" sz="1000" kern="1000"/>
                        <a:t>）</a:t>
                      </a:r>
                      <a:endParaRPr lang="zh-CN" sz="1000" kern="10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1"/>
                  </a:ext>
                </a:extLst>
              </a:tr>
              <a:tr h="289897">
                <a:tc>
                  <a:txBody>
                    <a:bodyPr/>
                    <a:lstStyle/>
                    <a:p>
                      <a:pPr algn="just">
                        <a:spcBef>
                          <a:spcPts val="120"/>
                        </a:spcBef>
                        <a:spcAft>
                          <a:spcPts val="120"/>
                        </a:spcAft>
                      </a:pPr>
                      <a:r>
                        <a:rPr lang="en-US" sz="1000" kern="1000"/>
                        <a:t>LN2 </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000" kern="1000" dirty="0"/>
                        <a:t>2</a:t>
                      </a:r>
                      <a:r>
                        <a:rPr lang="zh-CN" sz="1000" kern="1000" dirty="0"/>
                        <a:t>的自然对数（</a:t>
                      </a:r>
                      <a:r>
                        <a:rPr lang="en-US" sz="1000" kern="1000" dirty="0"/>
                        <a:t>0.6931471805599453</a:t>
                      </a:r>
                      <a:r>
                        <a:rPr lang="zh-CN" sz="1000" kern="1000" dirty="0"/>
                        <a:t>）</a:t>
                      </a:r>
                      <a:endParaRPr lang="zh-CN" sz="10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2"/>
                  </a:ext>
                </a:extLst>
              </a:tr>
              <a:tr h="289897">
                <a:tc>
                  <a:txBody>
                    <a:bodyPr/>
                    <a:lstStyle/>
                    <a:p>
                      <a:pPr algn="just">
                        <a:spcBef>
                          <a:spcPts val="120"/>
                        </a:spcBef>
                        <a:spcAft>
                          <a:spcPts val="120"/>
                        </a:spcAft>
                      </a:pPr>
                      <a:r>
                        <a:rPr lang="en-US" sz="1000" kern="1000"/>
                        <a:t>LN10</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000" kern="1000" dirty="0"/>
                        <a:t>10</a:t>
                      </a:r>
                      <a:r>
                        <a:rPr lang="zh-CN" sz="1000" kern="1000" dirty="0"/>
                        <a:t>的自然对数（</a:t>
                      </a:r>
                      <a:r>
                        <a:rPr lang="en-US" sz="1000" kern="1000" dirty="0"/>
                        <a:t>2.3025850994046</a:t>
                      </a:r>
                      <a:r>
                        <a:rPr lang="zh-CN" sz="1000" kern="1000" dirty="0"/>
                        <a:t>）</a:t>
                      </a:r>
                      <a:endParaRPr lang="zh-CN" sz="10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3"/>
                  </a:ext>
                </a:extLst>
              </a:tr>
              <a:tr h="289897">
                <a:tc>
                  <a:txBody>
                    <a:bodyPr/>
                    <a:lstStyle/>
                    <a:p>
                      <a:pPr algn="just">
                        <a:spcBef>
                          <a:spcPts val="120"/>
                        </a:spcBef>
                        <a:spcAft>
                          <a:spcPts val="120"/>
                        </a:spcAft>
                      </a:pPr>
                      <a:r>
                        <a:rPr lang="en-US" sz="1000" kern="1000"/>
                        <a:t>SQRT2</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000" kern="1000" dirty="0"/>
                        <a:t>2</a:t>
                      </a:r>
                      <a:r>
                        <a:rPr lang="zh-CN" sz="1000" kern="1000" dirty="0"/>
                        <a:t>的平方根（</a:t>
                      </a:r>
                      <a:r>
                        <a:rPr lang="en-US" sz="1000" kern="1000" dirty="0"/>
                        <a:t>1.4142135623730951</a:t>
                      </a:r>
                      <a:r>
                        <a:rPr lang="zh-CN" sz="1000" kern="1000" dirty="0"/>
                        <a:t>）</a:t>
                      </a:r>
                      <a:endParaRPr lang="zh-CN" sz="10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4"/>
                  </a:ext>
                </a:extLst>
              </a:tr>
              <a:tr h="386530">
                <a:tc>
                  <a:txBody>
                    <a:bodyPr/>
                    <a:lstStyle/>
                    <a:p>
                      <a:pPr algn="just">
                        <a:spcBef>
                          <a:spcPts val="120"/>
                        </a:spcBef>
                        <a:spcAft>
                          <a:spcPts val="120"/>
                        </a:spcAft>
                      </a:pPr>
                      <a:r>
                        <a:rPr lang="en-US" sz="1000" kern="1000" dirty="0"/>
                        <a:t>LOG2E</a:t>
                      </a:r>
                      <a:endParaRPr lang="zh-CN" sz="1000" kern="1000" dirty="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000" kern="1000"/>
                        <a:t>以</a:t>
                      </a:r>
                      <a:r>
                        <a:rPr lang="en-US" sz="1000" kern="1000"/>
                        <a:t>2</a:t>
                      </a:r>
                      <a:r>
                        <a:rPr lang="zh-CN" sz="1000" kern="1000"/>
                        <a:t>为底数的</a:t>
                      </a:r>
                      <a:r>
                        <a:rPr lang="en-US" sz="1000" kern="1000"/>
                        <a:t>e</a:t>
                      </a:r>
                      <a:r>
                        <a:rPr lang="zh-CN" sz="1000" kern="1000"/>
                        <a:t>的对数（</a:t>
                      </a:r>
                      <a:r>
                        <a:rPr lang="en-US" sz="1000" kern="1000"/>
                        <a:t>1.4426950408889633</a:t>
                      </a:r>
                      <a:r>
                        <a:rPr lang="zh-CN" sz="1000" kern="1000"/>
                        <a:t>）</a:t>
                      </a:r>
                      <a:endParaRPr lang="zh-CN" sz="1000" kern="10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5"/>
                  </a:ext>
                </a:extLst>
              </a:tr>
              <a:tr h="386530">
                <a:tc>
                  <a:txBody>
                    <a:bodyPr/>
                    <a:lstStyle/>
                    <a:p>
                      <a:pPr algn="just">
                        <a:spcBef>
                          <a:spcPts val="120"/>
                        </a:spcBef>
                        <a:spcAft>
                          <a:spcPts val="120"/>
                        </a:spcAft>
                      </a:pPr>
                      <a:r>
                        <a:rPr lang="en-US" sz="1000" kern="1000"/>
                        <a:t>LOG10E</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000" kern="1000"/>
                        <a:t>以</a:t>
                      </a:r>
                      <a:r>
                        <a:rPr lang="en-US" sz="1000" kern="1000"/>
                        <a:t>10</a:t>
                      </a:r>
                      <a:r>
                        <a:rPr lang="zh-CN" sz="1000" kern="1000"/>
                        <a:t>为底数的</a:t>
                      </a:r>
                      <a:r>
                        <a:rPr lang="en-US" sz="1000" kern="1000"/>
                        <a:t>e</a:t>
                      </a:r>
                      <a:r>
                        <a:rPr lang="zh-CN" sz="1000" kern="1000"/>
                        <a:t>的对数（</a:t>
                      </a:r>
                      <a:r>
                        <a:rPr lang="en-US" sz="1000" kern="1000"/>
                        <a:t>0.4342944819032518</a:t>
                      </a:r>
                      <a:r>
                        <a:rPr lang="zh-CN" sz="1000" kern="1000"/>
                        <a:t>）</a:t>
                      </a:r>
                      <a:endParaRPr lang="zh-CN" sz="1000" kern="10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6"/>
                  </a:ext>
                </a:extLst>
              </a:tr>
              <a:tr h="289897">
                <a:tc>
                  <a:txBody>
                    <a:bodyPr/>
                    <a:lstStyle/>
                    <a:p>
                      <a:pPr algn="just">
                        <a:spcBef>
                          <a:spcPts val="120"/>
                        </a:spcBef>
                        <a:spcAft>
                          <a:spcPts val="120"/>
                        </a:spcAft>
                      </a:pPr>
                      <a:r>
                        <a:rPr lang="en-US" sz="1000" kern="1000"/>
                        <a:t>PI</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000" kern="1000"/>
                        <a:t>圆周率常数</a:t>
                      </a:r>
                      <a:r>
                        <a:rPr lang="en-US" sz="1000" kern="1000"/>
                        <a:t>π</a:t>
                      </a:r>
                      <a:r>
                        <a:rPr lang="zh-CN" sz="1000" kern="1000"/>
                        <a:t>（</a:t>
                      </a:r>
                      <a:r>
                        <a:rPr lang="en-US" sz="1000" kern="1000"/>
                        <a:t>3.141592653589793</a:t>
                      </a:r>
                      <a:r>
                        <a:rPr lang="zh-CN" sz="1000" kern="1000"/>
                        <a:t>）</a:t>
                      </a:r>
                      <a:endParaRPr lang="zh-CN" sz="1000" kern="10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7"/>
                  </a:ext>
                </a:extLst>
              </a:tr>
              <a:tr h="289897">
                <a:tc>
                  <a:txBody>
                    <a:bodyPr/>
                    <a:lstStyle/>
                    <a:p>
                      <a:pPr algn="just">
                        <a:spcBef>
                          <a:spcPts val="120"/>
                        </a:spcBef>
                        <a:spcAft>
                          <a:spcPts val="120"/>
                        </a:spcAft>
                      </a:pPr>
                      <a:r>
                        <a:rPr lang="en-US" sz="1000" kern="1000"/>
                        <a:t>SQRT1-2</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000" kern="1000" dirty="0"/>
                        <a:t>0.5</a:t>
                      </a:r>
                      <a:r>
                        <a:rPr lang="zh-CN" sz="1000" kern="1000" dirty="0"/>
                        <a:t>的平方根（</a:t>
                      </a:r>
                      <a:r>
                        <a:rPr lang="en-US" sz="1000" kern="1000" dirty="0"/>
                        <a:t>0.7071067811865476</a:t>
                      </a:r>
                      <a:r>
                        <a:rPr lang="zh-CN" sz="1000" kern="1000" dirty="0"/>
                        <a:t>）</a:t>
                      </a:r>
                      <a:endParaRPr lang="zh-CN" sz="10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5" name="表格 14"/>
          <p:cNvGraphicFramePr>
            <a:graphicFrameLocks noGrp="1"/>
          </p:cNvGraphicFramePr>
          <p:nvPr/>
        </p:nvGraphicFramePr>
        <p:xfrm>
          <a:off x="4357686" y="1500180"/>
          <a:ext cx="4048132" cy="3432394"/>
        </p:xfrm>
        <a:graphic>
          <a:graphicData uri="http://schemas.openxmlformats.org/drawingml/2006/table">
            <a:tbl>
              <a:tblPr firstRow="1" bandRow="1">
                <a:tableStyleId>{F5AB1C69-6EDB-4FF4-983F-18BD219EF322}</a:tableStyleId>
              </a:tblPr>
              <a:tblGrid>
                <a:gridCol w="642942">
                  <a:extLst>
                    <a:ext uri="{9D8B030D-6E8A-4147-A177-3AD203B41FA5}">
                      <a16:colId xmlns:a16="http://schemas.microsoft.com/office/drawing/2014/main" val="20000"/>
                    </a:ext>
                  </a:extLst>
                </a:gridCol>
                <a:gridCol w="1191366">
                  <a:extLst>
                    <a:ext uri="{9D8B030D-6E8A-4147-A177-3AD203B41FA5}">
                      <a16:colId xmlns:a16="http://schemas.microsoft.com/office/drawing/2014/main" val="20001"/>
                    </a:ext>
                  </a:extLst>
                </a:gridCol>
                <a:gridCol w="2213824">
                  <a:extLst>
                    <a:ext uri="{9D8B030D-6E8A-4147-A177-3AD203B41FA5}">
                      <a16:colId xmlns:a16="http://schemas.microsoft.com/office/drawing/2014/main" val="20002"/>
                    </a:ext>
                  </a:extLst>
                </a:gridCol>
              </a:tblGrid>
              <a:tr h="132795">
                <a:tc>
                  <a:txBody>
                    <a:bodyPr/>
                    <a:lstStyle/>
                    <a:p>
                      <a:pPr algn="just">
                        <a:spcBef>
                          <a:spcPts val="120"/>
                        </a:spcBef>
                        <a:spcAft>
                          <a:spcPts val="120"/>
                        </a:spcAft>
                      </a:pPr>
                      <a:r>
                        <a:rPr lang="zh-CN" sz="1200" kern="1000" dirty="0"/>
                        <a:t>属</a:t>
                      </a:r>
                      <a:r>
                        <a:rPr lang="en-US" sz="1200" kern="1000" dirty="0"/>
                        <a:t>    </a:t>
                      </a:r>
                      <a:r>
                        <a:rPr lang="zh-CN" sz="1200" kern="1000" dirty="0"/>
                        <a:t>性</a:t>
                      </a:r>
                      <a:endParaRPr lang="zh-CN" sz="1200" kern="1000" dirty="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t>描</a:t>
                      </a:r>
                      <a:r>
                        <a:rPr lang="en-US" sz="1200" kern="1000"/>
                        <a:t>    </a:t>
                      </a:r>
                      <a:r>
                        <a:rPr lang="zh-CN" sz="1200" kern="1000"/>
                        <a:t>述</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dirty="0"/>
                        <a:t>示</a:t>
                      </a:r>
                      <a:r>
                        <a:rPr lang="en-US" sz="1200" kern="1000" dirty="0"/>
                        <a:t>    </a:t>
                      </a:r>
                      <a:r>
                        <a:rPr lang="zh-CN" sz="1200" kern="1000" dirty="0"/>
                        <a:t>例</a:t>
                      </a:r>
                      <a:endParaRPr lang="zh-CN" sz="12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0"/>
                  </a:ext>
                </a:extLst>
              </a:tr>
              <a:tr h="132795">
                <a:tc>
                  <a:txBody>
                    <a:bodyPr/>
                    <a:lstStyle/>
                    <a:p>
                      <a:pPr algn="just">
                        <a:spcBef>
                          <a:spcPts val="120"/>
                        </a:spcBef>
                        <a:spcAft>
                          <a:spcPts val="120"/>
                        </a:spcAft>
                      </a:pPr>
                      <a:r>
                        <a:rPr lang="en-US" sz="1000" kern="1000"/>
                        <a:t>abs(x)</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000" kern="1000"/>
                        <a:t>返回</a:t>
                      </a:r>
                      <a:r>
                        <a:rPr lang="en-US" sz="1000" kern="1000"/>
                        <a:t>x</a:t>
                      </a:r>
                      <a:r>
                        <a:rPr lang="zh-CN" sz="1000" kern="1000"/>
                        <a:t>的绝对值</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000" kern="1000" dirty="0"/>
                        <a:t>Math.abs(-10);</a:t>
                      </a:r>
                      <a:endParaRPr lang="zh-CN" sz="10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1"/>
                  </a:ext>
                </a:extLst>
              </a:tr>
              <a:tr h="291627">
                <a:tc>
                  <a:txBody>
                    <a:bodyPr/>
                    <a:lstStyle/>
                    <a:p>
                      <a:pPr algn="just">
                        <a:spcBef>
                          <a:spcPts val="120"/>
                        </a:spcBef>
                        <a:spcAft>
                          <a:spcPts val="120"/>
                        </a:spcAft>
                      </a:pPr>
                      <a:r>
                        <a:rPr lang="en-US" sz="1000" kern="1000"/>
                        <a:t>ceil(x)</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000" kern="1000"/>
                        <a:t>返回大于或等于</a:t>
                      </a:r>
                      <a:r>
                        <a:rPr lang="en-US" sz="1000" kern="1000"/>
                        <a:t>x</a:t>
                      </a:r>
                      <a:r>
                        <a:rPr lang="zh-CN" sz="1000" kern="1000"/>
                        <a:t>的最小整数</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000" kern="1000" dirty="0" err="1"/>
                        <a:t>Math.ceil</a:t>
                      </a:r>
                      <a:r>
                        <a:rPr lang="en-US" sz="1000" kern="1000" dirty="0"/>
                        <a:t>(1.05); </a:t>
                      </a:r>
                      <a:endParaRPr lang="zh-CN" sz="1000" kern="1000" dirty="0"/>
                    </a:p>
                    <a:p>
                      <a:pPr algn="just">
                        <a:spcBef>
                          <a:spcPts val="120"/>
                        </a:spcBef>
                        <a:spcAft>
                          <a:spcPts val="120"/>
                        </a:spcAft>
                      </a:pPr>
                      <a:r>
                        <a:rPr lang="en-US" sz="1000" kern="1000" dirty="0" err="1"/>
                        <a:t>Math.ceil</a:t>
                      </a:r>
                      <a:r>
                        <a:rPr lang="en-US" sz="1000" kern="1000" dirty="0"/>
                        <a:t>(-1.05); </a:t>
                      </a:r>
                      <a:endParaRPr lang="zh-CN" sz="10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2"/>
                  </a:ext>
                </a:extLst>
              </a:tr>
              <a:tr h="132795">
                <a:tc>
                  <a:txBody>
                    <a:bodyPr/>
                    <a:lstStyle/>
                    <a:p>
                      <a:pPr algn="just">
                        <a:spcBef>
                          <a:spcPts val="120"/>
                        </a:spcBef>
                        <a:spcAft>
                          <a:spcPts val="120"/>
                        </a:spcAft>
                      </a:pPr>
                      <a:r>
                        <a:rPr lang="en-US" sz="1000" kern="1000"/>
                        <a:t>cos(x)</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000" kern="1000"/>
                        <a:t>返回</a:t>
                      </a:r>
                      <a:r>
                        <a:rPr lang="en-US" sz="1000" kern="1000"/>
                        <a:t>x</a:t>
                      </a:r>
                      <a:r>
                        <a:rPr lang="zh-CN" sz="1000" kern="1000"/>
                        <a:t>的余弦值</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000" kern="1000" dirty="0"/>
                        <a:t>Math.cos(0);</a:t>
                      </a:r>
                      <a:endParaRPr lang="zh-CN" sz="10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3"/>
                  </a:ext>
                </a:extLst>
              </a:tr>
              <a:tr h="132795">
                <a:tc>
                  <a:txBody>
                    <a:bodyPr/>
                    <a:lstStyle/>
                    <a:p>
                      <a:pPr algn="just">
                        <a:spcBef>
                          <a:spcPts val="120"/>
                        </a:spcBef>
                        <a:spcAft>
                          <a:spcPts val="120"/>
                        </a:spcAft>
                      </a:pPr>
                      <a:r>
                        <a:rPr lang="en-US" sz="1000" kern="1000"/>
                        <a:t>exp(x)</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000" kern="1000"/>
                        <a:t>返回</a:t>
                      </a:r>
                      <a:r>
                        <a:rPr lang="en-US" sz="1000" kern="1000"/>
                        <a:t>e</a:t>
                      </a:r>
                      <a:r>
                        <a:rPr lang="zh-CN" sz="1000" kern="1000"/>
                        <a:t>的</a:t>
                      </a:r>
                      <a:r>
                        <a:rPr lang="en-US" sz="1000" kern="1000"/>
                        <a:t>x</a:t>
                      </a:r>
                      <a:r>
                        <a:rPr lang="zh-CN" sz="1000" kern="1000"/>
                        <a:t>乘方</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000" kern="1000" dirty="0"/>
                        <a:t>Math.exp(4);</a:t>
                      </a:r>
                      <a:endParaRPr lang="zh-CN" sz="10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4"/>
                  </a:ext>
                </a:extLst>
              </a:tr>
              <a:tr h="291627">
                <a:tc>
                  <a:txBody>
                    <a:bodyPr/>
                    <a:lstStyle/>
                    <a:p>
                      <a:pPr algn="just">
                        <a:spcBef>
                          <a:spcPts val="120"/>
                        </a:spcBef>
                        <a:spcAft>
                          <a:spcPts val="120"/>
                        </a:spcAft>
                      </a:pPr>
                      <a:r>
                        <a:rPr lang="en-US" sz="1000" kern="1000"/>
                        <a:t>floor(x)</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000" kern="1000"/>
                        <a:t>返回小于或等于</a:t>
                      </a:r>
                      <a:r>
                        <a:rPr lang="en-US" sz="1000" kern="1000"/>
                        <a:t>x</a:t>
                      </a:r>
                      <a:r>
                        <a:rPr lang="zh-CN" sz="1000" kern="1000"/>
                        <a:t>的最大整数</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000" kern="1000" dirty="0" err="1"/>
                        <a:t>Math.floor</a:t>
                      </a:r>
                      <a:r>
                        <a:rPr lang="en-US" sz="1000" kern="1000" dirty="0"/>
                        <a:t>(1.05);</a:t>
                      </a:r>
                      <a:endParaRPr lang="zh-CN" sz="1000" kern="1000" dirty="0"/>
                    </a:p>
                    <a:p>
                      <a:pPr algn="just">
                        <a:spcBef>
                          <a:spcPts val="120"/>
                        </a:spcBef>
                        <a:spcAft>
                          <a:spcPts val="120"/>
                        </a:spcAft>
                      </a:pPr>
                      <a:r>
                        <a:rPr lang="en-US" sz="1000" kern="1000" dirty="0" err="1"/>
                        <a:t>Math.floor</a:t>
                      </a:r>
                      <a:r>
                        <a:rPr lang="en-US" sz="1000" kern="1000" dirty="0"/>
                        <a:t>(-1.05);</a:t>
                      </a:r>
                      <a:endParaRPr lang="zh-CN" sz="10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5"/>
                  </a:ext>
                </a:extLst>
              </a:tr>
              <a:tr h="132795">
                <a:tc>
                  <a:txBody>
                    <a:bodyPr/>
                    <a:lstStyle/>
                    <a:p>
                      <a:pPr algn="just">
                        <a:spcBef>
                          <a:spcPts val="120"/>
                        </a:spcBef>
                        <a:spcAft>
                          <a:spcPts val="120"/>
                        </a:spcAft>
                      </a:pPr>
                      <a:r>
                        <a:rPr lang="en-US" sz="1000" kern="1000"/>
                        <a:t>log(x)</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000" kern="1000"/>
                        <a:t>返回</a:t>
                      </a:r>
                      <a:r>
                        <a:rPr lang="en-US" sz="1000" kern="1000"/>
                        <a:t>x</a:t>
                      </a:r>
                      <a:r>
                        <a:rPr lang="zh-CN" sz="1000" kern="1000"/>
                        <a:t>的自然对数</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000" kern="1000" dirty="0"/>
                        <a:t>Math.log(1);</a:t>
                      </a:r>
                      <a:endParaRPr lang="zh-CN" sz="10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6"/>
                  </a:ext>
                </a:extLst>
              </a:tr>
              <a:tr h="132795">
                <a:tc>
                  <a:txBody>
                    <a:bodyPr/>
                    <a:lstStyle/>
                    <a:p>
                      <a:pPr algn="just">
                        <a:spcBef>
                          <a:spcPts val="120"/>
                        </a:spcBef>
                        <a:spcAft>
                          <a:spcPts val="120"/>
                        </a:spcAft>
                      </a:pPr>
                      <a:r>
                        <a:rPr lang="en-US" sz="1000" kern="1000"/>
                        <a:t>max(x,y)</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000" kern="1000"/>
                        <a:t>返回</a:t>
                      </a:r>
                      <a:r>
                        <a:rPr lang="en-US" sz="1000" kern="1000"/>
                        <a:t>x</a:t>
                      </a:r>
                      <a:r>
                        <a:rPr lang="zh-CN" sz="1000" kern="1000"/>
                        <a:t>和</a:t>
                      </a:r>
                      <a:r>
                        <a:rPr lang="en-US" sz="1000" kern="1000"/>
                        <a:t>y</a:t>
                      </a:r>
                      <a:r>
                        <a:rPr lang="zh-CN" sz="1000" kern="1000"/>
                        <a:t>中的最大数</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000" kern="1000" dirty="0"/>
                        <a:t>Math.max(2,4);</a:t>
                      </a:r>
                      <a:endParaRPr lang="zh-CN" sz="10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7"/>
                  </a:ext>
                </a:extLst>
              </a:tr>
              <a:tr h="132795">
                <a:tc>
                  <a:txBody>
                    <a:bodyPr/>
                    <a:lstStyle/>
                    <a:p>
                      <a:pPr algn="just">
                        <a:spcBef>
                          <a:spcPts val="120"/>
                        </a:spcBef>
                        <a:spcAft>
                          <a:spcPts val="120"/>
                        </a:spcAft>
                      </a:pPr>
                      <a:r>
                        <a:rPr lang="en-US" sz="1000" kern="1000"/>
                        <a:t>min(x,y)</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000" kern="1000"/>
                        <a:t>返回</a:t>
                      </a:r>
                      <a:r>
                        <a:rPr lang="en-US" sz="1000" kern="1000"/>
                        <a:t>x</a:t>
                      </a:r>
                      <a:r>
                        <a:rPr lang="zh-CN" sz="1000" kern="1000"/>
                        <a:t>和</a:t>
                      </a:r>
                      <a:r>
                        <a:rPr lang="en-US" sz="1000" kern="1000"/>
                        <a:t>y</a:t>
                      </a:r>
                      <a:r>
                        <a:rPr lang="zh-CN" sz="1000" kern="1000"/>
                        <a:t>中的最小数</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000" kern="1000" dirty="0"/>
                        <a:t>Math.min(2,4);</a:t>
                      </a:r>
                      <a:endParaRPr lang="zh-CN" sz="10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8"/>
                  </a:ext>
                </a:extLst>
              </a:tr>
              <a:tr h="132795">
                <a:tc>
                  <a:txBody>
                    <a:bodyPr/>
                    <a:lstStyle/>
                    <a:p>
                      <a:pPr algn="just">
                        <a:spcBef>
                          <a:spcPts val="120"/>
                        </a:spcBef>
                        <a:spcAft>
                          <a:spcPts val="120"/>
                        </a:spcAft>
                      </a:pPr>
                      <a:r>
                        <a:rPr lang="en-US" sz="1000" kern="1000"/>
                        <a:t>pow(x,y)</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000" kern="1000"/>
                        <a:t>返回</a:t>
                      </a:r>
                      <a:r>
                        <a:rPr lang="en-US" sz="1000" kern="1000"/>
                        <a:t>x</a:t>
                      </a:r>
                      <a:r>
                        <a:rPr lang="zh-CN" sz="1000" kern="1000"/>
                        <a:t>对</a:t>
                      </a:r>
                      <a:r>
                        <a:rPr lang="en-US" sz="1000" kern="1000"/>
                        <a:t>y</a:t>
                      </a:r>
                      <a:r>
                        <a:rPr lang="zh-CN" sz="1000" kern="1000"/>
                        <a:t>的次方</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000" kern="1000" dirty="0"/>
                        <a:t>Math.pow(2,4);		</a:t>
                      </a:r>
                      <a:endParaRPr lang="zh-CN" sz="10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9"/>
                  </a:ext>
                </a:extLst>
              </a:tr>
              <a:tr h="380157">
                <a:tc>
                  <a:txBody>
                    <a:bodyPr/>
                    <a:lstStyle/>
                    <a:p>
                      <a:pPr algn="just">
                        <a:spcBef>
                          <a:spcPts val="120"/>
                        </a:spcBef>
                        <a:spcAft>
                          <a:spcPts val="120"/>
                        </a:spcAft>
                      </a:pPr>
                      <a:r>
                        <a:rPr lang="en-US" sz="1000" kern="1000"/>
                        <a:t>random()</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000" kern="1000" dirty="0"/>
                        <a:t>返回</a:t>
                      </a:r>
                      <a:r>
                        <a:rPr lang="en-US" sz="1000" kern="1000" dirty="0"/>
                        <a:t>0</a:t>
                      </a:r>
                      <a:r>
                        <a:rPr lang="zh-CN" sz="1000" kern="1000" dirty="0"/>
                        <a:t>和</a:t>
                      </a:r>
                      <a:r>
                        <a:rPr lang="en-US" sz="1000" kern="1000" dirty="0"/>
                        <a:t>1</a:t>
                      </a:r>
                      <a:r>
                        <a:rPr lang="zh-CN" sz="1000" kern="1000" dirty="0"/>
                        <a:t>之间的随机数</a:t>
                      </a:r>
                      <a:endParaRPr lang="zh-CN" sz="1000" kern="1000" dirty="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000" kern="1000" dirty="0" err="1"/>
                        <a:t>Math.random</a:t>
                      </a:r>
                      <a:r>
                        <a:rPr lang="en-US" sz="1000" kern="1000" dirty="0"/>
                        <a:t>();		</a:t>
                      </a:r>
                      <a:endParaRPr lang="zh-CN" sz="10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10"/>
                  </a:ext>
                </a:extLst>
              </a:tr>
              <a:tr h="380157">
                <a:tc>
                  <a:txBody>
                    <a:bodyPr/>
                    <a:lstStyle/>
                    <a:p>
                      <a:pPr algn="just">
                        <a:spcBef>
                          <a:spcPts val="120"/>
                        </a:spcBef>
                        <a:spcAft>
                          <a:spcPts val="120"/>
                        </a:spcAft>
                      </a:pPr>
                      <a:r>
                        <a:rPr lang="en-US" sz="1000" kern="1000"/>
                        <a:t>round(x)</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000" kern="1000"/>
                        <a:t>返回最接近</a:t>
                      </a:r>
                      <a:r>
                        <a:rPr lang="en-US" sz="1000" kern="1000"/>
                        <a:t>x</a:t>
                      </a:r>
                      <a:r>
                        <a:rPr lang="zh-CN" sz="1000" kern="1000"/>
                        <a:t>的整数，即四舍五入函数</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000" kern="1000" dirty="0" err="1"/>
                        <a:t>Math.round</a:t>
                      </a:r>
                      <a:r>
                        <a:rPr lang="en-US" sz="1000" kern="1000" dirty="0"/>
                        <a:t>(1.05);	</a:t>
                      </a:r>
                      <a:endParaRPr lang="zh-CN" sz="1000" kern="1000" dirty="0"/>
                    </a:p>
                    <a:p>
                      <a:pPr algn="just">
                        <a:spcBef>
                          <a:spcPts val="120"/>
                        </a:spcBef>
                        <a:spcAft>
                          <a:spcPts val="120"/>
                        </a:spcAft>
                      </a:pPr>
                      <a:r>
                        <a:rPr lang="en-US" sz="1000" kern="1000" dirty="0" err="1"/>
                        <a:t>Math.round</a:t>
                      </a:r>
                      <a:r>
                        <a:rPr lang="en-US" sz="1000" kern="1000" dirty="0"/>
                        <a:t>(-1.05);	</a:t>
                      </a:r>
                      <a:endParaRPr lang="zh-CN" sz="10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11"/>
                  </a:ext>
                </a:extLst>
              </a:tr>
              <a:tr h="380157">
                <a:tc>
                  <a:txBody>
                    <a:bodyPr/>
                    <a:lstStyle/>
                    <a:p>
                      <a:pPr algn="just">
                        <a:spcBef>
                          <a:spcPts val="120"/>
                        </a:spcBef>
                        <a:spcAft>
                          <a:spcPts val="120"/>
                        </a:spcAft>
                      </a:pPr>
                      <a:r>
                        <a:rPr lang="en-US" sz="1000" kern="1000"/>
                        <a:t>sqrt(x)</a:t>
                      </a:r>
                      <a:endParaRPr lang="zh-CN" sz="10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000" kern="1000" dirty="0"/>
                        <a:t>返回</a:t>
                      </a:r>
                      <a:r>
                        <a:rPr lang="en-US" sz="1000" kern="1000" dirty="0"/>
                        <a:t>x</a:t>
                      </a:r>
                      <a:r>
                        <a:rPr lang="zh-CN" sz="1000" kern="1000" dirty="0"/>
                        <a:t>的平方根</a:t>
                      </a:r>
                      <a:endParaRPr lang="zh-CN" sz="1000" kern="1000" dirty="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000" kern="1000" dirty="0" err="1"/>
                        <a:t>Math.sqrt</a:t>
                      </a:r>
                      <a:r>
                        <a:rPr lang="en-US" sz="1000" kern="1000" dirty="0"/>
                        <a:t>(2);	</a:t>
                      </a:r>
                      <a:endParaRPr lang="zh-CN" sz="1000" kern="10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12"/>
                  </a:ext>
                </a:extLst>
              </a:tr>
            </a:tbl>
          </a:graphicData>
        </a:graphic>
      </p:graphicFrame>
      <p:sp>
        <p:nvSpPr>
          <p:cNvPr id="17" name="TextBox 16"/>
          <p:cNvSpPr txBox="1"/>
          <p:nvPr/>
        </p:nvSpPr>
        <p:spPr>
          <a:xfrm>
            <a:off x="5786446" y="1071552"/>
            <a:ext cx="646331" cy="369332"/>
          </a:xfrm>
          <a:prstGeom prst="rect">
            <a:avLst/>
          </a:prstGeom>
          <a:noFill/>
        </p:spPr>
        <p:txBody>
          <a:bodyPr wrap="none" rtlCol="0">
            <a:spAutoFit/>
          </a:bodyPr>
          <a:lstStyle/>
          <a:p>
            <a:r>
              <a:rPr lang="zh-CN" altLang="en-US" dirty="0">
                <a:solidFill>
                  <a:srgbClr val="00B050"/>
                </a:solidFill>
              </a:rPr>
              <a:t>方法</a:t>
            </a: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Date</a:t>
            </a:r>
            <a:r>
              <a:rPr lang="zh-CN" altLang="en-US" sz="2700" dirty="0">
                <a:solidFill>
                  <a:srgbClr val="FF6600"/>
                </a:solidFill>
                <a:latin typeface="Arial" charset="0"/>
                <a:ea typeface="隶书" pitchFamily="49" charset="-122"/>
              </a:rPr>
              <a:t>对象</a:t>
            </a:r>
          </a:p>
        </p:txBody>
      </p:sp>
      <p:graphicFrame>
        <p:nvGraphicFramePr>
          <p:cNvPr id="8" name="表格 7"/>
          <p:cNvGraphicFramePr>
            <a:graphicFrameLocks noGrp="1"/>
          </p:cNvGraphicFramePr>
          <p:nvPr/>
        </p:nvGraphicFramePr>
        <p:xfrm>
          <a:off x="1000100" y="1643056"/>
          <a:ext cx="7286676" cy="3046210"/>
        </p:xfrm>
        <a:graphic>
          <a:graphicData uri="http://schemas.openxmlformats.org/drawingml/2006/table">
            <a:tbl>
              <a:tblPr firstRow="1" bandRow="1">
                <a:tableStyleId>{7DF18680-E054-41AD-8BC1-D1AEF772440D}</a:tableStyleId>
              </a:tblPr>
              <a:tblGrid>
                <a:gridCol w="1071570">
                  <a:extLst>
                    <a:ext uri="{9D8B030D-6E8A-4147-A177-3AD203B41FA5}">
                      <a16:colId xmlns:a16="http://schemas.microsoft.com/office/drawing/2014/main" val="20000"/>
                    </a:ext>
                  </a:extLst>
                </a:gridCol>
                <a:gridCol w="1357322">
                  <a:extLst>
                    <a:ext uri="{9D8B030D-6E8A-4147-A177-3AD203B41FA5}">
                      <a16:colId xmlns:a16="http://schemas.microsoft.com/office/drawing/2014/main" val="20001"/>
                    </a:ext>
                  </a:extLst>
                </a:gridCol>
                <a:gridCol w="1214446">
                  <a:extLst>
                    <a:ext uri="{9D8B030D-6E8A-4147-A177-3AD203B41FA5}">
                      <a16:colId xmlns:a16="http://schemas.microsoft.com/office/drawing/2014/main" val="20002"/>
                    </a:ext>
                  </a:extLst>
                </a:gridCol>
                <a:gridCol w="1214446">
                  <a:extLst>
                    <a:ext uri="{9D8B030D-6E8A-4147-A177-3AD203B41FA5}">
                      <a16:colId xmlns:a16="http://schemas.microsoft.com/office/drawing/2014/main" val="20003"/>
                    </a:ext>
                  </a:extLst>
                </a:gridCol>
                <a:gridCol w="1214446">
                  <a:extLst>
                    <a:ext uri="{9D8B030D-6E8A-4147-A177-3AD203B41FA5}">
                      <a16:colId xmlns:a16="http://schemas.microsoft.com/office/drawing/2014/main" val="20004"/>
                    </a:ext>
                  </a:extLst>
                </a:gridCol>
                <a:gridCol w="1214446">
                  <a:extLst>
                    <a:ext uri="{9D8B030D-6E8A-4147-A177-3AD203B41FA5}">
                      <a16:colId xmlns:a16="http://schemas.microsoft.com/office/drawing/2014/main" val="20005"/>
                    </a:ext>
                  </a:extLst>
                </a:gridCol>
              </a:tblGrid>
              <a:tr h="264910">
                <a:tc>
                  <a:txBody>
                    <a:bodyPr/>
                    <a:lstStyle/>
                    <a:p>
                      <a:pPr algn="ctr" fontAlgn="ctr"/>
                      <a:r>
                        <a:rPr lang="zh-CN" sz="1200" u="none" strike="noStrike" dirty="0"/>
                        <a:t>方    法</a:t>
                      </a:r>
                      <a:endParaRPr lang="zh-CN" sz="1200" b="0" i="0" u="none" strike="noStrike" dirty="0">
                        <a:solidFill>
                          <a:srgbClr val="000000"/>
                        </a:solidFill>
                        <a:latin typeface="方正书宋简体"/>
                      </a:endParaRPr>
                    </a:p>
                  </a:txBody>
                  <a:tcPr marL="9525" marR="9525" marT="9525" marB="0" anchor="ctr"/>
                </a:tc>
                <a:tc>
                  <a:txBody>
                    <a:bodyPr/>
                    <a:lstStyle/>
                    <a:p>
                      <a:pPr algn="ctr" fontAlgn="ctr"/>
                      <a:r>
                        <a:rPr lang="zh-CN" sz="1200" u="none" strike="noStrike"/>
                        <a:t>描    述</a:t>
                      </a:r>
                      <a:endParaRPr lang="zh-CN" sz="1200" b="0" i="0" u="none" strike="noStrike">
                        <a:solidFill>
                          <a:srgbClr val="000000"/>
                        </a:solidFill>
                        <a:latin typeface="方正书宋简体"/>
                      </a:endParaRPr>
                    </a:p>
                  </a:txBody>
                  <a:tcPr marL="9525" marR="9525" marT="9525" marB="0" anchor="ctr"/>
                </a:tc>
                <a:tc>
                  <a:txBody>
                    <a:bodyPr/>
                    <a:lstStyle/>
                    <a:p>
                      <a:pPr algn="ctr" fontAlgn="ctr"/>
                      <a:r>
                        <a:rPr lang="zh-CN" sz="1200" u="none" strike="noStrike"/>
                        <a:t>示    例</a:t>
                      </a:r>
                      <a:endParaRPr lang="zh-CN" sz="1200" b="0" i="0" u="none" strike="noStrike">
                        <a:solidFill>
                          <a:srgbClr val="000000"/>
                        </a:solidFill>
                        <a:latin typeface="方正书宋简体"/>
                      </a:endParaRPr>
                    </a:p>
                  </a:txBody>
                  <a:tcPr marL="9525" marR="9525" marT="9525" marB="0" anchor="ctr"/>
                </a:tc>
                <a:tc>
                  <a:txBody>
                    <a:bodyPr/>
                    <a:lstStyle/>
                    <a:p>
                      <a:pPr algn="ctr" fontAlgn="ctr"/>
                      <a:r>
                        <a:rPr lang="zh-CN" sz="1200" u="none" strike="noStrike" dirty="0"/>
                        <a:t>方    法</a:t>
                      </a:r>
                      <a:endParaRPr lang="zh-CN" sz="1200" b="0" i="0" u="none" strike="noStrike" dirty="0">
                        <a:solidFill>
                          <a:srgbClr val="000000"/>
                        </a:solidFill>
                        <a:latin typeface="方正书宋简体"/>
                      </a:endParaRPr>
                    </a:p>
                  </a:txBody>
                  <a:tcPr marL="9525" marR="9525" marT="9525" marB="0" anchor="ctr"/>
                </a:tc>
                <a:tc>
                  <a:txBody>
                    <a:bodyPr/>
                    <a:lstStyle/>
                    <a:p>
                      <a:pPr algn="ctr" fontAlgn="ctr"/>
                      <a:r>
                        <a:rPr lang="zh-CN" sz="1200" u="none" strike="noStrike"/>
                        <a:t>描    述</a:t>
                      </a:r>
                      <a:endParaRPr lang="zh-CN" sz="1200" b="0" i="0" u="none" strike="noStrike">
                        <a:solidFill>
                          <a:srgbClr val="000000"/>
                        </a:solidFill>
                        <a:latin typeface="方正书宋简体"/>
                      </a:endParaRPr>
                    </a:p>
                  </a:txBody>
                  <a:tcPr marL="9525" marR="9525" marT="9525" marB="0" anchor="ctr"/>
                </a:tc>
                <a:tc>
                  <a:txBody>
                    <a:bodyPr/>
                    <a:lstStyle/>
                    <a:p>
                      <a:pPr algn="ctr" fontAlgn="ctr"/>
                      <a:r>
                        <a:rPr lang="zh-CN" sz="1200" u="none" strike="noStrike"/>
                        <a:t>示    例</a:t>
                      </a:r>
                      <a:endParaRPr lang="zh-CN" sz="120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0"/>
                  </a:ext>
                </a:extLst>
              </a:tr>
              <a:tr h="701912">
                <a:tc>
                  <a:txBody>
                    <a:bodyPr/>
                    <a:lstStyle/>
                    <a:p>
                      <a:pPr algn="l" fontAlgn="ctr"/>
                      <a:r>
                        <a:rPr lang="en-US" sz="1200" u="none" strike="noStrike"/>
                        <a:t>getTimezoneOffset()</a:t>
                      </a:r>
                      <a:endParaRPr lang="zh-CN" sz="1200" b="0" i="0" u="none" strike="noStrike">
                        <a:solidFill>
                          <a:srgbClr val="000000"/>
                        </a:solidFill>
                        <a:latin typeface="Times New Roman"/>
                      </a:endParaRPr>
                    </a:p>
                  </a:txBody>
                  <a:tcPr marL="9525" marR="9525" marT="9525" marB="0" anchor="ctr"/>
                </a:tc>
                <a:tc>
                  <a:txBody>
                    <a:bodyPr/>
                    <a:lstStyle/>
                    <a:p>
                      <a:pPr algn="l" fontAlgn="ctr"/>
                      <a:r>
                        <a:rPr lang="zh-CN" sz="1200" u="none" strike="noStrike"/>
                        <a:t>返回日期的本地时间和UTC表示之间的时差，以分钟为单位</a:t>
                      </a:r>
                      <a:endParaRPr lang="zh-CN" sz="1200" b="0" i="0" u="none" strike="noStrike">
                        <a:solidFill>
                          <a:srgbClr val="000000"/>
                        </a:solidFill>
                        <a:latin typeface="方正书宋简体"/>
                      </a:endParaRPr>
                    </a:p>
                  </a:txBody>
                  <a:tcPr marL="9525" marR="9525" marT="9525" marB="0" anchor="ctr"/>
                </a:tc>
                <a:tc>
                  <a:txBody>
                    <a:bodyPr/>
                    <a:lstStyle/>
                    <a:p>
                      <a:pPr algn="l" fontAlgn="ctr"/>
                      <a:r>
                        <a:rPr lang="en-US" sz="1200" u="none" strike="noStrike" dirty="0"/>
                        <a:t>new Date().</a:t>
                      </a:r>
                      <a:r>
                        <a:rPr lang="en-US" sz="1200" u="none" strike="noStrike" dirty="0" err="1"/>
                        <a:t>getTimezoneOffset</a:t>
                      </a:r>
                      <a:r>
                        <a:rPr lang="en-US" sz="1200" u="none" strike="noStrike" dirty="0"/>
                        <a:t>(); </a:t>
                      </a:r>
                      <a:endParaRPr lang="zh-CN" sz="1200" b="0" i="0" u="none" strike="noStrike" dirty="0">
                        <a:solidFill>
                          <a:srgbClr val="000000"/>
                        </a:solidFill>
                        <a:latin typeface="Times New Roman"/>
                      </a:endParaRPr>
                    </a:p>
                  </a:txBody>
                  <a:tcPr marL="9525" marR="9525" marT="9525" marB="0" anchor="ctr"/>
                </a:tc>
                <a:tc>
                  <a:txBody>
                    <a:bodyPr/>
                    <a:lstStyle/>
                    <a:p>
                      <a:pPr algn="just" fontAlgn="ctr"/>
                      <a:r>
                        <a:rPr lang="en-US" sz="1200" u="none" strike="noStrike" dirty="0" err="1"/>
                        <a:t>toLocaleDateString</a:t>
                      </a:r>
                      <a:r>
                        <a:rPr lang="en-US" sz="1200" u="none" strike="noStrike" dirty="0"/>
                        <a:t>()</a:t>
                      </a:r>
                      <a:endParaRPr lang="zh-CN" sz="1200" b="0" i="0" u="none" strike="noStrike" dirty="0">
                        <a:solidFill>
                          <a:srgbClr val="000000"/>
                        </a:solidFill>
                        <a:latin typeface="Times New Roman"/>
                      </a:endParaRPr>
                    </a:p>
                  </a:txBody>
                  <a:tcPr marL="9525" marR="9525" marT="9525" marB="0" anchor="ctr"/>
                </a:tc>
                <a:tc>
                  <a:txBody>
                    <a:bodyPr/>
                    <a:lstStyle/>
                    <a:p>
                      <a:pPr algn="just" fontAlgn="ctr"/>
                      <a:r>
                        <a:rPr lang="zh-CN" sz="1200" u="none" strike="noStrike"/>
                        <a:t>返回日期部分的字符串，采用本地日期</a:t>
                      </a:r>
                      <a:endParaRPr lang="zh-CN" sz="1200" b="0" i="0" u="none" strike="noStrike">
                        <a:solidFill>
                          <a:srgbClr val="000000"/>
                        </a:solidFill>
                        <a:latin typeface="方正书宋简体"/>
                      </a:endParaRPr>
                    </a:p>
                  </a:txBody>
                  <a:tcPr marL="9525" marR="9525" marT="9525" marB="0" anchor="ctr"/>
                </a:tc>
                <a:tc>
                  <a:txBody>
                    <a:bodyPr/>
                    <a:lstStyle/>
                    <a:p>
                      <a:pPr algn="l" fontAlgn="ctr"/>
                      <a:r>
                        <a:rPr lang="en-US" sz="1200" u="none" strike="noStrike"/>
                        <a:t>new Date().toLocaleDateString(); </a:t>
                      </a:r>
                      <a:endParaRPr lang="zh-CN" sz="1200" b="0" i="0" u="none" strike="noStrike">
                        <a:solidFill>
                          <a:srgbClr val="000000"/>
                        </a:solidFill>
                        <a:latin typeface="Times New Roman"/>
                      </a:endParaRPr>
                    </a:p>
                  </a:txBody>
                  <a:tcPr marL="9525" marR="9525" marT="9525" marB="0" anchor="ctr"/>
                </a:tc>
                <a:extLst>
                  <a:ext uri="{0D108BD9-81ED-4DB2-BD59-A6C34878D82A}">
                    <a16:rowId xmlns:a16="http://schemas.microsoft.com/office/drawing/2014/main" val="10001"/>
                  </a:ext>
                </a:extLst>
              </a:tr>
              <a:tr h="760055">
                <a:tc>
                  <a:txBody>
                    <a:bodyPr/>
                    <a:lstStyle/>
                    <a:p>
                      <a:pPr algn="l" fontAlgn="ctr"/>
                      <a:r>
                        <a:rPr lang="en-US" sz="1200" u="none" strike="noStrike"/>
                        <a:t>getTime()</a:t>
                      </a:r>
                      <a:endParaRPr lang="zh-CN" sz="1200" b="0" i="0" u="none" strike="noStrike">
                        <a:solidFill>
                          <a:srgbClr val="000000"/>
                        </a:solidFill>
                        <a:latin typeface="Times New Roman"/>
                      </a:endParaRPr>
                    </a:p>
                  </a:txBody>
                  <a:tcPr marL="9525" marR="9525" marT="9525" marB="0" anchor="ctr"/>
                </a:tc>
                <a:tc>
                  <a:txBody>
                    <a:bodyPr/>
                    <a:lstStyle/>
                    <a:p>
                      <a:pPr algn="l" fontAlgn="ctr"/>
                      <a:r>
                        <a:rPr lang="zh-CN" sz="1200" u="none" strike="noStrike"/>
                        <a:t>返回Date对象的内部毫秒表示。注意，该值独立于时区，所以没有单独的getUTCtime()方法</a:t>
                      </a:r>
                      <a:endParaRPr lang="zh-CN" sz="1200" b="0" i="0" u="none" strike="noStrike">
                        <a:solidFill>
                          <a:srgbClr val="000000"/>
                        </a:solidFill>
                        <a:latin typeface="方正书宋简体"/>
                      </a:endParaRPr>
                    </a:p>
                  </a:txBody>
                  <a:tcPr marL="9525" marR="9525" marT="9525" marB="0" anchor="ctr"/>
                </a:tc>
                <a:tc>
                  <a:txBody>
                    <a:bodyPr/>
                    <a:lstStyle/>
                    <a:p>
                      <a:pPr algn="l" fontAlgn="ctr"/>
                      <a:r>
                        <a:rPr lang="en-US" sz="1200" u="none" strike="noStrike"/>
                        <a:t>new Date().getTime(); </a:t>
                      </a:r>
                      <a:endParaRPr lang="zh-CN" sz="1200" b="0" i="0" u="none" strike="noStrike">
                        <a:solidFill>
                          <a:srgbClr val="000000"/>
                        </a:solidFill>
                        <a:latin typeface="Times New Roman"/>
                      </a:endParaRPr>
                    </a:p>
                  </a:txBody>
                  <a:tcPr marL="9525" marR="9525" marT="9525" marB="0" anchor="ctr"/>
                </a:tc>
                <a:tc>
                  <a:txBody>
                    <a:bodyPr/>
                    <a:lstStyle/>
                    <a:p>
                      <a:pPr algn="just" fontAlgn="ctr"/>
                      <a:r>
                        <a:rPr lang="en-US" sz="1200" u="none" strike="noStrike"/>
                        <a:t>toLocaleTimeString()</a:t>
                      </a:r>
                      <a:endParaRPr lang="zh-CN" sz="1200" b="0" i="0" u="none" strike="noStrike">
                        <a:solidFill>
                          <a:srgbClr val="000000"/>
                        </a:solidFill>
                        <a:latin typeface="Times New Roman"/>
                      </a:endParaRPr>
                    </a:p>
                  </a:txBody>
                  <a:tcPr marL="9525" marR="9525" marT="9525" marB="0" anchor="ctr"/>
                </a:tc>
                <a:tc>
                  <a:txBody>
                    <a:bodyPr/>
                    <a:lstStyle/>
                    <a:p>
                      <a:pPr algn="just" fontAlgn="ctr"/>
                      <a:r>
                        <a:rPr lang="zh-CN" sz="1200" u="none" strike="noStrike"/>
                        <a:t>返回时间部分的字符串，采用本地时间</a:t>
                      </a:r>
                      <a:endParaRPr lang="zh-CN" sz="1200" b="0" i="0" u="none" strike="noStrike">
                        <a:solidFill>
                          <a:srgbClr val="000000"/>
                        </a:solidFill>
                        <a:latin typeface="方正书宋简体"/>
                      </a:endParaRPr>
                    </a:p>
                  </a:txBody>
                  <a:tcPr marL="9525" marR="9525" marT="9525" marB="0" anchor="ctr"/>
                </a:tc>
                <a:tc>
                  <a:txBody>
                    <a:bodyPr/>
                    <a:lstStyle/>
                    <a:p>
                      <a:pPr algn="l" fontAlgn="ctr"/>
                      <a:r>
                        <a:rPr lang="en-US" sz="1200" u="none" strike="noStrike"/>
                        <a:t>new Date().toLocaleTimeString(); </a:t>
                      </a:r>
                      <a:endParaRPr lang="zh-CN" sz="1200" b="0" i="0" u="none" strike="noStrike">
                        <a:solidFill>
                          <a:srgbClr val="000000"/>
                        </a:solidFill>
                        <a:latin typeface="Times New Roman"/>
                      </a:endParaRPr>
                    </a:p>
                  </a:txBody>
                  <a:tcPr marL="9525" marR="9525" marT="9525" marB="0" anchor="ctr"/>
                </a:tc>
                <a:extLst>
                  <a:ext uri="{0D108BD9-81ED-4DB2-BD59-A6C34878D82A}">
                    <a16:rowId xmlns:a16="http://schemas.microsoft.com/office/drawing/2014/main" val="10002"/>
                  </a:ext>
                </a:extLst>
              </a:tr>
              <a:tr h="529602">
                <a:tc>
                  <a:txBody>
                    <a:bodyPr/>
                    <a:lstStyle/>
                    <a:p>
                      <a:pPr algn="just" fontAlgn="ctr"/>
                      <a:r>
                        <a:rPr lang="en-US" sz="1200" u="none" strike="noStrike"/>
                        <a:t>toDateString()</a:t>
                      </a:r>
                      <a:endParaRPr lang="zh-CN" sz="1200" b="0" i="0" u="none" strike="noStrike">
                        <a:solidFill>
                          <a:srgbClr val="000000"/>
                        </a:solidFill>
                        <a:latin typeface="Times New Roman"/>
                      </a:endParaRPr>
                    </a:p>
                  </a:txBody>
                  <a:tcPr marL="9525" marR="9525" marT="9525" marB="0" anchor="ctr"/>
                </a:tc>
                <a:tc>
                  <a:txBody>
                    <a:bodyPr/>
                    <a:lstStyle/>
                    <a:p>
                      <a:pPr algn="just" fontAlgn="ctr"/>
                      <a:r>
                        <a:rPr lang="zh-CN" sz="1200" u="none" strike="noStrike"/>
                        <a:t>返回日期部分的字符串表示，采用本地时间</a:t>
                      </a:r>
                      <a:endParaRPr lang="zh-CN" sz="1200" b="0" i="0" u="none" strike="noStrike">
                        <a:solidFill>
                          <a:srgbClr val="000000"/>
                        </a:solidFill>
                        <a:latin typeface="方正书宋简体"/>
                      </a:endParaRPr>
                    </a:p>
                  </a:txBody>
                  <a:tcPr marL="9525" marR="9525" marT="9525" marB="0" anchor="ctr"/>
                </a:tc>
                <a:tc>
                  <a:txBody>
                    <a:bodyPr/>
                    <a:lstStyle/>
                    <a:p>
                      <a:pPr algn="l" fontAlgn="ctr"/>
                      <a:r>
                        <a:rPr lang="en-US" sz="1200" u="none" strike="noStrike"/>
                        <a:t>new Date().toDateString(); </a:t>
                      </a:r>
                      <a:endParaRPr lang="zh-CN" sz="1200" b="0" i="0" u="none" strike="noStrike">
                        <a:solidFill>
                          <a:srgbClr val="000000"/>
                        </a:solidFill>
                        <a:latin typeface="Times New Roman"/>
                      </a:endParaRPr>
                    </a:p>
                  </a:txBody>
                  <a:tcPr marL="9525" marR="9525" marT="9525" marB="0" anchor="ctr"/>
                </a:tc>
                <a:tc>
                  <a:txBody>
                    <a:bodyPr/>
                    <a:lstStyle/>
                    <a:p>
                      <a:pPr algn="just" fontAlgn="ctr"/>
                      <a:r>
                        <a:rPr lang="en-US" sz="1200" u="none" strike="noStrike"/>
                        <a:t>toTimeString()</a:t>
                      </a:r>
                      <a:endParaRPr lang="zh-CN" sz="1200" b="0" i="0" u="none" strike="noStrike">
                        <a:solidFill>
                          <a:srgbClr val="000000"/>
                        </a:solidFill>
                        <a:latin typeface="Times New Roman"/>
                      </a:endParaRPr>
                    </a:p>
                  </a:txBody>
                  <a:tcPr marL="9525" marR="9525" marT="9525" marB="0" anchor="ctr"/>
                </a:tc>
                <a:tc>
                  <a:txBody>
                    <a:bodyPr/>
                    <a:lstStyle/>
                    <a:p>
                      <a:pPr algn="just" fontAlgn="ctr"/>
                      <a:r>
                        <a:rPr lang="zh-CN" sz="1200" u="none" strike="noStrike" dirty="0"/>
                        <a:t>返回时间部分的字符串表示，采用本地时间</a:t>
                      </a:r>
                      <a:endParaRPr lang="zh-CN" sz="1200" b="0" i="0" u="none" strike="noStrike" dirty="0">
                        <a:solidFill>
                          <a:srgbClr val="000000"/>
                        </a:solidFill>
                        <a:latin typeface="方正书宋简体"/>
                      </a:endParaRPr>
                    </a:p>
                  </a:txBody>
                  <a:tcPr marL="9525" marR="9525" marT="9525" marB="0" anchor="ctr"/>
                </a:tc>
                <a:tc>
                  <a:txBody>
                    <a:bodyPr/>
                    <a:lstStyle/>
                    <a:p>
                      <a:pPr algn="l" fontAlgn="ctr"/>
                      <a:r>
                        <a:rPr lang="en-US" sz="1200" u="none" strike="noStrike"/>
                        <a:t>new Date().toTimeString(); </a:t>
                      </a:r>
                      <a:endParaRPr lang="zh-CN" sz="1200" b="0" i="0" u="none" strike="noStrike">
                        <a:solidFill>
                          <a:srgbClr val="000000"/>
                        </a:solidFill>
                        <a:latin typeface="Times New Roman"/>
                      </a:endParaRPr>
                    </a:p>
                  </a:txBody>
                  <a:tcPr marL="9525" marR="9525" marT="9525" marB="0" anchor="ctr"/>
                </a:tc>
                <a:extLst>
                  <a:ext uri="{0D108BD9-81ED-4DB2-BD59-A6C34878D82A}">
                    <a16:rowId xmlns:a16="http://schemas.microsoft.com/office/drawing/2014/main" val="10003"/>
                  </a:ext>
                </a:extLst>
              </a:tr>
              <a:tr h="529602">
                <a:tc>
                  <a:txBody>
                    <a:bodyPr/>
                    <a:lstStyle/>
                    <a:p>
                      <a:pPr algn="l" fontAlgn="ctr"/>
                      <a:r>
                        <a:rPr lang="en-US" sz="1200" u="none" strike="noStrike"/>
                        <a:t>toUTCString()</a:t>
                      </a:r>
                      <a:endParaRPr lang="zh-CN" sz="1200" b="0" i="0" u="none" strike="noStrike">
                        <a:solidFill>
                          <a:srgbClr val="000000"/>
                        </a:solidFill>
                        <a:latin typeface="Times New Roman"/>
                      </a:endParaRPr>
                    </a:p>
                  </a:txBody>
                  <a:tcPr marL="9525" marR="9525" marT="9525" marB="0" anchor="ctr"/>
                </a:tc>
                <a:tc>
                  <a:txBody>
                    <a:bodyPr/>
                    <a:lstStyle/>
                    <a:p>
                      <a:pPr algn="l" fontAlgn="ctr"/>
                      <a:r>
                        <a:rPr lang="zh-CN" sz="1200" u="none" strike="noStrike"/>
                        <a:t>将Date对象转换成一个字符串，采用世界时</a:t>
                      </a:r>
                      <a:endParaRPr lang="zh-CN" sz="1200" b="0" i="0" u="none" strike="noStrike">
                        <a:solidFill>
                          <a:srgbClr val="000000"/>
                        </a:solidFill>
                        <a:latin typeface="方正书宋简体"/>
                      </a:endParaRPr>
                    </a:p>
                  </a:txBody>
                  <a:tcPr marL="9525" marR="9525" marT="9525" marB="0" anchor="ctr"/>
                </a:tc>
                <a:tc>
                  <a:txBody>
                    <a:bodyPr/>
                    <a:lstStyle/>
                    <a:p>
                      <a:pPr algn="l" fontAlgn="ctr"/>
                      <a:r>
                        <a:rPr lang="en-US" sz="1200" u="none" strike="noStrike"/>
                        <a:t>new Date().toUTCString(); </a:t>
                      </a:r>
                      <a:endParaRPr lang="zh-CN" sz="1200" b="0" i="0" u="none" strike="noStrike">
                        <a:solidFill>
                          <a:srgbClr val="000000"/>
                        </a:solidFill>
                        <a:latin typeface="Times New Roman"/>
                      </a:endParaRPr>
                    </a:p>
                  </a:txBody>
                  <a:tcPr marL="9525" marR="9525" marT="9525" marB="0" anchor="ctr"/>
                </a:tc>
                <a:tc>
                  <a:txBody>
                    <a:bodyPr/>
                    <a:lstStyle/>
                    <a:p>
                      <a:pPr algn="l" fontAlgn="ctr"/>
                      <a:r>
                        <a:rPr lang="en-US" sz="1200" u="none" strike="noStrike"/>
                        <a:t>valueOf()</a:t>
                      </a:r>
                      <a:endParaRPr lang="zh-CN" sz="1200" b="0" i="0" u="none" strike="noStrike">
                        <a:solidFill>
                          <a:srgbClr val="000000"/>
                        </a:solidFill>
                        <a:latin typeface="Times New Roman"/>
                      </a:endParaRPr>
                    </a:p>
                  </a:txBody>
                  <a:tcPr marL="9525" marR="9525" marT="9525" marB="0" anchor="ctr"/>
                </a:tc>
                <a:tc>
                  <a:txBody>
                    <a:bodyPr/>
                    <a:lstStyle/>
                    <a:p>
                      <a:pPr algn="l" fontAlgn="ctr"/>
                      <a:r>
                        <a:rPr lang="zh-CN" sz="1200" u="none" strike="noStrike"/>
                        <a:t>将Date对象转换成其内部毫秒格式</a:t>
                      </a:r>
                      <a:endParaRPr lang="zh-CN" sz="1200" b="0" i="0" u="none" strike="noStrike">
                        <a:solidFill>
                          <a:srgbClr val="000000"/>
                        </a:solidFill>
                        <a:latin typeface="方正书宋简体"/>
                      </a:endParaRPr>
                    </a:p>
                  </a:txBody>
                  <a:tcPr marL="9525" marR="9525" marT="9525" marB="0" anchor="ctr"/>
                </a:tc>
                <a:tc>
                  <a:txBody>
                    <a:bodyPr/>
                    <a:lstStyle/>
                    <a:p>
                      <a:pPr algn="l" fontAlgn="ctr"/>
                      <a:r>
                        <a:rPr lang="en-US" sz="1200" u="none" strike="noStrike" dirty="0"/>
                        <a:t>new Date().</a:t>
                      </a:r>
                      <a:r>
                        <a:rPr lang="en-US" sz="1200" u="none" strike="noStrike" dirty="0" err="1"/>
                        <a:t>valueOf</a:t>
                      </a:r>
                      <a:r>
                        <a:rPr lang="en-US" sz="1200" u="none" strike="noStrike" dirty="0"/>
                        <a:t>(); </a:t>
                      </a:r>
                      <a:endParaRPr lang="zh-CN" sz="1200" b="0" i="0" u="none" strike="noStrike" dirty="0">
                        <a:solidFill>
                          <a:srgbClr val="000000"/>
                        </a:solidFill>
                        <a:latin typeface="Times New Roman"/>
                      </a:endParaRPr>
                    </a:p>
                  </a:txBody>
                  <a:tcPr marL="9525" marR="9525" marT="9525"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000496" y="1214428"/>
            <a:ext cx="646331" cy="369332"/>
          </a:xfrm>
          <a:prstGeom prst="rect">
            <a:avLst/>
          </a:prstGeom>
          <a:noFill/>
        </p:spPr>
        <p:txBody>
          <a:bodyPr wrap="none" rtlCol="0">
            <a:spAutoFit/>
          </a:bodyPr>
          <a:lstStyle/>
          <a:p>
            <a:r>
              <a:rPr lang="zh-CN" altLang="en-US" dirty="0">
                <a:solidFill>
                  <a:srgbClr val="0070C0"/>
                </a:solidFill>
              </a:rPr>
              <a:t>方法</a:t>
            </a: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Window</a:t>
            </a:r>
            <a:r>
              <a:rPr lang="zh-CN" altLang="en-US" sz="2700" dirty="0">
                <a:solidFill>
                  <a:srgbClr val="FF6600"/>
                </a:solidFill>
                <a:latin typeface="Arial" charset="0"/>
                <a:ea typeface="隶书" pitchFamily="49" charset="-122"/>
              </a:rPr>
              <a:t>对象</a:t>
            </a:r>
          </a:p>
        </p:txBody>
      </p:sp>
      <p:graphicFrame>
        <p:nvGraphicFramePr>
          <p:cNvPr id="6" name="表格 5"/>
          <p:cNvGraphicFramePr>
            <a:graphicFrameLocks noGrp="1"/>
          </p:cNvGraphicFramePr>
          <p:nvPr/>
        </p:nvGraphicFramePr>
        <p:xfrm>
          <a:off x="1571604" y="1643056"/>
          <a:ext cx="5572164" cy="3100380"/>
        </p:xfrm>
        <a:graphic>
          <a:graphicData uri="http://schemas.openxmlformats.org/drawingml/2006/table">
            <a:tbl>
              <a:tblPr firstRow="1" bandRow="1">
                <a:tableStyleId>{00A15C55-8517-42AA-B614-E9B94910E393}</a:tableStyleId>
              </a:tblPr>
              <a:tblGrid>
                <a:gridCol w="1585371">
                  <a:extLst>
                    <a:ext uri="{9D8B030D-6E8A-4147-A177-3AD203B41FA5}">
                      <a16:colId xmlns:a16="http://schemas.microsoft.com/office/drawing/2014/main" val="20000"/>
                    </a:ext>
                  </a:extLst>
                </a:gridCol>
                <a:gridCol w="3986793">
                  <a:extLst>
                    <a:ext uri="{9D8B030D-6E8A-4147-A177-3AD203B41FA5}">
                      <a16:colId xmlns:a16="http://schemas.microsoft.com/office/drawing/2014/main" val="20001"/>
                    </a:ext>
                  </a:extLst>
                </a:gridCol>
              </a:tblGrid>
              <a:tr h="172640">
                <a:tc>
                  <a:txBody>
                    <a:bodyPr/>
                    <a:lstStyle/>
                    <a:p>
                      <a:pPr algn="ctr" fontAlgn="ctr"/>
                      <a:r>
                        <a:rPr lang="zh-CN" sz="1400" u="none" strike="noStrike" dirty="0"/>
                        <a:t>属    性</a:t>
                      </a:r>
                      <a:endParaRPr lang="zh-CN" sz="1400" b="0" i="0" u="none" strike="noStrike" dirty="0">
                        <a:solidFill>
                          <a:srgbClr val="000000"/>
                        </a:solidFill>
                        <a:latin typeface="方正书宋简体"/>
                      </a:endParaRPr>
                    </a:p>
                  </a:txBody>
                  <a:tcPr marL="9525" marR="9525" marT="9525" marB="0" anchor="ctr"/>
                </a:tc>
                <a:tc>
                  <a:txBody>
                    <a:bodyPr/>
                    <a:lstStyle/>
                    <a:p>
                      <a:pPr algn="ctr" fontAlgn="ctr"/>
                      <a:r>
                        <a:rPr lang="zh-CN" sz="1400" u="none" strike="noStrike" dirty="0"/>
                        <a:t>描    述</a:t>
                      </a:r>
                      <a:endParaRPr lang="zh-CN" sz="1400" b="0" i="0" u="none" strike="noStrike" dirty="0">
                        <a:solidFill>
                          <a:srgbClr val="000000"/>
                        </a:solidFill>
                        <a:latin typeface="方正书宋简体"/>
                      </a:endParaRPr>
                    </a:p>
                  </a:txBody>
                  <a:tcPr marL="9525" marR="9525" marT="9525" marB="0" anchor="ctr"/>
                </a:tc>
                <a:extLst>
                  <a:ext uri="{0D108BD9-81ED-4DB2-BD59-A6C34878D82A}">
                    <a16:rowId xmlns:a16="http://schemas.microsoft.com/office/drawing/2014/main" val="10000"/>
                  </a:ext>
                </a:extLst>
              </a:tr>
              <a:tr h="172640">
                <a:tc>
                  <a:txBody>
                    <a:bodyPr/>
                    <a:lstStyle/>
                    <a:p>
                      <a:pPr algn="just" fontAlgn="ctr"/>
                      <a:r>
                        <a:rPr lang="en-US" sz="850" u="none" strike="noStrike"/>
                        <a:t>document</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对窗口或框架中含有文档的Document对象的只读引用</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1"/>
                  </a:ext>
                </a:extLst>
              </a:tr>
              <a:tr h="172640">
                <a:tc>
                  <a:txBody>
                    <a:bodyPr/>
                    <a:lstStyle/>
                    <a:p>
                      <a:pPr algn="just" fontAlgn="ctr"/>
                      <a:r>
                        <a:rPr lang="en-US" sz="850" u="none" strike="noStrike"/>
                        <a:t>defaultStatus</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一个可读写的字符，用于指定状态栏中的默认消息</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2"/>
                  </a:ext>
                </a:extLst>
              </a:tr>
              <a:tr h="172640">
                <a:tc>
                  <a:txBody>
                    <a:bodyPr/>
                    <a:lstStyle/>
                    <a:p>
                      <a:pPr algn="just" fontAlgn="ctr"/>
                      <a:r>
                        <a:rPr lang="en-US" sz="850" u="none" strike="noStrike"/>
                        <a:t>frames</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表示当前窗口中所有Frame对象的集合</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3"/>
                  </a:ext>
                </a:extLst>
              </a:tr>
              <a:tr h="215376">
                <a:tc>
                  <a:txBody>
                    <a:bodyPr/>
                    <a:lstStyle/>
                    <a:p>
                      <a:pPr algn="just" fontAlgn="ctr"/>
                      <a:r>
                        <a:rPr lang="en-US" sz="850" u="none" strike="noStrike"/>
                        <a:t>location</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用于代表窗口或框架的Location对象。如果将一个URL赋予该属性，则浏览器将加载并显示该URL指定的文档</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4"/>
                  </a:ext>
                </a:extLst>
              </a:tr>
              <a:tr h="172640">
                <a:tc>
                  <a:txBody>
                    <a:bodyPr/>
                    <a:lstStyle/>
                    <a:p>
                      <a:pPr algn="just" fontAlgn="ctr"/>
                      <a:r>
                        <a:rPr lang="en-US" sz="850" u="none" strike="noStrike"/>
                        <a:t>length</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窗口或框架包含的框架个数</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5"/>
                  </a:ext>
                </a:extLst>
              </a:tr>
              <a:tr h="172640">
                <a:tc>
                  <a:txBody>
                    <a:bodyPr/>
                    <a:lstStyle/>
                    <a:p>
                      <a:pPr algn="just" fontAlgn="ctr"/>
                      <a:r>
                        <a:rPr lang="en-US" sz="850" u="none" strike="noStrike"/>
                        <a:t>history</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对窗口或框架的history对象的只读引用</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6"/>
                  </a:ext>
                </a:extLst>
              </a:tr>
              <a:tr h="172640">
                <a:tc>
                  <a:txBody>
                    <a:bodyPr/>
                    <a:lstStyle/>
                    <a:p>
                      <a:pPr algn="just" fontAlgn="ctr"/>
                      <a:r>
                        <a:rPr lang="en-US" sz="850" u="none" strike="noStrike"/>
                        <a:t>name</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用于存放窗口对象的名称</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7"/>
                  </a:ext>
                </a:extLst>
              </a:tr>
              <a:tr h="172640">
                <a:tc>
                  <a:txBody>
                    <a:bodyPr/>
                    <a:lstStyle/>
                    <a:p>
                      <a:pPr algn="just" fontAlgn="ctr"/>
                      <a:r>
                        <a:rPr lang="en-US" sz="850" u="none" strike="noStrike"/>
                        <a:t>status</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一个可读写的字符，用于指定状态栏中的当前信息</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8"/>
                  </a:ext>
                </a:extLst>
              </a:tr>
              <a:tr h="172640">
                <a:tc>
                  <a:txBody>
                    <a:bodyPr/>
                    <a:lstStyle/>
                    <a:p>
                      <a:pPr algn="just" fontAlgn="ctr"/>
                      <a:r>
                        <a:rPr lang="en-US" sz="850" u="none" strike="noStrike"/>
                        <a:t>top</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表示最顶层的浏览器窗口</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9"/>
                  </a:ext>
                </a:extLst>
              </a:tr>
              <a:tr h="172640">
                <a:tc>
                  <a:txBody>
                    <a:bodyPr/>
                    <a:lstStyle/>
                    <a:p>
                      <a:pPr algn="just" fontAlgn="ctr"/>
                      <a:r>
                        <a:rPr lang="en-US" sz="850" u="none" strike="noStrike"/>
                        <a:t>parent</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表示包含当前窗口的父窗口</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10"/>
                  </a:ext>
                </a:extLst>
              </a:tr>
              <a:tr h="172640">
                <a:tc>
                  <a:txBody>
                    <a:bodyPr/>
                    <a:lstStyle/>
                    <a:p>
                      <a:pPr algn="just" fontAlgn="ctr"/>
                      <a:r>
                        <a:rPr lang="en-US" sz="850" u="none" strike="noStrike"/>
                        <a:t>opener</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表示打开当前窗口的父窗口</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11"/>
                  </a:ext>
                </a:extLst>
              </a:tr>
              <a:tr h="215376">
                <a:tc>
                  <a:txBody>
                    <a:bodyPr/>
                    <a:lstStyle/>
                    <a:p>
                      <a:pPr algn="just" fontAlgn="ctr"/>
                      <a:r>
                        <a:rPr lang="en-US" sz="850" u="none" strike="noStrike"/>
                        <a:t>closed</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一个只读的布尔值，表示当前窗口是否关闭。当浏览器窗口关闭时，表示该窗口的Window对象并不会消失，不过其closed属性被设置为true</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12"/>
                  </a:ext>
                </a:extLst>
              </a:tr>
              <a:tr h="172640">
                <a:tc>
                  <a:txBody>
                    <a:bodyPr/>
                    <a:lstStyle/>
                    <a:p>
                      <a:pPr algn="just" fontAlgn="ctr"/>
                      <a:r>
                        <a:rPr lang="en-US" sz="850" u="none" strike="noStrike"/>
                        <a:t>self</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表示当前窗口</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13"/>
                  </a:ext>
                </a:extLst>
              </a:tr>
              <a:tr h="172640">
                <a:tc>
                  <a:txBody>
                    <a:bodyPr/>
                    <a:lstStyle/>
                    <a:p>
                      <a:pPr algn="just" fontAlgn="ctr"/>
                      <a:r>
                        <a:rPr lang="en-US" sz="850" u="none" strike="noStrike"/>
                        <a:t>screen</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对窗口或框架的screen对象的只读引用，提供屏幕尺寸、颜色深度等信息</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14"/>
                  </a:ext>
                </a:extLst>
              </a:tr>
              <a:tr h="215376">
                <a:tc>
                  <a:txBody>
                    <a:bodyPr/>
                    <a:lstStyle/>
                    <a:p>
                      <a:pPr algn="just" fontAlgn="ctr"/>
                      <a:r>
                        <a:rPr lang="en-US" sz="850" u="none" strike="noStrike"/>
                        <a:t>navigator</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dirty="0"/>
                        <a:t>对窗口或框架的navigator对象的只读引用，通过navigator对象可以获得与浏览器相关的信息</a:t>
                      </a:r>
                      <a:endParaRPr lang="zh-CN" sz="850" b="0" i="0" u="none" strike="noStrike" dirty="0">
                        <a:solidFill>
                          <a:srgbClr val="000000"/>
                        </a:solidFill>
                        <a:latin typeface="方正书宋简体"/>
                      </a:endParaRPr>
                    </a:p>
                  </a:txBody>
                  <a:tcPr marL="9525" marR="9525" marT="9525" marB="0" anchor="ctr"/>
                </a:tc>
                <a:extLst>
                  <a:ext uri="{0D108BD9-81ED-4DB2-BD59-A6C34878D82A}">
                    <a16:rowId xmlns:a16="http://schemas.microsoft.com/office/drawing/2014/main" val="10015"/>
                  </a:ext>
                </a:extLst>
              </a:tr>
            </a:tbl>
          </a:graphicData>
        </a:graphic>
      </p:graphicFrame>
      <p:sp>
        <p:nvSpPr>
          <p:cNvPr id="7" name="TextBox 6"/>
          <p:cNvSpPr txBox="1"/>
          <p:nvPr/>
        </p:nvSpPr>
        <p:spPr>
          <a:xfrm>
            <a:off x="4000496" y="1214428"/>
            <a:ext cx="646331" cy="369332"/>
          </a:xfrm>
          <a:prstGeom prst="rect">
            <a:avLst/>
          </a:prstGeom>
          <a:noFill/>
        </p:spPr>
        <p:txBody>
          <a:bodyPr wrap="none" rtlCol="0">
            <a:spAutoFit/>
          </a:bodyPr>
          <a:lstStyle/>
          <a:p>
            <a:r>
              <a:rPr lang="zh-CN" altLang="en-US" dirty="0">
                <a:solidFill>
                  <a:srgbClr val="7030A0"/>
                </a:solidFill>
              </a:rPr>
              <a:t>属性</a:t>
            </a: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Window</a:t>
            </a:r>
            <a:r>
              <a:rPr lang="zh-CN" altLang="en-US" sz="2700" dirty="0">
                <a:solidFill>
                  <a:srgbClr val="FF6600"/>
                </a:solidFill>
                <a:latin typeface="Arial" charset="0"/>
                <a:ea typeface="隶书" pitchFamily="49" charset="-122"/>
              </a:rPr>
              <a:t>对象</a:t>
            </a:r>
          </a:p>
        </p:txBody>
      </p:sp>
      <p:graphicFrame>
        <p:nvGraphicFramePr>
          <p:cNvPr id="7" name="表格 6"/>
          <p:cNvGraphicFramePr>
            <a:graphicFrameLocks noGrp="1"/>
          </p:cNvGraphicFramePr>
          <p:nvPr/>
        </p:nvGraphicFramePr>
        <p:xfrm>
          <a:off x="1428728" y="1643056"/>
          <a:ext cx="6191272" cy="3051504"/>
        </p:xfrm>
        <a:graphic>
          <a:graphicData uri="http://schemas.openxmlformats.org/drawingml/2006/table">
            <a:tbl>
              <a:tblPr firstRow="1" bandRow="1">
                <a:tableStyleId>{00A15C55-8517-42AA-B614-E9B94910E393}</a:tableStyleId>
              </a:tblPr>
              <a:tblGrid>
                <a:gridCol w="1547818">
                  <a:extLst>
                    <a:ext uri="{9D8B030D-6E8A-4147-A177-3AD203B41FA5}">
                      <a16:colId xmlns:a16="http://schemas.microsoft.com/office/drawing/2014/main" val="20000"/>
                    </a:ext>
                  </a:extLst>
                </a:gridCol>
                <a:gridCol w="1547818">
                  <a:extLst>
                    <a:ext uri="{9D8B030D-6E8A-4147-A177-3AD203B41FA5}">
                      <a16:colId xmlns:a16="http://schemas.microsoft.com/office/drawing/2014/main" val="20001"/>
                    </a:ext>
                  </a:extLst>
                </a:gridCol>
                <a:gridCol w="1547818">
                  <a:extLst>
                    <a:ext uri="{9D8B030D-6E8A-4147-A177-3AD203B41FA5}">
                      <a16:colId xmlns:a16="http://schemas.microsoft.com/office/drawing/2014/main" val="20002"/>
                    </a:ext>
                  </a:extLst>
                </a:gridCol>
                <a:gridCol w="1547818">
                  <a:extLst>
                    <a:ext uri="{9D8B030D-6E8A-4147-A177-3AD203B41FA5}">
                      <a16:colId xmlns:a16="http://schemas.microsoft.com/office/drawing/2014/main" val="20003"/>
                    </a:ext>
                  </a:extLst>
                </a:gridCol>
              </a:tblGrid>
              <a:tr h="258243">
                <a:tc>
                  <a:txBody>
                    <a:bodyPr/>
                    <a:lstStyle/>
                    <a:p>
                      <a:pPr algn="ctr" fontAlgn="ctr"/>
                      <a:r>
                        <a:rPr lang="zh-CN" sz="1400" u="none" strike="noStrike" dirty="0"/>
                        <a:t>方    法</a:t>
                      </a:r>
                      <a:endParaRPr lang="zh-CN" sz="1400" b="0" i="0" u="none" strike="noStrike" dirty="0">
                        <a:solidFill>
                          <a:srgbClr val="000000"/>
                        </a:solidFill>
                        <a:latin typeface="方正书宋简体"/>
                      </a:endParaRPr>
                    </a:p>
                  </a:txBody>
                  <a:tcPr marL="9525" marR="9525" marT="9525" marB="0" anchor="ctr"/>
                </a:tc>
                <a:tc>
                  <a:txBody>
                    <a:bodyPr/>
                    <a:lstStyle/>
                    <a:p>
                      <a:pPr algn="ctr" fontAlgn="ctr"/>
                      <a:r>
                        <a:rPr lang="zh-CN" sz="1400" u="none" strike="noStrike" dirty="0"/>
                        <a:t>描    述</a:t>
                      </a:r>
                      <a:endParaRPr lang="zh-CN" sz="1400" b="0" i="0" u="none" strike="noStrike" dirty="0">
                        <a:solidFill>
                          <a:srgbClr val="000000"/>
                        </a:solidFill>
                        <a:latin typeface="方正书宋简体"/>
                      </a:endParaRPr>
                    </a:p>
                  </a:txBody>
                  <a:tcPr marL="9525" marR="9525" marT="9525" marB="0" anchor="ctr"/>
                </a:tc>
                <a:tc>
                  <a:txBody>
                    <a:bodyPr/>
                    <a:lstStyle/>
                    <a:p>
                      <a:pPr algn="ctr" fontAlgn="ctr"/>
                      <a:r>
                        <a:rPr lang="zh-CN" sz="1400" u="none" strike="noStrike" dirty="0"/>
                        <a:t>方    法</a:t>
                      </a:r>
                      <a:endParaRPr lang="zh-CN" sz="1400" b="0" i="0" u="none" strike="noStrike" dirty="0">
                        <a:solidFill>
                          <a:srgbClr val="000000"/>
                        </a:solidFill>
                        <a:latin typeface="方正书宋简体"/>
                      </a:endParaRPr>
                    </a:p>
                  </a:txBody>
                  <a:tcPr marL="9525" marR="9525" marT="9525" marB="0" anchor="ctr"/>
                </a:tc>
                <a:tc>
                  <a:txBody>
                    <a:bodyPr/>
                    <a:lstStyle/>
                    <a:p>
                      <a:pPr algn="ctr" fontAlgn="ctr"/>
                      <a:r>
                        <a:rPr lang="zh-CN" sz="1400" u="none" strike="noStrike" dirty="0"/>
                        <a:t>描    述</a:t>
                      </a:r>
                      <a:endParaRPr lang="zh-CN" sz="1400" b="0" i="0" u="none" strike="noStrike" dirty="0">
                        <a:solidFill>
                          <a:srgbClr val="000000"/>
                        </a:solidFill>
                        <a:latin typeface="方正书宋简体"/>
                      </a:endParaRPr>
                    </a:p>
                  </a:txBody>
                  <a:tcPr marL="9525" marR="9525" marT="9525" marB="0" anchor="ctr"/>
                </a:tc>
                <a:extLst>
                  <a:ext uri="{0D108BD9-81ED-4DB2-BD59-A6C34878D82A}">
                    <a16:rowId xmlns:a16="http://schemas.microsoft.com/office/drawing/2014/main" val="10000"/>
                  </a:ext>
                </a:extLst>
              </a:tr>
              <a:tr h="258243">
                <a:tc>
                  <a:txBody>
                    <a:bodyPr/>
                    <a:lstStyle/>
                    <a:p>
                      <a:pPr algn="just" fontAlgn="ctr"/>
                      <a:r>
                        <a:rPr lang="en-US" sz="850" u="none" strike="noStrike"/>
                        <a:t>alert()</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弹出一个警告对话框</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setTimeout(timer)</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在经过指定的时间后执行代码</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1"/>
                  </a:ext>
                </a:extLst>
              </a:tr>
              <a:tr h="401784">
                <a:tc>
                  <a:txBody>
                    <a:bodyPr/>
                    <a:lstStyle/>
                    <a:p>
                      <a:pPr algn="just" fontAlgn="ctr"/>
                      <a:r>
                        <a:rPr lang="en-US" sz="850" u="none" strike="noStrike"/>
                        <a:t>confirm()</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显示一个确认对话框，单击“确认”按钮时返回true，否则返回false</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clearTimeout()</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取消对指定代码的延迟执行</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2"/>
                  </a:ext>
                </a:extLst>
              </a:tr>
              <a:tr h="271060">
                <a:tc>
                  <a:txBody>
                    <a:bodyPr/>
                    <a:lstStyle/>
                    <a:p>
                      <a:pPr algn="just" fontAlgn="ctr"/>
                      <a:r>
                        <a:rPr lang="en-US" sz="850" u="none" strike="noStrike"/>
                        <a:t>prompt()</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弹出一个提示对话框，并要求输入一个简单的字符串</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moveTo(x,y)</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将窗口移动到一个绝对位置</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3"/>
                  </a:ext>
                </a:extLst>
              </a:tr>
              <a:tr h="401784">
                <a:tc>
                  <a:txBody>
                    <a:bodyPr/>
                    <a:lstStyle/>
                    <a:p>
                      <a:pPr algn="just" fontAlgn="ctr"/>
                      <a:r>
                        <a:rPr lang="en-US" sz="850" u="none" strike="noStrike"/>
                        <a:t>blur()</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将键盘焦点从顶层浏览器窗口中移走。在多数平台上，这将使窗口移到最后面</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moveBy(offsetx,offsety)</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将窗口移动到指定的位移量处</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4"/>
                  </a:ext>
                </a:extLst>
              </a:tr>
              <a:tr h="258243">
                <a:tc>
                  <a:txBody>
                    <a:bodyPr/>
                    <a:lstStyle/>
                    <a:p>
                      <a:pPr algn="just" fontAlgn="ctr"/>
                      <a:r>
                        <a:rPr lang="en-US" sz="850" u="none" strike="noStrike"/>
                        <a:t>close()</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关闭窗口</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resizeTo(x,y)</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设置窗口的大小</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5"/>
                  </a:ext>
                </a:extLst>
              </a:tr>
              <a:tr h="401784">
                <a:tc>
                  <a:txBody>
                    <a:bodyPr/>
                    <a:lstStyle/>
                    <a:p>
                      <a:pPr algn="just" fontAlgn="ctr"/>
                      <a:r>
                        <a:rPr lang="en-US" sz="850" u="none" strike="noStrike"/>
                        <a:t>focus()</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将键盘焦点赋予顶层浏览器窗口。在多数平台上，这将使窗口移到最前边</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resizeBy(offsetx,offsety)</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按照指定的位移量设置窗口的大小</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6"/>
                  </a:ext>
                </a:extLst>
              </a:tr>
              <a:tr h="271060">
                <a:tc>
                  <a:txBody>
                    <a:bodyPr/>
                    <a:lstStyle/>
                    <a:p>
                      <a:pPr algn="just" fontAlgn="ctr"/>
                      <a:r>
                        <a:rPr lang="en-US" sz="850" u="none" strike="noStrike"/>
                        <a:t>open()</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打开一个新窗口</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print()</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相当于浏览器工具栏中的“打印”按钮</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7"/>
                  </a:ext>
                </a:extLst>
              </a:tr>
              <a:tr h="271060">
                <a:tc>
                  <a:txBody>
                    <a:bodyPr/>
                    <a:lstStyle/>
                    <a:p>
                      <a:pPr algn="just" fontAlgn="ctr"/>
                      <a:r>
                        <a:rPr lang="en-US" sz="850" u="none" strike="noStrike"/>
                        <a:t>scrollTo(x,y)</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把窗口滚动到x,y坐标指定的位置</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setInterval()</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周期执行指定的代码</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8"/>
                  </a:ext>
                </a:extLst>
              </a:tr>
              <a:tr h="258243">
                <a:tc>
                  <a:txBody>
                    <a:bodyPr/>
                    <a:lstStyle/>
                    <a:p>
                      <a:pPr algn="just" fontAlgn="ctr"/>
                      <a:r>
                        <a:rPr lang="en-US" sz="850" u="none" strike="noStrike"/>
                        <a:t>scrollBy(offsetx,offsety)</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a:t>按照指定的位移量滚动窗口</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clearInterval()</a:t>
                      </a:r>
                      <a:endParaRPr lang="zh-CN" sz="850" b="0" i="0" u="none" strike="noStrike">
                        <a:solidFill>
                          <a:srgbClr val="000000"/>
                        </a:solidFill>
                        <a:latin typeface="Times New Roman"/>
                      </a:endParaRPr>
                    </a:p>
                  </a:txBody>
                  <a:tcPr marL="9525" marR="9525" marT="9525" marB="0" anchor="ctr"/>
                </a:tc>
                <a:tc>
                  <a:txBody>
                    <a:bodyPr/>
                    <a:lstStyle/>
                    <a:p>
                      <a:pPr algn="just" fontAlgn="ctr"/>
                      <a:r>
                        <a:rPr lang="zh-CN" sz="850" u="none" strike="noStrike" dirty="0"/>
                        <a:t>停止周期性地执行代码</a:t>
                      </a:r>
                      <a:endParaRPr lang="zh-CN" sz="850" b="0" i="0" u="none" strike="noStrike" dirty="0">
                        <a:solidFill>
                          <a:srgbClr val="000000"/>
                        </a:solidFill>
                        <a:latin typeface="方正书宋简体"/>
                      </a:endParaRPr>
                    </a:p>
                  </a:txBody>
                  <a:tcPr marL="9525" marR="9525" marT="9525" marB="0" anchor="ctr"/>
                </a:tc>
                <a:extLst>
                  <a:ext uri="{0D108BD9-81ED-4DB2-BD59-A6C34878D82A}">
                    <a16:rowId xmlns:a16="http://schemas.microsoft.com/office/drawing/2014/main" val="10009"/>
                  </a:ext>
                </a:extLst>
              </a:tr>
            </a:tbl>
          </a:graphicData>
        </a:graphic>
      </p:graphicFrame>
      <p:sp>
        <p:nvSpPr>
          <p:cNvPr id="8" name="TextBox 7"/>
          <p:cNvSpPr txBox="1"/>
          <p:nvPr/>
        </p:nvSpPr>
        <p:spPr>
          <a:xfrm>
            <a:off x="4000496" y="1214428"/>
            <a:ext cx="646331" cy="369332"/>
          </a:xfrm>
          <a:prstGeom prst="rect">
            <a:avLst/>
          </a:prstGeom>
          <a:noFill/>
        </p:spPr>
        <p:txBody>
          <a:bodyPr wrap="none" rtlCol="0">
            <a:spAutoFit/>
          </a:bodyPr>
          <a:lstStyle/>
          <a:p>
            <a:r>
              <a:rPr lang="zh-CN" altLang="en-US" dirty="0">
                <a:solidFill>
                  <a:srgbClr val="7030A0"/>
                </a:solidFill>
              </a:rPr>
              <a:t>方法</a:t>
            </a: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sz="1500" b="1" dirty="0">
                <a:solidFill>
                  <a:srgbClr val="FF6600"/>
                </a:solidFill>
                <a:latin typeface="Arial" charset="0"/>
                <a:ea typeface="黑体" pitchFamily="49" charset="-122"/>
              </a:rPr>
              <a:t>6</a:t>
            </a:r>
            <a:r>
              <a:rPr lang="en-US" altLang="zh-CN" sz="1500" b="1" dirty="0">
                <a:solidFill>
                  <a:schemeClr val="bg1"/>
                </a:solidFill>
                <a:latin typeface="Arial" charset="0"/>
                <a:ea typeface="黑体" pitchFamily="49" charset="-122"/>
              </a:rPr>
              <a:t>       	</a:t>
            </a:r>
            <a:r>
              <a:rPr lang="en-US" altLang="zh-CN" b="1" dirty="0">
                <a:solidFill>
                  <a:schemeClr val="bg1"/>
                </a:solidFill>
                <a:latin typeface="Arial" charset="0"/>
                <a:ea typeface="黑体" pitchFamily="49" charset="-122"/>
              </a:rPr>
              <a:t>Ajax</a:t>
            </a:r>
            <a:r>
              <a:rPr lang="zh-CN" altLang="en-US" b="1" dirty="0">
                <a:solidFill>
                  <a:schemeClr val="bg1"/>
                </a:solidFill>
                <a:latin typeface="Arial" charset="0"/>
                <a:ea typeface="黑体" pitchFamily="49" charset="-122"/>
              </a:rPr>
              <a:t>技术</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1</a:t>
            </a:r>
            <a:r>
              <a:rPr lang="en-US" altLang="zh-CN" sz="1500" b="1" dirty="0">
                <a:solidFill>
                  <a:schemeClr val="bg1"/>
                </a:solidFill>
                <a:latin typeface="Arial" charset="0"/>
                <a:ea typeface="黑体" pitchFamily="49" charset="-122"/>
              </a:rPr>
              <a:t>           </a:t>
            </a:r>
            <a:r>
              <a:rPr lang="en-US" altLang="zh-CN" b="1" dirty="0">
                <a:solidFill>
                  <a:schemeClr val="bg1"/>
                </a:solidFill>
                <a:latin typeface="Arial" charset="0"/>
                <a:ea typeface="黑体" pitchFamily="49" charset="-122"/>
              </a:rPr>
              <a:t>JavaScript</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什么是</a:t>
            </a:r>
            <a:r>
              <a:rPr lang="en-US" altLang="zh-CN" sz="2700" dirty="0">
                <a:solidFill>
                  <a:srgbClr val="FF6600"/>
                </a:solidFill>
                <a:latin typeface="Arial" charset="0"/>
                <a:ea typeface="隶书" pitchFamily="49" charset="-122"/>
              </a:rPr>
              <a:t>Ajax</a:t>
            </a:r>
          </a:p>
        </p:txBody>
      </p:sp>
      <p:sp>
        <p:nvSpPr>
          <p:cNvPr id="6" name="TextBox 5"/>
          <p:cNvSpPr txBox="1"/>
          <p:nvPr/>
        </p:nvSpPr>
        <p:spPr>
          <a:xfrm>
            <a:off x="857224" y="1714494"/>
            <a:ext cx="6429420" cy="646331"/>
          </a:xfrm>
          <a:prstGeom prst="rect">
            <a:avLst/>
          </a:prstGeom>
          <a:noFill/>
        </p:spPr>
        <p:txBody>
          <a:bodyPr wrap="square" rtlCol="0">
            <a:spAutoFit/>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Ajax</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是</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Asynchronous JavaScript and XML</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的缩写，意思是异步的</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JavaScript</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与</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XML</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
        <p:nvSpPr>
          <p:cNvPr id="10" name="矩形 9"/>
          <p:cNvSpPr/>
          <p:nvPr/>
        </p:nvSpPr>
        <p:spPr>
          <a:xfrm>
            <a:off x="2428860" y="2928940"/>
            <a:ext cx="3449983" cy="369332"/>
          </a:xfrm>
          <a:prstGeom prst="rect">
            <a:avLst/>
          </a:prstGeom>
        </p:spPr>
        <p:style>
          <a:lnRef idx="1">
            <a:schemeClr val="accent4"/>
          </a:lnRef>
          <a:fillRef idx="3">
            <a:schemeClr val="accent4"/>
          </a:fillRef>
          <a:effectRef idx="2">
            <a:schemeClr val="accent4"/>
          </a:effectRef>
          <a:fontRef idx="minor">
            <a:schemeClr val="lt1"/>
          </a:fontRef>
        </p:style>
        <p:txBody>
          <a:bodyPr wrap="none">
            <a:spAutoFit/>
          </a:bodyPr>
          <a:lstStyle/>
          <a:p>
            <a:r>
              <a:rPr lang="zh-CN" altLang="en-US" b="1" dirty="0">
                <a:latin typeface="黑体" pitchFamily="49" charset="-122"/>
                <a:ea typeface="黑体" pitchFamily="49" charset="-122"/>
              </a:rPr>
              <a:t>以</a:t>
            </a:r>
            <a:r>
              <a:rPr lang="en-US" b="1" dirty="0" err="1">
                <a:latin typeface="黑体" pitchFamily="49" charset="-122"/>
                <a:ea typeface="黑体" pitchFamily="49" charset="-122"/>
              </a:rPr>
              <a:t>XMLHttpRequest</a:t>
            </a:r>
            <a:r>
              <a:rPr lang="zh-CN" altLang="en-US" b="1" dirty="0">
                <a:latin typeface="黑体" pitchFamily="49" charset="-122"/>
                <a:ea typeface="黑体" pitchFamily="49" charset="-122"/>
              </a:rPr>
              <a:t>作为核心技术</a:t>
            </a: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Ajax</a:t>
            </a:r>
            <a:r>
              <a:rPr lang="zh-CN" altLang="en-US" sz="2700" dirty="0">
                <a:solidFill>
                  <a:srgbClr val="FF6600"/>
                </a:solidFill>
                <a:latin typeface="Arial" charset="0"/>
                <a:ea typeface="隶书" pitchFamily="49" charset="-122"/>
              </a:rPr>
              <a:t>的开发模式</a:t>
            </a:r>
            <a:endParaRPr lang="en-US" altLang="zh-CN" sz="2700" dirty="0">
              <a:solidFill>
                <a:srgbClr val="FF6600"/>
              </a:solidFill>
              <a:latin typeface="Arial" charset="0"/>
              <a:ea typeface="隶书" pitchFamily="49" charset="-122"/>
            </a:endParaRPr>
          </a:p>
        </p:txBody>
      </p:sp>
      <p:pic>
        <p:nvPicPr>
          <p:cNvPr id="82946" name="Picture 2"/>
          <p:cNvPicPr>
            <a:picLocks noChangeAspect="1" noChangeArrowheads="1"/>
          </p:cNvPicPr>
          <p:nvPr/>
        </p:nvPicPr>
        <p:blipFill>
          <a:blip r:embed="rId3" cstate="print">
            <a:grayscl/>
          </a:blip>
          <a:srcRect/>
          <a:stretch>
            <a:fillRect/>
          </a:stretch>
        </p:blipFill>
        <p:spPr bwMode="auto">
          <a:xfrm>
            <a:off x="874309" y="1769690"/>
            <a:ext cx="7526580" cy="1857388"/>
          </a:xfrm>
          <a:prstGeom prst="rect">
            <a:avLst/>
          </a:prstGeom>
          <a:noFill/>
          <a:ln w="9525">
            <a:noFill/>
            <a:miter lim="800000"/>
            <a:headEnd/>
            <a:tailEnd/>
          </a:ln>
        </p:spPr>
      </p:pic>
      <p:sp>
        <p:nvSpPr>
          <p:cNvPr id="7" name="矩形 6"/>
          <p:cNvSpPr/>
          <p:nvPr/>
        </p:nvSpPr>
        <p:spPr>
          <a:xfrm>
            <a:off x="3214678" y="1428742"/>
            <a:ext cx="2287357" cy="369332"/>
          </a:xfrm>
          <a:prstGeom prst="rect">
            <a:avLst/>
          </a:prstGeom>
        </p:spPr>
        <p:txBody>
          <a:bodyPr wrap="none">
            <a:spAutoFit/>
          </a:bodyPr>
          <a:lstStyle/>
          <a:p>
            <a:r>
              <a:rPr lang="en-US" dirty="0"/>
              <a:t>Web</a:t>
            </a:r>
            <a:r>
              <a:rPr lang="zh-CN" altLang="en-US" dirty="0"/>
              <a:t>应用的传统模型 </a:t>
            </a: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Ajax</a:t>
            </a:r>
            <a:r>
              <a:rPr lang="zh-CN" altLang="en-US" sz="2700" dirty="0">
                <a:solidFill>
                  <a:srgbClr val="FF6600"/>
                </a:solidFill>
                <a:latin typeface="Arial" charset="0"/>
                <a:ea typeface="隶书" pitchFamily="49" charset="-122"/>
              </a:rPr>
              <a:t>的开发模式</a:t>
            </a:r>
            <a:endParaRPr lang="en-US" altLang="zh-CN" sz="2700" dirty="0">
              <a:solidFill>
                <a:srgbClr val="FF6600"/>
              </a:solidFill>
              <a:latin typeface="Arial" charset="0"/>
              <a:ea typeface="隶书" pitchFamily="49" charset="-122"/>
            </a:endParaRPr>
          </a:p>
        </p:txBody>
      </p:sp>
      <p:sp>
        <p:nvSpPr>
          <p:cNvPr id="7" name="矩形 6"/>
          <p:cNvSpPr/>
          <p:nvPr/>
        </p:nvSpPr>
        <p:spPr>
          <a:xfrm>
            <a:off x="3214678" y="1428742"/>
            <a:ext cx="2168222" cy="369332"/>
          </a:xfrm>
          <a:prstGeom prst="rect">
            <a:avLst/>
          </a:prstGeom>
        </p:spPr>
        <p:txBody>
          <a:bodyPr wrap="none">
            <a:spAutoFit/>
          </a:bodyPr>
          <a:lstStyle/>
          <a:p>
            <a:r>
              <a:rPr lang="en-US" dirty="0"/>
              <a:t>Web</a:t>
            </a:r>
            <a:r>
              <a:rPr lang="zh-CN" altLang="en-US" dirty="0"/>
              <a:t>应用的</a:t>
            </a:r>
            <a:r>
              <a:rPr lang="en-US" dirty="0"/>
              <a:t>Ajax</a:t>
            </a:r>
            <a:r>
              <a:rPr lang="zh-CN" altLang="en-US" dirty="0"/>
              <a:t>模型</a:t>
            </a:r>
          </a:p>
        </p:txBody>
      </p:sp>
      <p:pic>
        <p:nvPicPr>
          <p:cNvPr id="83970" name="Picture 2"/>
          <p:cNvPicPr>
            <a:picLocks noChangeAspect="1" noChangeArrowheads="1"/>
          </p:cNvPicPr>
          <p:nvPr/>
        </p:nvPicPr>
        <p:blipFill>
          <a:blip r:embed="rId3" cstate="print">
            <a:grayscl/>
          </a:blip>
          <a:srcRect/>
          <a:stretch>
            <a:fillRect/>
          </a:stretch>
        </p:blipFill>
        <p:spPr bwMode="auto">
          <a:xfrm>
            <a:off x="785786" y="2071684"/>
            <a:ext cx="7929618" cy="1680874"/>
          </a:xfrm>
          <a:prstGeom prst="rect">
            <a:avLst/>
          </a:prstGeom>
          <a:noFill/>
          <a:ln w="9525">
            <a:noFill/>
            <a:miter lim="800000"/>
            <a:headEnd/>
            <a:tailEnd/>
          </a:ln>
        </p:spPr>
      </p:pic>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Ajax</a:t>
            </a:r>
            <a:r>
              <a:rPr lang="zh-CN" altLang="en-US" sz="2700" dirty="0">
                <a:solidFill>
                  <a:srgbClr val="FF6600"/>
                </a:solidFill>
                <a:latin typeface="Arial" charset="0"/>
                <a:ea typeface="隶书" pitchFamily="49" charset="-122"/>
              </a:rPr>
              <a:t>的优点</a:t>
            </a:r>
            <a:endParaRPr lang="en-US" altLang="zh-CN" sz="2700" dirty="0">
              <a:solidFill>
                <a:srgbClr val="FF6600"/>
              </a:solidFill>
              <a:latin typeface="Arial" charset="0"/>
              <a:ea typeface="隶书" pitchFamily="49" charset="-122"/>
            </a:endParaRPr>
          </a:p>
        </p:txBody>
      </p:sp>
      <p:graphicFrame>
        <p:nvGraphicFramePr>
          <p:cNvPr id="6" name="图示 5"/>
          <p:cNvGraphicFramePr/>
          <p:nvPr/>
        </p:nvGraphicFramePr>
        <p:xfrm>
          <a:off x="1500166" y="1571618"/>
          <a:ext cx="6429420" cy="2928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buFontTx/>
              <a:buNone/>
            </a:pPr>
            <a:r>
              <a:rPr lang="en-US" altLang="zh-CN" b="1" dirty="0">
                <a:solidFill>
                  <a:srgbClr val="FF6600"/>
                </a:solidFill>
                <a:latin typeface="Arial" charset="0"/>
                <a:ea typeface="黑体" pitchFamily="49" charset="-122"/>
              </a:rPr>
              <a:t>7</a:t>
            </a:r>
            <a:r>
              <a:rPr lang="en-US" altLang="zh-CN" sz="1500" b="1" dirty="0">
                <a:solidFill>
                  <a:schemeClr val="bg1"/>
                </a:solidFill>
                <a:latin typeface="Arial" charset="0"/>
                <a:ea typeface="黑体" pitchFamily="49" charset="-122"/>
              </a:rPr>
              <a:t>      	 </a:t>
            </a:r>
            <a:r>
              <a:rPr lang="en-US" altLang="zh-CN" b="1" dirty="0" err="1">
                <a:solidFill>
                  <a:schemeClr val="bg1"/>
                </a:solidFill>
                <a:latin typeface="Arial" charset="0"/>
                <a:ea typeface="黑体" pitchFamily="49" charset="-122"/>
              </a:rPr>
              <a:t>jQuery</a:t>
            </a:r>
            <a:r>
              <a:rPr lang="zh-CN" altLang="en-US" b="1" dirty="0">
                <a:solidFill>
                  <a:schemeClr val="bg1"/>
                </a:solidFill>
                <a:latin typeface="Arial" charset="0"/>
                <a:ea typeface="黑体" pitchFamily="49" charset="-122"/>
              </a:rPr>
              <a:t>技术</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a:solidFill>
                  <a:srgbClr val="FF6600"/>
                </a:solidFill>
                <a:latin typeface="Arial" charset="0"/>
                <a:ea typeface="隶书" pitchFamily="49" charset="-122"/>
              </a:rPr>
              <a:t>什么是</a:t>
            </a:r>
            <a:r>
              <a:rPr lang="en-US" altLang="zh-CN" sz="2700" dirty="0" err="1">
                <a:solidFill>
                  <a:srgbClr val="FF6600"/>
                </a:solidFill>
                <a:latin typeface="Arial" charset="0"/>
                <a:ea typeface="隶书" pitchFamily="49" charset="-122"/>
              </a:rPr>
              <a:t>jQuery</a:t>
            </a:r>
            <a:endParaRPr lang="en-US" altLang="zh-CN" sz="2700" dirty="0">
              <a:solidFill>
                <a:srgbClr val="FF6600"/>
              </a:solidFill>
              <a:latin typeface="Arial" charset="0"/>
              <a:ea typeface="隶书" pitchFamily="49" charset="-122"/>
            </a:endParaRPr>
          </a:p>
        </p:txBody>
      </p:sp>
      <p:sp>
        <p:nvSpPr>
          <p:cNvPr id="7" name="横卷形 6"/>
          <p:cNvSpPr/>
          <p:nvPr/>
        </p:nvSpPr>
        <p:spPr>
          <a:xfrm>
            <a:off x="1357290" y="1714494"/>
            <a:ext cx="5715040" cy="1226939"/>
          </a:xfrm>
          <a:prstGeom prst="horizontalScroll">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jQuery</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是一套简洁、快速、灵活的</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JavaScript</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脚本库，它是由</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John </a:t>
            </a: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Resig</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于</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2006</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年创建的，它帮助我们简化了</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JavaScript</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代码。</a:t>
            </a: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a:solidFill>
                  <a:srgbClr val="FF6600"/>
                </a:solidFill>
                <a:latin typeface="Arial" charset="0"/>
                <a:ea typeface="隶书" pitchFamily="49" charset="-122"/>
              </a:rPr>
              <a:t>配置</a:t>
            </a:r>
            <a:r>
              <a:rPr lang="en-US" altLang="zh-CN" sz="2700" dirty="0" err="1">
                <a:solidFill>
                  <a:srgbClr val="FF6600"/>
                </a:solidFill>
                <a:latin typeface="Arial" charset="0"/>
                <a:ea typeface="隶书" pitchFamily="49" charset="-122"/>
              </a:rPr>
              <a:t>jQuery</a:t>
            </a:r>
            <a:endParaRPr lang="en-US" altLang="zh-CN" sz="2700" dirty="0">
              <a:solidFill>
                <a:srgbClr val="FF6600"/>
              </a:solidFill>
              <a:latin typeface="Arial" charset="0"/>
              <a:ea typeface="隶书" pitchFamily="49" charset="-122"/>
            </a:endParaRPr>
          </a:p>
        </p:txBody>
      </p:sp>
      <p:sp>
        <p:nvSpPr>
          <p:cNvPr id="6" name="TextBox 5"/>
          <p:cNvSpPr txBox="1"/>
          <p:nvPr/>
        </p:nvSpPr>
        <p:spPr>
          <a:xfrm>
            <a:off x="1214414" y="1643056"/>
            <a:ext cx="1279068" cy="369332"/>
          </a:xfrm>
          <a:prstGeom prst="rect">
            <a:avLst/>
          </a:prstGeom>
          <a:noFill/>
        </p:spPr>
        <p:txBody>
          <a:bodyPr wrap="none" rtlCol="0">
            <a:spAutoFit/>
          </a:bodyPr>
          <a:lstStyle/>
          <a:p>
            <a:r>
              <a:rPr lang="zh-CN" altLang="en-US" dirty="0"/>
              <a:t>引入</a:t>
            </a:r>
            <a:r>
              <a:rPr lang="en-US" altLang="zh-CN" dirty="0" err="1"/>
              <a:t>jQuery</a:t>
            </a:r>
            <a:endParaRPr lang="zh-CN" altLang="en-US" dirty="0"/>
          </a:p>
        </p:txBody>
      </p:sp>
      <p:sp>
        <p:nvSpPr>
          <p:cNvPr id="9" name="矩形 8"/>
          <p:cNvSpPr/>
          <p:nvPr/>
        </p:nvSpPr>
        <p:spPr>
          <a:xfrm>
            <a:off x="1000100" y="3214692"/>
            <a:ext cx="657228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&lt;script </a:t>
            </a:r>
            <a:r>
              <a:rPr lang="en-US" dirty="0" err="1"/>
              <a:t>src</a:t>
            </a:r>
            <a:r>
              <a:rPr lang="en-US" dirty="0"/>
              <a:t>="JS/jquery-1.7.2.min.js" type="text/</a:t>
            </a:r>
            <a:r>
              <a:rPr lang="en-US" dirty="0" err="1"/>
              <a:t>javascript</a:t>
            </a:r>
            <a:r>
              <a:rPr lang="en-US" dirty="0"/>
              <a:t>"&gt;&lt;/script&gt;</a:t>
            </a:r>
            <a:endParaRPr lang="zh-CN" altLang="en-US" dirty="0"/>
          </a:p>
        </p:txBody>
      </p:sp>
      <p:sp>
        <p:nvSpPr>
          <p:cNvPr id="10" name="矩形 9"/>
          <p:cNvSpPr/>
          <p:nvPr/>
        </p:nvSpPr>
        <p:spPr>
          <a:xfrm>
            <a:off x="1000100" y="2214560"/>
            <a:ext cx="657228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&lt;script language="</a:t>
            </a:r>
            <a:r>
              <a:rPr lang="en-US" dirty="0" err="1"/>
              <a:t>javascript</a:t>
            </a:r>
            <a:r>
              <a:rPr lang="en-US" dirty="0"/>
              <a:t>" </a:t>
            </a:r>
            <a:r>
              <a:rPr lang="en-US" dirty="0" err="1"/>
              <a:t>src</a:t>
            </a:r>
            <a:r>
              <a:rPr lang="en-US" dirty="0"/>
              <a:t>="JS/jquery-1.7.2.min.js"&gt;&lt;/script&gt;</a:t>
            </a:r>
            <a:endParaRPr lang="zh-CN" altLang="en-US" dirty="0"/>
          </a:p>
        </p:txBody>
      </p:sp>
      <p:sp>
        <p:nvSpPr>
          <p:cNvPr id="11" name="TextBox 10"/>
          <p:cNvSpPr txBox="1"/>
          <p:nvPr/>
        </p:nvSpPr>
        <p:spPr>
          <a:xfrm>
            <a:off x="1214414" y="2714626"/>
            <a:ext cx="415498" cy="369332"/>
          </a:xfrm>
          <a:prstGeom prst="rect">
            <a:avLst/>
          </a:prstGeom>
          <a:noFill/>
        </p:spPr>
        <p:txBody>
          <a:bodyPr wrap="none" rtlCol="0">
            <a:spAutoFit/>
          </a:bodyPr>
          <a:lstStyle/>
          <a:p>
            <a:r>
              <a:rPr lang="zh-CN" altLang="en-US" dirty="0"/>
              <a:t>或</a:t>
            </a: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dirty="0" err="1">
                <a:solidFill>
                  <a:srgbClr val="FF6600"/>
                </a:solidFill>
                <a:latin typeface="Arial" charset="0"/>
                <a:ea typeface="隶书" pitchFamily="49" charset="-122"/>
              </a:rPr>
              <a:t>jQuery</a:t>
            </a:r>
            <a:r>
              <a:rPr lang="zh-CN" altLang="en-US" sz="2700" dirty="0">
                <a:solidFill>
                  <a:srgbClr val="FF6600"/>
                </a:solidFill>
                <a:latin typeface="Arial" charset="0"/>
                <a:ea typeface="隶书" pitchFamily="49" charset="-122"/>
              </a:rPr>
              <a:t>的工厂函数</a:t>
            </a:r>
          </a:p>
        </p:txBody>
      </p:sp>
      <p:sp>
        <p:nvSpPr>
          <p:cNvPr id="12" name="矩形 11"/>
          <p:cNvSpPr/>
          <p:nvPr/>
        </p:nvSpPr>
        <p:spPr>
          <a:xfrm>
            <a:off x="1500166" y="1500180"/>
            <a:ext cx="3174267" cy="369332"/>
          </a:xfrm>
          <a:prstGeom prst="rect">
            <a:avLst/>
          </a:prstGeom>
        </p:spPr>
        <p:txBody>
          <a:bodyPr wrap="none">
            <a:spAutoFit/>
          </a:bodyPr>
          <a:lstStyle/>
          <a:p>
            <a:r>
              <a:rPr lang="zh-CN" altLang="en-US" b="1" i="1" dirty="0">
                <a:solidFill>
                  <a:srgbClr val="F79646"/>
                </a:solidFill>
              </a:rPr>
              <a:t>从一个</a:t>
            </a:r>
            <a:r>
              <a:rPr lang="en-US" b="1" i="1" dirty="0">
                <a:solidFill>
                  <a:srgbClr val="F79646"/>
                </a:solidFill>
              </a:rPr>
              <a:t>"$"</a:t>
            </a:r>
            <a:r>
              <a:rPr lang="zh-CN" altLang="en-US" b="1" i="1" dirty="0">
                <a:solidFill>
                  <a:srgbClr val="F79646"/>
                </a:solidFill>
              </a:rPr>
              <a:t>符号和一对</a:t>
            </a:r>
            <a:r>
              <a:rPr lang="en-US" b="1" i="1" dirty="0">
                <a:solidFill>
                  <a:srgbClr val="F79646"/>
                </a:solidFill>
              </a:rPr>
              <a:t>"()"</a:t>
            </a:r>
            <a:r>
              <a:rPr lang="zh-CN" altLang="en-US" b="1" i="1" dirty="0">
                <a:solidFill>
                  <a:srgbClr val="F79646"/>
                </a:solidFill>
              </a:rPr>
              <a:t>开始</a:t>
            </a:r>
          </a:p>
        </p:txBody>
      </p:sp>
      <p:sp>
        <p:nvSpPr>
          <p:cNvPr id="13" name="矩形 12"/>
          <p:cNvSpPr/>
          <p:nvPr/>
        </p:nvSpPr>
        <p:spPr>
          <a:xfrm>
            <a:off x="1214414" y="2071684"/>
            <a:ext cx="6215106"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buFont typeface="Arial" pitchFamily="34" charset="0"/>
              <a:buChar char="•"/>
            </a:pPr>
            <a:r>
              <a:rPr lang="zh-CN" altLang="en-US" dirty="0"/>
              <a:t>在参数中使用标记名</a:t>
            </a:r>
          </a:p>
          <a:p>
            <a:r>
              <a:rPr lang="en-US" dirty="0">
                <a:latin typeface="华文新魏" pitchFamily="2" charset="-122"/>
                <a:ea typeface="华文新魏" pitchFamily="2" charset="-122"/>
              </a:rPr>
              <a:t>$("div")</a:t>
            </a:r>
            <a:r>
              <a:rPr lang="zh-CN" altLang="en-US" dirty="0">
                <a:latin typeface="华文新魏" pitchFamily="2" charset="-122"/>
                <a:ea typeface="华文新魏" pitchFamily="2" charset="-122"/>
              </a:rPr>
              <a:t>：用于获取文档中全部的</a:t>
            </a:r>
            <a:r>
              <a:rPr lang="en-US" dirty="0">
                <a:latin typeface="华文新魏" pitchFamily="2" charset="-122"/>
                <a:ea typeface="华文新魏" pitchFamily="2" charset="-122"/>
              </a:rPr>
              <a:t>&lt;div&gt;</a:t>
            </a:r>
            <a:r>
              <a:rPr lang="zh-CN" altLang="en-US" dirty="0">
                <a:latin typeface="华文新魏" pitchFamily="2" charset="-122"/>
                <a:ea typeface="华文新魏" pitchFamily="2" charset="-122"/>
              </a:rPr>
              <a:t>。</a:t>
            </a:r>
          </a:p>
          <a:p>
            <a:pPr>
              <a:buFont typeface="Arial" pitchFamily="34" charset="0"/>
              <a:buChar char="•"/>
            </a:pPr>
            <a:r>
              <a:rPr lang="zh-CN" altLang="en-US" dirty="0"/>
              <a:t>在参数中使用</a:t>
            </a:r>
            <a:r>
              <a:rPr lang="en-US" dirty="0"/>
              <a:t>ID</a:t>
            </a:r>
            <a:endParaRPr lang="zh-CN" altLang="en-US" dirty="0"/>
          </a:p>
          <a:p>
            <a:r>
              <a:rPr lang="en-US" dirty="0">
                <a:latin typeface="华文新魏" pitchFamily="2" charset="-122"/>
                <a:ea typeface="华文新魏" pitchFamily="2" charset="-122"/>
              </a:rPr>
              <a:t>$("#username")</a:t>
            </a:r>
            <a:r>
              <a:rPr lang="zh-CN" altLang="en-US" dirty="0">
                <a:latin typeface="华文新魏" pitchFamily="2" charset="-122"/>
                <a:ea typeface="华文新魏" pitchFamily="2" charset="-122"/>
              </a:rPr>
              <a:t>：用于获取文档中</a:t>
            </a:r>
            <a:r>
              <a:rPr lang="en-US" dirty="0">
                <a:latin typeface="华文新魏" pitchFamily="2" charset="-122"/>
                <a:ea typeface="华文新魏" pitchFamily="2" charset="-122"/>
              </a:rPr>
              <a:t>ID</a:t>
            </a:r>
            <a:r>
              <a:rPr lang="zh-CN" altLang="en-US" dirty="0">
                <a:latin typeface="华文新魏" pitchFamily="2" charset="-122"/>
                <a:ea typeface="华文新魏" pitchFamily="2" charset="-122"/>
              </a:rPr>
              <a:t>属性值为</a:t>
            </a:r>
            <a:r>
              <a:rPr lang="en-US" dirty="0">
                <a:latin typeface="华文新魏" pitchFamily="2" charset="-122"/>
                <a:ea typeface="华文新魏" pitchFamily="2" charset="-122"/>
              </a:rPr>
              <a:t>username</a:t>
            </a:r>
            <a:r>
              <a:rPr lang="zh-CN" altLang="en-US" dirty="0">
                <a:latin typeface="华文新魏" pitchFamily="2" charset="-122"/>
                <a:ea typeface="华文新魏" pitchFamily="2" charset="-122"/>
              </a:rPr>
              <a:t>的一个元素。</a:t>
            </a:r>
          </a:p>
          <a:p>
            <a:pPr>
              <a:buFont typeface="Arial" pitchFamily="34" charset="0"/>
              <a:buChar char="•"/>
            </a:pPr>
            <a:r>
              <a:rPr lang="zh-CN" altLang="en-US" dirty="0"/>
              <a:t>在参数中使用</a:t>
            </a:r>
            <a:r>
              <a:rPr lang="en-US" dirty="0"/>
              <a:t>CSS</a:t>
            </a:r>
            <a:r>
              <a:rPr lang="zh-CN" altLang="en-US" dirty="0"/>
              <a:t>类名</a:t>
            </a:r>
          </a:p>
          <a:p>
            <a:r>
              <a:rPr lang="en-US" dirty="0">
                <a:latin typeface="华文新魏" pitchFamily="2" charset="-122"/>
                <a:ea typeface="华文新魏" pitchFamily="2" charset="-122"/>
              </a:rPr>
              <a:t>$(".</a:t>
            </a:r>
            <a:r>
              <a:rPr lang="en-US" dirty="0" err="1">
                <a:latin typeface="华文新魏" pitchFamily="2" charset="-122"/>
                <a:ea typeface="华文新魏" pitchFamily="2" charset="-122"/>
              </a:rPr>
              <a:t>btn_grey</a:t>
            </a:r>
            <a:r>
              <a:rPr lang="en-US" dirty="0">
                <a:latin typeface="华文新魏" pitchFamily="2" charset="-122"/>
                <a:ea typeface="华文新魏" pitchFamily="2" charset="-122"/>
              </a:rPr>
              <a:t>")</a:t>
            </a:r>
            <a:r>
              <a:rPr lang="zh-CN" altLang="en-US" dirty="0">
                <a:latin typeface="华文新魏" pitchFamily="2" charset="-122"/>
                <a:ea typeface="华文新魏" pitchFamily="2" charset="-122"/>
              </a:rPr>
              <a:t>：用于获取文档中使用</a:t>
            </a:r>
            <a:r>
              <a:rPr lang="en-US" dirty="0">
                <a:latin typeface="华文新魏" pitchFamily="2" charset="-122"/>
                <a:ea typeface="华文新魏" pitchFamily="2" charset="-122"/>
              </a:rPr>
              <a:t>CSS</a:t>
            </a:r>
            <a:r>
              <a:rPr lang="zh-CN" altLang="en-US" dirty="0">
                <a:latin typeface="华文新魏" pitchFamily="2" charset="-122"/>
                <a:ea typeface="华文新魏" pitchFamily="2" charset="-122"/>
              </a:rPr>
              <a:t>类名为</a:t>
            </a:r>
            <a:r>
              <a:rPr lang="en-US" dirty="0" err="1">
                <a:latin typeface="华文新魏" pitchFamily="2" charset="-122"/>
                <a:ea typeface="华文新魏" pitchFamily="2" charset="-122"/>
              </a:rPr>
              <a:t>btn_grey</a:t>
            </a:r>
            <a:r>
              <a:rPr lang="zh-CN" altLang="en-US" dirty="0">
                <a:latin typeface="华文新魏" pitchFamily="2" charset="-122"/>
                <a:ea typeface="华文新魏" pitchFamily="2" charset="-122"/>
              </a:rPr>
              <a:t>的所有元素</a:t>
            </a: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dirty="0" err="1">
                <a:solidFill>
                  <a:srgbClr val="FF6600"/>
                </a:solidFill>
                <a:latin typeface="Arial" charset="0"/>
                <a:ea typeface="隶书" pitchFamily="49" charset="-122"/>
              </a:rPr>
              <a:t>jQuery</a:t>
            </a:r>
            <a:r>
              <a:rPr lang="zh-CN" altLang="en-US" sz="2700" dirty="0">
                <a:solidFill>
                  <a:srgbClr val="FF6600"/>
                </a:solidFill>
                <a:latin typeface="Arial" charset="0"/>
                <a:ea typeface="隶书" pitchFamily="49" charset="-122"/>
              </a:rPr>
              <a:t>的工厂函数</a:t>
            </a:r>
          </a:p>
        </p:txBody>
      </p:sp>
      <p:sp>
        <p:nvSpPr>
          <p:cNvPr id="14" name="矩形 13"/>
          <p:cNvSpPr/>
          <p:nvPr/>
        </p:nvSpPr>
        <p:spPr>
          <a:xfrm>
            <a:off x="642910" y="1285866"/>
            <a:ext cx="3143272"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200" dirty="0"/>
              <a:t>&lt;html&gt;</a:t>
            </a:r>
          </a:p>
          <a:p>
            <a:r>
              <a:rPr lang="en-US" altLang="zh-CN" sz="1200" dirty="0"/>
              <a:t>&lt;head&gt;</a:t>
            </a:r>
          </a:p>
          <a:p>
            <a:r>
              <a:rPr lang="en-US" altLang="zh-CN" sz="1200" dirty="0"/>
              <a:t>&lt;meta </a:t>
            </a:r>
            <a:r>
              <a:rPr lang="en-US" altLang="zh-CN" sz="1200" dirty="0" err="1"/>
              <a:t>charset</a:t>
            </a:r>
            <a:r>
              <a:rPr lang="en-US" altLang="zh-CN" sz="1200" dirty="0"/>
              <a:t>="utf-8"&gt;</a:t>
            </a:r>
          </a:p>
          <a:p>
            <a:r>
              <a:rPr lang="en-US" altLang="zh-CN" sz="1200" dirty="0"/>
              <a:t>&lt;title&gt;</a:t>
            </a:r>
            <a:r>
              <a:rPr lang="zh-CN" altLang="en-US" sz="1200" dirty="0"/>
              <a:t>我的第一个</a:t>
            </a:r>
            <a:r>
              <a:rPr lang="en-US" altLang="zh-CN" sz="1200" dirty="0" err="1"/>
              <a:t>jQuery</a:t>
            </a:r>
            <a:r>
              <a:rPr lang="zh-CN" altLang="en-US" sz="1200" dirty="0"/>
              <a:t>脚本</a:t>
            </a:r>
            <a:r>
              <a:rPr lang="en-US" altLang="zh-CN" sz="1200" dirty="0"/>
              <a:t>&lt;/title&gt;</a:t>
            </a:r>
          </a:p>
          <a:p>
            <a:r>
              <a:rPr lang="en-US" altLang="zh-CN" sz="1200" dirty="0"/>
              <a:t>&lt;script type="text/</a:t>
            </a:r>
            <a:r>
              <a:rPr lang="en-US" altLang="zh-CN" sz="1200" dirty="0" err="1"/>
              <a:t>javascript</a:t>
            </a:r>
            <a:r>
              <a:rPr lang="en-US" altLang="zh-CN" sz="1200" dirty="0"/>
              <a:t>" </a:t>
            </a:r>
            <a:r>
              <a:rPr lang="en-US" altLang="zh-CN" sz="1200" dirty="0" err="1"/>
              <a:t>src</a:t>
            </a:r>
            <a:r>
              <a:rPr lang="en-US" altLang="zh-CN" sz="1200" dirty="0"/>
              <a:t>="JS/jquery-1.7.2.min.js"&gt;&lt;/script&gt;</a:t>
            </a:r>
          </a:p>
          <a:p>
            <a:r>
              <a:rPr lang="en-US" altLang="zh-CN" sz="1200" dirty="0"/>
              <a:t>&lt;script&gt;</a:t>
            </a:r>
          </a:p>
          <a:p>
            <a:r>
              <a:rPr lang="en-US" altLang="zh-CN" sz="1200" b="1" dirty="0">
                <a:solidFill>
                  <a:srgbClr val="C00000"/>
                </a:solidFill>
              </a:rPr>
              <a:t>$(document).ready(function(){</a:t>
            </a:r>
          </a:p>
          <a:p>
            <a:r>
              <a:rPr lang="en-US" altLang="zh-CN" sz="1200" b="1" dirty="0">
                <a:solidFill>
                  <a:srgbClr val="C00000"/>
                </a:solidFill>
              </a:rPr>
              <a:t>    $("a").click(function(){</a:t>
            </a:r>
          </a:p>
          <a:p>
            <a:r>
              <a:rPr lang="en-US" altLang="zh-CN" sz="1200" b="1" dirty="0">
                <a:solidFill>
                  <a:srgbClr val="C00000"/>
                </a:solidFill>
              </a:rPr>
              <a:t>        alert("</a:t>
            </a:r>
            <a:r>
              <a:rPr lang="zh-CN" altLang="en-US" sz="1200" b="1" dirty="0">
                <a:solidFill>
                  <a:srgbClr val="C00000"/>
                </a:solidFill>
              </a:rPr>
              <a:t>我的第一个</a:t>
            </a:r>
            <a:r>
              <a:rPr lang="en-US" altLang="zh-CN" sz="1200" b="1" dirty="0" err="1">
                <a:solidFill>
                  <a:srgbClr val="C00000"/>
                </a:solidFill>
              </a:rPr>
              <a:t>jQuery</a:t>
            </a:r>
            <a:r>
              <a:rPr lang="zh-CN" altLang="en-US" sz="1200" b="1" dirty="0">
                <a:solidFill>
                  <a:srgbClr val="C00000"/>
                </a:solidFill>
              </a:rPr>
              <a:t>脚本！</a:t>
            </a:r>
            <a:r>
              <a:rPr lang="en-US" altLang="zh-CN" sz="1200" b="1" dirty="0">
                <a:solidFill>
                  <a:srgbClr val="C00000"/>
                </a:solidFill>
              </a:rPr>
              <a:t>");</a:t>
            </a:r>
          </a:p>
          <a:p>
            <a:r>
              <a:rPr lang="en-US" altLang="zh-CN" sz="1200" b="1" dirty="0">
                <a:solidFill>
                  <a:srgbClr val="C00000"/>
                </a:solidFill>
              </a:rPr>
              <a:t>    });</a:t>
            </a:r>
          </a:p>
          <a:p>
            <a:r>
              <a:rPr lang="en-US" altLang="zh-CN" sz="1200" b="1" dirty="0">
                <a:solidFill>
                  <a:srgbClr val="C00000"/>
                </a:solidFill>
              </a:rPr>
              <a:t>});</a:t>
            </a:r>
          </a:p>
          <a:p>
            <a:r>
              <a:rPr lang="en-US" altLang="zh-CN" sz="1200" dirty="0"/>
              <a:t>&lt;/script&gt;</a:t>
            </a:r>
          </a:p>
          <a:p>
            <a:r>
              <a:rPr lang="en-US" altLang="zh-CN" sz="1200" dirty="0"/>
              <a:t>&lt;/head&gt;</a:t>
            </a:r>
          </a:p>
          <a:p>
            <a:r>
              <a:rPr lang="en-US" altLang="zh-CN" sz="1200" dirty="0"/>
              <a:t>&lt;body&gt;</a:t>
            </a:r>
          </a:p>
          <a:p>
            <a:r>
              <a:rPr lang="en-US" altLang="zh-CN" sz="1200" b="1" dirty="0">
                <a:solidFill>
                  <a:srgbClr val="C00000"/>
                </a:solidFill>
              </a:rPr>
              <a:t>    &lt;a </a:t>
            </a:r>
            <a:r>
              <a:rPr lang="en-US" altLang="zh-CN" sz="1200" b="1" dirty="0" err="1">
                <a:solidFill>
                  <a:srgbClr val="C00000"/>
                </a:solidFill>
              </a:rPr>
              <a:t>href</a:t>
            </a:r>
            <a:r>
              <a:rPr lang="en-US" altLang="zh-CN" sz="1200" b="1" dirty="0">
                <a:solidFill>
                  <a:srgbClr val="C00000"/>
                </a:solidFill>
              </a:rPr>
              <a:t>="#"&gt;</a:t>
            </a:r>
            <a:r>
              <a:rPr lang="zh-CN" altLang="en-US" sz="1200" b="1" dirty="0">
                <a:solidFill>
                  <a:srgbClr val="C00000"/>
                </a:solidFill>
              </a:rPr>
              <a:t>弹出提示对话框</a:t>
            </a:r>
            <a:r>
              <a:rPr lang="en-US" altLang="zh-CN" sz="1200" b="1" dirty="0">
                <a:solidFill>
                  <a:srgbClr val="C00000"/>
                </a:solidFill>
              </a:rPr>
              <a:t>&lt;/a&gt;</a:t>
            </a:r>
          </a:p>
          <a:p>
            <a:r>
              <a:rPr lang="en-US" altLang="zh-CN" sz="1200" dirty="0"/>
              <a:t>&lt;/body&gt;</a:t>
            </a:r>
          </a:p>
          <a:p>
            <a:r>
              <a:rPr lang="en-US" altLang="zh-CN" sz="1200" dirty="0"/>
              <a:t>&lt;/html&gt;</a:t>
            </a:r>
            <a:endParaRPr lang="zh-CN" altLang="en-US" sz="1200" dirty="0"/>
          </a:p>
        </p:txBody>
      </p:sp>
      <p:pic>
        <p:nvPicPr>
          <p:cNvPr id="84994" name="Picture 2"/>
          <p:cNvPicPr>
            <a:picLocks noChangeAspect="1" noChangeArrowheads="1"/>
          </p:cNvPicPr>
          <p:nvPr/>
        </p:nvPicPr>
        <p:blipFill>
          <a:blip r:embed="rId3" cstate="print"/>
          <a:srcRect/>
          <a:stretch>
            <a:fillRect/>
          </a:stretch>
        </p:blipFill>
        <p:spPr bwMode="auto">
          <a:xfrm>
            <a:off x="4786314" y="2000246"/>
            <a:ext cx="2631577" cy="1928826"/>
          </a:xfrm>
          <a:prstGeom prst="rect">
            <a:avLst/>
          </a:prstGeom>
          <a:noFill/>
          <a:ln w="9525">
            <a:noFill/>
            <a:miter lim="800000"/>
            <a:headEnd/>
            <a:tailEnd/>
          </a:ln>
        </p:spPr>
      </p:pic>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headEnd/>
            <a:tailEnd/>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itchFamily="34" charset="0"/>
              <a:ea typeface="Gulim"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2399099"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b="1" dirty="0">
                <a:solidFill>
                  <a:srgbClr val="FF6600"/>
                </a:solidFill>
                <a:latin typeface="Arial" charset="0"/>
                <a:ea typeface="隶书" pitchFamily="49" charset="-122"/>
              </a:rPr>
              <a:t>上机指导</a:t>
            </a:r>
          </a:p>
        </p:txBody>
      </p:sp>
      <p:sp>
        <p:nvSpPr>
          <p:cNvPr id="20" name="Text Box 3"/>
          <p:cNvSpPr txBox="1">
            <a:spLocks noChangeArrowheads="1"/>
          </p:cNvSpPr>
          <p:nvPr/>
        </p:nvSpPr>
        <p:spPr bwMode="auto">
          <a:xfrm>
            <a:off x="467544" y="1635646"/>
            <a:ext cx="3175762" cy="1454244"/>
          </a:xfrm>
          <a:prstGeom prst="rect">
            <a:avLst/>
          </a:prstGeom>
          <a:noFill/>
          <a:ln w="9525">
            <a:noFill/>
            <a:miter lim="800000"/>
            <a:headEnd/>
            <a:tailEnd/>
          </a:ln>
        </p:spPr>
        <p:txBody>
          <a:bodyPr wrap="square" lIns="68580" tIns="34290" rIns="68580" bIns="34290">
            <a:spAutoFit/>
          </a:bodyPr>
          <a:lstStyle/>
          <a:p>
            <a:r>
              <a:rPr lang="zh-CN" altLang="en-US" dirty="0"/>
              <a:t>创建一个用户注册的页面，让用户输入用户名、密码、电话和邮箱，使用</a:t>
            </a:r>
            <a:r>
              <a:rPr lang="en-US" dirty="0" err="1"/>
              <a:t>Javascript</a:t>
            </a:r>
            <a:r>
              <a:rPr lang="zh-CN" altLang="en-US" dirty="0"/>
              <a:t>脚本完成密码校验、电话号码校验、邮箱校验和空内容校验。</a:t>
            </a:r>
          </a:p>
        </p:txBody>
      </p:sp>
      <p:pic>
        <p:nvPicPr>
          <p:cNvPr id="82946" name="Picture 2"/>
          <p:cNvPicPr>
            <a:picLocks noChangeAspect="1" noChangeArrowheads="1"/>
          </p:cNvPicPr>
          <p:nvPr/>
        </p:nvPicPr>
        <p:blipFill>
          <a:blip r:embed="rId3" cstate="print"/>
          <a:srcRect/>
          <a:stretch>
            <a:fillRect/>
          </a:stretch>
        </p:blipFill>
        <p:spPr bwMode="auto">
          <a:xfrm>
            <a:off x="4143372" y="1214428"/>
            <a:ext cx="4450804" cy="2857520"/>
          </a:xfrm>
          <a:prstGeom prst="rect">
            <a:avLst/>
          </a:prstGeom>
          <a:noFill/>
          <a:ln w="9525">
            <a:noFill/>
            <a:miter lim="800000"/>
            <a:headEnd/>
            <a:tailEnd/>
          </a:ln>
        </p:spPr>
      </p:pic>
    </p:spTree>
    <p:extLst>
      <p:ext uri="{BB962C8B-B14F-4D97-AF65-F5344CB8AC3E}">
        <p14:creationId xmlns:p14="http://schemas.microsoft.com/office/powerpoint/2010/main" val="20270111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317921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dirty="0">
                <a:solidFill>
                  <a:srgbClr val="FF6600"/>
                </a:solidFill>
                <a:latin typeface="Arial" charset="0"/>
                <a:ea typeface="隶书" pitchFamily="49" charset="-122"/>
              </a:rPr>
              <a:t>对象、类、实例化</a:t>
            </a:r>
          </a:p>
        </p:txBody>
      </p:sp>
      <p:sp>
        <p:nvSpPr>
          <p:cNvPr id="6" name="矩形 5"/>
          <p:cNvSpPr/>
          <p:nvPr/>
        </p:nvSpPr>
        <p:spPr>
          <a:xfrm>
            <a:off x="1000100" y="1559476"/>
            <a:ext cx="2084930" cy="369332"/>
          </a:xfrm>
          <a:prstGeom prst="rect">
            <a:avLst/>
          </a:prstGeom>
        </p:spPr>
        <p:txBody>
          <a:bodyPr wrap="none">
            <a:spAutoFit/>
          </a:bodyPr>
          <a:lstStyle/>
          <a:p>
            <a:r>
              <a:rPr lang="zh-CN" altLang="en-US" b="1" i="1" dirty="0">
                <a:solidFill>
                  <a:srgbClr val="7030A0"/>
                </a:solidFill>
              </a:rPr>
              <a:t>什么是</a:t>
            </a:r>
            <a:r>
              <a:rPr lang="en-US" b="1" i="1" dirty="0">
                <a:solidFill>
                  <a:srgbClr val="7030A0"/>
                </a:solidFill>
              </a:rPr>
              <a:t>JavaScript</a:t>
            </a:r>
            <a:r>
              <a:rPr lang="zh-CN" altLang="en-US" b="1" i="1" dirty="0">
                <a:solidFill>
                  <a:srgbClr val="7030A0"/>
                </a:solidFill>
              </a:rPr>
              <a:t>？</a:t>
            </a:r>
          </a:p>
        </p:txBody>
      </p:sp>
      <p:sp>
        <p:nvSpPr>
          <p:cNvPr id="7" name="横卷形 6"/>
          <p:cNvSpPr/>
          <p:nvPr/>
        </p:nvSpPr>
        <p:spPr>
          <a:xfrm>
            <a:off x="1071538" y="2143122"/>
            <a:ext cx="6143668" cy="1595021"/>
          </a:xfrm>
          <a:prstGeom prst="horizontalScroll">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solidFill>
                  <a:schemeClr val="tx2">
                    <a:lumMod val="75000"/>
                  </a:schemeClr>
                </a:solidFill>
                <a:latin typeface="楷体" pitchFamily="49" charset="-122"/>
                <a:ea typeface="楷体" pitchFamily="49" charset="-122"/>
              </a:rPr>
              <a:t>JavaScript</a:t>
            </a:r>
            <a:r>
              <a:rPr lang="zh-CN" altLang="en-US" dirty="0">
                <a:solidFill>
                  <a:schemeClr val="tx2">
                    <a:lumMod val="75000"/>
                  </a:schemeClr>
                </a:solidFill>
                <a:latin typeface="楷体" pitchFamily="49" charset="-122"/>
                <a:ea typeface="楷体" pitchFamily="49" charset="-122"/>
              </a:rPr>
              <a:t>是一种基于对象和事件驱动并具有安全性能的解释型脚本语言。它不需要进行编译，而是直接嵌入在</a:t>
            </a:r>
            <a:r>
              <a:rPr lang="en-US" dirty="0">
                <a:solidFill>
                  <a:schemeClr val="tx2">
                    <a:lumMod val="75000"/>
                  </a:schemeClr>
                </a:solidFill>
                <a:latin typeface="楷体" pitchFamily="49" charset="-122"/>
                <a:ea typeface="楷体" pitchFamily="49" charset="-122"/>
              </a:rPr>
              <a:t>HTTP</a:t>
            </a:r>
            <a:r>
              <a:rPr lang="zh-CN" altLang="en-US" dirty="0">
                <a:solidFill>
                  <a:schemeClr val="tx2">
                    <a:lumMod val="75000"/>
                  </a:schemeClr>
                </a:solidFill>
                <a:latin typeface="楷体" pitchFamily="49" charset="-122"/>
                <a:ea typeface="楷体" pitchFamily="49" charset="-122"/>
              </a:rPr>
              <a:t>页面中，把静态页面转变成支持用户交互并响应应用事件的动态页面。</a:t>
            </a: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headEnd/>
            <a:tailEnd/>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itchFamily="34" charset="0"/>
              <a:ea typeface="Gulim"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1162993"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b="1" dirty="0">
                <a:solidFill>
                  <a:srgbClr val="FF6600"/>
                </a:solidFill>
                <a:latin typeface="Arial" charset="0"/>
                <a:ea typeface="隶书" pitchFamily="49" charset="-122"/>
              </a:rPr>
              <a:t>小结</a:t>
            </a:r>
          </a:p>
        </p:txBody>
      </p:sp>
      <p:sp>
        <p:nvSpPr>
          <p:cNvPr id="20" name="Text Box 3"/>
          <p:cNvSpPr txBox="1">
            <a:spLocks noChangeArrowheads="1"/>
          </p:cNvSpPr>
          <p:nvPr/>
        </p:nvSpPr>
        <p:spPr bwMode="auto">
          <a:xfrm>
            <a:off x="467544" y="1635646"/>
            <a:ext cx="8291786" cy="2146742"/>
          </a:xfrm>
          <a:prstGeom prst="rect">
            <a:avLst/>
          </a:prstGeom>
          <a:noFill/>
          <a:ln w="9525">
            <a:noFill/>
            <a:miter lim="800000"/>
            <a:headEnd/>
            <a:tailEnd/>
          </a:ln>
        </p:spPr>
        <p:txBody>
          <a:bodyPr wrap="square" lIns="68580" tIns="34290" rIns="68580" bIns="34290">
            <a:spAutoFit/>
          </a:bodyPr>
          <a:lstStyle/>
          <a:p>
            <a:pPr eaLnBrk="0" hangingPunct="0">
              <a:lnSpc>
                <a:spcPct val="150000"/>
              </a:lnSpc>
              <a:spcBef>
                <a:spcPct val="0"/>
              </a:spcBef>
              <a:buNone/>
            </a:pPr>
            <a:r>
              <a:rPr lang="zh-CN" altLang="en-US" b="1" dirty="0">
                <a:solidFill>
                  <a:schemeClr val="bg2">
                    <a:lumMod val="25000"/>
                  </a:schemeClr>
                </a:solidFill>
                <a:latin typeface="+mn-ea"/>
              </a:rPr>
              <a:t>本章首先对什么是</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的主要特点，以及</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与</a:t>
            </a:r>
            <a:r>
              <a:rPr lang="en-US" altLang="zh-CN" b="1" dirty="0">
                <a:solidFill>
                  <a:schemeClr val="bg2">
                    <a:lumMod val="25000"/>
                  </a:schemeClr>
                </a:solidFill>
                <a:latin typeface="+mn-ea"/>
              </a:rPr>
              <a:t>Java</a:t>
            </a:r>
            <a:r>
              <a:rPr lang="zh-CN" altLang="en-US" b="1" dirty="0">
                <a:solidFill>
                  <a:schemeClr val="bg2">
                    <a:lumMod val="25000"/>
                  </a:schemeClr>
                </a:solidFill>
                <a:latin typeface="+mn-ea"/>
              </a:rPr>
              <a:t>的区别作了简要介绍；然后介绍了如何在</a:t>
            </a:r>
            <a:r>
              <a:rPr lang="en-US" altLang="zh-CN" b="1" dirty="0">
                <a:solidFill>
                  <a:schemeClr val="bg2">
                    <a:lumMod val="25000"/>
                  </a:schemeClr>
                </a:solidFill>
                <a:latin typeface="+mn-ea"/>
              </a:rPr>
              <a:t>Web</a:t>
            </a:r>
            <a:r>
              <a:rPr lang="zh-CN" altLang="en-US" b="1" dirty="0">
                <a:solidFill>
                  <a:schemeClr val="bg2">
                    <a:lumMod val="25000"/>
                  </a:schemeClr>
                </a:solidFill>
                <a:latin typeface="+mn-ea"/>
              </a:rPr>
              <a:t>页面中使用</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，以及</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的基本语法；</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的常用对象作了详细介绍，最后也对常用的</a:t>
            </a:r>
            <a:r>
              <a:rPr lang="en-US" altLang="zh-CN" b="1" dirty="0">
                <a:solidFill>
                  <a:schemeClr val="bg2">
                    <a:lumMod val="25000"/>
                  </a:schemeClr>
                </a:solidFill>
                <a:latin typeface="+mn-ea"/>
              </a:rPr>
              <a:t>Ajax</a:t>
            </a:r>
            <a:r>
              <a:rPr lang="zh-CN" altLang="en-US" b="1" dirty="0">
                <a:solidFill>
                  <a:schemeClr val="bg2">
                    <a:lumMod val="25000"/>
                  </a:schemeClr>
                </a:solidFill>
                <a:latin typeface="+mn-ea"/>
              </a:rPr>
              <a:t>技术和</a:t>
            </a:r>
            <a:r>
              <a:rPr lang="en-US" altLang="zh-CN" b="1" dirty="0" err="1">
                <a:solidFill>
                  <a:schemeClr val="bg2">
                    <a:lumMod val="25000"/>
                  </a:schemeClr>
                </a:solidFill>
                <a:latin typeface="+mn-ea"/>
              </a:rPr>
              <a:t>jQuery</a:t>
            </a:r>
            <a:r>
              <a:rPr lang="zh-CN" altLang="en-US" b="1" dirty="0">
                <a:solidFill>
                  <a:schemeClr val="bg2">
                    <a:lumMod val="25000"/>
                  </a:schemeClr>
                </a:solidFill>
                <a:latin typeface="+mn-ea"/>
              </a:rPr>
              <a:t>技术做了简单的介绍并举例，希望大家能在我们讲解的基础之上扩展的学习，多看一些课外的例子，多学习最新的</a:t>
            </a:r>
            <a:r>
              <a:rPr lang="en-US" altLang="zh-CN" b="1" dirty="0">
                <a:solidFill>
                  <a:schemeClr val="bg2">
                    <a:lumMod val="25000"/>
                  </a:schemeClr>
                </a:solidFill>
                <a:latin typeface="+mn-ea"/>
              </a:rPr>
              <a:t>JS</a:t>
            </a:r>
            <a:r>
              <a:rPr lang="zh-CN" altLang="en-US" b="1" dirty="0">
                <a:solidFill>
                  <a:schemeClr val="bg2">
                    <a:lumMod val="25000"/>
                  </a:schemeClr>
                </a:solidFill>
                <a:latin typeface="+mn-ea"/>
              </a:rPr>
              <a:t>技术。</a:t>
            </a:r>
          </a:p>
        </p:txBody>
      </p:sp>
    </p:spTree>
    <p:extLst>
      <p:ext uri="{BB962C8B-B14F-4D97-AF65-F5344CB8AC3E}">
        <p14:creationId xmlns:p14="http://schemas.microsoft.com/office/powerpoint/2010/main" val="20270111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317921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en-US" altLang="zh-CN" sz="2700" dirty="0">
                <a:solidFill>
                  <a:srgbClr val="FF6600"/>
                </a:solidFill>
                <a:latin typeface="Arial" charset="0"/>
                <a:ea typeface="隶书" pitchFamily="49" charset="-122"/>
              </a:rPr>
              <a:t>JavaScript</a:t>
            </a:r>
            <a:r>
              <a:rPr lang="zh-CN" altLang="en-US" sz="2700" dirty="0">
                <a:solidFill>
                  <a:srgbClr val="FF6600"/>
                </a:solidFill>
                <a:latin typeface="Arial" charset="0"/>
                <a:ea typeface="隶书" pitchFamily="49" charset="-122"/>
              </a:rPr>
              <a:t>的特点</a:t>
            </a:r>
          </a:p>
        </p:txBody>
      </p:sp>
      <p:graphicFrame>
        <p:nvGraphicFramePr>
          <p:cNvPr id="6" name="图示 5"/>
          <p:cNvGraphicFramePr/>
          <p:nvPr/>
        </p:nvGraphicFramePr>
        <p:xfrm>
          <a:off x="1500166" y="1285866"/>
          <a:ext cx="6215106" cy="3429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3000364" y="2786064"/>
            <a:ext cx="928694" cy="461665"/>
          </a:xfrm>
          <a:prstGeom prst="rect">
            <a:avLst/>
          </a:prstGeom>
          <a:noFill/>
        </p:spPr>
        <p:txBody>
          <a:bodyPr wrap="square" rtlCol="0">
            <a:spAutoFit/>
          </a:bodyPr>
          <a:lstStyle/>
          <a:p>
            <a:r>
              <a:rPr lang="en-US" altLang="zh-CN" sz="1200" dirty="0">
                <a:solidFill>
                  <a:srgbClr val="7030A0"/>
                </a:solidFill>
                <a:latin typeface="Arial" charset="0"/>
                <a:ea typeface="隶书" pitchFamily="49" charset="-122"/>
              </a:rPr>
              <a:t>JavaScript</a:t>
            </a:r>
          </a:p>
          <a:p>
            <a:pPr algn="ctr"/>
            <a:r>
              <a:rPr lang="zh-CN" altLang="en-US" sz="1200" dirty="0">
                <a:solidFill>
                  <a:srgbClr val="7030A0"/>
                </a:solidFill>
                <a:latin typeface="Arial" charset="0"/>
                <a:ea typeface="隶书" pitchFamily="49" charset="-122"/>
              </a:rPr>
              <a:t>的特点</a:t>
            </a: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4113611"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en-US" altLang="zh-CN" sz="2700" dirty="0">
                <a:solidFill>
                  <a:srgbClr val="FF6600"/>
                </a:solidFill>
                <a:latin typeface="Arial" charset="0"/>
                <a:ea typeface="隶书" pitchFamily="49" charset="-122"/>
              </a:rPr>
              <a:t>JavaScript</a:t>
            </a:r>
            <a:r>
              <a:rPr lang="zh-CN" altLang="en-US" sz="2700" dirty="0">
                <a:solidFill>
                  <a:srgbClr val="FF6600"/>
                </a:solidFill>
                <a:latin typeface="Arial" charset="0"/>
                <a:ea typeface="隶书" pitchFamily="49" charset="-122"/>
              </a:rPr>
              <a:t>与</a:t>
            </a:r>
            <a:r>
              <a:rPr lang="en-US" altLang="zh-CN" sz="2700" dirty="0">
                <a:solidFill>
                  <a:srgbClr val="FF6600"/>
                </a:solidFill>
                <a:latin typeface="Arial" charset="0"/>
                <a:ea typeface="隶书" pitchFamily="49" charset="-122"/>
              </a:rPr>
              <a:t>Java</a:t>
            </a:r>
            <a:r>
              <a:rPr lang="zh-CN" altLang="en-US" sz="2700" dirty="0">
                <a:solidFill>
                  <a:srgbClr val="FF6600"/>
                </a:solidFill>
                <a:latin typeface="Arial" charset="0"/>
                <a:ea typeface="隶书" pitchFamily="49" charset="-122"/>
              </a:rPr>
              <a:t>的区别</a:t>
            </a:r>
          </a:p>
        </p:txBody>
      </p:sp>
      <p:graphicFrame>
        <p:nvGraphicFramePr>
          <p:cNvPr id="9" name="图示 8"/>
          <p:cNvGraphicFramePr/>
          <p:nvPr/>
        </p:nvGraphicFramePr>
        <p:xfrm>
          <a:off x="1023934" y="1643056"/>
          <a:ext cx="7405718" cy="2889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5256619"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dirty="0">
                <a:solidFill>
                  <a:srgbClr val="FF6600"/>
                </a:solidFill>
                <a:latin typeface="Arial" charset="0"/>
                <a:ea typeface="隶书" pitchFamily="49" charset="-122"/>
              </a:rPr>
              <a:t>在</a:t>
            </a:r>
            <a:r>
              <a:rPr lang="en-US" altLang="zh-CN" sz="2700" dirty="0">
                <a:solidFill>
                  <a:srgbClr val="FF6600"/>
                </a:solidFill>
                <a:latin typeface="Arial" charset="0"/>
                <a:ea typeface="隶书" pitchFamily="49" charset="-122"/>
              </a:rPr>
              <a:t>Web</a:t>
            </a:r>
            <a:r>
              <a:rPr lang="zh-CN" altLang="en-US" sz="2700" dirty="0">
                <a:solidFill>
                  <a:srgbClr val="FF6600"/>
                </a:solidFill>
                <a:latin typeface="Arial" charset="0"/>
                <a:ea typeface="隶书" pitchFamily="49" charset="-122"/>
              </a:rPr>
              <a:t>页面中使用</a:t>
            </a:r>
            <a:r>
              <a:rPr lang="en-US" altLang="zh-CN" sz="2700" dirty="0">
                <a:solidFill>
                  <a:srgbClr val="FF6600"/>
                </a:solidFill>
                <a:latin typeface="Arial" charset="0"/>
                <a:ea typeface="隶书" pitchFamily="49" charset="-122"/>
              </a:rPr>
              <a:t>JavaScript</a:t>
            </a:r>
            <a:endParaRPr lang="zh-CN" altLang="en-US" sz="2700" dirty="0">
              <a:solidFill>
                <a:srgbClr val="FF6600"/>
              </a:solidFill>
              <a:latin typeface="Arial" charset="0"/>
              <a:ea typeface="隶书" pitchFamily="49" charset="-122"/>
            </a:endParaRPr>
          </a:p>
        </p:txBody>
      </p:sp>
      <p:sp>
        <p:nvSpPr>
          <p:cNvPr id="7" name="矩形 6"/>
          <p:cNvSpPr/>
          <p:nvPr/>
        </p:nvSpPr>
        <p:spPr>
          <a:xfrm>
            <a:off x="714348" y="2214560"/>
            <a:ext cx="7000908"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dirty="0">
                <a:latin typeface="Arial" pitchFamily="34" charset="0"/>
                <a:cs typeface="Arial" pitchFamily="34" charset="0"/>
              </a:rPr>
              <a:t>&lt;script language="</a:t>
            </a:r>
            <a:r>
              <a:rPr lang="en-US" sz="1600" dirty="0" err="1">
                <a:latin typeface="Arial" pitchFamily="34" charset="0"/>
                <a:cs typeface="Arial" pitchFamily="34" charset="0"/>
              </a:rPr>
              <a:t>javascript</a:t>
            </a:r>
            <a:r>
              <a:rPr lang="en-US" sz="1600" dirty="0">
                <a:latin typeface="Arial" pitchFamily="34" charset="0"/>
                <a:cs typeface="Arial" pitchFamily="34" charset="0"/>
              </a:rPr>
              <a:t>"&gt;</a:t>
            </a:r>
            <a:endParaRPr lang="zh-CN" altLang="en-US" sz="1600" dirty="0">
              <a:latin typeface="Arial" pitchFamily="34" charset="0"/>
              <a:cs typeface="Arial" pitchFamily="34" charset="0"/>
            </a:endParaRPr>
          </a:p>
          <a:p>
            <a:r>
              <a:rPr lang="en-US" sz="1600" dirty="0">
                <a:latin typeface="Arial" pitchFamily="34" charset="0"/>
                <a:cs typeface="Arial" pitchFamily="34" charset="0"/>
              </a:rPr>
              <a:t>   </a:t>
            </a:r>
            <a:r>
              <a:rPr lang="en-US" sz="1600" dirty="0" err="1">
                <a:latin typeface="Arial" pitchFamily="34" charset="0"/>
                <a:cs typeface="Arial" pitchFamily="34" charset="0"/>
              </a:rPr>
              <a:t>var</a:t>
            </a:r>
            <a:r>
              <a:rPr lang="en-US" sz="1600" dirty="0">
                <a:latin typeface="Arial" pitchFamily="34" charset="0"/>
                <a:cs typeface="Arial" pitchFamily="34" charset="0"/>
              </a:rPr>
              <a:t> now=new Date();</a:t>
            </a:r>
            <a:endParaRPr lang="zh-CN" altLang="en-US" sz="1600" dirty="0">
              <a:latin typeface="Arial" pitchFamily="34" charset="0"/>
              <a:cs typeface="Arial" pitchFamily="34" charset="0"/>
            </a:endParaRPr>
          </a:p>
          <a:p>
            <a:r>
              <a:rPr lang="en-US" sz="1600" dirty="0">
                <a:latin typeface="Arial" pitchFamily="34" charset="0"/>
                <a:cs typeface="Arial" pitchFamily="34" charset="0"/>
              </a:rPr>
              <a:t>   </a:t>
            </a:r>
            <a:r>
              <a:rPr lang="en-US" sz="1600" dirty="0" err="1">
                <a:latin typeface="Arial" pitchFamily="34" charset="0"/>
                <a:cs typeface="Arial" pitchFamily="34" charset="0"/>
              </a:rPr>
              <a:t>var</a:t>
            </a:r>
            <a:r>
              <a:rPr lang="en-US" sz="1600" dirty="0">
                <a:latin typeface="Arial" pitchFamily="34" charset="0"/>
                <a:cs typeface="Arial" pitchFamily="34" charset="0"/>
              </a:rPr>
              <a:t> hour=</a:t>
            </a:r>
            <a:r>
              <a:rPr lang="en-US" sz="1600" dirty="0" err="1">
                <a:latin typeface="Arial" pitchFamily="34" charset="0"/>
                <a:cs typeface="Arial" pitchFamily="34" charset="0"/>
              </a:rPr>
              <a:t>now.getHours</a:t>
            </a:r>
            <a:r>
              <a:rPr lang="en-US" sz="1600" dirty="0">
                <a:latin typeface="Arial" pitchFamily="34" charset="0"/>
                <a:cs typeface="Arial" pitchFamily="34" charset="0"/>
              </a:rPr>
              <a:t>();</a:t>
            </a:r>
            <a:endParaRPr lang="zh-CN" altLang="en-US" sz="1600" dirty="0">
              <a:latin typeface="Arial" pitchFamily="34" charset="0"/>
              <a:cs typeface="Arial" pitchFamily="34" charset="0"/>
            </a:endParaRPr>
          </a:p>
          <a:p>
            <a:r>
              <a:rPr lang="en-US" sz="1600" dirty="0">
                <a:latin typeface="Arial" pitchFamily="34" charset="0"/>
                <a:cs typeface="Arial" pitchFamily="34" charset="0"/>
              </a:rPr>
              <a:t>   </a:t>
            </a:r>
            <a:r>
              <a:rPr lang="en-US" sz="1600" dirty="0" err="1">
                <a:latin typeface="Arial" pitchFamily="34" charset="0"/>
                <a:cs typeface="Arial" pitchFamily="34" charset="0"/>
              </a:rPr>
              <a:t>var</a:t>
            </a:r>
            <a:r>
              <a:rPr lang="en-US" sz="1600" dirty="0">
                <a:latin typeface="Arial" pitchFamily="34" charset="0"/>
                <a:cs typeface="Arial" pitchFamily="34" charset="0"/>
              </a:rPr>
              <a:t> </a:t>
            </a:r>
            <a:r>
              <a:rPr lang="en-US" sz="1600" dirty="0" err="1">
                <a:latin typeface="Arial" pitchFamily="34" charset="0"/>
                <a:cs typeface="Arial" pitchFamily="34" charset="0"/>
              </a:rPr>
              <a:t>minu</a:t>
            </a:r>
            <a:r>
              <a:rPr lang="en-US" sz="1600" dirty="0">
                <a:latin typeface="Arial" pitchFamily="34" charset="0"/>
                <a:cs typeface="Arial" pitchFamily="34" charset="0"/>
              </a:rPr>
              <a:t>=</a:t>
            </a:r>
            <a:r>
              <a:rPr lang="en-US" sz="1600" dirty="0" err="1">
                <a:latin typeface="Arial" pitchFamily="34" charset="0"/>
                <a:cs typeface="Arial" pitchFamily="34" charset="0"/>
              </a:rPr>
              <a:t>now.getMinutes</a:t>
            </a:r>
            <a:r>
              <a:rPr lang="en-US" sz="1600" dirty="0">
                <a:latin typeface="Arial" pitchFamily="34" charset="0"/>
                <a:cs typeface="Arial" pitchFamily="34" charset="0"/>
              </a:rPr>
              <a:t>();</a:t>
            </a:r>
            <a:endParaRPr lang="zh-CN" altLang="en-US" sz="1600" dirty="0">
              <a:latin typeface="Arial" pitchFamily="34" charset="0"/>
              <a:cs typeface="Arial" pitchFamily="34" charset="0"/>
            </a:endParaRPr>
          </a:p>
          <a:p>
            <a:r>
              <a:rPr lang="en-US" sz="1600" dirty="0">
                <a:latin typeface="Arial" pitchFamily="34" charset="0"/>
                <a:cs typeface="Arial" pitchFamily="34" charset="0"/>
              </a:rPr>
              <a:t>   alert("</a:t>
            </a:r>
            <a:r>
              <a:rPr lang="zh-CN" altLang="en-US" sz="1600" dirty="0">
                <a:latin typeface="Arial" pitchFamily="34" charset="0"/>
                <a:cs typeface="Arial" pitchFamily="34" charset="0"/>
              </a:rPr>
              <a:t>您好！现在是</a:t>
            </a:r>
            <a:r>
              <a:rPr lang="en-US" sz="1600" dirty="0">
                <a:latin typeface="Arial" pitchFamily="34" charset="0"/>
                <a:cs typeface="Arial" pitchFamily="34" charset="0"/>
              </a:rPr>
              <a:t>"+hour+":"+</a:t>
            </a:r>
            <a:r>
              <a:rPr lang="en-US" sz="1600" dirty="0" err="1">
                <a:latin typeface="Arial" pitchFamily="34" charset="0"/>
                <a:cs typeface="Arial" pitchFamily="34" charset="0"/>
              </a:rPr>
              <a:t>minu</a:t>
            </a:r>
            <a:r>
              <a:rPr lang="en-US" sz="1600" dirty="0">
                <a:latin typeface="Arial" pitchFamily="34" charset="0"/>
                <a:cs typeface="Arial" pitchFamily="34" charset="0"/>
              </a:rPr>
              <a:t>+"\r</a:t>
            </a:r>
            <a:r>
              <a:rPr lang="zh-CN" altLang="en-US" sz="1600" dirty="0">
                <a:latin typeface="Arial" pitchFamily="34" charset="0"/>
                <a:cs typeface="Arial" pitchFamily="34" charset="0"/>
              </a:rPr>
              <a:t>欢迎访问我公司网站！</a:t>
            </a:r>
            <a:r>
              <a:rPr lang="en-US" sz="1600" dirty="0">
                <a:latin typeface="Arial" pitchFamily="34" charset="0"/>
                <a:cs typeface="Arial" pitchFamily="34" charset="0"/>
              </a:rPr>
              <a:t>");</a:t>
            </a:r>
            <a:endParaRPr lang="zh-CN" altLang="en-US" sz="1600" dirty="0">
              <a:latin typeface="Arial" pitchFamily="34" charset="0"/>
              <a:cs typeface="Arial" pitchFamily="34" charset="0"/>
            </a:endParaRPr>
          </a:p>
          <a:p>
            <a:r>
              <a:rPr lang="en-US" sz="1600" dirty="0">
                <a:latin typeface="Arial" pitchFamily="34" charset="0"/>
                <a:cs typeface="Arial" pitchFamily="34" charset="0"/>
              </a:rPr>
              <a:t>&lt;/script&gt;</a:t>
            </a:r>
            <a:endParaRPr lang="zh-CN" altLang="en-US" sz="1600" dirty="0">
              <a:latin typeface="Arial" pitchFamily="34" charset="0"/>
              <a:cs typeface="Arial" pitchFamily="34" charset="0"/>
            </a:endParaRPr>
          </a:p>
        </p:txBody>
      </p:sp>
      <p:sp>
        <p:nvSpPr>
          <p:cNvPr id="6" name="圆角矩形标注 5"/>
          <p:cNvSpPr/>
          <p:nvPr/>
        </p:nvSpPr>
        <p:spPr>
          <a:xfrm>
            <a:off x="4143372" y="1643056"/>
            <a:ext cx="2986208" cy="408623"/>
          </a:xfrm>
          <a:prstGeom prst="wedgeRoundRectCallout">
            <a:avLst>
              <a:gd name="adj1" fmla="val -42097"/>
              <a:gd name="adj2" fmla="val 122588"/>
              <a:gd name="adj3" fmla="val 16667"/>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zh-CN" altLang="en-US" dirty="0"/>
              <a:t>在页面中直接嵌入</a:t>
            </a:r>
            <a:r>
              <a:rPr lang="en-US" dirty="0"/>
              <a:t>JavaScript</a:t>
            </a:r>
            <a:endParaRPr lang="zh-CN" altLang="en-US" dirty="0"/>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5256619"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dirty="0">
                <a:solidFill>
                  <a:srgbClr val="FF6600"/>
                </a:solidFill>
                <a:latin typeface="Arial" charset="0"/>
                <a:ea typeface="隶书" pitchFamily="49" charset="-122"/>
              </a:rPr>
              <a:t>在</a:t>
            </a:r>
            <a:r>
              <a:rPr lang="en-US" altLang="zh-CN" sz="2700" dirty="0">
                <a:solidFill>
                  <a:srgbClr val="FF6600"/>
                </a:solidFill>
                <a:latin typeface="Arial" charset="0"/>
                <a:ea typeface="隶书" pitchFamily="49" charset="-122"/>
              </a:rPr>
              <a:t>Web</a:t>
            </a:r>
            <a:r>
              <a:rPr lang="zh-CN" altLang="en-US" sz="2700" dirty="0">
                <a:solidFill>
                  <a:srgbClr val="FF6600"/>
                </a:solidFill>
                <a:latin typeface="Arial" charset="0"/>
                <a:ea typeface="隶书" pitchFamily="49" charset="-122"/>
              </a:rPr>
              <a:t>页面中使用</a:t>
            </a:r>
            <a:r>
              <a:rPr lang="en-US" altLang="zh-CN" sz="2700" dirty="0">
                <a:solidFill>
                  <a:srgbClr val="FF6600"/>
                </a:solidFill>
                <a:latin typeface="Arial" charset="0"/>
                <a:ea typeface="隶书" pitchFamily="49" charset="-122"/>
              </a:rPr>
              <a:t>JavaScript</a:t>
            </a:r>
            <a:endParaRPr lang="zh-CN" altLang="en-US" sz="2700" dirty="0">
              <a:solidFill>
                <a:srgbClr val="FF6600"/>
              </a:solidFill>
              <a:latin typeface="Arial" charset="0"/>
              <a:ea typeface="隶书" pitchFamily="49" charset="-122"/>
            </a:endParaRPr>
          </a:p>
        </p:txBody>
      </p:sp>
      <p:sp>
        <p:nvSpPr>
          <p:cNvPr id="7" name="矩形 6"/>
          <p:cNvSpPr/>
          <p:nvPr/>
        </p:nvSpPr>
        <p:spPr>
          <a:xfrm>
            <a:off x="1285852" y="2302932"/>
            <a:ext cx="5072098" cy="33855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dirty="0"/>
              <a:t>&lt;script language="</a:t>
            </a:r>
            <a:r>
              <a:rPr lang="en-US" sz="1600" dirty="0" err="1"/>
              <a:t>javascript</a:t>
            </a:r>
            <a:r>
              <a:rPr lang="en-US" sz="1600" dirty="0"/>
              <a:t>" </a:t>
            </a:r>
            <a:r>
              <a:rPr lang="en-US" sz="1600" dirty="0" err="1"/>
              <a:t>src</a:t>
            </a:r>
            <a:r>
              <a:rPr lang="en-US" sz="1600" dirty="0"/>
              <a:t>="javascript.js"&gt;&lt;/script&gt;</a:t>
            </a:r>
            <a:endParaRPr lang="zh-CN" altLang="en-US" sz="1600" dirty="0"/>
          </a:p>
        </p:txBody>
      </p:sp>
      <p:sp>
        <p:nvSpPr>
          <p:cNvPr id="6" name="圆角矩形标注 5"/>
          <p:cNvSpPr/>
          <p:nvPr/>
        </p:nvSpPr>
        <p:spPr>
          <a:xfrm>
            <a:off x="4143372" y="1643056"/>
            <a:ext cx="2053949" cy="408623"/>
          </a:xfrm>
          <a:prstGeom prst="wedgeRoundRectCallout">
            <a:avLst>
              <a:gd name="adj1" fmla="val -42097"/>
              <a:gd name="adj2" fmla="val 122588"/>
              <a:gd name="adj3" fmla="val 16667"/>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zh-CN" altLang="en-US" dirty="0"/>
              <a:t>链接外部</a:t>
            </a:r>
            <a:r>
              <a:rPr lang="en-US" altLang="zh-CN" dirty="0"/>
              <a:t>JavaScript</a:t>
            </a: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buFontTx/>
              <a:buNone/>
            </a:pPr>
            <a:r>
              <a:rPr lang="en-US" altLang="zh-CN" b="1" dirty="0">
                <a:solidFill>
                  <a:srgbClr val="FF6600"/>
                </a:solidFill>
                <a:latin typeface="Arial" charset="0"/>
                <a:ea typeface="黑体" pitchFamily="49" charset="-122"/>
              </a:rPr>
              <a:t>2	</a:t>
            </a:r>
            <a:r>
              <a:rPr lang="en-US" altLang="zh-CN" sz="1500" b="1" dirty="0">
                <a:solidFill>
                  <a:schemeClr val="bg1"/>
                </a:solidFill>
                <a:latin typeface="Arial" charset="0"/>
                <a:ea typeface="黑体" pitchFamily="49" charset="-122"/>
              </a:rPr>
              <a:t> </a:t>
            </a:r>
            <a:r>
              <a:rPr lang="en-US" altLang="zh-CN" sz="1500" b="1" dirty="0">
                <a:solidFill>
                  <a:schemeClr val="bg1"/>
                </a:solidFill>
                <a:latin typeface="Arial" charset="0"/>
              </a:rPr>
              <a:t>JavaScript</a:t>
            </a:r>
            <a:r>
              <a:rPr lang="zh-CN" altLang="en-US" sz="1500" b="1" dirty="0">
                <a:solidFill>
                  <a:schemeClr val="bg1"/>
                </a:solidFill>
                <a:latin typeface="Arial" charset="0"/>
              </a:rPr>
              <a:t>语言基础</a:t>
            </a:r>
            <a:endParaRPr lang="zh-CN" altLang="en-US"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9646"/>
        </a:solidFill>
        <a:ln>
          <a:solidFill>
            <a:srgbClr val="F79646"/>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00FF"/>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8619</TotalTime>
  <Words>3732</Words>
  <Application>Microsoft Macintosh PowerPoint</Application>
  <PresentationFormat>全屏显示(16:9)</PresentationFormat>
  <Paragraphs>521</Paragraphs>
  <Slides>40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方正书宋简体</vt:lpstr>
      <vt:lpstr>黑体</vt:lpstr>
      <vt:lpstr>华文新魏</vt:lpstr>
      <vt:lpstr>楷体</vt:lpstr>
      <vt:lpstr>宋体</vt:lpstr>
      <vt:lpstr>Arial</vt:lpstr>
      <vt:lpstr>Calibri</vt:lpstr>
      <vt:lpstr>Lucida Sans Unicode</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明日科技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面向对象编程基础</dc:title>
  <dc:subject>C#程序设计实用教程</dc:subject>
  <dc:creator>小科</dc:creator>
  <cp:lastModifiedBy>xiang chen</cp:lastModifiedBy>
  <cp:revision>831</cp:revision>
  <dcterms:created xsi:type="dcterms:W3CDTF">2014-12-17T01:03:54Z</dcterms:created>
  <dcterms:modified xsi:type="dcterms:W3CDTF">2023-03-27T03:46:00Z</dcterms:modified>
</cp:coreProperties>
</file>