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9" r:id="rId2"/>
    <p:sldId id="260" r:id="rId3"/>
    <p:sldId id="509" r:id="rId4"/>
    <p:sldId id="693" r:id="rId5"/>
    <p:sldId id="694" r:id="rId6"/>
    <p:sldId id="695" r:id="rId7"/>
    <p:sldId id="696" r:id="rId8"/>
    <p:sldId id="697" r:id="rId9"/>
    <p:sldId id="691" r:id="rId10"/>
    <p:sldId id="699" r:id="rId11"/>
    <p:sldId id="700" r:id="rId12"/>
    <p:sldId id="701" r:id="rId13"/>
    <p:sldId id="702" r:id="rId14"/>
    <p:sldId id="703" r:id="rId15"/>
    <p:sldId id="704" r:id="rId16"/>
    <p:sldId id="705" r:id="rId17"/>
    <p:sldId id="706" r:id="rId18"/>
    <p:sldId id="707" r:id="rId19"/>
    <p:sldId id="692" r:id="rId20"/>
    <p:sldId id="708" r:id="rId21"/>
    <p:sldId id="709" r:id="rId22"/>
    <p:sldId id="449" r:id="rId23"/>
    <p:sldId id="710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F11F0F"/>
    <a:srgbClr val="956B8C"/>
    <a:srgbClr val="F79646"/>
    <a:srgbClr val="D0EC46"/>
    <a:srgbClr val="58E046"/>
    <a:srgbClr val="48D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9"/>
  </p:normalViewPr>
  <p:slideViewPr>
    <p:cSldViewPr>
      <p:cViewPr varScale="1">
        <p:scale>
          <a:sx n="136" d="100"/>
          <a:sy n="136" d="100"/>
        </p:scale>
        <p:origin x="960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973ED-26A1-4216-97ED-B2108E7BFCB7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C39DB-A80D-4F39-A1B2-FC28A20D89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3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F:\工作\功夫系列课程\PPT模版\标题\橙色\大标题-0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450" y="1827905"/>
            <a:ext cx="6629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Box 9"/>
          <p:cNvSpPr txBox="1">
            <a:spLocks noChangeArrowheads="1"/>
          </p:cNvSpPr>
          <p:nvPr/>
        </p:nvSpPr>
        <p:spPr bwMode="auto">
          <a:xfrm>
            <a:off x="2254096" y="2401147"/>
            <a:ext cx="4464496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80" tIns="34290" rIns="68580" bIns="3429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0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第</a:t>
            </a:r>
            <a:r>
              <a:rPr lang="en-US" altLang="zh-CN" sz="3000" b="1">
                <a:solidFill>
                  <a:schemeClr val="bg1"/>
                </a:solidFill>
                <a:latin typeface="Arial" charset="0"/>
                <a:ea typeface="黑体" pitchFamily="49" charset="-122"/>
              </a:rPr>
              <a:t>4</a:t>
            </a:r>
            <a:r>
              <a:rPr lang="zh-CN" altLang="en-US" sz="3000" b="1">
                <a:solidFill>
                  <a:schemeClr val="bg1"/>
                </a:solidFill>
                <a:latin typeface="Arial" charset="0"/>
                <a:ea typeface="黑体" pitchFamily="49" charset="-122"/>
              </a:rPr>
              <a:t>章  </a:t>
            </a:r>
            <a:r>
              <a:rPr lang="en-US" altLang="zh-CN" sz="30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Java EE </a:t>
            </a:r>
            <a:r>
              <a:rPr lang="zh-CN" altLang="en-US" sz="30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开发环境</a:t>
            </a: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2781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方正书宋简体" pitchFamily="65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方正书宋简体" pitchFamily="65" charset="-122"/>
                <a:cs typeface="Times New Roman" pitchFamily="18" charset="0"/>
              </a:rPr>
              <a:t>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7158" y="1857370"/>
            <a:ext cx="23574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54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/>
              <a:t>启动</a:t>
            </a:r>
            <a:r>
              <a:rPr lang="en-US" sz="1200" dirty="0"/>
              <a:t>Eclipse</a:t>
            </a:r>
            <a:r>
              <a:rPr lang="zh-CN" altLang="en-US" sz="1200" dirty="0"/>
              <a:t>后，关闭欢迎界面，将进入到</a:t>
            </a:r>
            <a:r>
              <a:rPr lang="en-US" sz="1200" dirty="0" err="1"/>
              <a:t>Eclispe</a:t>
            </a:r>
            <a:r>
              <a:rPr lang="zh-CN" altLang="en-US" sz="1200" dirty="0"/>
              <a:t>的主界面，即</a:t>
            </a:r>
            <a:r>
              <a:rPr lang="en-US" sz="1200" dirty="0"/>
              <a:t>Eclipse</a:t>
            </a:r>
            <a:r>
              <a:rPr lang="zh-CN" altLang="en-US" sz="1200" dirty="0"/>
              <a:t>的工作台窗口。</a:t>
            </a:r>
            <a:r>
              <a:rPr lang="en-US" sz="1200" dirty="0"/>
              <a:t>Eclipse</a:t>
            </a:r>
            <a:r>
              <a:rPr lang="zh-CN" altLang="en-US" sz="1200" dirty="0"/>
              <a:t>的工作台主要由菜单栏、工具栏、透视图工具栏、透视图、项目资源管理器视图、大纲视图、编辑器和其他视图组成</a:t>
            </a:r>
            <a:endParaRPr lang="zh-CN" altLang="en-US" sz="1200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9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785786" y="642924"/>
            <a:ext cx="5483473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</a:pP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Eclipse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工作台</a:t>
            </a:r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9873" name="Object 1"/>
          <p:cNvGraphicFramePr>
            <a:graphicFrameLocks noChangeAspect="1"/>
          </p:cNvGraphicFramePr>
          <p:nvPr/>
        </p:nvGraphicFramePr>
        <p:xfrm>
          <a:off x="3000364" y="1214428"/>
          <a:ext cx="5781678" cy="3466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6" name="Picture" r:id="rId4" imgW="5640747" imgH="3214001" progId="Word.Picture.8">
                  <p:embed/>
                </p:oleObj>
              </mc:Choice>
              <mc:Fallback>
                <p:oleObj name="Picture" r:id="rId4" imgW="5640747" imgH="3214001" progId="Word.Picture.8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032"/>
                      <a:stretch>
                        <a:fillRect/>
                      </a:stretch>
                    </p:blipFill>
                    <p:spPr bwMode="auto">
                      <a:xfrm>
                        <a:off x="3000364" y="1214428"/>
                        <a:ext cx="5781678" cy="34669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85786" y="642924"/>
            <a:ext cx="5483473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</a:pP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配置</a:t>
            </a: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Web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服务器</a:t>
            </a: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1357304"/>
            <a:ext cx="249555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00034" y="1643056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/>
              <a:t>（</a:t>
            </a:r>
            <a:r>
              <a:rPr lang="en-US" altLang="zh-CN" sz="1400" dirty="0"/>
              <a:t>1</a:t>
            </a:r>
            <a:r>
              <a:rPr lang="zh-CN" altLang="en-US" sz="1400" dirty="0"/>
              <a:t>）在</a:t>
            </a:r>
            <a:r>
              <a:rPr lang="en-US" altLang="zh-CN" sz="1400" dirty="0"/>
              <a:t>Eclipse</a:t>
            </a:r>
            <a:r>
              <a:rPr lang="zh-CN" altLang="en-US" sz="1400" dirty="0"/>
              <a:t>工作台的其他视图中，选中“服务器”视图，在该视图的空白区域单击鼠标右键，在弹出的快捷菜单中选择“</a:t>
            </a:r>
            <a:r>
              <a:rPr lang="en-US" altLang="zh-CN" sz="1400" dirty="0"/>
              <a:t>New”/“Server”</a:t>
            </a:r>
            <a:r>
              <a:rPr lang="zh-CN" altLang="en-US" sz="1400" dirty="0"/>
              <a:t>菜单项，将打开“新建服务器”对话框，在该对话框中，展开</a:t>
            </a:r>
            <a:r>
              <a:rPr lang="en-US" altLang="zh-CN" sz="1400" dirty="0"/>
              <a:t>Apache</a:t>
            </a:r>
            <a:r>
              <a:rPr lang="zh-CN" altLang="en-US" sz="1400" dirty="0"/>
              <a:t>节点，选中该节点下的“</a:t>
            </a:r>
            <a:r>
              <a:rPr lang="en-US" altLang="zh-CN" sz="1400" dirty="0"/>
              <a:t>Tomcat v7.0 </a:t>
            </a:r>
            <a:r>
              <a:rPr lang="zh-CN" altLang="en-US" sz="1400" dirty="0"/>
              <a:t>服务器”子节点，（当然也可以选择其他版本的服务器）其他采用默认。</a:t>
            </a: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85786" y="642924"/>
            <a:ext cx="5483473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</a:pP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配置</a:t>
            </a: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Web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服务器</a:t>
            </a:r>
          </a:p>
        </p:txBody>
      </p:sp>
      <p:sp>
        <p:nvSpPr>
          <p:cNvPr id="7" name="矩形 6"/>
          <p:cNvSpPr/>
          <p:nvPr/>
        </p:nvSpPr>
        <p:spPr>
          <a:xfrm>
            <a:off x="500034" y="164305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/>
              <a:t>（</a:t>
            </a:r>
            <a:r>
              <a:rPr lang="en-US" altLang="zh-CN" sz="1400" dirty="0"/>
              <a:t>2</a:t>
            </a:r>
            <a:r>
              <a:rPr lang="zh-CN" altLang="en-US" sz="1400" dirty="0"/>
              <a:t>）单击“</a:t>
            </a:r>
            <a:r>
              <a:rPr lang="en-US" altLang="zh-CN" sz="1400" dirty="0"/>
              <a:t>Next”</a:t>
            </a:r>
            <a:r>
              <a:rPr lang="zh-CN" altLang="en-US" sz="1400" dirty="0"/>
              <a:t>按钮，将打开指定</a:t>
            </a:r>
            <a:r>
              <a:rPr lang="en-US" altLang="zh-CN" sz="1400" dirty="0"/>
              <a:t>Tomcat</a:t>
            </a:r>
            <a:r>
              <a:rPr lang="zh-CN" altLang="en-US" sz="1400" dirty="0"/>
              <a:t>服务器安装路径的对话框，单击“浏览（</a:t>
            </a:r>
            <a:r>
              <a:rPr lang="en-US" altLang="zh-CN" sz="1400" dirty="0"/>
              <a:t>Browse</a:t>
            </a:r>
            <a:r>
              <a:rPr lang="zh-CN" altLang="en-US" sz="1400" dirty="0"/>
              <a:t>）”按钮，选择</a:t>
            </a:r>
            <a:r>
              <a:rPr lang="en-US" altLang="zh-CN" sz="1400" dirty="0"/>
              <a:t>Tomcat</a:t>
            </a:r>
            <a:r>
              <a:rPr lang="zh-CN" altLang="en-US" sz="1400" dirty="0"/>
              <a:t>的安装路径，其他采用默认。</a:t>
            </a:r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1285866"/>
            <a:ext cx="329771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85786" y="642924"/>
            <a:ext cx="5483473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</a:pP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配置</a:t>
            </a: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Web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服务器</a:t>
            </a:r>
          </a:p>
        </p:txBody>
      </p:sp>
      <p:sp>
        <p:nvSpPr>
          <p:cNvPr id="7" name="矩形 6"/>
          <p:cNvSpPr/>
          <p:nvPr/>
        </p:nvSpPr>
        <p:spPr>
          <a:xfrm>
            <a:off x="500034" y="1643056"/>
            <a:ext cx="44291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（</a:t>
            </a:r>
            <a:r>
              <a:rPr lang="en-US" sz="1400" dirty="0"/>
              <a:t>3</a:t>
            </a:r>
            <a:r>
              <a:rPr lang="zh-CN" altLang="en-US" sz="1400" dirty="0"/>
              <a:t>）在“项目资源管理器”中选择项目名称节点，在工具栏上单击“       </a:t>
            </a:r>
            <a:r>
              <a:rPr lang="en-US" sz="1400" dirty="0"/>
              <a:t> </a:t>
            </a:r>
            <a:r>
              <a:rPr lang="zh-CN" altLang="en-US" sz="1400" dirty="0"/>
              <a:t>”按钮中的黑三角，在弹出的快捷菜单中选择“运行方式（</a:t>
            </a:r>
            <a:r>
              <a:rPr lang="en-US" sz="1400" dirty="0"/>
              <a:t>Run As</a:t>
            </a:r>
            <a:r>
              <a:rPr lang="zh-CN" altLang="en-US" sz="1400" dirty="0"/>
              <a:t>）”</a:t>
            </a:r>
            <a:r>
              <a:rPr lang="en-US" sz="1400" dirty="0"/>
              <a:t>/</a:t>
            </a:r>
            <a:r>
              <a:rPr lang="zh-CN" altLang="en-US" sz="1400" dirty="0"/>
              <a:t>“在服务器上运行（</a:t>
            </a:r>
            <a:r>
              <a:rPr lang="en-US" sz="1400" dirty="0"/>
              <a:t>Run on Server</a:t>
            </a:r>
            <a:r>
              <a:rPr lang="zh-CN" altLang="en-US" sz="1400" dirty="0"/>
              <a:t>）”菜单项，将打开“在服务器上运行”对话框，在该对话框中，选中“将服务器设置为缺省值”复选框，其他采用默认</a:t>
            </a:r>
            <a:r>
              <a:rPr lang="en-US" altLang="zh-CN" sz="1400" dirty="0"/>
              <a:t>.</a:t>
            </a:r>
            <a:endParaRPr lang="zh-CN" altLang="en-US" sz="1400" dirty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7356" y="1928808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5072066" y="1071552"/>
          <a:ext cx="3498958" cy="3357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2" name="Picture" r:id="rId5" imgW="3259370" imgH="2712884" progId="Word.Picture.8">
                  <p:embed/>
                </p:oleObj>
              </mc:Choice>
              <mc:Fallback>
                <p:oleObj name="Picture" r:id="rId5" imgW="3259370" imgH="2712884" progId="Word.Picture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3234"/>
                      <a:stretch>
                        <a:fillRect/>
                      </a:stretch>
                    </p:blipFill>
                    <p:spPr bwMode="auto">
                      <a:xfrm>
                        <a:off x="5072066" y="1071552"/>
                        <a:ext cx="3498958" cy="33575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85786" y="642924"/>
            <a:ext cx="5483473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</a:pP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配置</a:t>
            </a: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Web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服务器</a:t>
            </a:r>
          </a:p>
        </p:txBody>
      </p:sp>
      <p:sp>
        <p:nvSpPr>
          <p:cNvPr id="7" name="矩形 6"/>
          <p:cNvSpPr/>
          <p:nvPr/>
        </p:nvSpPr>
        <p:spPr>
          <a:xfrm>
            <a:off x="357158" y="2214560"/>
            <a:ext cx="25003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（</a:t>
            </a:r>
            <a:r>
              <a:rPr lang="en-US" sz="1400" dirty="0"/>
              <a:t>4</a:t>
            </a:r>
            <a:r>
              <a:rPr lang="zh-CN" altLang="en-US" sz="1400" dirty="0"/>
              <a:t>）单击“完成”按钮，即可通过</a:t>
            </a:r>
            <a:r>
              <a:rPr lang="en-US" sz="1400" dirty="0"/>
              <a:t>Tomcat</a:t>
            </a:r>
            <a:r>
              <a:rPr lang="zh-CN" altLang="en-US" sz="1400" dirty="0"/>
              <a:t>运行该项目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0595" name="Object 3"/>
          <p:cNvGraphicFramePr>
            <a:graphicFrameLocks noChangeAspect="1"/>
          </p:cNvGraphicFramePr>
          <p:nvPr/>
        </p:nvGraphicFramePr>
        <p:xfrm>
          <a:off x="3138412" y="1357304"/>
          <a:ext cx="5705548" cy="3357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8" name="Picture" r:id="rId4" imgW="4909566" imgH="2730549" progId="Word.Picture.8">
                  <p:embed/>
                </p:oleObj>
              </mc:Choice>
              <mc:Fallback>
                <p:oleObj name="Picture" r:id="rId4" imgW="4909566" imgH="2730549" progId="Word.Picture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765"/>
                      <a:stretch>
                        <a:fillRect/>
                      </a:stretch>
                    </p:blipFill>
                    <p:spPr bwMode="auto">
                      <a:xfrm>
                        <a:off x="3138412" y="1357304"/>
                        <a:ext cx="5705548" cy="33575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85786" y="642924"/>
            <a:ext cx="5483473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</a:pP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指定</a:t>
            </a: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Web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浏览器</a:t>
            </a:r>
          </a:p>
        </p:txBody>
      </p:sp>
      <p:sp>
        <p:nvSpPr>
          <p:cNvPr id="7" name="矩形 6"/>
          <p:cNvSpPr/>
          <p:nvPr/>
        </p:nvSpPr>
        <p:spPr>
          <a:xfrm>
            <a:off x="571472" y="2214560"/>
            <a:ext cx="35004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（</a:t>
            </a:r>
            <a:r>
              <a:rPr lang="en-US" sz="1400" dirty="0"/>
              <a:t>1</a:t>
            </a:r>
            <a:r>
              <a:rPr lang="zh-CN" altLang="en-US" sz="1400" dirty="0"/>
              <a:t>） </a:t>
            </a:r>
            <a:r>
              <a:rPr lang="en-US" sz="1400" dirty="0"/>
              <a:t>Eclipse</a:t>
            </a:r>
            <a:r>
              <a:rPr lang="zh-CN" altLang="en-US" sz="1400" dirty="0"/>
              <a:t>在调试</a:t>
            </a:r>
            <a:r>
              <a:rPr lang="en-US" sz="1400" dirty="0"/>
              <a:t>web</a:t>
            </a:r>
            <a:r>
              <a:rPr lang="zh-CN" altLang="en-US" sz="1400" dirty="0"/>
              <a:t>程序的时候使用的是系统中自带的浏览器，但</a:t>
            </a:r>
            <a:r>
              <a:rPr lang="en-US" sz="1400" dirty="0"/>
              <a:t>Eclipse</a:t>
            </a:r>
            <a:r>
              <a:rPr lang="zh-CN" altLang="en-US" sz="1400" dirty="0"/>
              <a:t>也支持使用其他浏览器。打开菜单</a:t>
            </a:r>
            <a:r>
              <a:rPr lang="en-US" sz="1400" dirty="0"/>
              <a:t>window-&gt;Preferences-&gt;General-&gt;Web Brower</a:t>
            </a:r>
            <a:endParaRPr lang="zh-CN" altLang="en-US" sz="1400" dirty="0"/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1071552"/>
            <a:ext cx="3500462" cy="3796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85786" y="642924"/>
            <a:ext cx="5483473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</a:pP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指定</a:t>
            </a: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Web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浏览器</a:t>
            </a:r>
          </a:p>
        </p:txBody>
      </p:sp>
      <p:sp>
        <p:nvSpPr>
          <p:cNvPr id="7" name="矩形 6"/>
          <p:cNvSpPr/>
          <p:nvPr/>
        </p:nvSpPr>
        <p:spPr>
          <a:xfrm>
            <a:off x="357158" y="2214560"/>
            <a:ext cx="3500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（</a:t>
            </a:r>
            <a:r>
              <a:rPr lang="en-US" sz="1400" dirty="0"/>
              <a:t>2</a:t>
            </a:r>
            <a:r>
              <a:rPr lang="zh-CN" altLang="en-US" sz="1400" dirty="0"/>
              <a:t>）点击</a:t>
            </a:r>
            <a:r>
              <a:rPr lang="en-US" sz="1400" dirty="0"/>
              <a:t>New</a:t>
            </a:r>
            <a:r>
              <a:rPr lang="zh-CN" altLang="en-US" sz="1400" dirty="0"/>
              <a:t>按钮，添加其他浏览器。例如图</a:t>
            </a:r>
            <a:r>
              <a:rPr lang="en-US" sz="1400" dirty="0"/>
              <a:t>3-27 </a:t>
            </a:r>
            <a:r>
              <a:rPr lang="zh-CN" altLang="en-US" sz="1400" dirty="0"/>
              <a:t>添加</a:t>
            </a:r>
            <a:r>
              <a:rPr lang="en-US" sz="1400" dirty="0"/>
              <a:t>Firefox</a:t>
            </a:r>
            <a:r>
              <a:rPr lang="zh-CN" altLang="en-US" sz="1400" dirty="0"/>
              <a:t>浏览器。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934" y="1785932"/>
            <a:ext cx="420052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85786" y="642924"/>
            <a:ext cx="5483473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</a:pP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指定</a:t>
            </a: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Web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浏览器</a:t>
            </a:r>
          </a:p>
        </p:txBody>
      </p:sp>
      <p:sp>
        <p:nvSpPr>
          <p:cNvPr id="7" name="矩形 6"/>
          <p:cNvSpPr/>
          <p:nvPr/>
        </p:nvSpPr>
        <p:spPr>
          <a:xfrm>
            <a:off x="357158" y="2214560"/>
            <a:ext cx="35004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（</a:t>
            </a:r>
            <a:r>
              <a:rPr lang="en-US" sz="1400" dirty="0"/>
              <a:t>3</a:t>
            </a:r>
            <a:r>
              <a:rPr lang="zh-CN" altLang="en-US" sz="1400" dirty="0"/>
              <a:t>）添加完浏览器之后，选择“</a:t>
            </a:r>
            <a:r>
              <a:rPr lang="en-US" sz="1400" dirty="0"/>
              <a:t>Use external web browser</a:t>
            </a:r>
            <a:r>
              <a:rPr lang="zh-CN" altLang="en-US" sz="1400" dirty="0"/>
              <a:t>”选项，然后勾选新添加的“</a:t>
            </a:r>
            <a:r>
              <a:rPr lang="en-US" sz="1400" dirty="0"/>
              <a:t>Firefox</a:t>
            </a:r>
            <a:r>
              <a:rPr lang="zh-CN" altLang="en-US" sz="1400" dirty="0"/>
              <a:t>”，点击</a:t>
            </a:r>
            <a:r>
              <a:rPr lang="en-US" sz="1400" dirty="0"/>
              <a:t>OK</a:t>
            </a:r>
            <a:r>
              <a:rPr lang="zh-CN" altLang="en-US" sz="1400" dirty="0"/>
              <a:t>按钮，就完成了将</a:t>
            </a:r>
            <a:r>
              <a:rPr lang="en-US" sz="1400" dirty="0"/>
              <a:t>Firefox</a:t>
            </a:r>
            <a:r>
              <a:rPr lang="zh-CN" altLang="en-US" sz="1400" dirty="0"/>
              <a:t>设置成</a:t>
            </a:r>
            <a:r>
              <a:rPr lang="en-US" sz="1400" dirty="0"/>
              <a:t>Eclipse</a:t>
            </a:r>
            <a:r>
              <a:rPr lang="zh-CN" altLang="en-US" sz="1400" dirty="0"/>
              <a:t>默认浏览器的操作。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6" y="1142990"/>
            <a:ext cx="3429024" cy="3716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85786" y="642924"/>
            <a:ext cx="5483473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</a:pP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设置</a:t>
            </a: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JSP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页面编码格式</a:t>
            </a:r>
          </a:p>
        </p:txBody>
      </p:sp>
      <p:sp>
        <p:nvSpPr>
          <p:cNvPr id="7" name="矩形 6"/>
          <p:cNvSpPr/>
          <p:nvPr/>
        </p:nvSpPr>
        <p:spPr>
          <a:xfrm>
            <a:off x="357158" y="1928808"/>
            <a:ext cx="385765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使用</a:t>
            </a:r>
            <a:r>
              <a:rPr lang="en-US" sz="1400" dirty="0"/>
              <a:t>Eclipse</a:t>
            </a:r>
            <a:r>
              <a:rPr lang="zh-CN" altLang="en-US" sz="1400" dirty="0"/>
              <a:t>编程的时候，很多</a:t>
            </a:r>
            <a:r>
              <a:rPr lang="en-US" sz="1400" dirty="0" err="1"/>
              <a:t>jsp</a:t>
            </a:r>
            <a:r>
              <a:rPr lang="zh-CN" altLang="en-US" sz="1400" dirty="0"/>
              <a:t>的默认编码都是</a:t>
            </a:r>
            <a:r>
              <a:rPr lang="en-US" sz="1400" dirty="0"/>
              <a:t>iso-8859-1</a:t>
            </a:r>
            <a:r>
              <a:rPr lang="zh-CN" altLang="en-US" sz="1400" dirty="0"/>
              <a:t>，但我们更常用的是</a:t>
            </a:r>
            <a:r>
              <a:rPr lang="en-US" sz="1400" dirty="0"/>
              <a:t>UTF-8</a:t>
            </a:r>
            <a:r>
              <a:rPr lang="zh-CN" altLang="en-US" sz="1400" dirty="0"/>
              <a:t>编码，为了避免每次创建修改编码，</a:t>
            </a:r>
            <a:r>
              <a:rPr lang="en-US" sz="1400" dirty="0"/>
              <a:t>Eclipse</a:t>
            </a:r>
            <a:r>
              <a:rPr lang="zh-CN" altLang="en-US" sz="1400" dirty="0"/>
              <a:t>就提供了修改</a:t>
            </a:r>
            <a:r>
              <a:rPr lang="en-US" sz="1400" dirty="0"/>
              <a:t>JSP</a:t>
            </a:r>
            <a:r>
              <a:rPr lang="zh-CN" altLang="en-US" sz="1400" dirty="0"/>
              <a:t>默认编码的功能。</a:t>
            </a:r>
          </a:p>
          <a:p>
            <a:r>
              <a:rPr lang="zh-CN" altLang="en-US" sz="1400" dirty="0"/>
              <a:t>打开菜单</a:t>
            </a:r>
            <a:r>
              <a:rPr lang="en-US" sz="1400" dirty="0"/>
              <a:t>window-&gt;Preferences-&gt;Web-&gt;</a:t>
            </a:r>
            <a:r>
              <a:rPr lang="en-US" sz="1400" dirty="0" err="1"/>
              <a:t>Jsp</a:t>
            </a:r>
            <a:r>
              <a:rPr lang="en-US" sz="1400" dirty="0"/>
              <a:t> Files</a:t>
            </a:r>
            <a:r>
              <a:rPr lang="zh-CN" altLang="en-US" sz="1400" dirty="0"/>
              <a:t>，右侧窗口中的</a:t>
            </a:r>
            <a:r>
              <a:rPr lang="en-US" sz="1400" dirty="0"/>
              <a:t>Encoding</a:t>
            </a:r>
            <a:r>
              <a:rPr lang="zh-CN" altLang="en-US" sz="1400" dirty="0"/>
              <a:t>下拉框就是</a:t>
            </a:r>
            <a:r>
              <a:rPr lang="en-US" sz="1400" dirty="0"/>
              <a:t>Eclipse</a:t>
            </a:r>
            <a:r>
              <a:rPr lang="zh-CN" altLang="en-US" sz="1400" dirty="0"/>
              <a:t>中</a:t>
            </a:r>
            <a:r>
              <a:rPr lang="en-US" sz="1400" dirty="0"/>
              <a:t>JSP</a:t>
            </a:r>
            <a:r>
              <a:rPr lang="zh-CN" altLang="en-US" sz="1400" dirty="0"/>
              <a:t>页面的默认编码了。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1285866"/>
            <a:ext cx="31623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8850" y="1943100"/>
            <a:ext cx="44577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 Box 18"/>
          <p:cNvSpPr txBox="1">
            <a:spLocks noChangeArrowheads="1"/>
          </p:cNvSpPr>
          <p:nvPr/>
        </p:nvSpPr>
        <p:spPr bwMode="auto">
          <a:xfrm>
            <a:off x="2884885" y="2301499"/>
            <a:ext cx="323016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6600"/>
                </a:solidFill>
                <a:latin typeface="Arial" charset="0"/>
                <a:ea typeface="黑体" pitchFamily="49" charset="-122"/>
              </a:rPr>
              <a:t>3</a:t>
            </a:r>
            <a:r>
              <a:rPr lang="en-US" altLang="zh-CN" sz="15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 	</a:t>
            </a:r>
            <a:r>
              <a:rPr lang="zh-CN" altLang="en-US" sz="1400" b="1" dirty="0">
                <a:solidFill>
                  <a:schemeClr val="bg1"/>
                </a:solidFill>
                <a:latin typeface="Arial" charset="0"/>
              </a:rPr>
              <a:t>常用</a:t>
            </a:r>
            <a:r>
              <a:rPr lang="en-US" altLang="zh-CN" sz="1400" b="1" dirty="0">
                <a:solidFill>
                  <a:schemeClr val="bg1"/>
                </a:solidFill>
                <a:latin typeface="Arial" charset="0"/>
              </a:rPr>
              <a:t>Java EE </a:t>
            </a:r>
            <a:r>
              <a:rPr lang="zh-CN" altLang="en-US" sz="1400" b="1" dirty="0">
                <a:solidFill>
                  <a:schemeClr val="bg1"/>
                </a:solidFill>
                <a:latin typeface="Arial" charset="0"/>
              </a:rPr>
              <a:t>服务器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0798195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3" descr="F:\工作\功夫系列课程\PPT模版\目录\橙色\目录-3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1819716"/>
            <a:ext cx="4752528" cy="64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ext Box 14"/>
          <p:cNvSpPr txBox="1">
            <a:spLocks noChangeArrowheads="1"/>
          </p:cNvSpPr>
          <p:nvPr/>
        </p:nvSpPr>
        <p:spPr bwMode="auto">
          <a:xfrm>
            <a:off x="2751162" y="1985655"/>
            <a:ext cx="2607071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80" tIns="34290" rIns="68580" bIns="3429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1500" b="1" dirty="0">
                <a:solidFill>
                  <a:schemeClr val="bg1"/>
                </a:solidFill>
                <a:latin typeface="Arial" charset="0"/>
              </a:rPr>
              <a:t>01         </a:t>
            </a:r>
            <a:r>
              <a:rPr lang="en-US" sz="1600" b="1" dirty="0">
                <a:solidFill>
                  <a:schemeClr val="bg1"/>
                </a:solidFill>
              </a:rPr>
              <a:t>JDK</a:t>
            </a:r>
            <a:r>
              <a:rPr lang="zh-CN" altLang="en-US" sz="1600" b="1" dirty="0">
                <a:solidFill>
                  <a:schemeClr val="bg1"/>
                </a:solidFill>
              </a:rPr>
              <a:t>的配置</a:t>
            </a:r>
            <a:endParaRPr lang="zh-CN" altLang="en-US" sz="1500" b="1" dirty="0">
              <a:solidFill>
                <a:schemeClr val="bg1"/>
              </a:solidFill>
              <a:latin typeface="Arial" charset="0"/>
              <a:ea typeface="黑体" pitchFamily="49" charset="-122"/>
            </a:endParaRPr>
          </a:p>
        </p:txBody>
      </p:sp>
      <p:pic>
        <p:nvPicPr>
          <p:cNvPr id="9" name="Picture 13" descr="F:\工作\功夫系列课程\PPT模版\目录\橙色\目录-3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627781"/>
            <a:ext cx="4752528" cy="64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2751162" y="2793720"/>
            <a:ext cx="260707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500" b="1" dirty="0">
                <a:solidFill>
                  <a:schemeClr val="bg1"/>
                </a:solidFill>
                <a:latin typeface="Arial" charset="0"/>
              </a:rPr>
              <a:t>02         </a:t>
            </a:r>
            <a:r>
              <a:rPr lang="en-US" altLang="zh-CN" sz="15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Eclipse</a:t>
            </a:r>
            <a:r>
              <a:rPr lang="zh-CN" altLang="en-US" sz="15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开发工具</a:t>
            </a:r>
          </a:p>
        </p:txBody>
      </p:sp>
      <p:pic>
        <p:nvPicPr>
          <p:cNvPr id="11" name="Picture 13" descr="F:\工作\功夫系列课程\PPT模版\目录\橙色\目录-3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3435846"/>
            <a:ext cx="4752528" cy="64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2751162" y="3601785"/>
            <a:ext cx="289240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80" tIns="34290" rIns="68580" bIns="3429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1500" b="1" dirty="0">
                <a:solidFill>
                  <a:schemeClr val="bg1"/>
                </a:solidFill>
                <a:latin typeface="Arial" charset="0"/>
              </a:rPr>
              <a:t>03         </a:t>
            </a:r>
            <a:r>
              <a:rPr lang="zh-CN" altLang="en-US" sz="1500" b="1" dirty="0">
                <a:solidFill>
                  <a:schemeClr val="bg1"/>
                </a:solidFill>
                <a:latin typeface="Arial" charset="0"/>
              </a:rPr>
              <a:t>常用</a:t>
            </a:r>
            <a:r>
              <a:rPr lang="en-US" altLang="zh-CN" sz="1500" b="1" dirty="0">
                <a:solidFill>
                  <a:schemeClr val="bg1"/>
                </a:solidFill>
                <a:latin typeface="Arial" charset="0"/>
              </a:rPr>
              <a:t>Java EE </a:t>
            </a:r>
            <a:r>
              <a:rPr lang="zh-CN" altLang="en-US" sz="1500" b="1" dirty="0">
                <a:solidFill>
                  <a:schemeClr val="bg1"/>
                </a:solidFill>
                <a:latin typeface="Arial" charset="0"/>
              </a:rPr>
              <a:t>服务器</a:t>
            </a:r>
            <a:endParaRPr lang="zh-CN" altLang="en-US" sz="1500" b="1" dirty="0">
              <a:solidFill>
                <a:schemeClr val="bg1"/>
              </a:solidFill>
              <a:latin typeface="Arial" charset="0"/>
              <a:ea typeface="黑体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10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85786" y="642924"/>
            <a:ext cx="5483473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</a:pP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配置其他服务器</a:t>
            </a:r>
          </a:p>
        </p:txBody>
      </p:sp>
      <p:sp>
        <p:nvSpPr>
          <p:cNvPr id="7" name="矩形 6"/>
          <p:cNvSpPr/>
          <p:nvPr/>
        </p:nvSpPr>
        <p:spPr>
          <a:xfrm>
            <a:off x="357158" y="2500312"/>
            <a:ext cx="3857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（</a:t>
            </a:r>
            <a:r>
              <a:rPr lang="en-US" sz="1400" dirty="0"/>
              <a:t>1</a:t>
            </a:r>
            <a:r>
              <a:rPr lang="zh-CN" altLang="en-US" sz="1400" dirty="0"/>
              <a:t>）选择</a:t>
            </a:r>
            <a:r>
              <a:rPr lang="en-US" sz="1400" dirty="0"/>
              <a:t>Window-&gt;Preferences-&gt;Server-&gt;Runtime Environments</a:t>
            </a:r>
            <a:r>
              <a:rPr lang="zh-CN" altLang="en-US" sz="1400" dirty="0"/>
              <a:t>，点击窗口右侧</a:t>
            </a:r>
            <a:r>
              <a:rPr lang="en-US" sz="1400" dirty="0"/>
              <a:t>add</a:t>
            </a:r>
            <a:r>
              <a:rPr lang="zh-CN" altLang="en-US" sz="1400" dirty="0"/>
              <a:t>按钮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9124" y="1000114"/>
            <a:ext cx="35528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00034" y="1496791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除了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Tomcat</a:t>
            </a:r>
            <a:r>
              <a: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服务器，还有很多服务器可以在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Eclipse</a:t>
            </a:r>
            <a:r>
              <a: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中使用。</a:t>
            </a: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85786" y="642924"/>
            <a:ext cx="5483473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</a:pP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配置其他服务器</a:t>
            </a:r>
          </a:p>
        </p:txBody>
      </p:sp>
      <p:sp>
        <p:nvSpPr>
          <p:cNvPr id="7" name="矩形 6"/>
          <p:cNvSpPr/>
          <p:nvPr/>
        </p:nvSpPr>
        <p:spPr>
          <a:xfrm>
            <a:off x="357158" y="1928808"/>
            <a:ext cx="3857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（</a:t>
            </a:r>
            <a:r>
              <a:rPr lang="en-US" sz="1400" dirty="0"/>
              <a:t>2</a:t>
            </a:r>
            <a:r>
              <a:rPr lang="zh-CN" altLang="en-US" sz="1400" dirty="0"/>
              <a:t>）选择</a:t>
            </a:r>
            <a:r>
              <a:rPr lang="en-US" sz="1400" dirty="0"/>
              <a:t>Basic</a:t>
            </a:r>
            <a:r>
              <a:rPr lang="zh-CN" altLang="en-US" sz="1400" dirty="0"/>
              <a:t>下的</a:t>
            </a:r>
            <a:r>
              <a:rPr lang="en-US" sz="1400" dirty="0"/>
              <a:t>J2EE </a:t>
            </a:r>
            <a:r>
              <a:rPr lang="en-US" sz="1400" dirty="0" err="1"/>
              <a:t>Previe</a:t>
            </a:r>
            <a:r>
              <a:rPr lang="zh-CN" altLang="en-US" sz="1400" dirty="0"/>
              <a:t>，点击</a:t>
            </a:r>
            <a:r>
              <a:rPr lang="en-US" sz="1400" dirty="0"/>
              <a:t>Finish</a:t>
            </a:r>
            <a:r>
              <a:rPr lang="zh-CN" altLang="en-US" sz="1400" dirty="0"/>
              <a:t>按钮完成配置。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1000114"/>
            <a:ext cx="34194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7383433" y="1835655"/>
            <a:ext cx="13811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D5C00"/>
            </a:outerShdw>
          </a:effectLst>
        </p:spPr>
        <p:txBody>
          <a:bodyPr wrap="none" lIns="68580" tIns="34290" rIns="68580" bIns="34290" anchor="ctr">
            <a:spAutoFit/>
          </a:bodyPr>
          <a:lstStyle/>
          <a:p>
            <a:pPr algn="r" eaLnBrk="0" hangingPunct="0">
              <a:spcBef>
                <a:spcPct val="0"/>
              </a:spcBef>
              <a:buFontTx/>
              <a:buNone/>
            </a:pPr>
            <a:endParaRPr lang="zh-CN" altLang="zh-CN" sz="1500" dirty="0">
              <a:solidFill>
                <a:schemeClr val="accent1"/>
              </a:solidFill>
              <a:latin typeface="Lucida Sans Unicode" pitchFamily="34" charset="0"/>
              <a:ea typeface="Gulim" pitchFamily="34" charset="-127"/>
            </a:endParaRPr>
          </a:p>
        </p:txBody>
      </p:sp>
      <p:pic>
        <p:nvPicPr>
          <p:cNvPr id="5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672703" y="611982"/>
            <a:ext cx="1162993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700" b="1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小结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467544" y="1635646"/>
            <a:ext cx="8291786" cy="835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本章是</a:t>
            </a:r>
            <a:r>
              <a:rPr lang="en-US" altLang="zh-CN" b="1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JavaWeb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开发的前奏篇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——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环境搭建。本章介绍了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Java Web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应用所需的开发环境，如何安装和配置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Tomcat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服务器。	</a:t>
            </a:r>
          </a:p>
        </p:txBody>
      </p:sp>
    </p:spTree>
    <p:extLst>
      <p:ext uri="{BB962C8B-B14F-4D97-AF65-F5344CB8AC3E}">
        <p14:creationId xmlns:p14="http://schemas.microsoft.com/office/powerpoint/2010/main" val="20270111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7383433" y="1835655"/>
            <a:ext cx="13811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D5C00"/>
            </a:outerShdw>
          </a:effectLst>
        </p:spPr>
        <p:txBody>
          <a:bodyPr wrap="none" lIns="68580" tIns="34290" rIns="68580" bIns="34290" anchor="ctr">
            <a:spAutoFit/>
          </a:bodyPr>
          <a:lstStyle/>
          <a:p>
            <a:pPr algn="r" eaLnBrk="0" hangingPunct="0">
              <a:spcBef>
                <a:spcPct val="0"/>
              </a:spcBef>
              <a:buFontTx/>
              <a:buNone/>
            </a:pPr>
            <a:endParaRPr lang="zh-CN" altLang="zh-CN" sz="1500" dirty="0">
              <a:solidFill>
                <a:schemeClr val="accent1"/>
              </a:solidFill>
              <a:latin typeface="Lucida Sans Unicode" pitchFamily="34" charset="0"/>
              <a:ea typeface="Gulim" pitchFamily="34" charset="-127"/>
            </a:endParaRPr>
          </a:p>
        </p:txBody>
      </p:sp>
      <p:pic>
        <p:nvPicPr>
          <p:cNvPr id="5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672703" y="611982"/>
            <a:ext cx="2041909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700" b="1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上机指导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467544" y="1635646"/>
            <a:ext cx="3318638" cy="62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dirty="0"/>
              <a:t>使用</a:t>
            </a:r>
            <a:r>
              <a:rPr lang="en-US" dirty="0"/>
              <a:t>Eclipse</a:t>
            </a:r>
            <a:r>
              <a:rPr lang="zh-CN" altLang="en-US" dirty="0"/>
              <a:t>创建一个最简单的</a:t>
            </a:r>
            <a:r>
              <a:rPr lang="en-US" dirty="0"/>
              <a:t>Web</a:t>
            </a:r>
            <a:r>
              <a:rPr lang="zh-CN" altLang="en-US" dirty="0"/>
              <a:t>程序。</a:t>
            </a:r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643056"/>
            <a:ext cx="35909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70111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8850" y="1943100"/>
            <a:ext cx="44577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 Box 18"/>
          <p:cNvSpPr txBox="1">
            <a:spLocks noChangeArrowheads="1"/>
          </p:cNvSpPr>
          <p:nvPr/>
        </p:nvSpPr>
        <p:spPr bwMode="auto">
          <a:xfrm>
            <a:off x="2884885" y="2301499"/>
            <a:ext cx="323016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6600"/>
                </a:solidFill>
                <a:latin typeface="Arial" charset="0"/>
                <a:ea typeface="黑体" pitchFamily="49" charset="-122"/>
              </a:rPr>
              <a:t>1</a:t>
            </a:r>
            <a:r>
              <a:rPr lang="en-US" altLang="zh-CN" sz="15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 	</a:t>
            </a:r>
            <a:r>
              <a:rPr lang="en-US" sz="1400" b="1" dirty="0">
                <a:solidFill>
                  <a:schemeClr val="bg1"/>
                </a:solidFill>
              </a:rPr>
              <a:t>JDK</a:t>
            </a:r>
            <a:r>
              <a:rPr lang="zh-CN" altLang="en-US" sz="1400" b="1" dirty="0">
                <a:solidFill>
                  <a:schemeClr val="bg1"/>
                </a:solidFill>
              </a:rPr>
              <a:t>的配置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0798195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4357686" y="1500180"/>
          <a:ext cx="2786082" cy="2981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7" name="Picture" r:id="rId3" imgW="2709672" imgH="2904744" progId="Word.Picture.8">
                  <p:embed/>
                </p:oleObj>
              </mc:Choice>
              <mc:Fallback>
                <p:oleObj name="Picture" r:id="rId3" imgW="2709672" imgH="2904744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6" y="1500180"/>
                        <a:ext cx="2786082" cy="29815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500034" y="1714494"/>
            <a:ext cx="307183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54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）在“开始”菜单的“计算机”图标上单击鼠标右键，在弹出的快捷菜单中选择“属性”命令，在弹出的“属性”对话框左侧单击“高级系统设置”超链接，将出现如图所示的“系统属性”对话框。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2781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方正书宋简体" pitchFamily="65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方正书宋简体" pitchFamily="65" charset="-122"/>
                <a:cs typeface="Times New Roman" pitchFamily="18" charset="0"/>
              </a:rPr>
              <a:t>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9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785786" y="642924"/>
            <a:ext cx="5483473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配置</a:t>
            </a: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JDK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环境变量</a:t>
            </a: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3" name="Object 1"/>
          <p:cNvGraphicFramePr>
            <a:graphicFrameLocks noChangeAspect="1"/>
          </p:cNvGraphicFramePr>
          <p:nvPr/>
        </p:nvGraphicFramePr>
        <p:xfrm>
          <a:off x="4786313" y="1643056"/>
          <a:ext cx="2542831" cy="2643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2" name="Picture" r:id="rId3" imgW="2705100" imgH="2819400" progId="Word.Picture.8">
                  <p:embed/>
                </p:oleObj>
              </mc:Choice>
              <mc:Fallback>
                <p:oleObj name="Picture" r:id="rId3" imgW="2705100" imgH="2819400" progId="Word.Picture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1643056"/>
                        <a:ext cx="2542831" cy="26432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2781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方正书宋简体" pitchFamily="65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方正书宋简体" pitchFamily="65" charset="-122"/>
                <a:cs typeface="Times New Roman" pitchFamily="18" charset="0"/>
              </a:rPr>
              <a:t>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2910" y="1857370"/>
            <a:ext cx="3643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54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12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12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）单击“环境变量”按钮，将弹出“环境变量”对话框，如图所示，单击“系统变量”栏中的“新建”按钮，创建新的系统变量。</a:t>
            </a:r>
            <a:endParaRPr lang="zh-CN" altLang="en-US" sz="1200" dirty="0"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9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785786" y="642924"/>
            <a:ext cx="5483473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配置</a:t>
            </a: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JDK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环境变量</a:t>
            </a: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2781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方正书宋简体" pitchFamily="65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方正书宋简体" pitchFamily="65" charset="-122"/>
                <a:cs typeface="Times New Roman" pitchFamily="18" charset="0"/>
              </a:rPr>
              <a:t>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2910" y="1857370"/>
            <a:ext cx="36433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54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12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12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）弹出“新建系统变量”对话框，分别输入变量名“</a:t>
            </a:r>
            <a:r>
              <a:rPr lang="en-US" altLang="zh-CN" sz="12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JAVA_HOME”</a:t>
            </a:r>
            <a:r>
              <a:rPr lang="zh-CN" altLang="en-US" sz="12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和变量值（即</a:t>
            </a:r>
            <a:r>
              <a:rPr lang="en-US" altLang="zh-CN" sz="12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JDK</a:t>
            </a:r>
            <a:r>
              <a:rPr lang="zh-CN" altLang="en-US" sz="12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的安装路径），其中变量值是笔者的</a:t>
            </a:r>
            <a:r>
              <a:rPr lang="en-US" altLang="zh-CN" sz="12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JDK</a:t>
            </a:r>
            <a:r>
              <a:rPr lang="zh-CN" altLang="en-US" sz="12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安装路径，读者需要根据自己的计算机环境进行修改，如图</a:t>
            </a:r>
            <a:r>
              <a:rPr lang="en-US" altLang="zh-CN" sz="12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3-9</a:t>
            </a:r>
            <a:r>
              <a:rPr lang="zh-CN" altLang="en-US" sz="12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所示。单击“确定”按钮，关闭“新建系统变量”对话框。</a:t>
            </a:r>
          </a:p>
        </p:txBody>
      </p:sp>
      <p:pic>
        <p:nvPicPr>
          <p:cNvPr id="9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785786" y="642924"/>
            <a:ext cx="5483473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配置</a:t>
            </a: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JDK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环境变量</a:t>
            </a:r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1928808"/>
            <a:ext cx="3000396" cy="1219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2781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方正书宋简体" pitchFamily="65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方正书宋简体" pitchFamily="65" charset="-122"/>
                <a:cs typeface="Times New Roman" pitchFamily="18" charset="0"/>
              </a:rPr>
              <a:t>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1472" y="1857370"/>
            <a:ext cx="36433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54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12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12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）在 “环境变量”对话框中双击</a:t>
            </a:r>
            <a:r>
              <a:rPr lang="en-US" altLang="zh-CN" sz="12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Path</a:t>
            </a:r>
            <a:r>
              <a:rPr lang="zh-CN" altLang="en-US" sz="12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变量对其进行修改，在原变量值后添加“</a:t>
            </a:r>
            <a:r>
              <a:rPr lang="en-US" altLang="zh-CN" sz="12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%JAVA_ HOME%\bin;”</a:t>
            </a:r>
            <a:r>
              <a:rPr lang="zh-CN" altLang="en-US" sz="12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变量值，如图所示。单击“确定”按钮完成环境变量的设置。</a:t>
            </a:r>
          </a:p>
        </p:txBody>
      </p:sp>
      <p:pic>
        <p:nvPicPr>
          <p:cNvPr id="9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785786" y="642924"/>
            <a:ext cx="5483473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配置</a:t>
            </a: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JDK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环境变量</a:t>
            </a:r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6" y="1643056"/>
            <a:ext cx="4027142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2781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方正书宋简体" pitchFamily="65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方正书宋简体" pitchFamily="65" charset="-122"/>
                <a:cs typeface="Times New Roman" pitchFamily="18" charset="0"/>
              </a:rPr>
              <a:t>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7158" y="1857370"/>
            <a:ext cx="36433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（</a:t>
            </a:r>
            <a:r>
              <a:rPr lang="en-US" sz="1200" dirty="0"/>
              <a:t>5</a:t>
            </a:r>
            <a:r>
              <a:rPr lang="zh-CN" altLang="en-US" sz="1200" dirty="0"/>
              <a:t>）</a:t>
            </a:r>
            <a:r>
              <a:rPr lang="en-US" sz="1200" dirty="0"/>
              <a:t>JDK</a:t>
            </a:r>
            <a:r>
              <a:rPr lang="zh-CN" altLang="en-US" sz="1200" dirty="0"/>
              <a:t>安装成功之后必须确认环境配置是否正确。在</a:t>
            </a:r>
            <a:r>
              <a:rPr lang="en-US" sz="1200" dirty="0"/>
              <a:t>Windows</a:t>
            </a:r>
            <a:r>
              <a:rPr lang="zh-CN" altLang="en-US" sz="1200" dirty="0"/>
              <a:t>系统中测试</a:t>
            </a:r>
            <a:r>
              <a:rPr lang="en-US" sz="1200" dirty="0"/>
              <a:t>JDK</a:t>
            </a:r>
            <a:r>
              <a:rPr lang="zh-CN" altLang="en-US" sz="1200" dirty="0"/>
              <a:t>环境需要选择“开始”</a:t>
            </a:r>
            <a:r>
              <a:rPr lang="en-US" sz="1200" dirty="0"/>
              <a:t>/</a:t>
            </a:r>
            <a:r>
              <a:rPr lang="zh-CN" altLang="en-US" sz="1200" dirty="0"/>
              <a:t>“运行”命令（没有“运行”命令可以按</a:t>
            </a:r>
            <a:r>
              <a:rPr lang="en-US" sz="1200" dirty="0" err="1"/>
              <a:t>Windows+R</a:t>
            </a:r>
            <a:r>
              <a:rPr lang="zh-CN" altLang="en-US" sz="1200" dirty="0"/>
              <a:t>组合键），然后在“运行”对话框中输入“</a:t>
            </a:r>
            <a:r>
              <a:rPr lang="en-US" sz="1200" dirty="0" err="1"/>
              <a:t>cmd</a:t>
            </a:r>
            <a:r>
              <a:rPr lang="zh-CN" altLang="en-US" sz="1200" dirty="0"/>
              <a:t>”并单击“确定”按钮启动控制台。在控制台中输入“</a:t>
            </a:r>
            <a:r>
              <a:rPr lang="en-US" sz="1200" dirty="0" err="1"/>
              <a:t>javac</a:t>
            </a:r>
            <a:r>
              <a:rPr lang="zh-CN" altLang="en-US" sz="1200" dirty="0"/>
              <a:t>”命令，按</a:t>
            </a:r>
            <a:r>
              <a:rPr lang="en-US" sz="1200" dirty="0"/>
              <a:t>Enter</a:t>
            </a:r>
            <a:r>
              <a:rPr lang="zh-CN" altLang="en-US" sz="1200" dirty="0"/>
              <a:t>键，将输出如图所示的</a:t>
            </a:r>
            <a:r>
              <a:rPr lang="en-US" sz="1200" dirty="0"/>
              <a:t>JDK</a:t>
            </a:r>
            <a:r>
              <a:rPr lang="zh-CN" altLang="en-US" sz="1200" dirty="0"/>
              <a:t>的编译器信息，其中包括修改命令的语法和参数选项等信息。这说明</a:t>
            </a:r>
            <a:r>
              <a:rPr lang="en-US" sz="1200" dirty="0"/>
              <a:t>JDK</a:t>
            </a:r>
            <a:r>
              <a:rPr lang="zh-CN" altLang="en-US" sz="1200" dirty="0"/>
              <a:t>环境搭建成功。</a:t>
            </a:r>
          </a:p>
        </p:txBody>
      </p:sp>
      <p:pic>
        <p:nvPicPr>
          <p:cNvPr id="9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785786" y="642924"/>
            <a:ext cx="5483473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配置</a:t>
            </a: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JDK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环境变量</a:t>
            </a: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48" y="1000114"/>
            <a:ext cx="4572032" cy="3955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8850" y="1943100"/>
            <a:ext cx="44577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 Box 18"/>
          <p:cNvSpPr txBox="1">
            <a:spLocks noChangeArrowheads="1"/>
          </p:cNvSpPr>
          <p:nvPr/>
        </p:nvSpPr>
        <p:spPr bwMode="auto">
          <a:xfrm>
            <a:off x="2884885" y="2301499"/>
            <a:ext cx="323016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6600"/>
                </a:solidFill>
                <a:latin typeface="Arial" charset="0"/>
                <a:ea typeface="黑体" pitchFamily="49" charset="-122"/>
              </a:rPr>
              <a:t>2</a:t>
            </a:r>
            <a:r>
              <a:rPr lang="en-US" altLang="zh-CN" sz="15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 	</a:t>
            </a:r>
            <a:r>
              <a:rPr lang="en-US" altLang="zh-CN" sz="14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 Eclipse</a:t>
            </a:r>
            <a:r>
              <a:rPr lang="zh-CN" altLang="en-US" sz="14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开发工具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0798195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79646"/>
        </a:solidFill>
        <a:ln>
          <a:solidFill>
            <a:srgbClr val="F79646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00FF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8001</TotalTime>
  <Words>984</Words>
  <Application>Microsoft Macintosh PowerPoint</Application>
  <PresentationFormat>全屏显示(16:9)</PresentationFormat>
  <Paragraphs>57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宋体</vt:lpstr>
      <vt:lpstr>Arial</vt:lpstr>
      <vt:lpstr>Calibri</vt:lpstr>
      <vt:lpstr>Lucida Sans Unicode</vt:lpstr>
      <vt:lpstr>Times New Roman</vt:lpstr>
      <vt:lpstr>Office 主题</vt:lpstr>
      <vt:lpstr>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明日科技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 面向对象编程基础</dc:title>
  <dc:subject>C#程序设计实用教程</dc:subject>
  <dc:creator>小科</dc:creator>
  <cp:lastModifiedBy>xiang chen</cp:lastModifiedBy>
  <cp:revision>769</cp:revision>
  <dcterms:created xsi:type="dcterms:W3CDTF">2014-12-17T01:03:54Z</dcterms:created>
  <dcterms:modified xsi:type="dcterms:W3CDTF">2023-03-27T03:46:25Z</dcterms:modified>
</cp:coreProperties>
</file>