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9" r:id="rId2"/>
    <p:sldId id="509" r:id="rId3"/>
    <p:sldId id="260" r:id="rId4"/>
    <p:sldId id="696" r:id="rId5"/>
    <p:sldId id="698" r:id="rId6"/>
    <p:sldId id="699" r:id="rId7"/>
    <p:sldId id="691" r:id="rId8"/>
    <p:sldId id="703" r:id="rId9"/>
    <p:sldId id="700" r:id="rId10"/>
    <p:sldId id="704" r:id="rId11"/>
    <p:sldId id="692" r:id="rId12"/>
    <p:sldId id="701" r:id="rId13"/>
    <p:sldId id="705" r:id="rId14"/>
    <p:sldId id="706" r:id="rId15"/>
    <p:sldId id="693" r:id="rId16"/>
    <p:sldId id="707" r:id="rId17"/>
    <p:sldId id="708" r:id="rId18"/>
    <p:sldId id="709" r:id="rId19"/>
    <p:sldId id="710" r:id="rId20"/>
    <p:sldId id="694" r:id="rId21"/>
    <p:sldId id="697" r:id="rId22"/>
    <p:sldId id="711" r:id="rId23"/>
    <p:sldId id="712" r:id="rId24"/>
    <p:sldId id="713" r:id="rId25"/>
    <p:sldId id="714" r:id="rId26"/>
    <p:sldId id="715" r:id="rId27"/>
    <p:sldId id="717" r:id="rId28"/>
    <p:sldId id="718" r:id="rId29"/>
    <p:sldId id="719" r:id="rId30"/>
    <p:sldId id="720" r:id="rId31"/>
    <p:sldId id="721" r:id="rId32"/>
    <p:sldId id="722" r:id="rId33"/>
    <p:sldId id="724" r:id="rId34"/>
    <p:sldId id="723" r:id="rId35"/>
    <p:sldId id="725" r:id="rId36"/>
    <p:sldId id="726" r:id="rId37"/>
    <p:sldId id="727" r:id="rId38"/>
    <p:sldId id="449" r:id="rId3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6"/>
    <a:srgbClr val="0000FF"/>
    <a:srgbClr val="FFFFFF"/>
    <a:srgbClr val="F11F0F"/>
    <a:srgbClr val="956B8C"/>
    <a:srgbClr val="D0EC46"/>
    <a:srgbClr val="58E046"/>
    <a:srgbClr val="48D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9"/>
  </p:normalViewPr>
  <p:slideViewPr>
    <p:cSldViewPr>
      <p:cViewPr varScale="1">
        <p:scale>
          <a:sx n="136" d="100"/>
          <a:sy n="136" d="100"/>
        </p:scale>
        <p:origin x="960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5B2088-93CD-4C65-AC5F-6BEDD139D207}" type="doc">
      <dgm:prSet loTypeId="urn:microsoft.com/office/officeart/2005/8/layout/pyramid2" loCatId="pyramid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41936B45-DB3C-46E4-B4CC-3DE612EE9E2D}">
      <dgm:prSet phldrT="[文本]"/>
      <dgm:spPr/>
      <dgm:t>
        <a:bodyPr/>
        <a:lstStyle/>
        <a:p>
          <a:r>
            <a:rPr lang="zh-CN" b="1" dirty="0"/>
            <a:t>跨平台</a:t>
          </a:r>
          <a:endParaRPr lang="zh-CN" altLang="en-US" b="1" dirty="0"/>
        </a:p>
      </dgm:t>
    </dgm:pt>
    <dgm:pt modelId="{255A2C7F-19AD-47CC-B0B6-A76ABAC5A42D}" type="parTrans" cxnId="{BA27A0E5-10A6-43B7-B0EB-B1B8B7E63208}">
      <dgm:prSet/>
      <dgm:spPr/>
      <dgm:t>
        <a:bodyPr/>
        <a:lstStyle/>
        <a:p>
          <a:endParaRPr lang="zh-CN" altLang="en-US"/>
        </a:p>
      </dgm:t>
    </dgm:pt>
    <dgm:pt modelId="{5072E84B-6497-4A05-BE57-98AAE75F0848}" type="sibTrans" cxnId="{BA27A0E5-10A6-43B7-B0EB-B1B8B7E63208}">
      <dgm:prSet/>
      <dgm:spPr/>
      <dgm:t>
        <a:bodyPr/>
        <a:lstStyle/>
        <a:p>
          <a:endParaRPr lang="zh-CN" altLang="en-US"/>
        </a:p>
      </dgm:t>
    </dgm:pt>
    <dgm:pt modelId="{65F8C9CF-0005-4504-A43D-B67B48D57EA3}">
      <dgm:prSet phldrT="[文本]"/>
      <dgm:spPr/>
      <dgm:t>
        <a:bodyPr/>
        <a:lstStyle/>
        <a:p>
          <a:r>
            <a:rPr lang="zh-CN" b="1" dirty="0"/>
            <a:t>业务代码分离</a:t>
          </a:r>
          <a:endParaRPr lang="zh-CN" altLang="en-US" b="1" dirty="0"/>
        </a:p>
      </dgm:t>
    </dgm:pt>
    <dgm:pt modelId="{7C1B50D9-86A9-420E-979D-CBDA7B5227B3}" type="parTrans" cxnId="{B0FF938D-E3A4-46F5-AFC7-7F2220387685}">
      <dgm:prSet/>
      <dgm:spPr/>
      <dgm:t>
        <a:bodyPr/>
        <a:lstStyle/>
        <a:p>
          <a:endParaRPr lang="zh-CN" altLang="en-US"/>
        </a:p>
      </dgm:t>
    </dgm:pt>
    <dgm:pt modelId="{675EFD39-4AFF-4F38-8DDB-0A1E6A1A8D3E}" type="sibTrans" cxnId="{B0FF938D-E3A4-46F5-AFC7-7F2220387685}">
      <dgm:prSet/>
      <dgm:spPr/>
      <dgm:t>
        <a:bodyPr/>
        <a:lstStyle/>
        <a:p>
          <a:endParaRPr lang="zh-CN" altLang="en-US"/>
        </a:p>
      </dgm:t>
    </dgm:pt>
    <dgm:pt modelId="{82EB8401-FC60-458F-966B-68774CFA13D8}">
      <dgm:prSet phldrT="[文本]"/>
      <dgm:spPr/>
      <dgm:t>
        <a:bodyPr/>
        <a:lstStyle/>
        <a:p>
          <a:r>
            <a:rPr lang="zh-CN" b="1" dirty="0"/>
            <a:t>组件重用</a:t>
          </a:r>
          <a:endParaRPr lang="zh-CN" altLang="en-US" b="1" dirty="0"/>
        </a:p>
      </dgm:t>
    </dgm:pt>
    <dgm:pt modelId="{E16E1073-A26C-48A1-BE63-CB820D0FBFE7}" type="parTrans" cxnId="{409A7A6B-F8E6-4EA6-BE5B-81F7146F6B2A}">
      <dgm:prSet/>
      <dgm:spPr/>
      <dgm:t>
        <a:bodyPr/>
        <a:lstStyle/>
        <a:p>
          <a:endParaRPr lang="zh-CN" altLang="en-US"/>
        </a:p>
      </dgm:t>
    </dgm:pt>
    <dgm:pt modelId="{E2110F6A-212D-49A2-87F4-49C8EB3B9DFD}" type="sibTrans" cxnId="{409A7A6B-F8E6-4EA6-BE5B-81F7146F6B2A}">
      <dgm:prSet/>
      <dgm:spPr/>
      <dgm:t>
        <a:bodyPr/>
        <a:lstStyle/>
        <a:p>
          <a:endParaRPr lang="zh-CN" altLang="en-US"/>
        </a:p>
      </dgm:t>
    </dgm:pt>
    <dgm:pt modelId="{59790054-0DA9-40D9-8FE9-C72D0F3CEBBD}">
      <dgm:prSet/>
      <dgm:spPr/>
      <dgm:t>
        <a:bodyPr/>
        <a:lstStyle/>
        <a:p>
          <a:r>
            <a:rPr lang="zh-CN" b="1" dirty="0"/>
            <a:t>继承</a:t>
          </a:r>
          <a:r>
            <a:rPr lang="en-US" b="1" dirty="0"/>
            <a:t>Java </a:t>
          </a:r>
          <a:r>
            <a:rPr lang="en-US" b="1" dirty="0" err="1"/>
            <a:t>Servlet</a:t>
          </a:r>
          <a:r>
            <a:rPr lang="zh-CN" b="1" dirty="0"/>
            <a:t>功能</a:t>
          </a:r>
        </a:p>
      </dgm:t>
    </dgm:pt>
    <dgm:pt modelId="{F594CBB6-C396-4990-8258-1137FF241911}" type="parTrans" cxnId="{41B070E1-D90E-4155-8411-662692FA8BA8}">
      <dgm:prSet/>
      <dgm:spPr/>
      <dgm:t>
        <a:bodyPr/>
        <a:lstStyle/>
        <a:p>
          <a:endParaRPr lang="zh-CN" altLang="en-US"/>
        </a:p>
      </dgm:t>
    </dgm:pt>
    <dgm:pt modelId="{5B3B775D-29C3-4FB3-BCB2-EA6B13CE1B25}" type="sibTrans" cxnId="{41B070E1-D90E-4155-8411-662692FA8BA8}">
      <dgm:prSet/>
      <dgm:spPr/>
      <dgm:t>
        <a:bodyPr/>
        <a:lstStyle/>
        <a:p>
          <a:endParaRPr lang="zh-CN" altLang="en-US"/>
        </a:p>
      </dgm:t>
    </dgm:pt>
    <dgm:pt modelId="{D3E2C202-72C3-4EB8-B261-E05C15F8D14A}">
      <dgm:prSet/>
      <dgm:spPr/>
      <dgm:t>
        <a:bodyPr/>
        <a:lstStyle/>
        <a:p>
          <a:r>
            <a:rPr lang="zh-CN" b="1" dirty="0"/>
            <a:t>预编译</a:t>
          </a:r>
          <a:endParaRPr lang="zh-CN" altLang="en-US" b="1" dirty="0"/>
        </a:p>
      </dgm:t>
    </dgm:pt>
    <dgm:pt modelId="{F8A6C763-3E2E-4480-B926-BA1E8B600C45}" type="parTrans" cxnId="{F139B59E-08FB-4A4D-AE0F-5C7F94299C02}">
      <dgm:prSet/>
      <dgm:spPr/>
      <dgm:t>
        <a:bodyPr/>
        <a:lstStyle/>
        <a:p>
          <a:endParaRPr lang="zh-CN" altLang="en-US"/>
        </a:p>
      </dgm:t>
    </dgm:pt>
    <dgm:pt modelId="{A1C743D1-C392-4C4A-9E34-8918D7C59AD4}" type="sibTrans" cxnId="{F139B59E-08FB-4A4D-AE0F-5C7F94299C02}">
      <dgm:prSet/>
      <dgm:spPr/>
      <dgm:t>
        <a:bodyPr/>
        <a:lstStyle/>
        <a:p>
          <a:endParaRPr lang="zh-CN" altLang="en-US"/>
        </a:p>
      </dgm:t>
    </dgm:pt>
    <dgm:pt modelId="{0154A058-C1EA-4526-8C40-D31EC9C5D326}" type="pres">
      <dgm:prSet presAssocID="{2C5B2088-93CD-4C65-AC5F-6BEDD139D207}" presName="compositeShape" presStyleCnt="0">
        <dgm:presLayoutVars>
          <dgm:dir/>
          <dgm:resizeHandles/>
        </dgm:presLayoutVars>
      </dgm:prSet>
      <dgm:spPr/>
    </dgm:pt>
    <dgm:pt modelId="{A292E3C2-6A36-4AFA-95DA-55B142EBE64A}" type="pres">
      <dgm:prSet presAssocID="{2C5B2088-93CD-4C65-AC5F-6BEDD139D207}" presName="pyramid" presStyleLbl="node1" presStyleIdx="0" presStyleCnt="1"/>
      <dgm:spPr/>
    </dgm:pt>
    <dgm:pt modelId="{D74E9A0D-1112-40E1-9370-3B1ADB88C278}" type="pres">
      <dgm:prSet presAssocID="{2C5B2088-93CD-4C65-AC5F-6BEDD139D207}" presName="theList" presStyleCnt="0"/>
      <dgm:spPr/>
    </dgm:pt>
    <dgm:pt modelId="{83420415-AD5A-468E-8210-7A9839E7324E}" type="pres">
      <dgm:prSet presAssocID="{41936B45-DB3C-46E4-B4CC-3DE612EE9E2D}" presName="aNode" presStyleLbl="fgAcc1" presStyleIdx="0" presStyleCnt="5">
        <dgm:presLayoutVars>
          <dgm:bulletEnabled val="1"/>
        </dgm:presLayoutVars>
      </dgm:prSet>
      <dgm:spPr/>
    </dgm:pt>
    <dgm:pt modelId="{0E63B89E-C0D7-4E2B-B9D6-E3F5627654C6}" type="pres">
      <dgm:prSet presAssocID="{41936B45-DB3C-46E4-B4CC-3DE612EE9E2D}" presName="aSpace" presStyleCnt="0"/>
      <dgm:spPr/>
    </dgm:pt>
    <dgm:pt modelId="{56775E73-9475-4B55-8A7F-3212F98D697D}" type="pres">
      <dgm:prSet presAssocID="{65F8C9CF-0005-4504-A43D-B67B48D57EA3}" presName="aNode" presStyleLbl="fgAcc1" presStyleIdx="1" presStyleCnt="5">
        <dgm:presLayoutVars>
          <dgm:bulletEnabled val="1"/>
        </dgm:presLayoutVars>
      </dgm:prSet>
      <dgm:spPr/>
    </dgm:pt>
    <dgm:pt modelId="{9B39876F-CF04-4EC5-99FF-1D543B4AC262}" type="pres">
      <dgm:prSet presAssocID="{65F8C9CF-0005-4504-A43D-B67B48D57EA3}" presName="aSpace" presStyleCnt="0"/>
      <dgm:spPr/>
    </dgm:pt>
    <dgm:pt modelId="{DF7CEB72-7C70-43A7-B9B9-306DE71A362E}" type="pres">
      <dgm:prSet presAssocID="{82EB8401-FC60-458F-966B-68774CFA13D8}" presName="aNode" presStyleLbl="fgAcc1" presStyleIdx="2" presStyleCnt="5">
        <dgm:presLayoutVars>
          <dgm:bulletEnabled val="1"/>
        </dgm:presLayoutVars>
      </dgm:prSet>
      <dgm:spPr/>
    </dgm:pt>
    <dgm:pt modelId="{317BC212-8458-4BDE-8288-4A1C496EF655}" type="pres">
      <dgm:prSet presAssocID="{82EB8401-FC60-458F-966B-68774CFA13D8}" presName="aSpace" presStyleCnt="0"/>
      <dgm:spPr/>
    </dgm:pt>
    <dgm:pt modelId="{FF62DE80-3CA5-4DE1-A910-14E35397A883}" type="pres">
      <dgm:prSet presAssocID="{59790054-0DA9-40D9-8FE9-C72D0F3CEBBD}" presName="aNode" presStyleLbl="fgAcc1" presStyleIdx="3" presStyleCnt="5">
        <dgm:presLayoutVars>
          <dgm:bulletEnabled val="1"/>
        </dgm:presLayoutVars>
      </dgm:prSet>
      <dgm:spPr/>
    </dgm:pt>
    <dgm:pt modelId="{D446C465-A4AC-4CCB-81A7-55FE261100CE}" type="pres">
      <dgm:prSet presAssocID="{59790054-0DA9-40D9-8FE9-C72D0F3CEBBD}" presName="aSpace" presStyleCnt="0"/>
      <dgm:spPr/>
    </dgm:pt>
    <dgm:pt modelId="{1C5B9F28-34F9-4861-B627-90D64718738D}" type="pres">
      <dgm:prSet presAssocID="{D3E2C202-72C3-4EB8-B261-E05C15F8D14A}" presName="aNode" presStyleLbl="fgAcc1" presStyleIdx="4" presStyleCnt="5">
        <dgm:presLayoutVars>
          <dgm:bulletEnabled val="1"/>
        </dgm:presLayoutVars>
      </dgm:prSet>
      <dgm:spPr/>
    </dgm:pt>
    <dgm:pt modelId="{FF44B853-5F8B-47AF-AB1D-222C6CB0A55D}" type="pres">
      <dgm:prSet presAssocID="{D3E2C202-72C3-4EB8-B261-E05C15F8D14A}" presName="aSpace" presStyleCnt="0"/>
      <dgm:spPr/>
    </dgm:pt>
  </dgm:ptLst>
  <dgm:cxnLst>
    <dgm:cxn modelId="{28DDFB4D-398D-46F4-88D6-54B9D378C00C}" type="presOf" srcId="{2C5B2088-93CD-4C65-AC5F-6BEDD139D207}" destId="{0154A058-C1EA-4526-8C40-D31EC9C5D326}" srcOrd="0" destOrd="0" presId="urn:microsoft.com/office/officeart/2005/8/layout/pyramid2"/>
    <dgm:cxn modelId="{BAB89052-77F9-427A-817F-EBD46A045AFC}" type="presOf" srcId="{82EB8401-FC60-458F-966B-68774CFA13D8}" destId="{DF7CEB72-7C70-43A7-B9B9-306DE71A362E}" srcOrd="0" destOrd="0" presId="urn:microsoft.com/office/officeart/2005/8/layout/pyramid2"/>
    <dgm:cxn modelId="{409A7A6B-F8E6-4EA6-BE5B-81F7146F6B2A}" srcId="{2C5B2088-93CD-4C65-AC5F-6BEDD139D207}" destId="{82EB8401-FC60-458F-966B-68774CFA13D8}" srcOrd="2" destOrd="0" parTransId="{E16E1073-A26C-48A1-BE63-CB820D0FBFE7}" sibTransId="{E2110F6A-212D-49A2-87F4-49C8EB3B9DFD}"/>
    <dgm:cxn modelId="{A4CA8278-9488-42E2-A2C9-0E393E23D00B}" type="presOf" srcId="{D3E2C202-72C3-4EB8-B261-E05C15F8D14A}" destId="{1C5B9F28-34F9-4861-B627-90D64718738D}" srcOrd="0" destOrd="0" presId="urn:microsoft.com/office/officeart/2005/8/layout/pyramid2"/>
    <dgm:cxn modelId="{B0FF938D-E3A4-46F5-AFC7-7F2220387685}" srcId="{2C5B2088-93CD-4C65-AC5F-6BEDD139D207}" destId="{65F8C9CF-0005-4504-A43D-B67B48D57EA3}" srcOrd="1" destOrd="0" parTransId="{7C1B50D9-86A9-420E-979D-CBDA7B5227B3}" sibTransId="{675EFD39-4AFF-4F38-8DDB-0A1E6A1A8D3E}"/>
    <dgm:cxn modelId="{F139B59E-08FB-4A4D-AE0F-5C7F94299C02}" srcId="{2C5B2088-93CD-4C65-AC5F-6BEDD139D207}" destId="{D3E2C202-72C3-4EB8-B261-E05C15F8D14A}" srcOrd="4" destOrd="0" parTransId="{F8A6C763-3E2E-4480-B926-BA1E8B600C45}" sibTransId="{A1C743D1-C392-4C4A-9E34-8918D7C59AD4}"/>
    <dgm:cxn modelId="{278C20A9-23E2-4DDC-BE48-084E8EDE72C6}" type="presOf" srcId="{65F8C9CF-0005-4504-A43D-B67B48D57EA3}" destId="{56775E73-9475-4B55-8A7F-3212F98D697D}" srcOrd="0" destOrd="0" presId="urn:microsoft.com/office/officeart/2005/8/layout/pyramid2"/>
    <dgm:cxn modelId="{98090FCC-7208-4E43-A15B-884F3B9A8CC5}" type="presOf" srcId="{41936B45-DB3C-46E4-B4CC-3DE612EE9E2D}" destId="{83420415-AD5A-468E-8210-7A9839E7324E}" srcOrd="0" destOrd="0" presId="urn:microsoft.com/office/officeart/2005/8/layout/pyramid2"/>
    <dgm:cxn modelId="{41B070E1-D90E-4155-8411-662692FA8BA8}" srcId="{2C5B2088-93CD-4C65-AC5F-6BEDD139D207}" destId="{59790054-0DA9-40D9-8FE9-C72D0F3CEBBD}" srcOrd="3" destOrd="0" parTransId="{F594CBB6-C396-4990-8258-1137FF241911}" sibTransId="{5B3B775D-29C3-4FB3-BCB2-EA6B13CE1B25}"/>
    <dgm:cxn modelId="{BA27A0E5-10A6-43B7-B0EB-B1B8B7E63208}" srcId="{2C5B2088-93CD-4C65-AC5F-6BEDD139D207}" destId="{41936B45-DB3C-46E4-B4CC-3DE612EE9E2D}" srcOrd="0" destOrd="0" parTransId="{255A2C7F-19AD-47CC-B0B6-A76ABAC5A42D}" sibTransId="{5072E84B-6497-4A05-BE57-98AAE75F0848}"/>
    <dgm:cxn modelId="{A6C39EEB-7E7B-41CD-BD5E-E8DC88C32979}" type="presOf" srcId="{59790054-0DA9-40D9-8FE9-C72D0F3CEBBD}" destId="{FF62DE80-3CA5-4DE1-A910-14E35397A883}" srcOrd="0" destOrd="0" presId="urn:microsoft.com/office/officeart/2005/8/layout/pyramid2"/>
    <dgm:cxn modelId="{C4617A5E-A5A9-4CAF-8FD5-36C3E214AEEA}" type="presParOf" srcId="{0154A058-C1EA-4526-8C40-D31EC9C5D326}" destId="{A292E3C2-6A36-4AFA-95DA-55B142EBE64A}" srcOrd="0" destOrd="0" presId="urn:microsoft.com/office/officeart/2005/8/layout/pyramid2"/>
    <dgm:cxn modelId="{3A9649BE-692E-4ECE-ABF1-256271405E49}" type="presParOf" srcId="{0154A058-C1EA-4526-8C40-D31EC9C5D326}" destId="{D74E9A0D-1112-40E1-9370-3B1ADB88C278}" srcOrd="1" destOrd="0" presId="urn:microsoft.com/office/officeart/2005/8/layout/pyramid2"/>
    <dgm:cxn modelId="{6E18ABD2-0012-4C6B-B51C-EA2A3135FE79}" type="presParOf" srcId="{D74E9A0D-1112-40E1-9370-3B1ADB88C278}" destId="{83420415-AD5A-468E-8210-7A9839E7324E}" srcOrd="0" destOrd="0" presId="urn:microsoft.com/office/officeart/2005/8/layout/pyramid2"/>
    <dgm:cxn modelId="{38A5C3FB-691C-4A02-A204-A4D1C62DC540}" type="presParOf" srcId="{D74E9A0D-1112-40E1-9370-3B1ADB88C278}" destId="{0E63B89E-C0D7-4E2B-B9D6-E3F5627654C6}" srcOrd="1" destOrd="0" presId="urn:microsoft.com/office/officeart/2005/8/layout/pyramid2"/>
    <dgm:cxn modelId="{136648DE-00C7-40E5-9DB0-85FFF4C59791}" type="presParOf" srcId="{D74E9A0D-1112-40E1-9370-3B1ADB88C278}" destId="{56775E73-9475-4B55-8A7F-3212F98D697D}" srcOrd="2" destOrd="0" presId="urn:microsoft.com/office/officeart/2005/8/layout/pyramid2"/>
    <dgm:cxn modelId="{170D9A88-7C0B-48AA-9649-70CD718CC58E}" type="presParOf" srcId="{D74E9A0D-1112-40E1-9370-3B1ADB88C278}" destId="{9B39876F-CF04-4EC5-99FF-1D543B4AC262}" srcOrd="3" destOrd="0" presId="urn:microsoft.com/office/officeart/2005/8/layout/pyramid2"/>
    <dgm:cxn modelId="{418D7F5A-B314-44E9-9C4F-2542F8D02A1E}" type="presParOf" srcId="{D74E9A0D-1112-40E1-9370-3B1ADB88C278}" destId="{DF7CEB72-7C70-43A7-B9B9-306DE71A362E}" srcOrd="4" destOrd="0" presId="urn:microsoft.com/office/officeart/2005/8/layout/pyramid2"/>
    <dgm:cxn modelId="{E2B1B160-F332-44EC-93B4-E21C02AB0668}" type="presParOf" srcId="{D74E9A0D-1112-40E1-9370-3B1ADB88C278}" destId="{317BC212-8458-4BDE-8288-4A1C496EF655}" srcOrd="5" destOrd="0" presId="urn:microsoft.com/office/officeart/2005/8/layout/pyramid2"/>
    <dgm:cxn modelId="{210D4239-C905-49A0-B385-D8DD3E20A4DC}" type="presParOf" srcId="{D74E9A0D-1112-40E1-9370-3B1ADB88C278}" destId="{FF62DE80-3CA5-4DE1-A910-14E35397A883}" srcOrd="6" destOrd="0" presId="urn:microsoft.com/office/officeart/2005/8/layout/pyramid2"/>
    <dgm:cxn modelId="{56D1F606-0818-426D-821F-3D2491A66822}" type="presParOf" srcId="{D74E9A0D-1112-40E1-9370-3B1ADB88C278}" destId="{D446C465-A4AC-4CCB-81A7-55FE261100CE}" srcOrd="7" destOrd="0" presId="urn:microsoft.com/office/officeart/2005/8/layout/pyramid2"/>
    <dgm:cxn modelId="{191AD469-6802-450C-84A5-B5CCF3CEC76D}" type="presParOf" srcId="{D74E9A0D-1112-40E1-9370-3B1ADB88C278}" destId="{1C5B9F28-34F9-4861-B627-90D64718738D}" srcOrd="8" destOrd="0" presId="urn:microsoft.com/office/officeart/2005/8/layout/pyramid2"/>
    <dgm:cxn modelId="{02732998-94BE-4532-A350-EDEE8ED50267}" type="presParOf" srcId="{D74E9A0D-1112-40E1-9370-3B1ADB88C278}" destId="{FF44B853-5F8B-47AF-AB1D-222C6CB0A55D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22D47B-19B9-4A8C-BA6E-8D79E2C6D5A4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BEB4FDE5-E69A-44CE-AB8C-EFB1B62E28A2}">
      <dgm:prSet phldrT="[文本]" custT="1"/>
      <dgm:spPr/>
      <dgm:t>
        <a:bodyPr/>
        <a:lstStyle/>
        <a:p>
          <a:r>
            <a:rPr lang="en-US" sz="1100" dirty="0"/>
            <a:t>language</a:t>
          </a:r>
          <a:r>
            <a:rPr lang="zh-CN" sz="1100" dirty="0"/>
            <a:t>属性</a:t>
          </a:r>
          <a:endParaRPr lang="zh-CN" altLang="en-US" sz="1100" dirty="0"/>
        </a:p>
      </dgm:t>
    </dgm:pt>
    <dgm:pt modelId="{E0231A47-61E0-44B2-962B-02C2789AC194}" type="parTrans" cxnId="{184850AE-BD65-4858-9432-0E895955528E}">
      <dgm:prSet/>
      <dgm:spPr/>
      <dgm:t>
        <a:bodyPr/>
        <a:lstStyle/>
        <a:p>
          <a:endParaRPr lang="zh-CN" altLang="en-US"/>
        </a:p>
      </dgm:t>
    </dgm:pt>
    <dgm:pt modelId="{9455D163-46D6-4B77-B598-E2F526F74501}" type="sibTrans" cxnId="{184850AE-BD65-4858-9432-0E895955528E}">
      <dgm:prSet/>
      <dgm:spPr/>
      <dgm:t>
        <a:bodyPr/>
        <a:lstStyle/>
        <a:p>
          <a:endParaRPr lang="zh-CN" altLang="en-US"/>
        </a:p>
      </dgm:t>
    </dgm:pt>
    <dgm:pt modelId="{558C7B56-6BA2-4C8C-A286-4DBF98DF637F}">
      <dgm:prSet phldrT="[文本]"/>
      <dgm:spPr/>
      <dgm:t>
        <a:bodyPr/>
        <a:lstStyle/>
        <a:p>
          <a:r>
            <a:rPr lang="zh-CN" dirty="0"/>
            <a:t>该属性用于设置</a:t>
          </a:r>
          <a:r>
            <a:rPr lang="en-US" dirty="0"/>
            <a:t>JSP</a:t>
          </a:r>
          <a:r>
            <a:rPr lang="zh-CN" dirty="0"/>
            <a:t>页面使用的语言，目前只支持</a:t>
          </a:r>
          <a:r>
            <a:rPr lang="en-US" dirty="0"/>
            <a:t>Java</a:t>
          </a:r>
          <a:r>
            <a:rPr lang="zh-CN" dirty="0"/>
            <a:t>语言，以后可能会支持其他语言，如</a:t>
          </a:r>
          <a:r>
            <a:rPr lang="en-US" dirty="0"/>
            <a:t>C++</a:t>
          </a:r>
          <a:r>
            <a:rPr lang="zh-CN" dirty="0"/>
            <a:t>、</a:t>
          </a:r>
          <a:r>
            <a:rPr lang="en-US" dirty="0"/>
            <a:t>C#</a:t>
          </a:r>
          <a:r>
            <a:rPr lang="zh-CN" dirty="0"/>
            <a:t>等。该属性的默认值是</a:t>
          </a:r>
          <a:r>
            <a:rPr lang="en-US" dirty="0"/>
            <a:t>Java</a:t>
          </a:r>
          <a:r>
            <a:rPr lang="zh-CN" dirty="0"/>
            <a:t>。</a:t>
          </a:r>
          <a:endParaRPr lang="zh-CN" altLang="en-US" dirty="0"/>
        </a:p>
      </dgm:t>
    </dgm:pt>
    <dgm:pt modelId="{74B10BFB-5280-4D3A-AB50-A3535BAC3E82}" type="parTrans" cxnId="{87FF9851-8145-4261-9C37-D0C5BF52339A}">
      <dgm:prSet/>
      <dgm:spPr/>
      <dgm:t>
        <a:bodyPr/>
        <a:lstStyle/>
        <a:p>
          <a:endParaRPr lang="zh-CN" altLang="en-US"/>
        </a:p>
      </dgm:t>
    </dgm:pt>
    <dgm:pt modelId="{C408F5AA-C6B5-4FF6-95AD-EAF4AE9B3857}" type="sibTrans" cxnId="{87FF9851-8145-4261-9C37-D0C5BF52339A}">
      <dgm:prSet/>
      <dgm:spPr/>
      <dgm:t>
        <a:bodyPr/>
        <a:lstStyle/>
        <a:p>
          <a:endParaRPr lang="zh-CN" altLang="en-US"/>
        </a:p>
      </dgm:t>
    </dgm:pt>
    <dgm:pt modelId="{4A5F2C50-C7B2-46A0-B624-2BC79106C58E}">
      <dgm:prSet phldrT="[文本]"/>
      <dgm:spPr/>
      <dgm:t>
        <a:bodyPr/>
        <a:lstStyle/>
        <a:p>
          <a:r>
            <a:rPr lang="en-US" dirty="0"/>
            <a:t>extends</a:t>
          </a:r>
          <a:r>
            <a:rPr lang="zh-CN" dirty="0"/>
            <a:t>属性</a:t>
          </a:r>
          <a:endParaRPr lang="zh-CN" altLang="en-US" dirty="0"/>
        </a:p>
      </dgm:t>
    </dgm:pt>
    <dgm:pt modelId="{78D850C2-EACE-4DEC-9F7B-6897573F3AF3}" type="parTrans" cxnId="{F5600DF2-7149-4A21-92FE-E57A926C5908}">
      <dgm:prSet/>
      <dgm:spPr/>
      <dgm:t>
        <a:bodyPr/>
        <a:lstStyle/>
        <a:p>
          <a:endParaRPr lang="zh-CN" altLang="en-US"/>
        </a:p>
      </dgm:t>
    </dgm:pt>
    <dgm:pt modelId="{D12B3484-EAE8-43A8-8291-DF8466390E22}" type="sibTrans" cxnId="{F5600DF2-7149-4A21-92FE-E57A926C5908}">
      <dgm:prSet/>
      <dgm:spPr/>
      <dgm:t>
        <a:bodyPr/>
        <a:lstStyle/>
        <a:p>
          <a:endParaRPr lang="zh-CN" altLang="en-US"/>
        </a:p>
      </dgm:t>
    </dgm:pt>
    <dgm:pt modelId="{DDE64A03-910A-4B1A-A022-916BE5151B19}">
      <dgm:prSet phldrT="[文本]"/>
      <dgm:spPr/>
      <dgm:t>
        <a:bodyPr/>
        <a:lstStyle/>
        <a:p>
          <a:r>
            <a:rPr lang="zh-CN" dirty="0"/>
            <a:t>该属性用于设置</a:t>
          </a:r>
          <a:r>
            <a:rPr lang="en-US" dirty="0"/>
            <a:t>JSP</a:t>
          </a:r>
          <a:r>
            <a:rPr lang="zh-CN" dirty="0"/>
            <a:t>页面继承的</a:t>
          </a:r>
          <a:r>
            <a:rPr lang="en-US" dirty="0"/>
            <a:t>Java</a:t>
          </a:r>
          <a:r>
            <a:rPr lang="zh-CN" dirty="0"/>
            <a:t>类，所有</a:t>
          </a:r>
          <a:r>
            <a:rPr lang="en-US" dirty="0"/>
            <a:t>JSP</a:t>
          </a:r>
          <a:r>
            <a:rPr lang="zh-CN" dirty="0"/>
            <a:t>页面在执行之前都会被服务器解析成</a:t>
          </a:r>
          <a:r>
            <a:rPr lang="en-US" dirty="0" err="1"/>
            <a:t>Servlet</a:t>
          </a:r>
          <a:r>
            <a:rPr lang="zh-CN" dirty="0"/>
            <a:t>，而</a:t>
          </a:r>
          <a:r>
            <a:rPr lang="en-US" dirty="0" err="1"/>
            <a:t>Servlet</a:t>
          </a:r>
          <a:r>
            <a:rPr lang="zh-CN" dirty="0"/>
            <a:t>是由</a:t>
          </a:r>
          <a:r>
            <a:rPr lang="en-US" dirty="0"/>
            <a:t>Java</a:t>
          </a:r>
          <a:r>
            <a:rPr lang="zh-CN" dirty="0"/>
            <a:t>类定义的，所以</a:t>
          </a:r>
          <a:r>
            <a:rPr lang="en-US" dirty="0"/>
            <a:t>JSP</a:t>
          </a:r>
          <a:r>
            <a:rPr lang="zh-CN" dirty="0"/>
            <a:t>和</a:t>
          </a:r>
          <a:r>
            <a:rPr lang="en-US" dirty="0" err="1"/>
            <a:t>Servlet</a:t>
          </a:r>
          <a:r>
            <a:rPr lang="zh-CN" dirty="0"/>
            <a:t>都可以继承指定的父类。该属性并不常用，而且有可能影响服务器的性能优化。</a:t>
          </a:r>
          <a:endParaRPr lang="zh-CN" altLang="en-US" dirty="0"/>
        </a:p>
      </dgm:t>
    </dgm:pt>
    <dgm:pt modelId="{BCD373BC-B635-432A-AD4B-0DB9C19583E1}" type="parTrans" cxnId="{5AF345C2-A8EA-4E8A-B987-E320218B9D72}">
      <dgm:prSet/>
      <dgm:spPr/>
      <dgm:t>
        <a:bodyPr/>
        <a:lstStyle/>
        <a:p>
          <a:endParaRPr lang="zh-CN" altLang="en-US"/>
        </a:p>
      </dgm:t>
    </dgm:pt>
    <dgm:pt modelId="{CDCF5E2A-44BB-4295-92F8-7F0AA609BE5C}" type="sibTrans" cxnId="{5AF345C2-A8EA-4E8A-B987-E320218B9D72}">
      <dgm:prSet/>
      <dgm:spPr/>
      <dgm:t>
        <a:bodyPr/>
        <a:lstStyle/>
        <a:p>
          <a:endParaRPr lang="zh-CN" altLang="en-US"/>
        </a:p>
      </dgm:t>
    </dgm:pt>
    <dgm:pt modelId="{FC1C679B-DA7D-470C-8ECC-939E9F662BCB}">
      <dgm:prSet phldrT="[文本]"/>
      <dgm:spPr/>
      <dgm:t>
        <a:bodyPr/>
        <a:lstStyle/>
        <a:p>
          <a:r>
            <a:rPr lang="en-US"/>
            <a:t>import</a:t>
          </a:r>
          <a:r>
            <a:rPr lang="zh-CN"/>
            <a:t>属性</a:t>
          </a:r>
          <a:endParaRPr lang="zh-CN" altLang="en-US" dirty="0"/>
        </a:p>
      </dgm:t>
    </dgm:pt>
    <dgm:pt modelId="{52338FFC-599E-49ED-BBB5-E9F605924F6B}" type="parTrans" cxnId="{E3D40383-6FD3-4DC2-A97F-EEA5C573081B}">
      <dgm:prSet/>
      <dgm:spPr/>
      <dgm:t>
        <a:bodyPr/>
        <a:lstStyle/>
        <a:p>
          <a:endParaRPr lang="zh-CN" altLang="en-US"/>
        </a:p>
      </dgm:t>
    </dgm:pt>
    <dgm:pt modelId="{EB7A7678-0614-448C-8A5F-4113E2DECBC5}" type="sibTrans" cxnId="{E3D40383-6FD3-4DC2-A97F-EEA5C573081B}">
      <dgm:prSet/>
      <dgm:spPr/>
      <dgm:t>
        <a:bodyPr/>
        <a:lstStyle/>
        <a:p>
          <a:endParaRPr lang="zh-CN" altLang="en-US"/>
        </a:p>
      </dgm:t>
    </dgm:pt>
    <dgm:pt modelId="{5AEAD925-CDE1-4B4F-B08A-72CE42FE7D6D}">
      <dgm:prSet phldrT="[文本]"/>
      <dgm:spPr/>
      <dgm:t>
        <a:bodyPr/>
        <a:lstStyle/>
        <a:p>
          <a:r>
            <a:rPr lang="zh-CN" dirty="0"/>
            <a:t>该属性用于设置</a:t>
          </a:r>
          <a:r>
            <a:rPr lang="en-US" dirty="0"/>
            <a:t>JSP</a:t>
          </a:r>
          <a:r>
            <a:rPr lang="zh-CN" dirty="0"/>
            <a:t>导入的类包。</a:t>
          </a:r>
          <a:r>
            <a:rPr lang="en-US" dirty="0"/>
            <a:t>JSP</a:t>
          </a:r>
          <a:r>
            <a:rPr lang="zh-CN" dirty="0"/>
            <a:t>页面可以嵌入</a:t>
          </a:r>
          <a:r>
            <a:rPr lang="en-US" dirty="0"/>
            <a:t>Java</a:t>
          </a:r>
          <a:r>
            <a:rPr lang="zh-CN" dirty="0"/>
            <a:t>代码片段，这些</a:t>
          </a:r>
          <a:r>
            <a:rPr lang="en-US" dirty="0"/>
            <a:t>Java</a:t>
          </a:r>
          <a:r>
            <a:rPr lang="zh-CN" dirty="0"/>
            <a:t>代码在调用</a:t>
          </a:r>
          <a:r>
            <a:rPr lang="en-US" dirty="0"/>
            <a:t>API</a:t>
          </a:r>
          <a:r>
            <a:rPr lang="zh-CN" dirty="0"/>
            <a:t>时需要导入相应的类包。</a:t>
          </a:r>
          <a:endParaRPr lang="zh-CN" altLang="en-US" dirty="0"/>
        </a:p>
      </dgm:t>
    </dgm:pt>
    <dgm:pt modelId="{722A1D99-5BC2-4D61-B6E6-7E8E3D15E205}" type="parTrans" cxnId="{98CECB7E-683A-4121-9F3A-08F3C0B8FE4E}">
      <dgm:prSet/>
      <dgm:spPr/>
      <dgm:t>
        <a:bodyPr/>
        <a:lstStyle/>
        <a:p>
          <a:endParaRPr lang="zh-CN" altLang="en-US"/>
        </a:p>
      </dgm:t>
    </dgm:pt>
    <dgm:pt modelId="{452D57F7-AFD4-46CF-AF1D-B42D03AA5B1C}" type="sibTrans" cxnId="{98CECB7E-683A-4121-9F3A-08F3C0B8FE4E}">
      <dgm:prSet/>
      <dgm:spPr/>
      <dgm:t>
        <a:bodyPr/>
        <a:lstStyle/>
        <a:p>
          <a:endParaRPr lang="zh-CN" altLang="en-US"/>
        </a:p>
      </dgm:t>
    </dgm:pt>
    <dgm:pt modelId="{AA1479C7-3227-45D2-8D5D-D7C45930BE9C}">
      <dgm:prSet/>
      <dgm:spPr/>
      <dgm:t>
        <a:bodyPr/>
        <a:lstStyle/>
        <a:p>
          <a:r>
            <a:rPr lang="en-US" dirty="0" err="1"/>
            <a:t>pageEccoding</a:t>
          </a:r>
          <a:r>
            <a:rPr lang="zh-CN" dirty="0"/>
            <a:t>属性</a:t>
          </a:r>
          <a:endParaRPr lang="zh-CN" altLang="en-US" dirty="0"/>
        </a:p>
      </dgm:t>
    </dgm:pt>
    <dgm:pt modelId="{BB4D82DE-3BDC-4FBD-937A-73233A9BA2C1}" type="parTrans" cxnId="{4E41B5CD-B2A4-4890-90F1-A544C0ABBB17}">
      <dgm:prSet/>
      <dgm:spPr/>
      <dgm:t>
        <a:bodyPr/>
        <a:lstStyle/>
        <a:p>
          <a:endParaRPr lang="zh-CN" altLang="en-US"/>
        </a:p>
      </dgm:t>
    </dgm:pt>
    <dgm:pt modelId="{A9D18EEA-995F-49B5-8112-E96A35D60A7A}" type="sibTrans" cxnId="{4E41B5CD-B2A4-4890-90F1-A544C0ABBB17}">
      <dgm:prSet/>
      <dgm:spPr/>
      <dgm:t>
        <a:bodyPr/>
        <a:lstStyle/>
        <a:p>
          <a:endParaRPr lang="zh-CN" altLang="en-US"/>
        </a:p>
      </dgm:t>
    </dgm:pt>
    <dgm:pt modelId="{8E707B97-C0E2-4F7F-9FA4-7E9564DB6928}">
      <dgm:prSet/>
      <dgm:spPr/>
      <dgm:t>
        <a:bodyPr/>
        <a:lstStyle/>
        <a:p>
          <a:r>
            <a:rPr lang="en-US" dirty="0" err="1"/>
            <a:t>contentType</a:t>
          </a:r>
          <a:r>
            <a:rPr lang="zh-CN" dirty="0"/>
            <a:t>属性</a:t>
          </a:r>
          <a:endParaRPr lang="zh-CN" altLang="en-US" dirty="0"/>
        </a:p>
      </dgm:t>
    </dgm:pt>
    <dgm:pt modelId="{CEBFB650-3802-4082-B82C-A564548EE02A}" type="parTrans" cxnId="{86D150EC-38E8-4A63-8C29-CFD6857BB1CD}">
      <dgm:prSet/>
      <dgm:spPr/>
      <dgm:t>
        <a:bodyPr/>
        <a:lstStyle/>
        <a:p>
          <a:endParaRPr lang="zh-CN" altLang="en-US"/>
        </a:p>
      </dgm:t>
    </dgm:pt>
    <dgm:pt modelId="{C1DCCF80-71B7-437D-BCEC-F21A6E3258A1}" type="sibTrans" cxnId="{86D150EC-38E8-4A63-8C29-CFD6857BB1CD}">
      <dgm:prSet/>
      <dgm:spPr/>
      <dgm:t>
        <a:bodyPr/>
        <a:lstStyle/>
        <a:p>
          <a:endParaRPr lang="zh-CN" altLang="en-US"/>
        </a:p>
      </dgm:t>
    </dgm:pt>
    <dgm:pt modelId="{24C588B0-D459-4488-86FB-7AC56C658710}">
      <dgm:prSet/>
      <dgm:spPr/>
      <dgm:t>
        <a:bodyPr/>
        <a:lstStyle/>
        <a:p>
          <a:r>
            <a:rPr lang="zh-CN"/>
            <a:t>该属性用于定义</a:t>
          </a:r>
          <a:r>
            <a:rPr lang="en-US"/>
            <a:t>JSP</a:t>
          </a:r>
          <a:r>
            <a:rPr lang="zh-CN"/>
            <a:t>页面的编码格式，也就是指定文件编码。</a:t>
          </a:r>
          <a:r>
            <a:rPr lang="en-US"/>
            <a:t>JSP</a:t>
          </a:r>
          <a:r>
            <a:rPr lang="zh-CN"/>
            <a:t>页面中的所有代码都使用该属性指定的字符集，如果该属性值设置为</a:t>
          </a:r>
          <a:r>
            <a:rPr lang="en-US"/>
            <a:t>iso-8859-1</a:t>
          </a:r>
          <a:r>
            <a:rPr lang="zh-CN"/>
            <a:t>，那么这个</a:t>
          </a:r>
          <a:r>
            <a:rPr lang="en-US"/>
            <a:t>JSP</a:t>
          </a:r>
          <a:r>
            <a:rPr lang="zh-CN"/>
            <a:t>页面就不支持中文字符。通常我们设置编码格式为</a:t>
          </a:r>
          <a:r>
            <a:rPr lang="en-US"/>
            <a:t>GBK</a:t>
          </a:r>
          <a:r>
            <a:rPr lang="zh-CN"/>
            <a:t>或</a:t>
          </a:r>
          <a:r>
            <a:rPr lang="en-US"/>
            <a:t>UTF-8</a:t>
          </a:r>
          <a:r>
            <a:rPr lang="zh-CN"/>
            <a:t>。</a:t>
          </a:r>
          <a:endParaRPr lang="zh-CN" altLang="en-US"/>
        </a:p>
      </dgm:t>
    </dgm:pt>
    <dgm:pt modelId="{3EB8B673-9A0C-40AC-88B6-7F35A132BAE5}" type="parTrans" cxnId="{AB9EE936-56E3-49E3-9CA7-39AADB084FF5}">
      <dgm:prSet/>
      <dgm:spPr/>
      <dgm:t>
        <a:bodyPr/>
        <a:lstStyle/>
        <a:p>
          <a:endParaRPr lang="zh-CN" altLang="en-US"/>
        </a:p>
      </dgm:t>
    </dgm:pt>
    <dgm:pt modelId="{9564B1EA-FEFC-4DED-99EA-643ED24B3D16}" type="sibTrans" cxnId="{AB9EE936-56E3-49E3-9CA7-39AADB084FF5}">
      <dgm:prSet/>
      <dgm:spPr/>
      <dgm:t>
        <a:bodyPr/>
        <a:lstStyle/>
        <a:p>
          <a:endParaRPr lang="zh-CN" altLang="en-US"/>
        </a:p>
      </dgm:t>
    </dgm:pt>
    <dgm:pt modelId="{5B6E6F23-7CC6-4F82-9B6D-5683B119B438}">
      <dgm:prSet/>
      <dgm:spPr/>
      <dgm:t>
        <a:bodyPr/>
        <a:lstStyle/>
        <a:p>
          <a:r>
            <a:rPr lang="zh-CN" dirty="0"/>
            <a:t>该属性用于设置</a:t>
          </a:r>
          <a:r>
            <a:rPr lang="en-US" dirty="0"/>
            <a:t>JSP</a:t>
          </a:r>
          <a:r>
            <a:rPr lang="zh-CN" dirty="0"/>
            <a:t>页面的</a:t>
          </a:r>
          <a:r>
            <a:rPr lang="en-US" dirty="0"/>
            <a:t>MIME</a:t>
          </a:r>
          <a:r>
            <a:rPr lang="zh-CN" dirty="0"/>
            <a:t>类型和字符编码，浏览器会据此显示网页内容。</a:t>
          </a:r>
          <a:endParaRPr lang="zh-CN" altLang="en-US" dirty="0"/>
        </a:p>
      </dgm:t>
    </dgm:pt>
    <dgm:pt modelId="{24C2452B-EF17-43A9-A91C-44FF6FD9EF51}" type="parTrans" cxnId="{1FBB9716-ED17-4F50-B29F-042BF5E71082}">
      <dgm:prSet/>
      <dgm:spPr/>
      <dgm:t>
        <a:bodyPr/>
        <a:lstStyle/>
        <a:p>
          <a:endParaRPr lang="zh-CN" altLang="en-US"/>
        </a:p>
      </dgm:t>
    </dgm:pt>
    <dgm:pt modelId="{D176341A-2D77-4AA8-828F-13CE3B55D5DF}" type="sibTrans" cxnId="{1FBB9716-ED17-4F50-B29F-042BF5E71082}">
      <dgm:prSet/>
      <dgm:spPr/>
      <dgm:t>
        <a:bodyPr/>
        <a:lstStyle/>
        <a:p>
          <a:endParaRPr lang="zh-CN" altLang="en-US"/>
        </a:p>
      </dgm:t>
    </dgm:pt>
    <dgm:pt modelId="{3DA58FD3-2D40-4E77-A69F-8C1084A543DC}" type="pres">
      <dgm:prSet presAssocID="{1122D47B-19B9-4A8C-BA6E-8D79E2C6D5A4}" presName="Name0" presStyleCnt="0">
        <dgm:presLayoutVars>
          <dgm:dir/>
          <dgm:animLvl val="lvl"/>
          <dgm:resizeHandles val="exact"/>
        </dgm:presLayoutVars>
      </dgm:prSet>
      <dgm:spPr/>
    </dgm:pt>
    <dgm:pt modelId="{2EBFF607-B63B-425A-910E-5E48F142B159}" type="pres">
      <dgm:prSet presAssocID="{BEB4FDE5-E69A-44CE-AB8C-EFB1B62E28A2}" presName="composite" presStyleCnt="0"/>
      <dgm:spPr/>
    </dgm:pt>
    <dgm:pt modelId="{ACB70882-96D7-4264-B12D-25A7C0A44781}" type="pres">
      <dgm:prSet presAssocID="{BEB4FDE5-E69A-44CE-AB8C-EFB1B62E28A2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992283A0-A078-476C-AB58-AB440BDB31D3}" type="pres">
      <dgm:prSet presAssocID="{BEB4FDE5-E69A-44CE-AB8C-EFB1B62E28A2}" presName="desTx" presStyleLbl="alignAccFollowNode1" presStyleIdx="0" presStyleCnt="5">
        <dgm:presLayoutVars>
          <dgm:bulletEnabled val="1"/>
        </dgm:presLayoutVars>
      </dgm:prSet>
      <dgm:spPr/>
    </dgm:pt>
    <dgm:pt modelId="{3AD43232-9C28-4C6B-895E-666BDDC99219}" type="pres">
      <dgm:prSet presAssocID="{9455D163-46D6-4B77-B598-E2F526F74501}" presName="space" presStyleCnt="0"/>
      <dgm:spPr/>
    </dgm:pt>
    <dgm:pt modelId="{410F17B4-A348-4661-AAB8-353A6E53CD29}" type="pres">
      <dgm:prSet presAssocID="{4A5F2C50-C7B2-46A0-B624-2BC79106C58E}" presName="composite" presStyleCnt="0"/>
      <dgm:spPr/>
    </dgm:pt>
    <dgm:pt modelId="{4B5D1840-2DDF-430A-89A8-14D110F16AAB}" type="pres">
      <dgm:prSet presAssocID="{4A5F2C50-C7B2-46A0-B624-2BC79106C58E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27108C6D-1B53-4763-B95C-B7F5853C3007}" type="pres">
      <dgm:prSet presAssocID="{4A5F2C50-C7B2-46A0-B624-2BC79106C58E}" presName="desTx" presStyleLbl="alignAccFollowNode1" presStyleIdx="1" presStyleCnt="5">
        <dgm:presLayoutVars>
          <dgm:bulletEnabled val="1"/>
        </dgm:presLayoutVars>
      </dgm:prSet>
      <dgm:spPr/>
    </dgm:pt>
    <dgm:pt modelId="{D80DC81C-C9E3-4FF4-8707-39562B55FE8C}" type="pres">
      <dgm:prSet presAssocID="{D12B3484-EAE8-43A8-8291-DF8466390E22}" presName="space" presStyleCnt="0"/>
      <dgm:spPr/>
    </dgm:pt>
    <dgm:pt modelId="{09644E20-C819-48B3-B670-226DAEBA1789}" type="pres">
      <dgm:prSet presAssocID="{FC1C679B-DA7D-470C-8ECC-939E9F662BCB}" presName="composite" presStyleCnt="0"/>
      <dgm:spPr/>
    </dgm:pt>
    <dgm:pt modelId="{172E8639-35C0-4C1B-BDAA-D83E701FFD2D}" type="pres">
      <dgm:prSet presAssocID="{FC1C679B-DA7D-470C-8ECC-939E9F662BCB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550FF2FA-5141-4263-AE92-5E84B4F1A28A}" type="pres">
      <dgm:prSet presAssocID="{FC1C679B-DA7D-470C-8ECC-939E9F662BCB}" presName="desTx" presStyleLbl="alignAccFollowNode1" presStyleIdx="2" presStyleCnt="5">
        <dgm:presLayoutVars>
          <dgm:bulletEnabled val="1"/>
        </dgm:presLayoutVars>
      </dgm:prSet>
      <dgm:spPr/>
    </dgm:pt>
    <dgm:pt modelId="{45F14814-3859-4E6C-8597-063F27236495}" type="pres">
      <dgm:prSet presAssocID="{EB7A7678-0614-448C-8A5F-4113E2DECBC5}" presName="space" presStyleCnt="0"/>
      <dgm:spPr/>
    </dgm:pt>
    <dgm:pt modelId="{A9D93FFE-E5A1-48A8-A3FD-4F9DC9E3B006}" type="pres">
      <dgm:prSet presAssocID="{AA1479C7-3227-45D2-8D5D-D7C45930BE9C}" presName="composite" presStyleCnt="0"/>
      <dgm:spPr/>
    </dgm:pt>
    <dgm:pt modelId="{91C76AC0-E9B4-4B81-8E33-35BF26E0B759}" type="pres">
      <dgm:prSet presAssocID="{AA1479C7-3227-45D2-8D5D-D7C45930BE9C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A7169843-60A3-45E7-BBF6-1310AB7F4E27}" type="pres">
      <dgm:prSet presAssocID="{AA1479C7-3227-45D2-8D5D-D7C45930BE9C}" presName="desTx" presStyleLbl="alignAccFollowNode1" presStyleIdx="3" presStyleCnt="5">
        <dgm:presLayoutVars>
          <dgm:bulletEnabled val="1"/>
        </dgm:presLayoutVars>
      </dgm:prSet>
      <dgm:spPr/>
    </dgm:pt>
    <dgm:pt modelId="{3A63D15B-8E4F-4A88-AE3A-825ABA2F14F1}" type="pres">
      <dgm:prSet presAssocID="{A9D18EEA-995F-49B5-8112-E96A35D60A7A}" presName="space" presStyleCnt="0"/>
      <dgm:spPr/>
    </dgm:pt>
    <dgm:pt modelId="{B59449FE-2225-4AB7-BF01-CDF31A18692A}" type="pres">
      <dgm:prSet presAssocID="{8E707B97-C0E2-4F7F-9FA4-7E9564DB6928}" presName="composite" presStyleCnt="0"/>
      <dgm:spPr/>
    </dgm:pt>
    <dgm:pt modelId="{BC110FC5-8449-4D08-A2C8-956B734578CD}" type="pres">
      <dgm:prSet presAssocID="{8E707B97-C0E2-4F7F-9FA4-7E9564DB6928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EC2D3375-3284-4E19-85E3-6F38499B6859}" type="pres">
      <dgm:prSet presAssocID="{8E707B97-C0E2-4F7F-9FA4-7E9564DB6928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EDF8EE0A-CFC0-46A9-838D-BEC4BA9926BA}" type="presOf" srcId="{24C588B0-D459-4488-86FB-7AC56C658710}" destId="{A7169843-60A3-45E7-BBF6-1310AB7F4E27}" srcOrd="0" destOrd="0" presId="urn:microsoft.com/office/officeart/2005/8/layout/hList1"/>
    <dgm:cxn modelId="{1FBB9716-ED17-4F50-B29F-042BF5E71082}" srcId="{8E707B97-C0E2-4F7F-9FA4-7E9564DB6928}" destId="{5B6E6F23-7CC6-4F82-9B6D-5683B119B438}" srcOrd="0" destOrd="0" parTransId="{24C2452B-EF17-43A9-A91C-44FF6FD9EF51}" sibTransId="{D176341A-2D77-4AA8-828F-13CE3B55D5DF}"/>
    <dgm:cxn modelId="{E47E6C36-BFC6-4665-A97F-0E6E9E513553}" type="presOf" srcId="{558C7B56-6BA2-4C8C-A286-4DBF98DF637F}" destId="{992283A0-A078-476C-AB58-AB440BDB31D3}" srcOrd="0" destOrd="0" presId="urn:microsoft.com/office/officeart/2005/8/layout/hList1"/>
    <dgm:cxn modelId="{AB9EE936-56E3-49E3-9CA7-39AADB084FF5}" srcId="{AA1479C7-3227-45D2-8D5D-D7C45930BE9C}" destId="{24C588B0-D459-4488-86FB-7AC56C658710}" srcOrd="0" destOrd="0" parTransId="{3EB8B673-9A0C-40AC-88B6-7F35A132BAE5}" sibTransId="{9564B1EA-FEFC-4DED-99EA-643ED24B3D16}"/>
    <dgm:cxn modelId="{3E414B42-00A9-4DE5-9808-58092E192C90}" type="presOf" srcId="{FC1C679B-DA7D-470C-8ECC-939E9F662BCB}" destId="{172E8639-35C0-4C1B-BDAA-D83E701FFD2D}" srcOrd="0" destOrd="0" presId="urn:microsoft.com/office/officeart/2005/8/layout/hList1"/>
    <dgm:cxn modelId="{87FF9851-8145-4261-9C37-D0C5BF52339A}" srcId="{BEB4FDE5-E69A-44CE-AB8C-EFB1B62E28A2}" destId="{558C7B56-6BA2-4C8C-A286-4DBF98DF637F}" srcOrd="0" destOrd="0" parTransId="{74B10BFB-5280-4D3A-AB50-A3535BAC3E82}" sibTransId="{C408F5AA-C6B5-4FF6-95AD-EAF4AE9B3857}"/>
    <dgm:cxn modelId="{DB224B58-B0AD-47DE-885F-23FEBC80080C}" type="presOf" srcId="{1122D47B-19B9-4A8C-BA6E-8D79E2C6D5A4}" destId="{3DA58FD3-2D40-4E77-A69F-8C1084A543DC}" srcOrd="0" destOrd="0" presId="urn:microsoft.com/office/officeart/2005/8/layout/hList1"/>
    <dgm:cxn modelId="{98CECB7E-683A-4121-9F3A-08F3C0B8FE4E}" srcId="{FC1C679B-DA7D-470C-8ECC-939E9F662BCB}" destId="{5AEAD925-CDE1-4B4F-B08A-72CE42FE7D6D}" srcOrd="0" destOrd="0" parTransId="{722A1D99-5BC2-4D61-B6E6-7E8E3D15E205}" sibTransId="{452D57F7-AFD4-46CF-AF1D-B42D03AA5B1C}"/>
    <dgm:cxn modelId="{E3D40383-6FD3-4DC2-A97F-EEA5C573081B}" srcId="{1122D47B-19B9-4A8C-BA6E-8D79E2C6D5A4}" destId="{FC1C679B-DA7D-470C-8ECC-939E9F662BCB}" srcOrd="2" destOrd="0" parTransId="{52338FFC-599E-49ED-BBB5-E9F605924F6B}" sibTransId="{EB7A7678-0614-448C-8A5F-4113E2DECBC5}"/>
    <dgm:cxn modelId="{F9228589-2364-4804-97B4-305A07D2E2DA}" type="presOf" srcId="{AA1479C7-3227-45D2-8D5D-D7C45930BE9C}" destId="{91C76AC0-E9B4-4B81-8E33-35BF26E0B759}" srcOrd="0" destOrd="0" presId="urn:microsoft.com/office/officeart/2005/8/layout/hList1"/>
    <dgm:cxn modelId="{669ABC9D-5D7D-459F-9B22-CE4F7F19FA3F}" type="presOf" srcId="{4A5F2C50-C7B2-46A0-B624-2BC79106C58E}" destId="{4B5D1840-2DDF-430A-89A8-14D110F16AAB}" srcOrd="0" destOrd="0" presId="urn:microsoft.com/office/officeart/2005/8/layout/hList1"/>
    <dgm:cxn modelId="{184850AE-BD65-4858-9432-0E895955528E}" srcId="{1122D47B-19B9-4A8C-BA6E-8D79E2C6D5A4}" destId="{BEB4FDE5-E69A-44CE-AB8C-EFB1B62E28A2}" srcOrd="0" destOrd="0" parTransId="{E0231A47-61E0-44B2-962B-02C2789AC194}" sibTransId="{9455D163-46D6-4B77-B598-E2F526F74501}"/>
    <dgm:cxn modelId="{85761AAF-E44C-4DF4-837E-FD6C7273F490}" type="presOf" srcId="{BEB4FDE5-E69A-44CE-AB8C-EFB1B62E28A2}" destId="{ACB70882-96D7-4264-B12D-25A7C0A44781}" srcOrd="0" destOrd="0" presId="urn:microsoft.com/office/officeart/2005/8/layout/hList1"/>
    <dgm:cxn modelId="{142945BE-2B0B-45F4-A9DE-A4B3BA140974}" type="presOf" srcId="{8E707B97-C0E2-4F7F-9FA4-7E9564DB6928}" destId="{BC110FC5-8449-4D08-A2C8-956B734578CD}" srcOrd="0" destOrd="0" presId="urn:microsoft.com/office/officeart/2005/8/layout/hList1"/>
    <dgm:cxn modelId="{5AF345C2-A8EA-4E8A-B987-E320218B9D72}" srcId="{4A5F2C50-C7B2-46A0-B624-2BC79106C58E}" destId="{DDE64A03-910A-4B1A-A022-916BE5151B19}" srcOrd="0" destOrd="0" parTransId="{BCD373BC-B635-432A-AD4B-0DB9C19583E1}" sibTransId="{CDCF5E2A-44BB-4295-92F8-7F0AA609BE5C}"/>
    <dgm:cxn modelId="{3C35BEC6-24DE-49D5-8B1D-B8959E7F6E71}" type="presOf" srcId="{5AEAD925-CDE1-4B4F-B08A-72CE42FE7D6D}" destId="{550FF2FA-5141-4263-AE92-5E84B4F1A28A}" srcOrd="0" destOrd="0" presId="urn:microsoft.com/office/officeart/2005/8/layout/hList1"/>
    <dgm:cxn modelId="{4E41B5CD-B2A4-4890-90F1-A544C0ABBB17}" srcId="{1122D47B-19B9-4A8C-BA6E-8D79E2C6D5A4}" destId="{AA1479C7-3227-45D2-8D5D-D7C45930BE9C}" srcOrd="3" destOrd="0" parTransId="{BB4D82DE-3BDC-4FBD-937A-73233A9BA2C1}" sibTransId="{A9D18EEA-995F-49B5-8112-E96A35D60A7A}"/>
    <dgm:cxn modelId="{8CDBDED3-9D42-4370-ADB5-F9D20789B85E}" type="presOf" srcId="{5B6E6F23-7CC6-4F82-9B6D-5683B119B438}" destId="{EC2D3375-3284-4E19-85E3-6F38499B6859}" srcOrd="0" destOrd="0" presId="urn:microsoft.com/office/officeart/2005/8/layout/hList1"/>
    <dgm:cxn modelId="{B683E1E5-1CA0-4972-B0F5-5C62724BBCA5}" type="presOf" srcId="{DDE64A03-910A-4B1A-A022-916BE5151B19}" destId="{27108C6D-1B53-4763-B95C-B7F5853C3007}" srcOrd="0" destOrd="0" presId="urn:microsoft.com/office/officeart/2005/8/layout/hList1"/>
    <dgm:cxn modelId="{86D150EC-38E8-4A63-8C29-CFD6857BB1CD}" srcId="{1122D47B-19B9-4A8C-BA6E-8D79E2C6D5A4}" destId="{8E707B97-C0E2-4F7F-9FA4-7E9564DB6928}" srcOrd="4" destOrd="0" parTransId="{CEBFB650-3802-4082-B82C-A564548EE02A}" sibTransId="{C1DCCF80-71B7-437D-BCEC-F21A6E3258A1}"/>
    <dgm:cxn modelId="{F5600DF2-7149-4A21-92FE-E57A926C5908}" srcId="{1122D47B-19B9-4A8C-BA6E-8D79E2C6D5A4}" destId="{4A5F2C50-C7B2-46A0-B624-2BC79106C58E}" srcOrd="1" destOrd="0" parTransId="{78D850C2-EACE-4DEC-9F7B-6897573F3AF3}" sibTransId="{D12B3484-EAE8-43A8-8291-DF8466390E22}"/>
    <dgm:cxn modelId="{7A0FF7E4-19FD-4ABE-ABD3-10121574B2F1}" type="presParOf" srcId="{3DA58FD3-2D40-4E77-A69F-8C1084A543DC}" destId="{2EBFF607-B63B-425A-910E-5E48F142B159}" srcOrd="0" destOrd="0" presId="urn:microsoft.com/office/officeart/2005/8/layout/hList1"/>
    <dgm:cxn modelId="{AB0E8108-E59F-4BEC-8D9E-796D5C9A7020}" type="presParOf" srcId="{2EBFF607-B63B-425A-910E-5E48F142B159}" destId="{ACB70882-96D7-4264-B12D-25A7C0A44781}" srcOrd="0" destOrd="0" presId="urn:microsoft.com/office/officeart/2005/8/layout/hList1"/>
    <dgm:cxn modelId="{66B2F27E-FAA9-4E82-AC36-CABF507800E6}" type="presParOf" srcId="{2EBFF607-B63B-425A-910E-5E48F142B159}" destId="{992283A0-A078-476C-AB58-AB440BDB31D3}" srcOrd="1" destOrd="0" presId="urn:microsoft.com/office/officeart/2005/8/layout/hList1"/>
    <dgm:cxn modelId="{038CE804-5089-4F4B-9341-E19E5BFB5420}" type="presParOf" srcId="{3DA58FD3-2D40-4E77-A69F-8C1084A543DC}" destId="{3AD43232-9C28-4C6B-895E-666BDDC99219}" srcOrd="1" destOrd="0" presId="urn:microsoft.com/office/officeart/2005/8/layout/hList1"/>
    <dgm:cxn modelId="{1F34C6C7-72CC-4E16-9351-ED0BF8329B5D}" type="presParOf" srcId="{3DA58FD3-2D40-4E77-A69F-8C1084A543DC}" destId="{410F17B4-A348-4661-AAB8-353A6E53CD29}" srcOrd="2" destOrd="0" presId="urn:microsoft.com/office/officeart/2005/8/layout/hList1"/>
    <dgm:cxn modelId="{EEE20BED-49AA-46CF-BA64-F2822810169A}" type="presParOf" srcId="{410F17B4-A348-4661-AAB8-353A6E53CD29}" destId="{4B5D1840-2DDF-430A-89A8-14D110F16AAB}" srcOrd="0" destOrd="0" presId="urn:microsoft.com/office/officeart/2005/8/layout/hList1"/>
    <dgm:cxn modelId="{FC80DB6D-61AF-4A52-BBB9-33636EBB80BF}" type="presParOf" srcId="{410F17B4-A348-4661-AAB8-353A6E53CD29}" destId="{27108C6D-1B53-4763-B95C-B7F5853C3007}" srcOrd="1" destOrd="0" presId="urn:microsoft.com/office/officeart/2005/8/layout/hList1"/>
    <dgm:cxn modelId="{96FDBCCB-1A47-4D5B-BF02-769DA3AC9FF1}" type="presParOf" srcId="{3DA58FD3-2D40-4E77-A69F-8C1084A543DC}" destId="{D80DC81C-C9E3-4FF4-8707-39562B55FE8C}" srcOrd="3" destOrd="0" presId="urn:microsoft.com/office/officeart/2005/8/layout/hList1"/>
    <dgm:cxn modelId="{4F702A88-8CB5-4C53-BA27-19E9BEB780F5}" type="presParOf" srcId="{3DA58FD3-2D40-4E77-A69F-8C1084A543DC}" destId="{09644E20-C819-48B3-B670-226DAEBA1789}" srcOrd="4" destOrd="0" presId="urn:microsoft.com/office/officeart/2005/8/layout/hList1"/>
    <dgm:cxn modelId="{79CCE71D-DC66-4089-B72A-2AFC8FAE8C70}" type="presParOf" srcId="{09644E20-C819-48B3-B670-226DAEBA1789}" destId="{172E8639-35C0-4C1B-BDAA-D83E701FFD2D}" srcOrd="0" destOrd="0" presId="urn:microsoft.com/office/officeart/2005/8/layout/hList1"/>
    <dgm:cxn modelId="{C2F36FDF-B5C5-4646-8B34-2CC78BD1D771}" type="presParOf" srcId="{09644E20-C819-48B3-B670-226DAEBA1789}" destId="{550FF2FA-5141-4263-AE92-5E84B4F1A28A}" srcOrd="1" destOrd="0" presId="urn:microsoft.com/office/officeart/2005/8/layout/hList1"/>
    <dgm:cxn modelId="{392FDA20-17D9-42F9-B028-6FB60E49F46A}" type="presParOf" srcId="{3DA58FD3-2D40-4E77-A69F-8C1084A543DC}" destId="{45F14814-3859-4E6C-8597-063F27236495}" srcOrd="5" destOrd="0" presId="urn:microsoft.com/office/officeart/2005/8/layout/hList1"/>
    <dgm:cxn modelId="{66AA424F-2680-471C-8309-5CDA85CB5557}" type="presParOf" srcId="{3DA58FD3-2D40-4E77-A69F-8C1084A543DC}" destId="{A9D93FFE-E5A1-48A8-A3FD-4F9DC9E3B006}" srcOrd="6" destOrd="0" presId="urn:microsoft.com/office/officeart/2005/8/layout/hList1"/>
    <dgm:cxn modelId="{8BDC912A-9A5D-4AAF-8788-B7788F49BFBC}" type="presParOf" srcId="{A9D93FFE-E5A1-48A8-A3FD-4F9DC9E3B006}" destId="{91C76AC0-E9B4-4B81-8E33-35BF26E0B759}" srcOrd="0" destOrd="0" presId="urn:microsoft.com/office/officeart/2005/8/layout/hList1"/>
    <dgm:cxn modelId="{E5A6ABB0-87B7-4466-A150-A10B001BB7BB}" type="presParOf" srcId="{A9D93FFE-E5A1-48A8-A3FD-4F9DC9E3B006}" destId="{A7169843-60A3-45E7-BBF6-1310AB7F4E27}" srcOrd="1" destOrd="0" presId="urn:microsoft.com/office/officeart/2005/8/layout/hList1"/>
    <dgm:cxn modelId="{1E4F51DC-EA96-4DE6-A1E8-69F86D907F78}" type="presParOf" srcId="{3DA58FD3-2D40-4E77-A69F-8C1084A543DC}" destId="{3A63D15B-8E4F-4A88-AE3A-825ABA2F14F1}" srcOrd="7" destOrd="0" presId="urn:microsoft.com/office/officeart/2005/8/layout/hList1"/>
    <dgm:cxn modelId="{8E124242-9311-41BF-82CC-BDD709B749B0}" type="presParOf" srcId="{3DA58FD3-2D40-4E77-A69F-8C1084A543DC}" destId="{B59449FE-2225-4AB7-BF01-CDF31A18692A}" srcOrd="8" destOrd="0" presId="urn:microsoft.com/office/officeart/2005/8/layout/hList1"/>
    <dgm:cxn modelId="{CADFEA71-2E07-49F0-A5C4-B55E60FAF33F}" type="presParOf" srcId="{B59449FE-2225-4AB7-BF01-CDF31A18692A}" destId="{BC110FC5-8449-4D08-A2C8-956B734578CD}" srcOrd="0" destOrd="0" presId="urn:microsoft.com/office/officeart/2005/8/layout/hList1"/>
    <dgm:cxn modelId="{5D65D483-D956-4E5C-AFCA-F5ADB88DCA98}" type="presParOf" srcId="{B59449FE-2225-4AB7-BF01-CDF31A18692A}" destId="{EC2D3375-3284-4E19-85E3-6F38499B68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2E3C2-6A36-4AFA-95DA-55B142EBE64A}">
      <dsp:nvSpPr>
        <dsp:cNvPr id="0" name=""/>
        <dsp:cNvSpPr/>
      </dsp:nvSpPr>
      <dsp:spPr>
        <a:xfrm>
          <a:off x="906485" y="0"/>
          <a:ext cx="3206744" cy="3206744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3420415-AD5A-468E-8210-7A9839E7324E}">
      <dsp:nvSpPr>
        <dsp:cNvPr id="0" name=""/>
        <dsp:cNvSpPr/>
      </dsp:nvSpPr>
      <dsp:spPr>
        <a:xfrm>
          <a:off x="2509857" y="320987"/>
          <a:ext cx="2084383" cy="45595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b="1" kern="1200" dirty="0"/>
            <a:t>跨平台</a:t>
          </a:r>
          <a:endParaRPr lang="zh-CN" altLang="en-US" sz="1600" b="1" kern="1200" dirty="0"/>
        </a:p>
      </dsp:txBody>
      <dsp:txXfrm>
        <a:off x="2532115" y="343245"/>
        <a:ext cx="2039867" cy="411442"/>
      </dsp:txXfrm>
    </dsp:sp>
    <dsp:sp modelId="{56775E73-9475-4B55-8A7F-3212F98D697D}">
      <dsp:nvSpPr>
        <dsp:cNvPr id="0" name=""/>
        <dsp:cNvSpPr/>
      </dsp:nvSpPr>
      <dsp:spPr>
        <a:xfrm>
          <a:off x="2509857" y="833941"/>
          <a:ext cx="2084383" cy="45595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b="1" kern="1200" dirty="0"/>
            <a:t>业务代码分离</a:t>
          </a:r>
          <a:endParaRPr lang="zh-CN" altLang="en-US" sz="1600" b="1" kern="1200" dirty="0"/>
        </a:p>
      </dsp:txBody>
      <dsp:txXfrm>
        <a:off x="2532115" y="856199"/>
        <a:ext cx="2039867" cy="411442"/>
      </dsp:txXfrm>
    </dsp:sp>
    <dsp:sp modelId="{DF7CEB72-7C70-43A7-B9B9-306DE71A362E}">
      <dsp:nvSpPr>
        <dsp:cNvPr id="0" name=""/>
        <dsp:cNvSpPr/>
      </dsp:nvSpPr>
      <dsp:spPr>
        <a:xfrm>
          <a:off x="2509857" y="1346895"/>
          <a:ext cx="2084383" cy="45595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b="1" kern="1200" dirty="0"/>
            <a:t>组件重用</a:t>
          </a:r>
          <a:endParaRPr lang="zh-CN" altLang="en-US" sz="1600" b="1" kern="1200" dirty="0"/>
        </a:p>
      </dsp:txBody>
      <dsp:txXfrm>
        <a:off x="2532115" y="1369153"/>
        <a:ext cx="2039867" cy="411442"/>
      </dsp:txXfrm>
    </dsp:sp>
    <dsp:sp modelId="{FF62DE80-3CA5-4DE1-A910-14E35397A883}">
      <dsp:nvSpPr>
        <dsp:cNvPr id="0" name=""/>
        <dsp:cNvSpPr/>
      </dsp:nvSpPr>
      <dsp:spPr>
        <a:xfrm>
          <a:off x="2509857" y="1859848"/>
          <a:ext cx="2084383" cy="45595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b="1" kern="1200" dirty="0"/>
            <a:t>继承</a:t>
          </a:r>
          <a:r>
            <a:rPr lang="en-US" sz="1600" b="1" kern="1200" dirty="0"/>
            <a:t>Java </a:t>
          </a:r>
          <a:r>
            <a:rPr lang="en-US" sz="1600" b="1" kern="1200" dirty="0" err="1"/>
            <a:t>Servlet</a:t>
          </a:r>
          <a:r>
            <a:rPr lang="zh-CN" sz="1600" b="1" kern="1200" dirty="0"/>
            <a:t>功能</a:t>
          </a:r>
        </a:p>
      </dsp:txBody>
      <dsp:txXfrm>
        <a:off x="2532115" y="1882106"/>
        <a:ext cx="2039867" cy="411442"/>
      </dsp:txXfrm>
    </dsp:sp>
    <dsp:sp modelId="{1C5B9F28-34F9-4861-B627-90D64718738D}">
      <dsp:nvSpPr>
        <dsp:cNvPr id="0" name=""/>
        <dsp:cNvSpPr/>
      </dsp:nvSpPr>
      <dsp:spPr>
        <a:xfrm>
          <a:off x="2509857" y="2372802"/>
          <a:ext cx="2084383" cy="45595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b="1" kern="1200" dirty="0"/>
            <a:t>预编译</a:t>
          </a:r>
          <a:endParaRPr lang="zh-CN" altLang="en-US" sz="1600" b="1" kern="1200" dirty="0"/>
        </a:p>
      </dsp:txBody>
      <dsp:txXfrm>
        <a:off x="2532115" y="2395060"/>
        <a:ext cx="2039867" cy="4114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70882-96D7-4264-B12D-25A7C0A44781}">
      <dsp:nvSpPr>
        <dsp:cNvPr id="0" name=""/>
        <dsp:cNvSpPr/>
      </dsp:nvSpPr>
      <dsp:spPr>
        <a:xfrm>
          <a:off x="2857" y="347096"/>
          <a:ext cx="1095374" cy="4191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language</a:t>
          </a:r>
          <a:r>
            <a:rPr lang="zh-CN" sz="1100" kern="1200" dirty="0"/>
            <a:t>属性</a:t>
          </a:r>
          <a:endParaRPr lang="zh-CN" altLang="en-US" sz="1100" kern="1200" dirty="0"/>
        </a:p>
      </dsp:txBody>
      <dsp:txXfrm>
        <a:off x="2857" y="347096"/>
        <a:ext cx="1095374" cy="419189"/>
      </dsp:txXfrm>
    </dsp:sp>
    <dsp:sp modelId="{992283A0-A078-476C-AB58-AB440BDB31D3}">
      <dsp:nvSpPr>
        <dsp:cNvPr id="0" name=""/>
        <dsp:cNvSpPr/>
      </dsp:nvSpPr>
      <dsp:spPr>
        <a:xfrm>
          <a:off x="2857" y="766285"/>
          <a:ext cx="1095374" cy="295061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100" kern="1200" dirty="0"/>
            <a:t>该属性用于设置</a:t>
          </a:r>
          <a:r>
            <a:rPr lang="en-US" sz="1100" kern="1200" dirty="0"/>
            <a:t>JSP</a:t>
          </a:r>
          <a:r>
            <a:rPr lang="zh-CN" sz="1100" kern="1200" dirty="0"/>
            <a:t>页面使用的语言，目前只支持</a:t>
          </a:r>
          <a:r>
            <a:rPr lang="en-US" sz="1100" kern="1200" dirty="0"/>
            <a:t>Java</a:t>
          </a:r>
          <a:r>
            <a:rPr lang="zh-CN" sz="1100" kern="1200" dirty="0"/>
            <a:t>语言，以后可能会支持其他语言，如</a:t>
          </a:r>
          <a:r>
            <a:rPr lang="en-US" sz="1100" kern="1200" dirty="0"/>
            <a:t>C++</a:t>
          </a:r>
          <a:r>
            <a:rPr lang="zh-CN" sz="1100" kern="1200" dirty="0"/>
            <a:t>、</a:t>
          </a:r>
          <a:r>
            <a:rPr lang="en-US" sz="1100" kern="1200" dirty="0"/>
            <a:t>C#</a:t>
          </a:r>
          <a:r>
            <a:rPr lang="zh-CN" sz="1100" kern="1200" dirty="0"/>
            <a:t>等。该属性的默认值是</a:t>
          </a:r>
          <a:r>
            <a:rPr lang="en-US" sz="1100" kern="1200" dirty="0"/>
            <a:t>Java</a:t>
          </a:r>
          <a:r>
            <a:rPr lang="zh-CN" sz="1100" kern="1200" dirty="0"/>
            <a:t>。</a:t>
          </a:r>
          <a:endParaRPr lang="zh-CN" altLang="en-US" sz="1100" kern="1200" dirty="0"/>
        </a:p>
      </dsp:txBody>
      <dsp:txXfrm>
        <a:off x="2857" y="766285"/>
        <a:ext cx="1095374" cy="2950617"/>
      </dsp:txXfrm>
    </dsp:sp>
    <dsp:sp modelId="{4B5D1840-2DDF-430A-89A8-14D110F16AAB}">
      <dsp:nvSpPr>
        <dsp:cNvPr id="0" name=""/>
        <dsp:cNvSpPr/>
      </dsp:nvSpPr>
      <dsp:spPr>
        <a:xfrm>
          <a:off x="1251585" y="347096"/>
          <a:ext cx="1095374" cy="419189"/>
        </a:xfrm>
        <a:prstGeom prst="rect">
          <a:avLst/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25400" cap="flat" cmpd="sng" algn="ctr">
          <a:solidFill>
            <a:schemeClr val="accent4">
              <a:hueOff val="-1116192"/>
              <a:satOff val="6725"/>
              <a:lumOff val="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extends</a:t>
          </a:r>
          <a:r>
            <a:rPr lang="zh-CN" sz="1100" kern="1200" dirty="0"/>
            <a:t>属性</a:t>
          </a:r>
          <a:endParaRPr lang="zh-CN" altLang="en-US" sz="1100" kern="1200" dirty="0"/>
        </a:p>
      </dsp:txBody>
      <dsp:txXfrm>
        <a:off x="1251585" y="347096"/>
        <a:ext cx="1095374" cy="419189"/>
      </dsp:txXfrm>
    </dsp:sp>
    <dsp:sp modelId="{27108C6D-1B53-4763-B95C-B7F5853C3007}">
      <dsp:nvSpPr>
        <dsp:cNvPr id="0" name=""/>
        <dsp:cNvSpPr/>
      </dsp:nvSpPr>
      <dsp:spPr>
        <a:xfrm>
          <a:off x="1251585" y="766285"/>
          <a:ext cx="1095374" cy="2950617"/>
        </a:xfrm>
        <a:prstGeom prst="rect">
          <a:avLst/>
        </a:prstGeom>
        <a:solidFill>
          <a:schemeClr val="accent4">
            <a:tint val="40000"/>
            <a:alpha val="90000"/>
            <a:hueOff val="-986427"/>
            <a:satOff val="5539"/>
            <a:lumOff val="352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986427"/>
              <a:satOff val="5539"/>
              <a:lumOff val="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100" kern="1200" dirty="0"/>
            <a:t>该属性用于设置</a:t>
          </a:r>
          <a:r>
            <a:rPr lang="en-US" sz="1100" kern="1200" dirty="0"/>
            <a:t>JSP</a:t>
          </a:r>
          <a:r>
            <a:rPr lang="zh-CN" sz="1100" kern="1200" dirty="0"/>
            <a:t>页面继承的</a:t>
          </a:r>
          <a:r>
            <a:rPr lang="en-US" sz="1100" kern="1200" dirty="0"/>
            <a:t>Java</a:t>
          </a:r>
          <a:r>
            <a:rPr lang="zh-CN" sz="1100" kern="1200" dirty="0"/>
            <a:t>类，所有</a:t>
          </a:r>
          <a:r>
            <a:rPr lang="en-US" sz="1100" kern="1200" dirty="0"/>
            <a:t>JSP</a:t>
          </a:r>
          <a:r>
            <a:rPr lang="zh-CN" sz="1100" kern="1200" dirty="0"/>
            <a:t>页面在执行之前都会被服务器解析成</a:t>
          </a:r>
          <a:r>
            <a:rPr lang="en-US" sz="1100" kern="1200" dirty="0" err="1"/>
            <a:t>Servlet</a:t>
          </a:r>
          <a:r>
            <a:rPr lang="zh-CN" sz="1100" kern="1200" dirty="0"/>
            <a:t>，而</a:t>
          </a:r>
          <a:r>
            <a:rPr lang="en-US" sz="1100" kern="1200" dirty="0" err="1"/>
            <a:t>Servlet</a:t>
          </a:r>
          <a:r>
            <a:rPr lang="zh-CN" sz="1100" kern="1200" dirty="0"/>
            <a:t>是由</a:t>
          </a:r>
          <a:r>
            <a:rPr lang="en-US" sz="1100" kern="1200" dirty="0"/>
            <a:t>Java</a:t>
          </a:r>
          <a:r>
            <a:rPr lang="zh-CN" sz="1100" kern="1200" dirty="0"/>
            <a:t>类定义的，所以</a:t>
          </a:r>
          <a:r>
            <a:rPr lang="en-US" sz="1100" kern="1200" dirty="0"/>
            <a:t>JSP</a:t>
          </a:r>
          <a:r>
            <a:rPr lang="zh-CN" sz="1100" kern="1200" dirty="0"/>
            <a:t>和</a:t>
          </a:r>
          <a:r>
            <a:rPr lang="en-US" sz="1100" kern="1200" dirty="0" err="1"/>
            <a:t>Servlet</a:t>
          </a:r>
          <a:r>
            <a:rPr lang="zh-CN" sz="1100" kern="1200" dirty="0"/>
            <a:t>都可以继承指定的父类。该属性并不常用，而且有可能影响服务器的性能优化。</a:t>
          </a:r>
          <a:endParaRPr lang="zh-CN" altLang="en-US" sz="1100" kern="1200" dirty="0"/>
        </a:p>
      </dsp:txBody>
      <dsp:txXfrm>
        <a:off x="1251585" y="766285"/>
        <a:ext cx="1095374" cy="2950617"/>
      </dsp:txXfrm>
    </dsp:sp>
    <dsp:sp modelId="{172E8639-35C0-4C1B-BDAA-D83E701FFD2D}">
      <dsp:nvSpPr>
        <dsp:cNvPr id="0" name=""/>
        <dsp:cNvSpPr/>
      </dsp:nvSpPr>
      <dsp:spPr>
        <a:xfrm>
          <a:off x="2500312" y="347096"/>
          <a:ext cx="1095374" cy="419189"/>
        </a:xfrm>
        <a:prstGeom prst="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import</a:t>
          </a:r>
          <a:r>
            <a:rPr lang="zh-CN" sz="1100" kern="1200"/>
            <a:t>属性</a:t>
          </a:r>
          <a:endParaRPr lang="zh-CN" altLang="en-US" sz="1100" kern="1200" dirty="0"/>
        </a:p>
      </dsp:txBody>
      <dsp:txXfrm>
        <a:off x="2500312" y="347096"/>
        <a:ext cx="1095374" cy="419189"/>
      </dsp:txXfrm>
    </dsp:sp>
    <dsp:sp modelId="{550FF2FA-5141-4263-AE92-5E84B4F1A28A}">
      <dsp:nvSpPr>
        <dsp:cNvPr id="0" name=""/>
        <dsp:cNvSpPr/>
      </dsp:nvSpPr>
      <dsp:spPr>
        <a:xfrm>
          <a:off x="2500312" y="766285"/>
          <a:ext cx="1095374" cy="2950617"/>
        </a:xfrm>
        <a:prstGeom prst="rect">
          <a:avLst/>
        </a:prstGeom>
        <a:solidFill>
          <a:schemeClr val="accent4">
            <a:tint val="40000"/>
            <a:alpha val="90000"/>
            <a:hueOff val="-1972855"/>
            <a:satOff val="11079"/>
            <a:lumOff val="704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972855"/>
              <a:satOff val="11079"/>
              <a:lumOff val="7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100" kern="1200" dirty="0"/>
            <a:t>该属性用于设置</a:t>
          </a:r>
          <a:r>
            <a:rPr lang="en-US" sz="1100" kern="1200" dirty="0"/>
            <a:t>JSP</a:t>
          </a:r>
          <a:r>
            <a:rPr lang="zh-CN" sz="1100" kern="1200" dirty="0"/>
            <a:t>导入的类包。</a:t>
          </a:r>
          <a:r>
            <a:rPr lang="en-US" sz="1100" kern="1200" dirty="0"/>
            <a:t>JSP</a:t>
          </a:r>
          <a:r>
            <a:rPr lang="zh-CN" sz="1100" kern="1200" dirty="0"/>
            <a:t>页面可以嵌入</a:t>
          </a:r>
          <a:r>
            <a:rPr lang="en-US" sz="1100" kern="1200" dirty="0"/>
            <a:t>Java</a:t>
          </a:r>
          <a:r>
            <a:rPr lang="zh-CN" sz="1100" kern="1200" dirty="0"/>
            <a:t>代码片段，这些</a:t>
          </a:r>
          <a:r>
            <a:rPr lang="en-US" sz="1100" kern="1200" dirty="0"/>
            <a:t>Java</a:t>
          </a:r>
          <a:r>
            <a:rPr lang="zh-CN" sz="1100" kern="1200" dirty="0"/>
            <a:t>代码在调用</a:t>
          </a:r>
          <a:r>
            <a:rPr lang="en-US" sz="1100" kern="1200" dirty="0"/>
            <a:t>API</a:t>
          </a:r>
          <a:r>
            <a:rPr lang="zh-CN" sz="1100" kern="1200" dirty="0"/>
            <a:t>时需要导入相应的类包。</a:t>
          </a:r>
          <a:endParaRPr lang="zh-CN" altLang="en-US" sz="1100" kern="1200" dirty="0"/>
        </a:p>
      </dsp:txBody>
      <dsp:txXfrm>
        <a:off x="2500312" y="766285"/>
        <a:ext cx="1095374" cy="2950617"/>
      </dsp:txXfrm>
    </dsp:sp>
    <dsp:sp modelId="{91C76AC0-E9B4-4B81-8E33-35BF26E0B759}">
      <dsp:nvSpPr>
        <dsp:cNvPr id="0" name=""/>
        <dsp:cNvSpPr/>
      </dsp:nvSpPr>
      <dsp:spPr>
        <a:xfrm>
          <a:off x="3749040" y="347096"/>
          <a:ext cx="1095374" cy="419189"/>
        </a:xfrm>
        <a:prstGeom prst="rect">
          <a:avLst/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25400" cap="flat" cmpd="sng" algn="ctr">
          <a:solidFill>
            <a:schemeClr val="accent4">
              <a:hueOff val="-3348577"/>
              <a:satOff val="20174"/>
              <a:lumOff val="1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pageEccoding</a:t>
          </a:r>
          <a:r>
            <a:rPr lang="zh-CN" sz="1100" kern="1200" dirty="0"/>
            <a:t>属性</a:t>
          </a:r>
          <a:endParaRPr lang="zh-CN" altLang="en-US" sz="1100" kern="1200" dirty="0"/>
        </a:p>
      </dsp:txBody>
      <dsp:txXfrm>
        <a:off x="3749040" y="347096"/>
        <a:ext cx="1095374" cy="419189"/>
      </dsp:txXfrm>
    </dsp:sp>
    <dsp:sp modelId="{A7169843-60A3-45E7-BBF6-1310AB7F4E27}">
      <dsp:nvSpPr>
        <dsp:cNvPr id="0" name=""/>
        <dsp:cNvSpPr/>
      </dsp:nvSpPr>
      <dsp:spPr>
        <a:xfrm>
          <a:off x="3749040" y="766285"/>
          <a:ext cx="1095374" cy="2950617"/>
        </a:xfrm>
        <a:prstGeom prst="rect">
          <a:avLst/>
        </a:prstGeom>
        <a:solidFill>
          <a:schemeClr val="accent4">
            <a:tint val="40000"/>
            <a:alpha val="90000"/>
            <a:hueOff val="-2959282"/>
            <a:satOff val="16618"/>
            <a:lumOff val="1056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959282"/>
              <a:satOff val="16618"/>
              <a:lumOff val="10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100" kern="1200"/>
            <a:t>该属性用于定义</a:t>
          </a:r>
          <a:r>
            <a:rPr lang="en-US" sz="1100" kern="1200"/>
            <a:t>JSP</a:t>
          </a:r>
          <a:r>
            <a:rPr lang="zh-CN" sz="1100" kern="1200"/>
            <a:t>页面的编码格式，也就是指定文件编码。</a:t>
          </a:r>
          <a:r>
            <a:rPr lang="en-US" sz="1100" kern="1200"/>
            <a:t>JSP</a:t>
          </a:r>
          <a:r>
            <a:rPr lang="zh-CN" sz="1100" kern="1200"/>
            <a:t>页面中的所有代码都使用该属性指定的字符集，如果该属性值设置为</a:t>
          </a:r>
          <a:r>
            <a:rPr lang="en-US" sz="1100" kern="1200"/>
            <a:t>iso-8859-1</a:t>
          </a:r>
          <a:r>
            <a:rPr lang="zh-CN" sz="1100" kern="1200"/>
            <a:t>，那么这个</a:t>
          </a:r>
          <a:r>
            <a:rPr lang="en-US" sz="1100" kern="1200"/>
            <a:t>JSP</a:t>
          </a:r>
          <a:r>
            <a:rPr lang="zh-CN" sz="1100" kern="1200"/>
            <a:t>页面就不支持中文字符。通常我们设置编码格式为</a:t>
          </a:r>
          <a:r>
            <a:rPr lang="en-US" sz="1100" kern="1200"/>
            <a:t>GBK</a:t>
          </a:r>
          <a:r>
            <a:rPr lang="zh-CN" sz="1100" kern="1200"/>
            <a:t>或</a:t>
          </a:r>
          <a:r>
            <a:rPr lang="en-US" sz="1100" kern="1200"/>
            <a:t>UTF-8</a:t>
          </a:r>
          <a:r>
            <a:rPr lang="zh-CN" sz="1100" kern="1200"/>
            <a:t>。</a:t>
          </a:r>
          <a:endParaRPr lang="zh-CN" altLang="en-US" sz="1100" kern="1200"/>
        </a:p>
      </dsp:txBody>
      <dsp:txXfrm>
        <a:off x="3749040" y="766285"/>
        <a:ext cx="1095374" cy="2950617"/>
      </dsp:txXfrm>
    </dsp:sp>
    <dsp:sp modelId="{BC110FC5-8449-4D08-A2C8-956B734578CD}">
      <dsp:nvSpPr>
        <dsp:cNvPr id="0" name=""/>
        <dsp:cNvSpPr/>
      </dsp:nvSpPr>
      <dsp:spPr>
        <a:xfrm>
          <a:off x="4997767" y="347096"/>
          <a:ext cx="1095374" cy="419189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contentType</a:t>
          </a:r>
          <a:r>
            <a:rPr lang="zh-CN" sz="1100" kern="1200" dirty="0"/>
            <a:t>属性</a:t>
          </a:r>
          <a:endParaRPr lang="zh-CN" altLang="en-US" sz="1100" kern="1200" dirty="0"/>
        </a:p>
      </dsp:txBody>
      <dsp:txXfrm>
        <a:off x="4997767" y="347096"/>
        <a:ext cx="1095374" cy="419189"/>
      </dsp:txXfrm>
    </dsp:sp>
    <dsp:sp modelId="{EC2D3375-3284-4E19-85E3-6F38499B6859}">
      <dsp:nvSpPr>
        <dsp:cNvPr id="0" name=""/>
        <dsp:cNvSpPr/>
      </dsp:nvSpPr>
      <dsp:spPr>
        <a:xfrm>
          <a:off x="4997767" y="766285"/>
          <a:ext cx="1095374" cy="2950617"/>
        </a:xfrm>
        <a:prstGeom prst="rect">
          <a:avLst/>
        </a:prstGeom>
        <a:solidFill>
          <a:schemeClr val="accent4">
            <a:tint val="40000"/>
            <a:alpha val="90000"/>
            <a:hueOff val="-3945710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10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100" kern="1200" dirty="0"/>
            <a:t>该属性用于设置</a:t>
          </a:r>
          <a:r>
            <a:rPr lang="en-US" sz="1100" kern="1200" dirty="0"/>
            <a:t>JSP</a:t>
          </a:r>
          <a:r>
            <a:rPr lang="zh-CN" sz="1100" kern="1200" dirty="0"/>
            <a:t>页面的</a:t>
          </a:r>
          <a:r>
            <a:rPr lang="en-US" sz="1100" kern="1200" dirty="0"/>
            <a:t>MIME</a:t>
          </a:r>
          <a:r>
            <a:rPr lang="zh-CN" sz="1100" kern="1200" dirty="0"/>
            <a:t>类型和字符编码，浏览器会据此显示网页内容。</a:t>
          </a:r>
          <a:endParaRPr lang="zh-CN" altLang="en-US" sz="1100" kern="1200" dirty="0"/>
        </a:p>
      </dsp:txBody>
      <dsp:txXfrm>
        <a:off x="4997767" y="766285"/>
        <a:ext cx="1095374" cy="29506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973ED-26A1-4216-97ED-B2108E7BFCB7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C39DB-A80D-4F39-A1B2-FC28A20D89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3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F:\工作\功夫系列课程\PPT模版\标题\橙色\大标题-0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1827905"/>
            <a:ext cx="6629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9"/>
          <p:cNvSpPr txBox="1">
            <a:spLocks noChangeArrowheads="1"/>
          </p:cNvSpPr>
          <p:nvPr/>
        </p:nvSpPr>
        <p:spPr bwMode="auto">
          <a:xfrm>
            <a:off x="2254096" y="2401147"/>
            <a:ext cx="4464496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0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第</a:t>
            </a:r>
            <a:r>
              <a:rPr lang="en-US" altLang="zh-CN" sz="3000" b="1">
                <a:solidFill>
                  <a:schemeClr val="bg1"/>
                </a:solidFill>
                <a:latin typeface="Arial" charset="0"/>
                <a:ea typeface="黑体" pitchFamily="49" charset="-122"/>
              </a:rPr>
              <a:t>5</a:t>
            </a:r>
            <a:r>
              <a:rPr lang="zh-CN" altLang="en-US" sz="3000" b="1">
                <a:solidFill>
                  <a:schemeClr val="bg1"/>
                </a:solidFill>
                <a:latin typeface="Arial" charset="0"/>
                <a:ea typeface="黑体" pitchFamily="49" charset="-122"/>
              </a:rPr>
              <a:t>章  </a:t>
            </a:r>
            <a:r>
              <a:rPr lang="zh-CN" altLang="en-US" sz="30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走进</a:t>
            </a:r>
            <a:r>
              <a:rPr lang="en-US" altLang="zh-CN" sz="30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JSP</a:t>
            </a:r>
            <a:endParaRPr lang="zh-CN" altLang="en-US" sz="3000" b="1" dirty="0">
              <a:solidFill>
                <a:schemeClr val="bg1"/>
              </a:solidFill>
              <a:latin typeface="Arial" charset="0"/>
              <a:ea typeface="黑体" pitchFamily="49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672703" y="611982"/>
            <a:ext cx="317921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</a:pPr>
            <a:r>
              <a:rPr lang="en-US" altLang="zh-CN" sz="2700" dirty="0" err="1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taglib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指令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357290" y="2000246"/>
            <a:ext cx="4572000" cy="71508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sz="1200" dirty="0"/>
              <a:t>该指令用于加载用户自定义标签，自定义标签将在后面章节进行讲解。使用该指令加载后的标签可以直接在</a:t>
            </a:r>
            <a:r>
              <a:rPr lang="en-US" sz="1200" dirty="0"/>
              <a:t>JSP</a:t>
            </a:r>
            <a:r>
              <a:rPr lang="zh-CN" altLang="en-US" sz="1200" dirty="0"/>
              <a:t>页面中使用。其语法格式如下：</a:t>
            </a:r>
          </a:p>
        </p:txBody>
      </p:sp>
      <p:sp>
        <p:nvSpPr>
          <p:cNvPr id="7" name="矩形 6"/>
          <p:cNvSpPr/>
          <p:nvPr/>
        </p:nvSpPr>
        <p:spPr>
          <a:xfrm>
            <a:off x="1357290" y="3286130"/>
            <a:ext cx="5572164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dirty="0"/>
              <a:t>例如：</a:t>
            </a:r>
          </a:p>
          <a:p>
            <a:r>
              <a:rPr lang="en-US" sz="1600" dirty="0"/>
              <a:t>&lt;%@</a:t>
            </a:r>
            <a:r>
              <a:rPr lang="en-US" sz="1600" dirty="0" err="1"/>
              <a:t>taglib</a:t>
            </a:r>
            <a:r>
              <a:rPr lang="en-US" sz="1600" dirty="0"/>
              <a:t> prefix="view" </a:t>
            </a:r>
            <a:r>
              <a:rPr lang="en-US" sz="1600" dirty="0" err="1"/>
              <a:t>uri</a:t>
            </a:r>
            <a:r>
              <a:rPr lang="en-US" sz="1600" dirty="0"/>
              <a:t>="/WEB-INF/tags/view.tld" %&gt;</a:t>
            </a:r>
            <a:endParaRPr lang="zh-CN" altLang="en-US" sz="1600" dirty="0"/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8850" y="1943100"/>
            <a:ext cx="44577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18"/>
          <p:cNvSpPr txBox="1">
            <a:spLocks noChangeArrowheads="1"/>
          </p:cNvSpPr>
          <p:nvPr/>
        </p:nvSpPr>
        <p:spPr bwMode="auto">
          <a:xfrm>
            <a:off x="2884885" y="2301499"/>
            <a:ext cx="323016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rgbClr val="FF6600"/>
                </a:solidFill>
                <a:latin typeface="Arial" charset="0"/>
                <a:ea typeface="黑体" pitchFamily="49" charset="-122"/>
              </a:rPr>
              <a:t>3	</a:t>
            </a:r>
            <a:r>
              <a:rPr lang="zh-CN" altLang="en-US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嵌入</a:t>
            </a:r>
            <a:r>
              <a:rPr lang="en-US" altLang="zh-CN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Java</a:t>
            </a:r>
            <a:r>
              <a:rPr lang="zh-CN" altLang="en-US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1590798195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672703" y="611982"/>
            <a:ext cx="317921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   代码片段</a:t>
            </a:r>
          </a:p>
        </p:txBody>
      </p:sp>
      <p:sp>
        <p:nvSpPr>
          <p:cNvPr id="6" name="矩形 5"/>
          <p:cNvSpPr/>
          <p:nvPr/>
        </p:nvSpPr>
        <p:spPr>
          <a:xfrm>
            <a:off x="714348" y="1211039"/>
            <a:ext cx="7715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Java</a:t>
            </a:r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代码片段被包含在“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&lt;%</a:t>
            </a:r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”和“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%&gt;</a:t>
            </a:r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”标记之间。可以编写单行或多行的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Java</a:t>
            </a:r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代码，语句以“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;</a:t>
            </a:r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”结尾，其编写格式与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Java</a:t>
            </a:r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类代码格式相同。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0475" y="1844387"/>
            <a:ext cx="2257349" cy="3139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rgbClr val="00B050"/>
                </a:solidFill>
              </a:rPr>
              <a:t>&lt;body&gt;</a:t>
            </a:r>
          </a:p>
          <a:p>
            <a:r>
              <a:rPr lang="en-US" altLang="zh-CN" sz="900" b="1" dirty="0">
                <a:solidFill>
                  <a:srgbClr val="F79646"/>
                </a:solidFill>
              </a:rPr>
              <a:t>&lt;%</a:t>
            </a:r>
          </a:p>
          <a:p>
            <a:r>
              <a:rPr lang="en-US" altLang="zh-CN" sz="900" dirty="0"/>
              <a:t>long </a:t>
            </a:r>
            <a:r>
              <a:rPr lang="en-US" altLang="zh-CN" sz="900" dirty="0" err="1"/>
              <a:t>startTime</a:t>
            </a:r>
            <a:r>
              <a:rPr lang="en-US" altLang="zh-CN" sz="900" dirty="0"/>
              <a:t> = </a:t>
            </a:r>
            <a:r>
              <a:rPr lang="en-US" altLang="zh-CN" sz="900" dirty="0" err="1"/>
              <a:t>System.nanoTime</a:t>
            </a:r>
            <a:r>
              <a:rPr lang="en-US" altLang="zh-CN" sz="900" dirty="0"/>
              <a:t>();</a:t>
            </a:r>
            <a:endParaRPr lang="zh-CN" altLang="en-US" sz="900" dirty="0"/>
          </a:p>
          <a:p>
            <a:r>
              <a:rPr lang="en-US" altLang="zh-CN" sz="900" b="1" dirty="0">
                <a:solidFill>
                  <a:srgbClr val="F79646"/>
                </a:solidFill>
              </a:rPr>
              <a:t>%&gt;</a:t>
            </a:r>
          </a:p>
          <a:p>
            <a:r>
              <a:rPr lang="zh-CN" altLang="en-US" sz="900" dirty="0"/>
              <a:t>输出九九乘法表</a:t>
            </a:r>
          </a:p>
          <a:p>
            <a:r>
              <a:rPr lang="en-US" altLang="zh-CN" sz="900" dirty="0">
                <a:solidFill>
                  <a:srgbClr val="00B050"/>
                </a:solidFill>
              </a:rPr>
              <a:t>&lt;</a:t>
            </a:r>
            <a:r>
              <a:rPr lang="en-US" altLang="zh-CN" sz="900" dirty="0" err="1">
                <a:solidFill>
                  <a:srgbClr val="00B050"/>
                </a:solidFill>
              </a:rPr>
              <a:t>br</a:t>
            </a:r>
            <a:r>
              <a:rPr lang="en-US" altLang="zh-CN" sz="900" dirty="0">
                <a:solidFill>
                  <a:srgbClr val="00B050"/>
                </a:solidFill>
              </a:rPr>
              <a:t>&gt;</a:t>
            </a:r>
          </a:p>
          <a:p>
            <a:r>
              <a:rPr lang="en-US" altLang="zh-CN" sz="900" b="1" dirty="0">
                <a:solidFill>
                  <a:srgbClr val="F79646"/>
                </a:solidFill>
              </a:rPr>
              <a:t>&lt;%</a:t>
            </a:r>
          </a:p>
          <a:p>
            <a:r>
              <a:rPr lang="en-US" altLang="zh-CN" sz="900" dirty="0"/>
              <a:t>for (</a:t>
            </a:r>
            <a:r>
              <a:rPr lang="en-US" altLang="zh-CN" sz="900" dirty="0" err="1"/>
              <a:t>int</a:t>
            </a:r>
            <a:r>
              <a:rPr lang="en-US" altLang="zh-CN" sz="900" dirty="0"/>
              <a:t> </a:t>
            </a:r>
            <a:r>
              <a:rPr lang="en-US" altLang="zh-CN" sz="900" dirty="0" err="1"/>
              <a:t>i</a:t>
            </a:r>
            <a:r>
              <a:rPr lang="en-US" altLang="zh-CN" sz="900" dirty="0"/>
              <a:t> = 1; </a:t>
            </a:r>
            <a:r>
              <a:rPr lang="en-US" altLang="zh-CN" sz="900" dirty="0" err="1"/>
              <a:t>i</a:t>
            </a:r>
            <a:r>
              <a:rPr lang="en-US" altLang="zh-CN" sz="900" dirty="0"/>
              <a:t> &lt;= 9; </a:t>
            </a:r>
            <a:r>
              <a:rPr lang="en-US" altLang="zh-CN" sz="900" dirty="0" err="1"/>
              <a:t>i</a:t>
            </a:r>
            <a:r>
              <a:rPr lang="en-US" altLang="zh-CN" sz="900" dirty="0"/>
              <a:t>++) { </a:t>
            </a:r>
            <a:endParaRPr lang="zh-CN" altLang="en-US" sz="900" dirty="0"/>
          </a:p>
          <a:p>
            <a:r>
              <a:rPr lang="en-US" altLang="zh-CN" sz="900" dirty="0"/>
              <a:t>for (</a:t>
            </a:r>
            <a:r>
              <a:rPr lang="en-US" altLang="zh-CN" sz="900" dirty="0" err="1"/>
              <a:t>int</a:t>
            </a:r>
            <a:r>
              <a:rPr lang="en-US" altLang="zh-CN" sz="900" dirty="0"/>
              <a:t> j = 1; j &lt;= </a:t>
            </a:r>
            <a:r>
              <a:rPr lang="en-US" altLang="zh-CN" sz="900" dirty="0" err="1"/>
              <a:t>i</a:t>
            </a:r>
            <a:r>
              <a:rPr lang="en-US" altLang="zh-CN" sz="900" dirty="0"/>
              <a:t>; j++) { </a:t>
            </a:r>
            <a:endParaRPr lang="zh-CN" altLang="en-US" sz="900" dirty="0"/>
          </a:p>
          <a:p>
            <a:r>
              <a:rPr lang="en-US" altLang="zh-CN" sz="900" dirty="0"/>
              <a:t>String </a:t>
            </a:r>
            <a:r>
              <a:rPr lang="en-US" altLang="zh-CN" sz="900" dirty="0" err="1"/>
              <a:t>str</a:t>
            </a:r>
            <a:r>
              <a:rPr lang="en-US" altLang="zh-CN" sz="900" dirty="0"/>
              <a:t> = j + "*" + </a:t>
            </a:r>
            <a:r>
              <a:rPr lang="en-US" altLang="zh-CN" sz="900" dirty="0" err="1"/>
              <a:t>i</a:t>
            </a:r>
            <a:r>
              <a:rPr lang="en-US" altLang="zh-CN" sz="900" dirty="0"/>
              <a:t> + "=" + j * </a:t>
            </a:r>
            <a:r>
              <a:rPr lang="en-US" altLang="zh-CN" sz="900" dirty="0" err="1"/>
              <a:t>i</a:t>
            </a:r>
            <a:r>
              <a:rPr lang="en-US" altLang="zh-CN" sz="900" dirty="0"/>
              <a:t>;</a:t>
            </a:r>
          </a:p>
          <a:p>
            <a:r>
              <a:rPr lang="en-US" altLang="zh-CN" sz="900" dirty="0" err="1"/>
              <a:t>out.print</a:t>
            </a:r>
            <a:r>
              <a:rPr lang="en-US" altLang="zh-CN" sz="900" dirty="0"/>
              <a:t>(</a:t>
            </a:r>
            <a:r>
              <a:rPr lang="en-US" altLang="zh-CN" sz="900" dirty="0" err="1"/>
              <a:t>str</a:t>
            </a:r>
            <a:r>
              <a:rPr lang="en-US" altLang="zh-CN" sz="900" dirty="0"/>
              <a:t> + "&amp;</a:t>
            </a:r>
            <a:r>
              <a:rPr lang="en-US" altLang="zh-CN" sz="900" dirty="0" err="1"/>
              <a:t>nbsp</a:t>
            </a:r>
            <a:r>
              <a:rPr lang="en-US" altLang="zh-CN" sz="900" dirty="0"/>
              <a:t>"); </a:t>
            </a:r>
            <a:endParaRPr lang="zh-CN" altLang="en-US" sz="900" dirty="0"/>
          </a:p>
          <a:p>
            <a:r>
              <a:rPr lang="en-US" altLang="zh-CN" sz="900" dirty="0"/>
              <a:t>}</a:t>
            </a:r>
          </a:p>
          <a:p>
            <a:r>
              <a:rPr lang="en-US" altLang="zh-CN" sz="900" dirty="0" err="1"/>
              <a:t>out.println</a:t>
            </a:r>
            <a:r>
              <a:rPr lang="en-US" altLang="zh-CN" sz="900" dirty="0"/>
              <a:t>("</a:t>
            </a:r>
            <a:r>
              <a:rPr lang="en-US" altLang="zh-CN" sz="900" dirty="0">
                <a:solidFill>
                  <a:srgbClr val="00B050"/>
                </a:solidFill>
              </a:rPr>
              <a:t>&lt;</a:t>
            </a:r>
            <a:r>
              <a:rPr lang="en-US" altLang="zh-CN" sz="900" dirty="0" err="1">
                <a:solidFill>
                  <a:srgbClr val="00B050"/>
                </a:solidFill>
              </a:rPr>
              <a:t>br</a:t>
            </a:r>
            <a:r>
              <a:rPr lang="en-US" altLang="zh-CN" sz="900" dirty="0">
                <a:solidFill>
                  <a:srgbClr val="00B050"/>
                </a:solidFill>
              </a:rPr>
              <a:t>&gt;</a:t>
            </a:r>
            <a:r>
              <a:rPr lang="en-US" altLang="zh-CN" sz="900" dirty="0"/>
              <a:t>");</a:t>
            </a:r>
            <a:endParaRPr lang="zh-CN" altLang="en-US" sz="900" dirty="0"/>
          </a:p>
          <a:p>
            <a:r>
              <a:rPr lang="en-US" altLang="zh-CN" sz="900" dirty="0"/>
              <a:t>}</a:t>
            </a:r>
          </a:p>
          <a:p>
            <a:r>
              <a:rPr lang="en-US" altLang="zh-CN" sz="900" dirty="0"/>
              <a:t>long time = </a:t>
            </a:r>
            <a:r>
              <a:rPr lang="en-US" altLang="zh-CN" sz="900" dirty="0" err="1"/>
              <a:t>System.nanoTime</a:t>
            </a:r>
            <a:r>
              <a:rPr lang="en-US" altLang="zh-CN" sz="900" dirty="0"/>
              <a:t>() - </a:t>
            </a:r>
            <a:r>
              <a:rPr lang="en-US" altLang="zh-CN" sz="900" dirty="0" err="1"/>
              <a:t>startTime</a:t>
            </a:r>
            <a:r>
              <a:rPr lang="en-US" altLang="zh-CN" sz="900" dirty="0"/>
              <a:t>;</a:t>
            </a:r>
          </a:p>
          <a:p>
            <a:r>
              <a:rPr lang="en-US" altLang="zh-CN" sz="900" b="1" dirty="0">
                <a:solidFill>
                  <a:srgbClr val="F79646"/>
                </a:solidFill>
              </a:rPr>
              <a:t>%&gt;</a:t>
            </a:r>
          </a:p>
          <a:p>
            <a:r>
              <a:rPr lang="zh-CN" altLang="en-US" sz="900" dirty="0"/>
              <a:t>生成九九乘法表用时</a:t>
            </a:r>
          </a:p>
          <a:p>
            <a:r>
              <a:rPr lang="en-US" altLang="zh-CN" sz="900" b="1" dirty="0">
                <a:solidFill>
                  <a:srgbClr val="F79646"/>
                </a:solidFill>
              </a:rPr>
              <a:t>&lt;%</a:t>
            </a:r>
          </a:p>
          <a:p>
            <a:r>
              <a:rPr lang="en-US" altLang="zh-CN" sz="900" dirty="0" err="1"/>
              <a:t>out.println</a:t>
            </a:r>
            <a:r>
              <a:rPr lang="en-US" altLang="zh-CN" sz="900" dirty="0"/>
              <a:t>(time / 1000);</a:t>
            </a:r>
            <a:endParaRPr lang="zh-CN" altLang="en-US" sz="900" dirty="0"/>
          </a:p>
          <a:p>
            <a:r>
              <a:rPr lang="en-US" altLang="zh-CN" sz="900" b="1" dirty="0">
                <a:solidFill>
                  <a:srgbClr val="F79646"/>
                </a:solidFill>
              </a:rPr>
              <a:t>%&gt;</a:t>
            </a:r>
          </a:p>
          <a:p>
            <a:r>
              <a:rPr lang="zh-CN" altLang="en-US" sz="900" dirty="0"/>
              <a:t>毫秒。</a:t>
            </a:r>
          </a:p>
          <a:p>
            <a:r>
              <a:rPr lang="en-US" altLang="zh-CN" sz="900" dirty="0">
                <a:solidFill>
                  <a:srgbClr val="00B050"/>
                </a:solidFill>
              </a:rPr>
              <a:t>&lt;/body&gt;</a:t>
            </a:r>
            <a:endParaRPr lang="zh-CN" altLang="en-US" sz="900" dirty="0">
              <a:solidFill>
                <a:srgbClr val="00B050"/>
              </a:solidFill>
            </a:endParaRPr>
          </a:p>
        </p:txBody>
      </p:sp>
      <p:pic>
        <p:nvPicPr>
          <p:cNvPr id="1026" name="Picture 2" descr="未命名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3428992" y="2214560"/>
            <a:ext cx="4830600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672703" y="611982"/>
            <a:ext cx="317921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  声明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7356" y="1299983"/>
            <a:ext cx="4316246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定义全局变量</a:t>
            </a:r>
            <a:endParaRPr lang="en-US" altLang="zh-CN" b="1" dirty="0">
              <a:solidFill>
                <a:srgbClr val="0070C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/>
          </a:p>
          <a:p>
            <a:r>
              <a:rPr lang="en-US" dirty="0"/>
              <a:t>&lt;%! long </a:t>
            </a:r>
            <a:r>
              <a:rPr lang="en-US" dirty="0" err="1"/>
              <a:t>startTime</a:t>
            </a:r>
            <a:r>
              <a:rPr lang="en-US" dirty="0"/>
              <a:t> = </a:t>
            </a:r>
            <a:r>
              <a:rPr lang="en-US" dirty="0" err="1"/>
              <a:t>System.nanoTime</a:t>
            </a:r>
            <a:r>
              <a:rPr lang="en-US" dirty="0"/>
              <a:t>();%&gt;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57356" y="2643188"/>
            <a:ext cx="428628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定义全局方法</a:t>
            </a:r>
            <a:endParaRPr lang="en-US" altLang="zh-CN" b="1" dirty="0">
              <a:solidFill>
                <a:srgbClr val="FFC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/>
          </a:p>
          <a:p>
            <a:r>
              <a:rPr lang="en-US" dirty="0"/>
              <a:t>&lt;%!</a:t>
            </a:r>
            <a:endParaRPr lang="zh-CN" altLang="en-US" dirty="0"/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getMax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 {</a:t>
            </a:r>
            <a:endParaRPr lang="zh-CN" altLang="en-US" dirty="0"/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max = a &gt; b ? a : b;</a:t>
            </a:r>
            <a:endParaRPr lang="zh-CN" altLang="en-US" dirty="0"/>
          </a:p>
          <a:p>
            <a:r>
              <a:rPr lang="en-US" dirty="0"/>
              <a:t>      return max;</a:t>
            </a:r>
            <a:endParaRPr lang="zh-CN" altLang="en-US" dirty="0"/>
          </a:p>
          <a:p>
            <a:r>
              <a:rPr lang="en-US" dirty="0"/>
              <a:t>   }</a:t>
            </a:r>
            <a:endParaRPr lang="zh-CN" altLang="en-US" dirty="0"/>
          </a:p>
          <a:p>
            <a:r>
              <a:rPr lang="en-US" dirty="0"/>
              <a:t>%&gt;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672703" y="611982"/>
            <a:ext cx="317921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 </a:t>
            </a: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JSP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表达式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57356" y="1571618"/>
            <a:ext cx="5072098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JSP</a:t>
            </a:r>
            <a:r>
              <a:rPr lang="zh-CN" alt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表达式可以直接把</a:t>
            </a:r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Java</a:t>
            </a:r>
            <a:r>
              <a:rPr lang="zh-CN" alt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的表达式结果输出到</a:t>
            </a:r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JSP</a:t>
            </a:r>
            <a:r>
              <a:rPr lang="zh-CN" alt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页面中。表达式的最终运算结果将被转换为字符串类型，因为在网页中显示的文字都是字符串。</a:t>
            </a:r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JSP</a:t>
            </a:r>
            <a:r>
              <a:rPr lang="zh-CN" alt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表达式的语法格式如下：</a:t>
            </a:r>
          </a:p>
        </p:txBody>
      </p:sp>
      <p:sp>
        <p:nvSpPr>
          <p:cNvPr id="9" name="矩形 8"/>
          <p:cNvSpPr/>
          <p:nvPr/>
        </p:nvSpPr>
        <p:spPr>
          <a:xfrm>
            <a:off x="2857488" y="3286130"/>
            <a:ext cx="2845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圆周率是：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&lt;%=</a:t>
            </a:r>
            <a:r>
              <a:rPr lang="en-US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Math.PI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%&gt;</a:t>
            </a:r>
            <a:endParaRPr lang="zh-CN" alt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8850" y="1943100"/>
            <a:ext cx="44577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18"/>
          <p:cNvSpPr txBox="1">
            <a:spLocks noChangeArrowheads="1"/>
          </p:cNvSpPr>
          <p:nvPr/>
        </p:nvSpPr>
        <p:spPr bwMode="auto">
          <a:xfrm>
            <a:off x="2884885" y="2301499"/>
            <a:ext cx="323016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rgbClr val="FF6600"/>
                </a:solidFill>
                <a:latin typeface="Arial" charset="0"/>
                <a:ea typeface="黑体" pitchFamily="49" charset="-122"/>
              </a:rPr>
              <a:t>4</a:t>
            </a:r>
            <a:r>
              <a:rPr lang="en-US" altLang="zh-CN" sz="15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            </a:t>
            </a:r>
            <a:r>
              <a:rPr lang="zh-CN" altLang="en-US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 注释</a:t>
            </a:r>
          </a:p>
        </p:txBody>
      </p:sp>
    </p:spTree>
    <p:extLst>
      <p:ext uri="{BB962C8B-B14F-4D97-AF65-F5344CB8AC3E}">
        <p14:creationId xmlns:p14="http://schemas.microsoft.com/office/powerpoint/2010/main" val="1590798195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672703" y="611982"/>
            <a:ext cx="317921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 </a:t>
            </a: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HTML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注释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984086" y="1428742"/>
            <a:ext cx="3730922" cy="1438659"/>
            <a:chOff x="1142976" y="1428742"/>
            <a:chExt cx="3730922" cy="1438659"/>
          </a:xfrm>
        </p:grpSpPr>
        <p:pic>
          <p:nvPicPr>
            <p:cNvPr id="7" name="图片 6" descr="按扭-17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2976" y="1428742"/>
              <a:ext cx="1438659" cy="143865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496777" y="192880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71802" y="1971170"/>
              <a:ext cx="180209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&lt;!-- </a:t>
              </a:r>
              <a:r>
                <a:rPr lang="zh-CN" altLang="en-US" dirty="0"/>
                <a:t>注释文本</a:t>
              </a:r>
              <a:r>
                <a:rPr lang="en-US" dirty="0"/>
                <a:t> --&gt;</a:t>
              </a:r>
              <a:endParaRPr lang="zh-CN" altLang="en-US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830055" y="3214692"/>
            <a:ext cx="4313581" cy="1477328"/>
            <a:chOff x="1714480" y="3214692"/>
            <a:chExt cx="4313581" cy="1477328"/>
          </a:xfrm>
        </p:grpSpPr>
        <p:sp>
          <p:nvSpPr>
            <p:cNvPr id="11" name="TextBox 10"/>
            <p:cNvSpPr txBox="1"/>
            <p:nvPr/>
          </p:nvSpPr>
          <p:spPr>
            <a:xfrm>
              <a:off x="3071802" y="3214692"/>
              <a:ext cx="2956259" cy="14773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&lt;!-- </a:t>
              </a:r>
              <a:r>
                <a:rPr lang="zh-CN" altLang="en-US" dirty="0"/>
                <a:t>显示数据报表的表格</a:t>
              </a:r>
              <a:r>
                <a:rPr lang="en-US" dirty="0"/>
                <a:t> --&gt;</a:t>
              </a:r>
              <a:endParaRPr lang="zh-CN" altLang="en-US" dirty="0"/>
            </a:p>
            <a:p>
              <a:r>
                <a:rPr lang="en-US" dirty="0"/>
                <a:t>&lt;table&gt;</a:t>
              </a:r>
              <a:endParaRPr lang="zh-CN" altLang="en-US" dirty="0"/>
            </a:p>
            <a:p>
              <a:r>
                <a:rPr lang="en-US" altLang="zh-CN" dirty="0"/>
                <a:t>……</a:t>
              </a:r>
            </a:p>
            <a:p>
              <a:r>
                <a:rPr lang="en-US" dirty="0"/>
                <a:t>&lt;/table&gt;</a:t>
              </a:r>
              <a:endParaRPr lang="zh-CN" altLang="en-US" dirty="0"/>
            </a:p>
            <a:p>
              <a:endParaRPr lang="zh-CN" altLang="en-US" dirty="0"/>
            </a:p>
          </p:txBody>
        </p:sp>
        <p:pic>
          <p:nvPicPr>
            <p:cNvPr id="12" name="图片 11" descr="按扭-37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4480" y="3500444"/>
              <a:ext cx="642942" cy="64294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785920" y="3558650"/>
              <a:ext cx="461665" cy="54758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示例</a:t>
              </a:r>
            </a:p>
          </p:txBody>
        </p:sp>
      </p:grp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85786" y="642924"/>
            <a:ext cx="317921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</a:pP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JSP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注释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1984086" y="1428742"/>
            <a:ext cx="3985799" cy="1438659"/>
            <a:chOff x="1142976" y="1428742"/>
            <a:chExt cx="3985799" cy="1438659"/>
          </a:xfrm>
        </p:grpSpPr>
        <p:pic>
          <p:nvPicPr>
            <p:cNvPr id="7" name="图片 6" descr="按扭-17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2976" y="1428742"/>
              <a:ext cx="1438659" cy="143865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496777" y="192880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71802" y="1971170"/>
              <a:ext cx="205697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&lt;%-- </a:t>
              </a:r>
              <a:r>
                <a:rPr lang="zh-CN" altLang="en-US" dirty="0"/>
                <a:t>注释文本</a:t>
              </a:r>
              <a:r>
                <a:rPr lang="en-US" dirty="0"/>
                <a:t> --%&gt;</a:t>
              </a:r>
              <a:endParaRPr lang="zh-CN" altLang="en-US" dirty="0"/>
            </a:p>
          </p:txBody>
        </p:sp>
      </p:grpSp>
      <p:grpSp>
        <p:nvGrpSpPr>
          <p:cNvPr id="3" name="组合 14"/>
          <p:cNvGrpSpPr/>
          <p:nvPr/>
        </p:nvGrpSpPr>
        <p:grpSpPr>
          <a:xfrm>
            <a:off x="1830055" y="3214692"/>
            <a:ext cx="4568457" cy="1200329"/>
            <a:chOff x="1714480" y="3214692"/>
            <a:chExt cx="4568457" cy="1200329"/>
          </a:xfrm>
        </p:grpSpPr>
        <p:sp>
          <p:nvSpPr>
            <p:cNvPr id="11" name="TextBox 10"/>
            <p:cNvSpPr txBox="1"/>
            <p:nvPr/>
          </p:nvSpPr>
          <p:spPr>
            <a:xfrm>
              <a:off x="3071802" y="3214692"/>
              <a:ext cx="3211135" cy="120032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&lt;%-- </a:t>
              </a:r>
              <a:r>
                <a:rPr lang="zh-CN" altLang="en-US" dirty="0"/>
                <a:t>显示数据报表的表格</a:t>
              </a:r>
              <a:r>
                <a:rPr lang="en-US" dirty="0"/>
                <a:t> --%&gt;</a:t>
              </a:r>
              <a:endParaRPr lang="zh-CN" altLang="en-US" dirty="0"/>
            </a:p>
            <a:p>
              <a:r>
                <a:rPr lang="en-US" dirty="0"/>
                <a:t>&lt;table&gt;</a:t>
              </a:r>
              <a:endParaRPr lang="zh-CN" altLang="en-US" dirty="0"/>
            </a:p>
            <a:p>
              <a:r>
                <a:rPr lang="en-US" altLang="zh-CN" dirty="0"/>
                <a:t>……</a:t>
              </a:r>
            </a:p>
            <a:p>
              <a:r>
                <a:rPr lang="en-US" dirty="0"/>
                <a:t>&lt;/table&gt;</a:t>
              </a:r>
              <a:endParaRPr lang="zh-CN" altLang="en-US" dirty="0"/>
            </a:p>
          </p:txBody>
        </p:sp>
        <p:pic>
          <p:nvPicPr>
            <p:cNvPr id="12" name="图片 11" descr="按扭-37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4480" y="3500444"/>
              <a:ext cx="642942" cy="64294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785920" y="3558650"/>
              <a:ext cx="461665" cy="54758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示例</a:t>
              </a:r>
            </a:p>
          </p:txBody>
        </p:sp>
      </p:grp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14348" y="642924"/>
            <a:ext cx="317921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动态注释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1785918" y="1428742"/>
            <a:ext cx="4388154" cy="1438659"/>
            <a:chOff x="1142976" y="1428742"/>
            <a:chExt cx="4388154" cy="1438659"/>
          </a:xfrm>
        </p:grpSpPr>
        <p:pic>
          <p:nvPicPr>
            <p:cNvPr id="7" name="图片 6" descr="按扭-17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2976" y="1428742"/>
              <a:ext cx="1438659" cy="143865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496777" y="192880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71802" y="1971170"/>
              <a:ext cx="2459328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&lt;!-- &lt;%=  </a:t>
              </a:r>
              <a:r>
                <a:rPr lang="zh-CN" altLang="en-US" dirty="0"/>
                <a:t>变量值 </a:t>
              </a:r>
              <a:r>
                <a:rPr lang="en-US" dirty="0"/>
                <a:t> %&gt; --&gt;</a:t>
              </a:r>
              <a:endParaRPr lang="zh-CN" altLang="en-US" dirty="0"/>
            </a:p>
          </p:txBody>
        </p:sp>
      </p:grpSp>
      <p:grpSp>
        <p:nvGrpSpPr>
          <p:cNvPr id="3" name="组合 14"/>
          <p:cNvGrpSpPr/>
          <p:nvPr/>
        </p:nvGrpSpPr>
        <p:grpSpPr>
          <a:xfrm>
            <a:off x="2428860" y="3500444"/>
            <a:ext cx="3618848" cy="642942"/>
            <a:chOff x="1714480" y="3500444"/>
            <a:chExt cx="3618848" cy="642942"/>
          </a:xfrm>
        </p:grpSpPr>
        <p:sp>
          <p:nvSpPr>
            <p:cNvPr id="11" name="TextBox 10"/>
            <p:cNvSpPr txBox="1"/>
            <p:nvPr/>
          </p:nvSpPr>
          <p:spPr>
            <a:xfrm>
              <a:off x="2741913" y="3643320"/>
              <a:ext cx="2591415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&lt;!-- &lt;%=new Date()%&gt; --&gt;</a:t>
              </a:r>
              <a:endParaRPr lang="zh-CN" altLang="en-US" dirty="0"/>
            </a:p>
          </p:txBody>
        </p:sp>
        <p:pic>
          <p:nvPicPr>
            <p:cNvPr id="12" name="图片 11" descr="按扭-37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4480" y="3500444"/>
              <a:ext cx="642942" cy="64294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785920" y="3558650"/>
              <a:ext cx="461665" cy="54758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示例</a:t>
              </a:r>
            </a:p>
          </p:txBody>
        </p:sp>
      </p:grp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14348" y="642924"/>
            <a:ext cx="317921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代码注释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1857356" y="1428742"/>
            <a:ext cx="4357718" cy="3293209"/>
            <a:chOff x="1142976" y="754176"/>
            <a:chExt cx="4357718" cy="3293209"/>
          </a:xfrm>
        </p:grpSpPr>
        <p:pic>
          <p:nvPicPr>
            <p:cNvPr id="7" name="图片 6" descr="按扭-17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2976" y="1428742"/>
              <a:ext cx="1438659" cy="143865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496777" y="192880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86050" y="754176"/>
              <a:ext cx="2714644" cy="329320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&lt;%</a:t>
              </a:r>
            </a:p>
            <a:p>
              <a:endParaRPr lang="zh-CN" altLang="en-US" sz="1600" dirty="0"/>
            </a:p>
            <a:p>
              <a:r>
                <a:rPr lang="en-US" sz="1600" dirty="0">
                  <a:solidFill>
                    <a:srgbClr val="00B050"/>
                  </a:solidFill>
                </a:rPr>
                <a:t>//</a:t>
              </a:r>
              <a:r>
                <a:rPr lang="zh-CN" altLang="en-US" sz="1600" dirty="0">
                  <a:solidFill>
                    <a:srgbClr val="00B050"/>
                  </a:solidFill>
                </a:rPr>
                <a:t>单行注释</a:t>
              </a:r>
              <a:endParaRPr lang="en-US" altLang="zh-CN" sz="1600" dirty="0">
                <a:solidFill>
                  <a:srgbClr val="00B050"/>
                </a:solidFill>
              </a:endParaRPr>
            </a:p>
            <a:p>
              <a:endParaRPr lang="zh-CN" altLang="en-US" sz="1600" dirty="0">
                <a:solidFill>
                  <a:srgbClr val="00B050"/>
                </a:solidFill>
              </a:endParaRPr>
            </a:p>
            <a:p>
              <a:r>
                <a:rPr lang="en-US" sz="1600" dirty="0">
                  <a:solidFill>
                    <a:srgbClr val="00B050"/>
                  </a:solidFill>
                </a:rPr>
                <a:t>/*</a:t>
              </a:r>
              <a:endParaRPr lang="zh-CN" altLang="en-US" sz="1600" dirty="0">
                <a:solidFill>
                  <a:srgbClr val="00B050"/>
                </a:solidFill>
              </a:endParaRPr>
            </a:p>
            <a:p>
              <a:r>
                <a:rPr lang="zh-CN" altLang="en-US" sz="1600" dirty="0">
                  <a:solidFill>
                    <a:srgbClr val="00B050"/>
                  </a:solidFill>
                </a:rPr>
                <a:t>多行注释</a:t>
              </a:r>
            </a:p>
            <a:p>
              <a:r>
                <a:rPr lang="en-US" sz="1600" dirty="0">
                  <a:solidFill>
                    <a:srgbClr val="00B050"/>
                  </a:solidFill>
                </a:rPr>
                <a:t>*/</a:t>
              </a:r>
            </a:p>
            <a:p>
              <a:endParaRPr lang="en-US" sz="1600" dirty="0"/>
            </a:p>
            <a:p>
              <a:r>
                <a:rPr lang="en-US" sz="1600" dirty="0">
                  <a:solidFill>
                    <a:srgbClr val="0070C0"/>
                  </a:solidFill>
                </a:rPr>
                <a:t>/**</a:t>
              </a:r>
              <a:r>
                <a:rPr lang="en-US" sz="1600" dirty="0" err="1">
                  <a:solidFill>
                    <a:srgbClr val="0070C0"/>
                  </a:solidFill>
                </a:rPr>
                <a:t>JavaDoc</a:t>
              </a:r>
              <a:r>
                <a:rPr lang="zh-CN" altLang="en-US" sz="1600" dirty="0">
                  <a:solidFill>
                    <a:srgbClr val="0070C0"/>
                  </a:solidFill>
                </a:rPr>
                <a:t>注释，用于成员注释</a:t>
              </a:r>
              <a:r>
                <a:rPr lang="en-US" sz="1600" dirty="0">
                  <a:solidFill>
                    <a:srgbClr val="0070C0"/>
                  </a:solidFill>
                </a:rPr>
                <a:t>*/</a:t>
              </a:r>
            </a:p>
            <a:p>
              <a:endParaRPr lang="en-US" sz="1600" dirty="0"/>
            </a:p>
            <a:p>
              <a:r>
                <a:rPr lang="en-US" sz="1600" dirty="0"/>
                <a:t>%&gt;</a:t>
              </a:r>
              <a:endParaRPr lang="zh-CN" altLang="en-US" sz="1600" dirty="0"/>
            </a:p>
            <a:p>
              <a:endParaRPr lang="zh-CN" altLang="en-US" sz="1600" dirty="0"/>
            </a:p>
          </p:txBody>
        </p:sp>
      </p:grp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8850" y="1943100"/>
            <a:ext cx="44577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18"/>
          <p:cNvSpPr txBox="1">
            <a:spLocks noChangeArrowheads="1"/>
          </p:cNvSpPr>
          <p:nvPr/>
        </p:nvSpPr>
        <p:spPr bwMode="auto">
          <a:xfrm>
            <a:off x="2884885" y="2301499"/>
            <a:ext cx="323016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6600"/>
                </a:solidFill>
                <a:latin typeface="Arial" charset="0"/>
                <a:ea typeface="黑体" pitchFamily="49" charset="-122"/>
              </a:rPr>
              <a:t>1</a:t>
            </a:r>
            <a:r>
              <a:rPr lang="en-US" altLang="zh-CN" sz="15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      	 </a:t>
            </a:r>
            <a:r>
              <a:rPr lang="en-US" altLang="zh-CN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 JSP</a:t>
            </a:r>
            <a:r>
              <a:rPr lang="zh-CN" altLang="en-US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1590798195"/>
      </p:ext>
    </p:extLst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8850" y="1943100"/>
            <a:ext cx="44577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18"/>
          <p:cNvSpPr txBox="1">
            <a:spLocks noChangeArrowheads="1"/>
          </p:cNvSpPr>
          <p:nvPr/>
        </p:nvSpPr>
        <p:spPr bwMode="auto">
          <a:xfrm>
            <a:off x="2884885" y="2301499"/>
            <a:ext cx="323016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6600"/>
                </a:solidFill>
                <a:latin typeface="Arial" charset="0"/>
                <a:ea typeface="黑体" pitchFamily="49" charset="-122"/>
              </a:rPr>
              <a:t>5	</a:t>
            </a:r>
            <a:r>
              <a:rPr lang="en-US" altLang="zh-CN" sz="15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JSP</a:t>
            </a:r>
            <a:r>
              <a:rPr lang="zh-CN" altLang="en-US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常用对象</a:t>
            </a:r>
          </a:p>
        </p:txBody>
      </p:sp>
    </p:spTree>
    <p:extLst>
      <p:ext uri="{BB962C8B-B14F-4D97-AF65-F5344CB8AC3E}">
        <p14:creationId xmlns:p14="http://schemas.microsoft.com/office/powerpoint/2010/main" val="1590798195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 txBox="1">
            <a:spLocks noChangeArrowheads="1"/>
          </p:cNvSpPr>
          <p:nvPr/>
        </p:nvSpPr>
        <p:spPr bwMode="auto">
          <a:xfrm>
            <a:off x="672703" y="646102"/>
            <a:ext cx="173905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主要内容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346034" y="1814810"/>
            <a:ext cx="3217499" cy="684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request</a:t>
            </a: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对象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5072066" y="1815573"/>
            <a:ext cx="3338131" cy="684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response</a:t>
            </a: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对象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039798" y="3214692"/>
            <a:ext cx="343352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1500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session</a:t>
            </a: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对象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4714876" y="3214692"/>
            <a:ext cx="399262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1500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application</a:t>
            </a: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对象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18" y="1953417"/>
            <a:ext cx="545875" cy="545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8716" y="2064408"/>
            <a:ext cx="463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01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196" y="1949823"/>
            <a:ext cx="545875" cy="54587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4531094" y="2060814"/>
            <a:ext cx="463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02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06" y="3311974"/>
            <a:ext cx="545875" cy="54587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789804" y="3422965"/>
            <a:ext cx="463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03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284" y="3330385"/>
            <a:ext cx="545875" cy="54587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4473182" y="3441376"/>
            <a:ext cx="463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04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0286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1" grpId="0"/>
      <p:bldP spid="6" grpId="0"/>
      <p:bldP spid="24" grpId="0"/>
      <p:bldP spid="26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 txBox="1">
            <a:spLocks noChangeArrowheads="1"/>
          </p:cNvSpPr>
          <p:nvPr/>
        </p:nvSpPr>
        <p:spPr bwMode="auto">
          <a:xfrm>
            <a:off x="672703" y="646102"/>
            <a:ext cx="247053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request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对象</a:t>
            </a:r>
          </a:p>
        </p:txBody>
      </p:sp>
      <p:grpSp>
        <p:nvGrpSpPr>
          <p:cNvPr id="16" name="组合 13"/>
          <p:cNvGrpSpPr/>
          <p:nvPr/>
        </p:nvGrpSpPr>
        <p:grpSpPr>
          <a:xfrm>
            <a:off x="1428728" y="1776033"/>
            <a:ext cx="6136475" cy="1438659"/>
            <a:chOff x="1142976" y="1428742"/>
            <a:chExt cx="6136475" cy="1438659"/>
          </a:xfrm>
        </p:grpSpPr>
        <p:pic>
          <p:nvPicPr>
            <p:cNvPr id="17" name="图片 16" descr="按扭-17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2976" y="1428742"/>
              <a:ext cx="1438659" cy="1438659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496777" y="192880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14612" y="1928808"/>
              <a:ext cx="4564839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String </a:t>
              </a:r>
              <a:r>
                <a:rPr lang="en-US" dirty="0" err="1"/>
                <a:t>request.getParameter</a:t>
              </a:r>
              <a:r>
                <a:rPr lang="en-US" dirty="0"/>
                <a:t>(String parameter)</a:t>
              </a:r>
              <a:endParaRPr lang="zh-CN" altLang="en-US" dirty="0"/>
            </a:p>
          </p:txBody>
        </p:sp>
      </p:grpSp>
      <p:grpSp>
        <p:nvGrpSpPr>
          <p:cNvPr id="20" name="组合 14"/>
          <p:cNvGrpSpPr/>
          <p:nvPr/>
        </p:nvGrpSpPr>
        <p:grpSpPr>
          <a:xfrm>
            <a:off x="1830055" y="3500444"/>
            <a:ext cx="4967759" cy="642942"/>
            <a:chOff x="1714480" y="3500444"/>
            <a:chExt cx="4967759" cy="642942"/>
          </a:xfrm>
        </p:grpSpPr>
        <p:sp>
          <p:nvSpPr>
            <p:cNvPr id="21" name="TextBox 20"/>
            <p:cNvSpPr txBox="1"/>
            <p:nvPr/>
          </p:nvSpPr>
          <p:spPr>
            <a:xfrm>
              <a:off x="2884789" y="3571882"/>
              <a:ext cx="379745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String id = </a:t>
              </a:r>
              <a:r>
                <a:rPr lang="en-US" dirty="0" err="1"/>
                <a:t>request.getParameter</a:t>
              </a:r>
              <a:r>
                <a:rPr lang="en-US" dirty="0"/>
                <a:t>("id");</a:t>
              </a:r>
              <a:endParaRPr lang="zh-CN" altLang="en-US" dirty="0"/>
            </a:p>
          </p:txBody>
        </p:sp>
        <p:pic>
          <p:nvPicPr>
            <p:cNvPr id="22" name="图片 21" descr="按扭-37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4480" y="3500444"/>
              <a:ext cx="642942" cy="642942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785920" y="3558650"/>
              <a:ext cx="461665" cy="54758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示例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42976" y="16430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>
                <a:solidFill>
                  <a:srgbClr val="F79646"/>
                </a:solidFill>
                <a:latin typeface="黑体" pitchFamily="49" charset="-122"/>
                <a:ea typeface="黑体" pitchFamily="49" charset="-122"/>
              </a:rPr>
              <a:t>获取请求参数值</a:t>
            </a:r>
          </a:p>
        </p:txBody>
      </p:sp>
    </p:spTree>
    <p:extLst>
      <p:ext uri="{BB962C8B-B14F-4D97-AF65-F5344CB8AC3E}">
        <p14:creationId xmlns:p14="http://schemas.microsoft.com/office/powerpoint/2010/main" val="2310028649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 txBox="1">
            <a:spLocks noChangeArrowheads="1"/>
          </p:cNvSpPr>
          <p:nvPr/>
        </p:nvSpPr>
        <p:spPr bwMode="auto">
          <a:xfrm>
            <a:off x="672703" y="646102"/>
            <a:ext cx="247053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request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对象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928662" y="1500180"/>
            <a:ext cx="6929065" cy="1438659"/>
            <a:chOff x="1142976" y="1428742"/>
            <a:chExt cx="6929065" cy="1438659"/>
          </a:xfrm>
        </p:grpSpPr>
        <p:pic>
          <p:nvPicPr>
            <p:cNvPr id="17" name="图片 16" descr="按扭-17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2976" y="1428742"/>
              <a:ext cx="1438659" cy="1438659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496777" y="192880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14612" y="1928808"/>
              <a:ext cx="5357429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String[] request. </a:t>
              </a:r>
              <a:r>
                <a:rPr lang="en-US" dirty="0" err="1"/>
                <a:t>getParameterValues</a:t>
              </a:r>
              <a:r>
                <a:rPr lang="en-US" dirty="0"/>
                <a:t>(String parameter)</a:t>
              </a:r>
              <a:endParaRPr lang="zh-CN" alt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42976" y="15100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>
                <a:solidFill>
                  <a:srgbClr val="F79646"/>
                </a:solidFill>
                <a:latin typeface="黑体" pitchFamily="49" charset="-122"/>
                <a:ea typeface="黑体" pitchFamily="49" charset="-122"/>
              </a:rPr>
              <a:t>获取</a:t>
            </a:r>
            <a:r>
              <a:rPr lang="en-US" altLang="zh-CN" i="1" dirty="0">
                <a:solidFill>
                  <a:srgbClr val="F79646"/>
                </a:solidFill>
                <a:latin typeface="黑体" pitchFamily="49" charset="-122"/>
                <a:ea typeface="黑体" pitchFamily="49" charset="-122"/>
              </a:rPr>
              <a:t>Form</a:t>
            </a:r>
            <a:r>
              <a:rPr lang="zh-CN" altLang="en-US" i="1" dirty="0">
                <a:solidFill>
                  <a:srgbClr val="F79646"/>
                </a:solidFill>
                <a:latin typeface="黑体" pitchFamily="49" charset="-122"/>
                <a:ea typeface="黑体" pitchFamily="49" charset="-122"/>
              </a:rPr>
              <a:t>表单的信息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42844" y="2643188"/>
            <a:ext cx="8715436" cy="1954381"/>
            <a:chOff x="142844" y="2714626"/>
            <a:chExt cx="8715436" cy="1954381"/>
          </a:xfrm>
        </p:grpSpPr>
        <p:grpSp>
          <p:nvGrpSpPr>
            <p:cNvPr id="3" name="组合 14"/>
            <p:cNvGrpSpPr/>
            <p:nvPr/>
          </p:nvGrpSpPr>
          <p:grpSpPr>
            <a:xfrm>
              <a:off x="142844" y="2714626"/>
              <a:ext cx="8715436" cy="1954381"/>
              <a:chOff x="1714480" y="2857502"/>
              <a:chExt cx="8715436" cy="195438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7215206" y="2857502"/>
                <a:ext cx="3214710" cy="195438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&lt;</a:t>
                </a:r>
                <a:r>
                  <a:rPr lang="en-US" sz="1100" dirty="0" err="1"/>
                  <a:t>li</a:t>
                </a:r>
                <a:r>
                  <a:rPr lang="en-US" sz="1100" dirty="0"/>
                  <a:t>&gt;</a:t>
                </a:r>
                <a:endParaRPr lang="zh-CN" altLang="en-US" sz="1100" dirty="0"/>
              </a:p>
              <a:p>
                <a:r>
                  <a:rPr lang="zh-CN" altLang="en-US" sz="1100" dirty="0"/>
                  <a:t>请选择个人爱好：</a:t>
                </a:r>
              </a:p>
              <a:p>
                <a:r>
                  <a:rPr lang="en-US" sz="1100" dirty="0"/>
                  <a:t>&lt;% </a:t>
                </a:r>
                <a:endParaRPr lang="zh-CN" altLang="en-US" sz="1100" dirty="0"/>
              </a:p>
              <a:p>
                <a:r>
                  <a:rPr lang="en-US" sz="1100" dirty="0"/>
                  <a:t>String[] like =</a:t>
                </a:r>
                <a:r>
                  <a:rPr lang="en-US" sz="1100" dirty="0" err="1"/>
                  <a:t>request.getParameterValues</a:t>
                </a:r>
                <a:r>
                  <a:rPr lang="en-US" sz="1100" dirty="0"/>
                  <a:t>(“like”);</a:t>
                </a:r>
                <a:endParaRPr lang="zh-CN" altLang="en-US" sz="1100" dirty="0"/>
              </a:p>
              <a:p>
                <a:r>
                  <a:rPr lang="en-US" sz="1100" dirty="0"/>
                  <a:t>for(</a:t>
                </a:r>
                <a:r>
                  <a:rPr lang="en-US" sz="1100" dirty="0" err="1"/>
                  <a:t>int</a:t>
                </a:r>
                <a:r>
                  <a:rPr lang="en-US" sz="1100" dirty="0"/>
                  <a:t> </a:t>
                </a:r>
                <a:r>
                  <a:rPr lang="en-US" sz="1100" dirty="0" err="1"/>
                  <a:t>i</a:t>
                </a:r>
                <a:r>
                  <a:rPr lang="en-US" sz="1100" dirty="0"/>
                  <a:t> =0;i&lt;</a:t>
                </a:r>
                <a:r>
                  <a:rPr lang="en-US" sz="1100" dirty="0" err="1"/>
                  <a:t>like.length;i</a:t>
                </a:r>
                <a:r>
                  <a:rPr lang="en-US" sz="1100" dirty="0"/>
                  <a:t>++){</a:t>
                </a:r>
                <a:endParaRPr lang="zh-CN" altLang="en-US" sz="1100" dirty="0"/>
              </a:p>
              <a:p>
                <a:r>
                  <a:rPr lang="en-US" sz="1100" dirty="0"/>
                  <a:t>%&gt;</a:t>
                </a:r>
                <a:endParaRPr lang="zh-CN" altLang="en-US" sz="1100" dirty="0"/>
              </a:p>
              <a:p>
                <a:r>
                  <a:rPr lang="en-US" sz="1100" dirty="0"/>
                  <a:t>&lt;%= new String(like[</a:t>
                </a:r>
                <a:r>
                  <a:rPr lang="en-US" sz="1100" dirty="0" err="1"/>
                  <a:t>i</a:t>
                </a:r>
                <a:r>
                  <a:rPr lang="en-US" sz="1100" dirty="0"/>
                  <a:t>].</a:t>
                </a:r>
                <a:r>
                  <a:rPr lang="en-US" sz="1100" dirty="0" err="1"/>
                  <a:t>getBytes</a:t>
                </a:r>
                <a:r>
                  <a:rPr lang="en-US" sz="1100" dirty="0"/>
                  <a:t>("ISO8859_1"),"GBK")+"&amp;</a:t>
                </a:r>
                <a:r>
                  <a:rPr lang="en-US" sz="1100" dirty="0" err="1"/>
                  <a:t>nbsp</a:t>
                </a:r>
                <a:r>
                  <a:rPr lang="en-US" sz="1100" dirty="0"/>
                  <a:t>;&amp;</a:t>
                </a:r>
                <a:r>
                  <a:rPr lang="en-US" sz="1100" dirty="0" err="1"/>
                  <a:t>nbsp</a:t>
                </a:r>
                <a:r>
                  <a:rPr lang="en-US" sz="1100" dirty="0"/>
                  <a:t>;" %&gt;</a:t>
                </a:r>
                <a:endParaRPr lang="zh-CN" altLang="en-US" sz="1100" dirty="0"/>
              </a:p>
              <a:p>
                <a:r>
                  <a:rPr lang="en-US" sz="1100" dirty="0"/>
                  <a:t>&lt;%   }    %&gt;</a:t>
                </a:r>
                <a:endParaRPr lang="zh-CN" altLang="en-US" sz="1100" dirty="0"/>
              </a:p>
              <a:p>
                <a:r>
                  <a:rPr lang="en-US" sz="1100" dirty="0"/>
                  <a:t>&lt;/</a:t>
                </a:r>
                <a:r>
                  <a:rPr lang="en-US" sz="1100" dirty="0" err="1"/>
                  <a:t>li</a:t>
                </a:r>
                <a:r>
                  <a:rPr lang="en-US" sz="1100" dirty="0"/>
                  <a:t>&gt;</a:t>
                </a:r>
                <a:endParaRPr lang="zh-CN" altLang="en-US" sz="1100" dirty="0"/>
              </a:p>
            </p:txBody>
          </p:sp>
          <p:pic>
            <p:nvPicPr>
              <p:cNvPr id="22" name="图片 21" descr="按扭-37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14480" y="3500444"/>
                <a:ext cx="642942" cy="642942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1785920" y="3558650"/>
                <a:ext cx="461665" cy="54758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示例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142976" y="2714626"/>
              <a:ext cx="4357718" cy="195438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dk1"/>
                  </a:solidFill>
                </a:rPr>
                <a:t>&lt;form&gt;</a:t>
              </a:r>
              <a:endParaRPr lang="zh-CN" altLang="en-US" sz="1100" dirty="0">
                <a:solidFill>
                  <a:schemeClr val="dk1"/>
                </a:solidFill>
              </a:endParaRPr>
            </a:p>
            <a:p>
              <a:r>
                <a:rPr lang="zh-CN" altLang="en-US" sz="1100" dirty="0">
                  <a:solidFill>
                    <a:schemeClr val="dk1"/>
                  </a:solidFill>
                </a:rPr>
                <a:t>   请选择个人爱好：</a:t>
              </a:r>
            </a:p>
            <a:p>
              <a:r>
                <a:rPr lang="en-US" sz="1100" dirty="0">
                  <a:solidFill>
                    <a:schemeClr val="dk1"/>
                  </a:solidFill>
                </a:rPr>
                <a:t>   &lt;div style=“width: 400px”&gt;</a:t>
              </a:r>
              <a:endParaRPr lang="zh-CN" altLang="en-US" sz="1100" dirty="0">
                <a:solidFill>
                  <a:schemeClr val="dk1"/>
                </a:solidFill>
              </a:endParaRPr>
            </a:p>
            <a:p>
              <a:r>
                <a:rPr lang="en-US" sz="1100" dirty="0">
                  <a:solidFill>
                    <a:schemeClr val="dk1"/>
                  </a:solidFill>
                </a:rPr>
                <a:t>   &lt;input name=“like” type=“checkbox” value=“</a:t>
              </a:r>
              <a:r>
                <a:rPr lang="zh-CN" altLang="en-US" sz="1100" dirty="0">
                  <a:solidFill>
                    <a:schemeClr val="dk1"/>
                  </a:solidFill>
                </a:rPr>
                <a:t>唱歌跳舞</a:t>
              </a:r>
              <a:r>
                <a:rPr lang="en-US" sz="1100" dirty="0">
                  <a:solidFill>
                    <a:schemeClr val="dk1"/>
                  </a:solidFill>
                </a:rPr>
                <a:t>” /&gt;</a:t>
              </a:r>
              <a:r>
                <a:rPr lang="zh-CN" altLang="en-US" sz="1100" dirty="0">
                  <a:solidFill>
                    <a:schemeClr val="dk1"/>
                  </a:solidFill>
                </a:rPr>
                <a:t>唱歌跳舞</a:t>
              </a:r>
            </a:p>
            <a:p>
              <a:r>
                <a:rPr lang="en-US" sz="1100" dirty="0">
                  <a:solidFill>
                    <a:schemeClr val="dk1"/>
                  </a:solidFill>
                </a:rPr>
                <a:t>   &lt;input name=“like” type=“checkbox” value=“</a:t>
              </a:r>
              <a:r>
                <a:rPr lang="zh-CN" altLang="en-US" sz="1100" dirty="0">
                  <a:solidFill>
                    <a:schemeClr val="dk1"/>
                  </a:solidFill>
                </a:rPr>
                <a:t>上网冲浪</a:t>
              </a:r>
              <a:r>
                <a:rPr lang="en-US" sz="1100" dirty="0">
                  <a:solidFill>
                    <a:schemeClr val="dk1"/>
                  </a:solidFill>
                </a:rPr>
                <a:t>” /&gt;</a:t>
              </a:r>
              <a:r>
                <a:rPr lang="zh-CN" altLang="en-US" sz="1100" dirty="0">
                  <a:solidFill>
                    <a:schemeClr val="dk1"/>
                  </a:solidFill>
                </a:rPr>
                <a:t>上网冲浪</a:t>
              </a:r>
            </a:p>
            <a:p>
              <a:r>
                <a:rPr lang="en-US" sz="1100" dirty="0">
                  <a:solidFill>
                    <a:schemeClr val="dk1"/>
                  </a:solidFill>
                </a:rPr>
                <a:t>   &lt;input name=“like” type=“checkbox” value=“</a:t>
              </a:r>
              <a:r>
                <a:rPr lang="zh-CN" altLang="en-US" sz="1100" dirty="0">
                  <a:solidFill>
                    <a:schemeClr val="dk1"/>
                  </a:solidFill>
                </a:rPr>
                <a:t>户外登山</a:t>
              </a:r>
              <a:r>
                <a:rPr lang="en-US" sz="1100" dirty="0">
                  <a:solidFill>
                    <a:schemeClr val="dk1"/>
                  </a:solidFill>
                </a:rPr>
                <a:t>” /&gt;</a:t>
              </a:r>
              <a:r>
                <a:rPr lang="zh-CN" altLang="en-US" sz="1100" dirty="0">
                  <a:solidFill>
                    <a:schemeClr val="dk1"/>
                  </a:solidFill>
                </a:rPr>
                <a:t>户外登山</a:t>
              </a:r>
            </a:p>
            <a:p>
              <a:r>
                <a:rPr lang="en-US" sz="1100" dirty="0">
                  <a:solidFill>
                    <a:schemeClr val="dk1"/>
                  </a:solidFill>
                </a:rPr>
                <a:t>   &lt;input name=“like” type=“checkbox” value=“</a:t>
              </a:r>
              <a:r>
                <a:rPr lang="zh-CN" altLang="en-US" sz="1100" dirty="0">
                  <a:solidFill>
                    <a:schemeClr val="dk1"/>
                  </a:solidFill>
                </a:rPr>
                <a:t>体育运动</a:t>
              </a:r>
              <a:r>
                <a:rPr lang="en-US" sz="1100" dirty="0">
                  <a:solidFill>
                    <a:schemeClr val="dk1"/>
                  </a:solidFill>
                </a:rPr>
                <a:t>” /&gt;</a:t>
              </a:r>
              <a:r>
                <a:rPr lang="zh-CN" altLang="en-US" sz="1100" dirty="0">
                  <a:solidFill>
                    <a:schemeClr val="dk1"/>
                  </a:solidFill>
                </a:rPr>
                <a:t>体育运动</a:t>
              </a:r>
            </a:p>
            <a:p>
              <a:r>
                <a:rPr lang="en-US" sz="1100" dirty="0">
                  <a:solidFill>
                    <a:schemeClr val="dk1"/>
                  </a:solidFill>
                </a:rPr>
                <a:t>   &lt;input name=“like” type=“checkbox” value=“</a:t>
              </a:r>
              <a:r>
                <a:rPr lang="zh-CN" altLang="en-US" sz="1100" dirty="0">
                  <a:solidFill>
                    <a:schemeClr val="dk1"/>
                  </a:solidFill>
                </a:rPr>
                <a:t>读书看报</a:t>
              </a:r>
              <a:r>
                <a:rPr lang="en-US" sz="1100" dirty="0">
                  <a:solidFill>
                    <a:schemeClr val="dk1"/>
                  </a:solidFill>
                </a:rPr>
                <a:t>” /&gt;</a:t>
              </a:r>
              <a:r>
                <a:rPr lang="zh-CN" altLang="en-US" sz="1100" dirty="0">
                  <a:solidFill>
                    <a:schemeClr val="dk1"/>
                  </a:solidFill>
                </a:rPr>
                <a:t>读书看报</a:t>
              </a:r>
            </a:p>
            <a:p>
              <a:r>
                <a:rPr lang="en-US" sz="1100" dirty="0">
                  <a:solidFill>
                    <a:schemeClr val="dk1"/>
                  </a:solidFill>
                </a:rPr>
                <a:t>  &lt;input name=“like” type=“checkbox” value=“</a:t>
              </a:r>
              <a:r>
                <a:rPr lang="zh-CN" altLang="en-US" sz="1100" dirty="0">
                  <a:solidFill>
                    <a:schemeClr val="dk1"/>
                  </a:solidFill>
                </a:rPr>
                <a:t>欣赏电影</a:t>
              </a:r>
              <a:r>
                <a:rPr lang="en-US" sz="1100" dirty="0">
                  <a:solidFill>
                    <a:schemeClr val="dk1"/>
                  </a:solidFill>
                </a:rPr>
                <a:t>” /&gt;</a:t>
              </a:r>
              <a:r>
                <a:rPr lang="zh-CN" altLang="en-US" sz="1100" dirty="0">
                  <a:solidFill>
                    <a:schemeClr val="dk1"/>
                  </a:solidFill>
                </a:rPr>
                <a:t>欣赏电影</a:t>
              </a:r>
            </a:p>
            <a:p>
              <a:r>
                <a:rPr lang="en-US" sz="1100" dirty="0">
                  <a:solidFill>
                    <a:schemeClr val="dk1"/>
                  </a:solidFill>
                </a:rPr>
                <a:t>   &lt;/div&gt;</a:t>
              </a:r>
              <a:endParaRPr lang="zh-CN" altLang="en-US" sz="1100" dirty="0">
                <a:solidFill>
                  <a:schemeClr val="dk1"/>
                </a:solidFill>
              </a:endParaRPr>
            </a:p>
            <a:p>
              <a:r>
                <a:rPr lang="en-US" sz="1100" dirty="0">
                  <a:solidFill>
                    <a:schemeClr val="dk1"/>
                  </a:solidFill>
                </a:rPr>
                <a:t>&lt;/form&gt;</a:t>
              </a:r>
              <a:endParaRPr lang="zh-CN" altLang="en-US" sz="1100" dirty="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0028649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 txBox="1">
            <a:spLocks noChangeArrowheads="1"/>
          </p:cNvSpPr>
          <p:nvPr/>
        </p:nvSpPr>
        <p:spPr bwMode="auto">
          <a:xfrm>
            <a:off x="672703" y="646102"/>
            <a:ext cx="247053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request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对象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86116" y="142874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>
                <a:solidFill>
                  <a:srgbClr val="F79646"/>
                </a:solidFill>
                <a:latin typeface="黑体" pitchFamily="49" charset="-122"/>
                <a:ea typeface="黑体" pitchFamily="49" charset="-122"/>
              </a:rPr>
              <a:t>获取请求客户端信息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428728" y="1928808"/>
          <a:ext cx="6500858" cy="269975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928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7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4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7303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" dirty="0"/>
                        <a:t>方法</a:t>
                      </a:r>
                      <a:endParaRPr lang="zh-CN" sz="1400" kern="1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"/>
                        <a:t>返回值</a:t>
                      </a:r>
                      <a:endParaRPr lang="zh-CN" sz="14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"/>
                        <a:t>说明</a:t>
                      </a:r>
                      <a:endParaRPr lang="zh-CN" sz="14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303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/>
                        <a:t>getHeader(String name)</a:t>
                      </a:r>
                      <a:endParaRPr lang="zh-CN" sz="14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/>
                        <a:t>String</a:t>
                      </a:r>
                      <a:endParaRPr lang="zh-CN" sz="14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"/>
                        <a:t>返回指定名称的</a:t>
                      </a:r>
                      <a:r>
                        <a:rPr lang="en-US" sz="1400" kern="100"/>
                        <a:t>HTTP</a:t>
                      </a:r>
                      <a:r>
                        <a:rPr lang="zh-CN" sz="1400" kern="100"/>
                        <a:t>头信息</a:t>
                      </a:r>
                      <a:endParaRPr lang="zh-CN" sz="14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303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/>
                        <a:t>getMethod()</a:t>
                      </a:r>
                      <a:endParaRPr lang="zh-CN" sz="14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/>
                        <a:t>String</a:t>
                      </a:r>
                      <a:endParaRPr lang="zh-CN" sz="14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"/>
                        <a:t>获取客户端向服务器发送请求的方法</a:t>
                      </a:r>
                      <a:endParaRPr lang="zh-CN" sz="14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303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/>
                        <a:t>getContextPath()</a:t>
                      </a:r>
                      <a:endParaRPr lang="zh-CN" sz="14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/>
                        <a:t>String</a:t>
                      </a:r>
                      <a:endParaRPr lang="zh-CN" sz="14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"/>
                        <a:t>返回请求路径</a:t>
                      </a:r>
                      <a:endParaRPr lang="zh-CN" sz="14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303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/>
                        <a:t>getProtocol()</a:t>
                      </a:r>
                      <a:endParaRPr lang="zh-CN" sz="14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/>
                        <a:t>String</a:t>
                      </a:r>
                      <a:endParaRPr lang="zh-CN" sz="14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"/>
                        <a:t>返回请求使用的协议</a:t>
                      </a:r>
                      <a:endParaRPr lang="zh-CN" sz="14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303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/>
                        <a:t>getRemoteAddr()</a:t>
                      </a:r>
                      <a:endParaRPr lang="zh-CN" sz="14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/>
                        <a:t>String</a:t>
                      </a:r>
                      <a:endParaRPr lang="zh-CN" sz="14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"/>
                        <a:t>返回客户端</a:t>
                      </a:r>
                      <a:r>
                        <a:rPr lang="en-US" sz="1400" kern="100"/>
                        <a:t>IP</a:t>
                      </a:r>
                      <a:r>
                        <a:rPr lang="zh-CN" sz="1400" kern="100"/>
                        <a:t>地址</a:t>
                      </a:r>
                      <a:endParaRPr lang="zh-CN" sz="14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303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/>
                        <a:t>getRemoteHost()</a:t>
                      </a:r>
                      <a:endParaRPr lang="zh-CN" sz="14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/>
                        <a:t>String</a:t>
                      </a:r>
                      <a:endParaRPr lang="zh-CN" sz="14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"/>
                        <a:t>返回客户端主机名称</a:t>
                      </a:r>
                      <a:endParaRPr lang="zh-CN" sz="14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303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/>
                        <a:t>getRemotePort()</a:t>
                      </a:r>
                      <a:endParaRPr lang="zh-CN" sz="14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/>
                        <a:t>int</a:t>
                      </a:r>
                      <a:endParaRPr lang="zh-CN" sz="14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"/>
                        <a:t>返回客户端发出请求的端口号</a:t>
                      </a:r>
                      <a:endParaRPr lang="zh-CN" sz="14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303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/>
                        <a:t>getServletPath()</a:t>
                      </a:r>
                      <a:endParaRPr lang="zh-CN" sz="14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/>
                        <a:t>String</a:t>
                      </a:r>
                      <a:endParaRPr lang="zh-CN" sz="14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"/>
                        <a:t>返回接受客户提交信息的页面</a:t>
                      </a:r>
                      <a:endParaRPr lang="zh-CN" sz="14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303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/>
                        <a:t>getRequestURI()</a:t>
                      </a:r>
                      <a:endParaRPr lang="zh-CN" sz="14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/>
                        <a:t>String</a:t>
                      </a:r>
                      <a:endParaRPr lang="zh-CN" sz="14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"/>
                        <a:t>返回部分客户端请求的地址，不包括请求的参数</a:t>
                      </a:r>
                      <a:endParaRPr lang="zh-CN" sz="14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303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/>
                        <a:t>getRequestURL()</a:t>
                      </a:r>
                      <a:endParaRPr lang="zh-CN" sz="14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/>
                        <a:t>StringBuffer</a:t>
                      </a:r>
                      <a:endParaRPr lang="zh-CN" sz="14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" dirty="0"/>
                        <a:t>返回客户端请求地址</a:t>
                      </a:r>
                      <a:endParaRPr lang="zh-CN" sz="1400" kern="1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028649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 txBox="1">
            <a:spLocks noChangeArrowheads="1"/>
          </p:cNvSpPr>
          <p:nvPr/>
        </p:nvSpPr>
        <p:spPr bwMode="auto">
          <a:xfrm>
            <a:off x="672703" y="646102"/>
            <a:ext cx="247053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request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对象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928662" y="1714494"/>
            <a:ext cx="6883347" cy="1438659"/>
            <a:chOff x="1142976" y="1428742"/>
            <a:chExt cx="6883347" cy="1438659"/>
          </a:xfrm>
        </p:grpSpPr>
        <p:pic>
          <p:nvPicPr>
            <p:cNvPr id="17" name="图片 16" descr="按扭-17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2976" y="1428742"/>
              <a:ext cx="1438659" cy="1438659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496777" y="192880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14612" y="1928808"/>
              <a:ext cx="5311711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Object </a:t>
              </a:r>
              <a:r>
                <a:rPr lang="en-US" dirty="0" err="1"/>
                <a:t>request.setAttribute</a:t>
              </a:r>
              <a:r>
                <a:rPr lang="en-US" dirty="0"/>
                <a:t>(String name ,Object value)</a:t>
              </a:r>
              <a:endParaRPr lang="zh-CN" alt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42976" y="135730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>
                <a:solidFill>
                  <a:srgbClr val="F79646"/>
                </a:solidFill>
                <a:latin typeface="黑体" pitchFamily="49" charset="-122"/>
                <a:ea typeface="黑体" pitchFamily="49" charset="-122"/>
              </a:rPr>
              <a:t>在作用域中管理属性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214414" y="3000378"/>
            <a:ext cx="6947649" cy="1643074"/>
            <a:chOff x="1428728" y="3214692"/>
            <a:chExt cx="6947649" cy="1643074"/>
          </a:xfrm>
        </p:grpSpPr>
        <p:grpSp>
          <p:nvGrpSpPr>
            <p:cNvPr id="3" name="组合 14"/>
            <p:cNvGrpSpPr/>
            <p:nvPr/>
          </p:nvGrpSpPr>
          <p:grpSpPr>
            <a:xfrm>
              <a:off x="1428728" y="3214692"/>
              <a:ext cx="6543544" cy="1000132"/>
              <a:chOff x="1928794" y="3571882"/>
              <a:chExt cx="6543544" cy="100013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867855" y="3571882"/>
                <a:ext cx="5604483" cy="36933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request.setAttribute</a:t>
                </a:r>
                <a:r>
                  <a:rPr lang="en-US" dirty="0"/>
                  <a:t>("</a:t>
                </a:r>
                <a:r>
                  <a:rPr lang="en-US" dirty="0" err="1"/>
                  <a:t>date",new</a:t>
                </a:r>
                <a:r>
                  <a:rPr lang="en-US" dirty="0"/>
                  <a:t> Date()); //</a:t>
                </a:r>
                <a:r>
                  <a:rPr lang="zh-CN" altLang="en-US" dirty="0"/>
                  <a:t>添加一个属性</a:t>
                </a:r>
              </a:p>
            </p:txBody>
          </p:sp>
          <p:pic>
            <p:nvPicPr>
              <p:cNvPr id="22" name="图片 21" descr="按扭-37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928794" y="3929072"/>
                <a:ext cx="642942" cy="642942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2000234" y="3987278"/>
                <a:ext cx="461665" cy="54758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示例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2357422" y="3934436"/>
              <a:ext cx="6018955" cy="9233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dk1"/>
                  </a:solidFill>
                </a:rPr>
                <a:t>&lt;</a:t>
              </a:r>
              <a:r>
                <a:rPr lang="en-US" dirty="0" err="1">
                  <a:solidFill>
                    <a:schemeClr val="dk1"/>
                  </a:solidFill>
                </a:rPr>
                <a:t>ul</a:t>
              </a:r>
              <a:r>
                <a:rPr lang="en-US" dirty="0">
                  <a:solidFill>
                    <a:schemeClr val="dk1"/>
                  </a:solidFill>
                </a:rPr>
                <a:t> style=“line-height: 24px;”&gt;</a:t>
              </a:r>
              <a:endParaRPr lang="zh-CN" altLang="en-US" dirty="0">
                <a:solidFill>
                  <a:schemeClr val="dk1"/>
                </a:solidFill>
              </a:endParaRPr>
            </a:p>
            <a:p>
              <a:r>
                <a:rPr lang="en-US" dirty="0">
                  <a:solidFill>
                    <a:schemeClr val="dk1"/>
                  </a:solidFill>
                </a:rPr>
                <a:t>  &lt;</a:t>
              </a:r>
              <a:r>
                <a:rPr lang="en-US" dirty="0" err="1">
                  <a:solidFill>
                    <a:schemeClr val="dk1"/>
                  </a:solidFill>
                </a:rPr>
                <a:t>li</a:t>
              </a:r>
              <a:r>
                <a:rPr lang="en-US" dirty="0">
                  <a:solidFill>
                    <a:schemeClr val="dk1"/>
                  </a:solidFill>
                </a:rPr>
                <a:t>&gt;</a:t>
              </a:r>
              <a:r>
                <a:rPr lang="zh-CN" altLang="en-US" dirty="0">
                  <a:solidFill>
                    <a:schemeClr val="dk1"/>
                  </a:solidFill>
                </a:rPr>
                <a:t>获取</a:t>
              </a:r>
              <a:r>
                <a:rPr lang="en-US" dirty="0">
                  <a:solidFill>
                    <a:schemeClr val="dk1"/>
                  </a:solidFill>
                </a:rPr>
                <a:t>date</a:t>
              </a:r>
              <a:r>
                <a:rPr lang="zh-CN" altLang="en-US" dirty="0">
                  <a:solidFill>
                    <a:schemeClr val="dk1"/>
                  </a:solidFill>
                </a:rPr>
                <a:t>属性：</a:t>
              </a:r>
              <a:r>
                <a:rPr lang="en-US" dirty="0">
                  <a:solidFill>
                    <a:schemeClr val="dk1"/>
                  </a:solidFill>
                </a:rPr>
                <a:t>&lt;%=</a:t>
              </a:r>
              <a:r>
                <a:rPr lang="en-US" dirty="0" err="1">
                  <a:solidFill>
                    <a:schemeClr val="dk1"/>
                  </a:solidFill>
                </a:rPr>
                <a:t>request.getAttribute</a:t>
              </a:r>
              <a:r>
                <a:rPr lang="en-US" dirty="0">
                  <a:solidFill>
                    <a:schemeClr val="dk1"/>
                  </a:solidFill>
                </a:rPr>
                <a:t>(“date”) %&gt;&lt;/</a:t>
              </a:r>
              <a:r>
                <a:rPr lang="en-US" dirty="0" err="1">
                  <a:solidFill>
                    <a:schemeClr val="dk1"/>
                  </a:solidFill>
                </a:rPr>
                <a:t>li</a:t>
              </a:r>
              <a:r>
                <a:rPr lang="en-US" dirty="0">
                  <a:solidFill>
                    <a:schemeClr val="dk1"/>
                  </a:solidFill>
                </a:rPr>
                <a:t>&gt;</a:t>
              </a:r>
              <a:endParaRPr lang="zh-CN" altLang="en-US" dirty="0">
                <a:solidFill>
                  <a:schemeClr val="dk1"/>
                </a:solidFill>
              </a:endParaRPr>
            </a:p>
            <a:p>
              <a:r>
                <a:rPr lang="en-US" dirty="0">
                  <a:solidFill>
                    <a:schemeClr val="dk1"/>
                  </a:solidFill>
                </a:rPr>
                <a:t>&lt;/</a:t>
              </a:r>
              <a:r>
                <a:rPr lang="en-US" dirty="0" err="1">
                  <a:solidFill>
                    <a:schemeClr val="dk1"/>
                  </a:solidFill>
                </a:rPr>
                <a:t>ul</a:t>
              </a:r>
              <a:r>
                <a:rPr lang="en-US" dirty="0">
                  <a:solidFill>
                    <a:schemeClr val="dk1"/>
                  </a:solidFill>
                </a:rPr>
                <a:t>&gt;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</p:grpSp>
      <p:sp>
        <p:nvSpPr>
          <p:cNvPr id="15" name="上下箭头 14"/>
          <p:cNvSpPr/>
          <p:nvPr/>
        </p:nvSpPr>
        <p:spPr>
          <a:xfrm>
            <a:off x="4714876" y="3403605"/>
            <a:ext cx="214314" cy="285752"/>
          </a:xfrm>
          <a:prstGeom prst="upDownArrow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028649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672703" y="646102"/>
            <a:ext cx="247053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</a:pP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cookie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管理</a:t>
            </a:r>
          </a:p>
        </p:txBody>
      </p:sp>
      <p:sp>
        <p:nvSpPr>
          <p:cNvPr id="6" name="矩形 5"/>
          <p:cNvSpPr/>
          <p:nvPr/>
        </p:nvSpPr>
        <p:spPr>
          <a:xfrm>
            <a:off x="1000100" y="1571618"/>
            <a:ext cx="6500842" cy="1200329"/>
          </a:xfrm>
          <a:prstGeom prst="rect">
            <a:avLst/>
          </a:prstGeom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cookie</a:t>
            </a:r>
            <a:r>
              <a:rPr lang="zh-CN" alt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是小段的文本信息，通过使用</a:t>
            </a:r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cookie</a:t>
            </a:r>
            <a:r>
              <a:rPr lang="zh-CN" alt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可以标识用户身份、记录用户名及密码、跟踪重复用户。</a:t>
            </a:r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cookie</a:t>
            </a:r>
            <a:r>
              <a:rPr lang="zh-CN" alt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在服务器端生成并发送给浏览器，浏览器将</a:t>
            </a:r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cookie</a:t>
            </a:r>
            <a:r>
              <a:rPr lang="zh-CN" alt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的</a:t>
            </a:r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key/value</a:t>
            </a:r>
            <a:r>
              <a:rPr lang="zh-CN" alt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保存到某个指定的目录中，服务器的名称与值可以由服务器端定义。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00298" y="32861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428728" y="2857502"/>
            <a:ext cx="5286412" cy="19409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通过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cookie</a:t>
            </a:r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的</a:t>
            </a:r>
            <a:r>
              <a:rPr lang="en-US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getCookies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()</a:t>
            </a:r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方法可以获取到所有的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cookie</a:t>
            </a:r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对象集合，然后通过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cookie</a:t>
            </a:r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对象的</a:t>
            </a:r>
            <a:r>
              <a:rPr lang="en-US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getName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()</a:t>
            </a:r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方法获取到指定名称的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cookie</a:t>
            </a:r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，再通过</a:t>
            </a:r>
            <a:r>
              <a:rPr lang="en-US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getValue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()</a:t>
            </a:r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方法即可获取到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cookie</a:t>
            </a:r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对象的值。另外，将一个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cookie</a:t>
            </a:r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对象发送到客户端使用了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response</a:t>
            </a:r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对象的</a:t>
            </a:r>
            <a:r>
              <a:rPr lang="en-US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addCookie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()</a:t>
            </a:r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方法。</a:t>
            </a:r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672703" y="646102"/>
            <a:ext cx="247053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</a:pP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cookie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管理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00298" y="32861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86380" y="2456121"/>
            <a:ext cx="3214678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String[] info = new String[]{"","",""};</a:t>
            </a:r>
            <a:endParaRPr lang="zh-CN" altLang="en-US" sz="1200" dirty="0"/>
          </a:p>
          <a:p>
            <a:r>
              <a:rPr lang="en-US" sz="1200" dirty="0"/>
              <a:t>Cookie[] cook = </a:t>
            </a:r>
            <a:r>
              <a:rPr lang="en-US" sz="1200" dirty="0" err="1"/>
              <a:t>request.getCookies</a:t>
            </a:r>
            <a:r>
              <a:rPr lang="en-US" sz="1200" dirty="0"/>
              <a:t>();</a:t>
            </a:r>
            <a:endParaRPr lang="zh-CN" altLang="en-US" sz="1200" dirty="0"/>
          </a:p>
          <a:p>
            <a:r>
              <a:rPr lang="en-US" sz="1200" dirty="0"/>
              <a:t>if(cook!=null){</a:t>
            </a:r>
            <a:endParaRPr lang="zh-CN" altLang="en-US" sz="1200" dirty="0"/>
          </a:p>
          <a:p>
            <a:r>
              <a:rPr lang="en-US" sz="1200" dirty="0"/>
              <a:t>  for(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=0;i&lt;</a:t>
            </a:r>
            <a:r>
              <a:rPr lang="en-US" sz="1200" dirty="0" err="1"/>
              <a:t>cook.length;i</a:t>
            </a:r>
            <a:r>
              <a:rPr lang="en-US" sz="1200" dirty="0"/>
              <a:t>++){</a:t>
            </a:r>
            <a:endParaRPr lang="zh-CN" altLang="en-US" sz="1200" dirty="0"/>
          </a:p>
          <a:p>
            <a:r>
              <a:rPr lang="en-US" sz="1200" dirty="0"/>
              <a:t>    if(cook[</a:t>
            </a:r>
            <a:r>
              <a:rPr lang="en-US" sz="1200" dirty="0" err="1"/>
              <a:t>i</a:t>
            </a:r>
            <a:r>
              <a:rPr lang="en-US" sz="1200" dirty="0"/>
              <a:t>].</a:t>
            </a:r>
            <a:r>
              <a:rPr lang="en-US" sz="1200" dirty="0" err="1"/>
              <a:t>getName</a:t>
            </a:r>
            <a:r>
              <a:rPr lang="en-US" sz="1200" dirty="0"/>
              <a:t>().equals("</a:t>
            </a:r>
            <a:r>
              <a:rPr lang="en-US" sz="1200" dirty="0" err="1"/>
              <a:t>mrCookInfo</a:t>
            </a:r>
            <a:r>
              <a:rPr lang="en-US" sz="1200" dirty="0"/>
              <a:t>")){</a:t>
            </a:r>
            <a:endParaRPr lang="zh-CN" altLang="en-US" sz="1200" dirty="0"/>
          </a:p>
          <a:p>
            <a:r>
              <a:rPr lang="en-US" sz="1200" dirty="0"/>
              <a:t>      info = cook[</a:t>
            </a:r>
            <a:r>
              <a:rPr lang="en-US" sz="1200" dirty="0" err="1"/>
              <a:t>i</a:t>
            </a:r>
            <a:r>
              <a:rPr lang="en-US" sz="1200" dirty="0"/>
              <a:t>].</a:t>
            </a:r>
            <a:r>
              <a:rPr lang="en-US" sz="1200" dirty="0" err="1"/>
              <a:t>getValue</a:t>
            </a:r>
            <a:r>
              <a:rPr lang="en-US" sz="1200" dirty="0"/>
              <a:t>().split("#");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10" name="矩形 9"/>
          <p:cNvSpPr/>
          <p:nvPr/>
        </p:nvSpPr>
        <p:spPr>
          <a:xfrm>
            <a:off x="285720" y="2428874"/>
            <a:ext cx="4572000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/>
              <a:t>String name = </a:t>
            </a:r>
            <a:r>
              <a:rPr lang="en-US" sz="1200" dirty="0" err="1"/>
              <a:t>request.getParameter</a:t>
            </a:r>
            <a:r>
              <a:rPr lang="en-US" sz="1200" dirty="0"/>
              <a:t>("name");</a:t>
            </a:r>
            <a:endParaRPr lang="zh-CN" altLang="en-US" sz="1200" dirty="0"/>
          </a:p>
          <a:p>
            <a:r>
              <a:rPr lang="en-US" sz="1200" dirty="0"/>
              <a:t>String birthday = </a:t>
            </a:r>
            <a:r>
              <a:rPr lang="en-US" sz="1200" dirty="0" err="1"/>
              <a:t>request.getParameter</a:t>
            </a:r>
            <a:r>
              <a:rPr lang="en-US" sz="1200" dirty="0"/>
              <a:t>("birthday");</a:t>
            </a:r>
            <a:endParaRPr lang="zh-CN" altLang="en-US" sz="1200" dirty="0"/>
          </a:p>
          <a:p>
            <a:r>
              <a:rPr lang="en-US" sz="1200" dirty="0"/>
              <a:t>String mail = </a:t>
            </a:r>
            <a:r>
              <a:rPr lang="en-US" sz="1200" dirty="0" err="1"/>
              <a:t>request.getParameter</a:t>
            </a:r>
            <a:r>
              <a:rPr lang="en-US" sz="1200" dirty="0"/>
              <a:t>("mail");</a:t>
            </a:r>
            <a:endParaRPr lang="zh-CN" altLang="en-US" sz="1200" dirty="0"/>
          </a:p>
          <a:p>
            <a:r>
              <a:rPr lang="en-US" sz="1200" dirty="0"/>
              <a:t>Cookie </a:t>
            </a:r>
            <a:r>
              <a:rPr lang="en-US" sz="1200" dirty="0" err="1"/>
              <a:t>myCook</a:t>
            </a:r>
            <a:r>
              <a:rPr lang="en-US" sz="1200" dirty="0"/>
              <a:t> = new Cookie("</a:t>
            </a:r>
            <a:r>
              <a:rPr lang="en-US" sz="1200" dirty="0" err="1"/>
              <a:t>mrCookInfo",name</a:t>
            </a:r>
            <a:r>
              <a:rPr lang="en-US" sz="1200" dirty="0"/>
              <a:t>+"#"+birthday+"#"+mail);</a:t>
            </a:r>
            <a:endParaRPr lang="zh-CN" altLang="en-US" sz="1200" dirty="0"/>
          </a:p>
          <a:p>
            <a:r>
              <a:rPr lang="en-US" sz="1200" dirty="0" err="1"/>
              <a:t>myCook.setMaxAge</a:t>
            </a:r>
            <a:r>
              <a:rPr lang="en-US" sz="1200" dirty="0"/>
              <a:t>(60*60*24*365);//</a:t>
            </a:r>
            <a:r>
              <a:rPr lang="zh-CN" altLang="en-US" sz="1200" dirty="0"/>
              <a:t>设置</a:t>
            </a:r>
            <a:r>
              <a:rPr lang="en-US" sz="1200" dirty="0"/>
              <a:t>cookie</a:t>
            </a:r>
            <a:r>
              <a:rPr lang="zh-CN" altLang="en-US" sz="1200" dirty="0"/>
              <a:t>有效期</a:t>
            </a:r>
          </a:p>
          <a:p>
            <a:r>
              <a:rPr lang="en-US" sz="1200" dirty="0" err="1"/>
              <a:t>response.addCookie</a:t>
            </a:r>
            <a:r>
              <a:rPr lang="en-US" sz="1200" dirty="0"/>
              <a:t>(</a:t>
            </a:r>
            <a:r>
              <a:rPr lang="en-US" sz="1200" dirty="0" err="1"/>
              <a:t>myCook</a:t>
            </a:r>
            <a:r>
              <a:rPr lang="en-US" sz="1200" dirty="0"/>
              <a:t>);</a:t>
            </a:r>
            <a:endParaRPr lang="zh-CN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428728" y="1643056"/>
            <a:ext cx="125835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添加</a:t>
            </a:r>
            <a:r>
              <a:rPr lang="en-US" altLang="zh-CN" dirty="0"/>
              <a:t>cookie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72198" y="1643056"/>
            <a:ext cx="125835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读取</a:t>
            </a:r>
            <a:r>
              <a:rPr lang="en-US" altLang="zh-CN" dirty="0"/>
              <a:t>cookie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672703" y="646102"/>
            <a:ext cx="247053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</a:pP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response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对象</a:t>
            </a:r>
          </a:p>
        </p:txBody>
      </p:sp>
      <p:sp>
        <p:nvSpPr>
          <p:cNvPr id="14" name="矩形 13"/>
          <p:cNvSpPr/>
          <p:nvPr/>
        </p:nvSpPr>
        <p:spPr>
          <a:xfrm>
            <a:off x="2928926" y="1345162"/>
            <a:ext cx="2653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response</a:t>
            </a:r>
            <a:r>
              <a:rPr lang="zh-CN" altLang="en-US" dirty="0"/>
              <a:t>对象的常用方法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857224" y="1785932"/>
          <a:ext cx="7500990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 dirty="0"/>
                        <a:t>方法</a:t>
                      </a:r>
                      <a:endParaRPr lang="zh-CN" sz="1200" kern="1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 dirty="0"/>
                        <a:t>返回值</a:t>
                      </a:r>
                      <a:endParaRPr lang="zh-CN" sz="1200" kern="1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/>
                        <a:t>说明</a:t>
                      </a:r>
                      <a:endParaRPr lang="zh-CN" sz="12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 dirty="0" err="1"/>
                        <a:t>addHeader</a:t>
                      </a:r>
                      <a:r>
                        <a:rPr lang="en-US" sz="1200" kern="100" dirty="0"/>
                        <a:t>(String </a:t>
                      </a:r>
                      <a:r>
                        <a:rPr lang="en-US" sz="1200" kern="100" dirty="0" err="1"/>
                        <a:t>name,String</a:t>
                      </a:r>
                      <a:r>
                        <a:rPr lang="en-US" sz="1200" kern="100" dirty="0"/>
                        <a:t> value)</a:t>
                      </a:r>
                      <a:endParaRPr lang="zh-CN" sz="1200" kern="1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 dirty="0"/>
                        <a:t>void</a:t>
                      </a:r>
                      <a:endParaRPr lang="zh-CN" sz="1200" kern="1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/>
                        <a:t>添加</a:t>
                      </a:r>
                      <a:r>
                        <a:rPr lang="en-US" sz="1200" kern="100"/>
                        <a:t>HTTP</a:t>
                      </a:r>
                      <a:r>
                        <a:rPr lang="zh-CN" sz="1200" kern="100"/>
                        <a:t>文件头，如果同名的头存在，则覆盖</a:t>
                      </a:r>
                      <a:endParaRPr lang="zh-CN" sz="12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 dirty="0" err="1"/>
                        <a:t>setHeader</a:t>
                      </a:r>
                      <a:r>
                        <a:rPr lang="en-US" sz="1200" kern="100" dirty="0"/>
                        <a:t>(String </a:t>
                      </a:r>
                      <a:r>
                        <a:rPr lang="en-US" sz="1200" kern="100" dirty="0" err="1"/>
                        <a:t>name,String</a:t>
                      </a:r>
                      <a:r>
                        <a:rPr lang="en-US" sz="1200" kern="100" dirty="0"/>
                        <a:t> value)</a:t>
                      </a:r>
                      <a:endParaRPr lang="zh-CN" sz="1200" kern="1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 dirty="0"/>
                        <a:t>void</a:t>
                      </a:r>
                      <a:endParaRPr lang="zh-CN" sz="1200" kern="1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/>
                        <a:t>设定指定名称的文件并头的值，如果存在则覆盖</a:t>
                      </a:r>
                      <a:endParaRPr lang="zh-CN" sz="12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 dirty="0" err="1"/>
                        <a:t>addCookie</a:t>
                      </a:r>
                      <a:r>
                        <a:rPr lang="en-US" sz="1200" kern="100" dirty="0"/>
                        <a:t>(Cookie </a:t>
                      </a:r>
                      <a:r>
                        <a:rPr lang="en-US" sz="1200" kern="100" dirty="0" err="1"/>
                        <a:t>cookie</a:t>
                      </a:r>
                      <a:r>
                        <a:rPr lang="en-US" sz="1200" kern="100" dirty="0"/>
                        <a:t>)</a:t>
                      </a:r>
                      <a:endParaRPr lang="zh-CN" sz="1200" kern="1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/>
                        <a:t>void</a:t>
                      </a:r>
                      <a:endParaRPr lang="zh-CN" sz="12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/>
                        <a:t>向客户端添加一个</a:t>
                      </a:r>
                      <a:r>
                        <a:rPr lang="en-US" sz="1200" kern="100"/>
                        <a:t>cookie</a:t>
                      </a:r>
                      <a:r>
                        <a:rPr lang="zh-CN" sz="1200" kern="100"/>
                        <a:t>对象</a:t>
                      </a:r>
                      <a:endParaRPr lang="zh-CN" sz="12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 dirty="0" err="1"/>
                        <a:t>sendError</a:t>
                      </a:r>
                      <a:r>
                        <a:rPr lang="en-US" sz="1200" kern="100" dirty="0"/>
                        <a:t>(</a:t>
                      </a:r>
                      <a:r>
                        <a:rPr lang="en-US" sz="1200" kern="100" dirty="0" err="1"/>
                        <a:t>int</a:t>
                      </a:r>
                      <a:r>
                        <a:rPr lang="en-US" sz="1200" kern="100" dirty="0"/>
                        <a:t> </a:t>
                      </a:r>
                      <a:r>
                        <a:rPr lang="en-US" sz="1200" kern="100" dirty="0" err="1"/>
                        <a:t>sc,String</a:t>
                      </a:r>
                      <a:r>
                        <a:rPr lang="en-US" sz="1200" kern="100" dirty="0"/>
                        <a:t> </a:t>
                      </a:r>
                      <a:r>
                        <a:rPr lang="en-US" sz="1200" kern="100" dirty="0" err="1"/>
                        <a:t>msg</a:t>
                      </a:r>
                      <a:r>
                        <a:rPr lang="en-US" sz="1200" kern="100" dirty="0"/>
                        <a:t>)</a:t>
                      </a:r>
                      <a:endParaRPr lang="zh-CN" sz="1200" kern="1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 dirty="0"/>
                        <a:t>void</a:t>
                      </a:r>
                      <a:endParaRPr lang="zh-CN" sz="1200" kern="1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/>
                        <a:t>向客户端发送错误信息。例如：</a:t>
                      </a:r>
                      <a:r>
                        <a:rPr lang="en-US" sz="1200" kern="100"/>
                        <a:t>404 </a:t>
                      </a:r>
                      <a:r>
                        <a:rPr lang="zh-CN" sz="1200" kern="100"/>
                        <a:t>网页找不到</a:t>
                      </a:r>
                      <a:endParaRPr lang="zh-CN" sz="12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 dirty="0" err="1"/>
                        <a:t>sendRedirect</a:t>
                      </a:r>
                      <a:r>
                        <a:rPr lang="en-US" sz="1200" kern="100" dirty="0"/>
                        <a:t>(String location)</a:t>
                      </a:r>
                      <a:endParaRPr lang="zh-CN" sz="1200" kern="1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/>
                        <a:t>void</a:t>
                      </a:r>
                      <a:endParaRPr lang="zh-CN" sz="12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/>
                        <a:t>发送请求到另一个指定位置</a:t>
                      </a:r>
                      <a:endParaRPr lang="zh-CN" sz="12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 dirty="0" err="1"/>
                        <a:t>getOutputStream</a:t>
                      </a:r>
                      <a:r>
                        <a:rPr lang="en-US" sz="1200" kern="100" dirty="0"/>
                        <a:t>()</a:t>
                      </a:r>
                      <a:endParaRPr lang="zh-CN" sz="1200" kern="1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/>
                        <a:t>ServletOutputStream</a:t>
                      </a:r>
                      <a:endParaRPr lang="zh-CN" sz="12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/>
                        <a:t>获取客户端输出流对象</a:t>
                      </a:r>
                      <a:endParaRPr lang="zh-CN" sz="12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 dirty="0" err="1"/>
                        <a:t>setBufferSize</a:t>
                      </a:r>
                      <a:r>
                        <a:rPr lang="en-US" sz="1200" kern="100" dirty="0"/>
                        <a:t>(</a:t>
                      </a:r>
                      <a:r>
                        <a:rPr lang="en-US" sz="1200" kern="100" dirty="0" err="1"/>
                        <a:t>int</a:t>
                      </a:r>
                      <a:r>
                        <a:rPr lang="en-US" sz="1200" kern="100" dirty="0"/>
                        <a:t> size)</a:t>
                      </a:r>
                      <a:endParaRPr lang="zh-CN" sz="1200" kern="1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 dirty="0"/>
                        <a:t>void</a:t>
                      </a:r>
                      <a:endParaRPr lang="zh-CN" sz="1200" kern="1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 dirty="0"/>
                        <a:t>设置缓冲区大小</a:t>
                      </a:r>
                      <a:endParaRPr lang="zh-CN" sz="1200" kern="1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9"/>
          <p:cNvSpPr txBox="1">
            <a:spLocks noChangeArrowheads="1"/>
          </p:cNvSpPr>
          <p:nvPr/>
        </p:nvSpPr>
        <p:spPr bwMode="auto">
          <a:xfrm>
            <a:off x="672703" y="646102"/>
            <a:ext cx="247053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</a:pP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response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对象</a:t>
            </a:r>
          </a:p>
        </p:txBody>
      </p:sp>
      <p:sp>
        <p:nvSpPr>
          <p:cNvPr id="20" name="矩形 19"/>
          <p:cNvSpPr/>
          <p:nvPr/>
        </p:nvSpPr>
        <p:spPr>
          <a:xfrm>
            <a:off x="1500166" y="15001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重定向是通过使用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sendRedirect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()</a:t>
            </a:r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方法，将响应发送到另一个指定的位置进行处理。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037790" y="2786064"/>
            <a:ext cx="5677350" cy="642942"/>
            <a:chOff x="785786" y="2428874"/>
            <a:chExt cx="5677350" cy="642942"/>
          </a:xfrm>
        </p:grpSpPr>
        <p:sp>
          <p:nvSpPr>
            <p:cNvPr id="19" name="TextBox 18"/>
            <p:cNvSpPr txBox="1"/>
            <p:nvPr/>
          </p:nvSpPr>
          <p:spPr>
            <a:xfrm>
              <a:off x="1571604" y="2571750"/>
              <a:ext cx="4891532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err="1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response.sendRedirect</a:t>
              </a:r>
              <a:r>
                <a:rPr lang="en-US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("www.mingribook.com");</a:t>
              </a:r>
              <a:endPara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pic>
          <p:nvPicPr>
            <p:cNvPr id="21" name="图片 20" descr="按扭-37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5786" y="2428874"/>
              <a:ext cx="642942" cy="64294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57226" y="2487080"/>
              <a:ext cx="461665" cy="54758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示例</a:t>
              </a:r>
            </a:p>
          </p:txBody>
        </p:sp>
      </p:grp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3" descr="F:\工作\功夫系列课程\PPT模版\目录\橙色\目录-3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949115"/>
            <a:ext cx="4752528" cy="64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 Box 14"/>
          <p:cNvSpPr txBox="1">
            <a:spLocks noChangeArrowheads="1"/>
          </p:cNvSpPr>
          <p:nvPr/>
        </p:nvSpPr>
        <p:spPr bwMode="auto">
          <a:xfrm>
            <a:off x="2700814" y="1115054"/>
            <a:ext cx="260707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500" b="1" dirty="0">
                <a:solidFill>
                  <a:schemeClr val="bg1"/>
                </a:solidFill>
                <a:latin typeface="Arial" charset="0"/>
              </a:rPr>
              <a:t>01         </a:t>
            </a:r>
            <a:r>
              <a:rPr lang="en-US" altLang="zh-CN" sz="15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   JSP</a:t>
            </a:r>
            <a:r>
              <a:rPr lang="zh-CN" altLang="en-US" sz="15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概述</a:t>
            </a:r>
          </a:p>
        </p:txBody>
      </p:sp>
      <p:pic>
        <p:nvPicPr>
          <p:cNvPr id="9" name="Picture 13" descr="F:\工作\功夫系列课程\PPT模版\目录\橙色\目录-3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1757180"/>
            <a:ext cx="4752528" cy="64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2700814" y="1923119"/>
            <a:ext cx="260707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1500" b="1" dirty="0">
                <a:solidFill>
                  <a:schemeClr val="bg1"/>
                </a:solidFill>
                <a:latin typeface="Arial" charset="0"/>
              </a:rPr>
              <a:t>02    	</a:t>
            </a:r>
            <a:r>
              <a:rPr lang="zh-CN" altLang="en-US" sz="15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指令标签</a:t>
            </a:r>
          </a:p>
        </p:txBody>
      </p:sp>
      <p:pic>
        <p:nvPicPr>
          <p:cNvPr id="11" name="Picture 13" descr="F:\工作\功夫系列课程\PPT模版\目录\橙色\目录-3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2565245"/>
            <a:ext cx="4752528" cy="64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2700814" y="2731184"/>
            <a:ext cx="260707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500" b="1" dirty="0">
                <a:solidFill>
                  <a:schemeClr val="bg1"/>
                </a:solidFill>
                <a:latin typeface="Arial" charset="0"/>
              </a:rPr>
              <a:t>03 	</a:t>
            </a:r>
            <a:r>
              <a:rPr lang="zh-CN" altLang="en-US" sz="15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嵌入</a:t>
            </a:r>
            <a:r>
              <a:rPr lang="en-US" altLang="zh-CN" sz="15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Java</a:t>
            </a:r>
            <a:r>
              <a:rPr lang="zh-CN" altLang="en-US" sz="15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代码</a:t>
            </a:r>
          </a:p>
        </p:txBody>
      </p:sp>
      <p:pic>
        <p:nvPicPr>
          <p:cNvPr id="8" name="Picture 13" descr="F:\工作\功夫系列课程\PPT模版\目录\橙色\目录-3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3374502"/>
            <a:ext cx="4752528" cy="64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2751162" y="3540441"/>
            <a:ext cx="260707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500" b="1" dirty="0">
                <a:solidFill>
                  <a:schemeClr val="bg1"/>
                </a:solidFill>
                <a:latin typeface="Arial" charset="0"/>
              </a:rPr>
              <a:t>04      	</a:t>
            </a:r>
            <a:r>
              <a:rPr lang="zh-CN" altLang="en-US" sz="15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注释</a:t>
            </a:r>
          </a:p>
        </p:txBody>
      </p:sp>
      <p:pic>
        <p:nvPicPr>
          <p:cNvPr id="14" name="Picture 13" descr="F:\工作\功夫系列课程\PPT模版\目录\橙色\目录-3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3509" y="4143386"/>
            <a:ext cx="4752528" cy="64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776967" y="4309325"/>
            <a:ext cx="260707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500" b="1" dirty="0">
                <a:solidFill>
                  <a:schemeClr val="bg1"/>
                </a:solidFill>
                <a:latin typeface="Arial" charset="0"/>
              </a:rPr>
              <a:t>05 	JSP</a:t>
            </a:r>
            <a:r>
              <a:rPr lang="zh-CN" altLang="en-US" sz="15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常用对象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10" grpId="0"/>
      <p:bldP spid="13" grpId="0"/>
      <p:bldP spid="12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9"/>
          <p:cNvSpPr txBox="1">
            <a:spLocks noChangeArrowheads="1"/>
          </p:cNvSpPr>
          <p:nvPr/>
        </p:nvSpPr>
        <p:spPr bwMode="auto">
          <a:xfrm>
            <a:off x="672703" y="646102"/>
            <a:ext cx="247053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</a:pP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response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对象</a:t>
            </a:r>
          </a:p>
        </p:txBody>
      </p:sp>
      <p:sp>
        <p:nvSpPr>
          <p:cNvPr id="20" name="矩形 19"/>
          <p:cNvSpPr/>
          <p:nvPr/>
        </p:nvSpPr>
        <p:spPr>
          <a:xfrm>
            <a:off x="1785918" y="17859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setHeader</a:t>
            </a:r>
            <a:r>
              <a:rPr lang="en-US" altLang="zh-CN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()</a:t>
            </a:r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方法通过两个参数</a:t>
            </a:r>
            <a:r>
              <a:rPr lang="en-US" altLang="zh-CN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——</a:t>
            </a:r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头名称与参数值的方式来设置</a:t>
            </a:r>
            <a:r>
              <a:rPr lang="en-US" altLang="zh-CN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HTTP</a:t>
            </a:r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文件头。</a:t>
            </a:r>
          </a:p>
        </p:txBody>
      </p:sp>
      <p:grpSp>
        <p:nvGrpSpPr>
          <p:cNvPr id="2" name="组合 22"/>
          <p:cNvGrpSpPr/>
          <p:nvPr/>
        </p:nvGrpSpPr>
        <p:grpSpPr>
          <a:xfrm>
            <a:off x="1428728" y="3000378"/>
            <a:ext cx="4907608" cy="954107"/>
            <a:chOff x="785786" y="2285998"/>
            <a:chExt cx="4907608" cy="954107"/>
          </a:xfrm>
        </p:grpSpPr>
        <p:sp>
          <p:nvSpPr>
            <p:cNvPr id="19" name="TextBox 18"/>
            <p:cNvSpPr txBox="1"/>
            <p:nvPr/>
          </p:nvSpPr>
          <p:spPr>
            <a:xfrm>
              <a:off x="1605352" y="2285998"/>
              <a:ext cx="4088042" cy="95410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设置网页每</a:t>
              </a:r>
              <a:r>
                <a:rPr lang="en-US" sz="1400" dirty="0"/>
                <a:t>5</a:t>
              </a:r>
              <a:r>
                <a:rPr lang="zh-CN" altLang="en-US" sz="1400" dirty="0"/>
                <a:t>秒自动刷新一次。</a:t>
              </a:r>
            </a:p>
            <a:p>
              <a:r>
                <a:rPr lang="en-US" sz="1400" dirty="0" err="1"/>
                <a:t>response.setHeader</a:t>
              </a:r>
              <a:r>
                <a:rPr lang="en-US" sz="1400" dirty="0"/>
                <a:t>("refresh","5");</a:t>
              </a:r>
              <a:endParaRPr lang="zh-CN" altLang="en-US" sz="1400" dirty="0"/>
            </a:p>
            <a:p>
              <a:r>
                <a:rPr lang="zh-CN" altLang="en-US" sz="1400" dirty="0"/>
                <a:t>设置</a:t>
              </a:r>
              <a:r>
                <a:rPr lang="en-US" sz="1400" dirty="0"/>
                <a:t>2</a:t>
              </a:r>
              <a:r>
                <a:rPr lang="zh-CN" altLang="en-US" sz="1400" dirty="0"/>
                <a:t>秒钟后自动跳转至指定的页面。</a:t>
              </a:r>
            </a:p>
            <a:p>
              <a:r>
                <a:rPr lang="en-US" sz="1400" dirty="0" err="1"/>
                <a:t>response.setHeader</a:t>
              </a:r>
              <a:r>
                <a:rPr lang="en-US" sz="1400" dirty="0"/>
                <a:t>("refresh","2;URL=welcome.jsp");</a:t>
              </a:r>
              <a:endParaRPr lang="zh-CN" altLang="en-US" sz="1400" dirty="0"/>
            </a:p>
          </p:txBody>
        </p:sp>
        <p:pic>
          <p:nvPicPr>
            <p:cNvPr id="21" name="图片 20" descr="按扭-37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5786" y="2428874"/>
              <a:ext cx="642942" cy="64294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57226" y="2487080"/>
              <a:ext cx="461665" cy="54758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示例</a:t>
              </a:r>
            </a:p>
          </p:txBody>
        </p:sp>
      </p:grp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9"/>
          <p:cNvSpPr txBox="1">
            <a:spLocks noChangeArrowheads="1"/>
          </p:cNvSpPr>
          <p:nvPr/>
        </p:nvSpPr>
        <p:spPr bwMode="auto">
          <a:xfrm>
            <a:off x="672703" y="646102"/>
            <a:ext cx="247053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</a:pP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session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对象</a:t>
            </a:r>
          </a:p>
        </p:txBody>
      </p:sp>
      <p:sp>
        <p:nvSpPr>
          <p:cNvPr id="20" name="矩形 19"/>
          <p:cNvSpPr/>
          <p:nvPr/>
        </p:nvSpPr>
        <p:spPr>
          <a:xfrm>
            <a:off x="714348" y="1428742"/>
            <a:ext cx="7143800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session</a:t>
            </a:r>
            <a:r>
              <a:rPr lang="zh-CN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是与请求有关的会话对象，是</a:t>
            </a:r>
            <a:r>
              <a:rPr lang="en-US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java.servlet.http.HttpSession</a:t>
            </a:r>
            <a:r>
              <a:rPr lang="zh-CN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对象，用于保存和存储页面的请求信息。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4348" y="23574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42910" y="2500312"/>
            <a:ext cx="76438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session</a:t>
            </a:r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对象的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setAttribute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()</a:t>
            </a:r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方法可实现将信息保存在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session</a:t>
            </a:r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范围内，而通过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getAttribute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()</a:t>
            </a:r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方法可以获取保存在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session</a:t>
            </a:r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范围内的信息。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357290" y="3286130"/>
            <a:ext cx="5214974" cy="1428760"/>
            <a:chOff x="1357290" y="3286130"/>
            <a:chExt cx="5214974" cy="1428760"/>
          </a:xfrm>
        </p:grpSpPr>
        <p:grpSp>
          <p:nvGrpSpPr>
            <p:cNvPr id="12" name="组合 22"/>
            <p:cNvGrpSpPr/>
            <p:nvPr/>
          </p:nvGrpSpPr>
          <p:grpSpPr>
            <a:xfrm>
              <a:off x="1357290" y="3286130"/>
              <a:ext cx="4607911" cy="928694"/>
              <a:chOff x="785786" y="2143122"/>
              <a:chExt cx="4607911" cy="928694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605352" y="2143122"/>
                <a:ext cx="3788345" cy="52322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String </a:t>
                </a:r>
                <a:r>
                  <a:rPr lang="en-US" sz="1400" dirty="0" err="1"/>
                  <a:t>sessionMessage</a:t>
                </a:r>
                <a:r>
                  <a:rPr lang="en-US" sz="1400" dirty="0"/>
                  <a:t> = "session</a:t>
                </a:r>
                <a:r>
                  <a:rPr lang="zh-CN" altLang="en-US" sz="1400" dirty="0"/>
                  <a:t>练习</a:t>
                </a:r>
                <a:r>
                  <a:rPr lang="en-US" sz="1400" dirty="0"/>
                  <a:t>";</a:t>
                </a:r>
                <a:endParaRPr lang="zh-CN" altLang="en-US" sz="1400" dirty="0"/>
              </a:p>
              <a:p>
                <a:r>
                  <a:rPr lang="en-US" sz="1400" dirty="0" err="1"/>
                  <a:t>session.setAttribute</a:t>
                </a:r>
                <a:r>
                  <a:rPr lang="en-US" sz="1400" dirty="0"/>
                  <a:t>(“</a:t>
                </a:r>
                <a:r>
                  <a:rPr lang="en-US" sz="1400" dirty="0" err="1"/>
                  <a:t>message”,sessionMessage</a:t>
                </a:r>
                <a:r>
                  <a:rPr lang="en-US" sz="1400" dirty="0"/>
                  <a:t>);</a:t>
                </a:r>
                <a:endParaRPr lang="zh-CN" altLang="en-US" sz="1400" dirty="0"/>
              </a:p>
            </p:txBody>
          </p:sp>
          <p:pic>
            <p:nvPicPr>
              <p:cNvPr id="14" name="图片 13" descr="按扭-37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85786" y="2428874"/>
                <a:ext cx="642942" cy="642942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857226" y="2487080"/>
                <a:ext cx="461665" cy="54758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示例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174585" y="4191670"/>
              <a:ext cx="4397679" cy="5232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String message = (String)</a:t>
              </a:r>
              <a:r>
                <a:rPr lang="en-US" sz="1400" dirty="0" err="1"/>
                <a:t>session.getAttribute</a:t>
              </a:r>
              <a:r>
                <a:rPr lang="en-US" sz="1400" dirty="0"/>
                <a:t>("message");</a:t>
              </a:r>
              <a:endParaRPr lang="zh-CN" altLang="en-US" sz="1400" dirty="0"/>
            </a:p>
            <a:p>
              <a:r>
                <a:rPr lang="en-US" sz="1400" dirty="0"/>
                <a:t> </a:t>
              </a:r>
              <a:r>
                <a:rPr lang="en-US" sz="1400" dirty="0" err="1"/>
                <a:t>out.print</a:t>
              </a:r>
              <a:r>
                <a:rPr lang="en-US" sz="1400" dirty="0"/>
                <a:t>("</a:t>
              </a:r>
              <a:r>
                <a:rPr lang="zh-CN" altLang="en-US" sz="1400" dirty="0"/>
                <a:t>保存在</a:t>
              </a:r>
              <a:r>
                <a:rPr lang="en-US" sz="1400" dirty="0"/>
                <a:t>session</a:t>
              </a:r>
              <a:r>
                <a:rPr lang="zh-CN" altLang="en-US" sz="1400" dirty="0"/>
                <a:t>范围内的值为：</a:t>
              </a:r>
              <a:r>
                <a:rPr lang="en-US" sz="1400" dirty="0"/>
                <a:t>"+message);</a:t>
              </a:r>
              <a:endParaRPr lang="zh-CN" altLang="en-US" sz="1400" dirty="0"/>
            </a:p>
          </p:txBody>
        </p:sp>
      </p:grpSp>
      <p:sp>
        <p:nvSpPr>
          <p:cNvPr id="18" name="上下箭头 17"/>
          <p:cNvSpPr/>
          <p:nvPr/>
        </p:nvSpPr>
        <p:spPr>
          <a:xfrm>
            <a:off x="3975621" y="3857634"/>
            <a:ext cx="167751" cy="270397"/>
          </a:xfrm>
          <a:prstGeom prst="upDownArrow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9"/>
          <p:cNvSpPr txBox="1">
            <a:spLocks noChangeArrowheads="1"/>
          </p:cNvSpPr>
          <p:nvPr/>
        </p:nvSpPr>
        <p:spPr bwMode="auto">
          <a:xfrm>
            <a:off x="672703" y="646102"/>
            <a:ext cx="247053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</a:pP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session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对象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4348" y="23574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214414" y="2643188"/>
            <a:ext cx="27996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removeAttribute</a:t>
            </a:r>
            <a:r>
              <a:rPr lang="en-US" dirty="0"/>
              <a:t>(String key)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93960" y="2643188"/>
            <a:ext cx="20354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session.invalidate</a:t>
            </a:r>
            <a:r>
              <a:rPr lang="en-US" dirty="0"/>
              <a:t>();</a:t>
            </a:r>
            <a:endParaRPr lang="zh-CN" altLang="en-US" dirty="0"/>
          </a:p>
        </p:txBody>
      </p:sp>
      <p:sp>
        <p:nvSpPr>
          <p:cNvPr id="21" name="圆角矩形标注 20"/>
          <p:cNvSpPr/>
          <p:nvPr/>
        </p:nvSpPr>
        <p:spPr>
          <a:xfrm>
            <a:off x="1214414" y="2000246"/>
            <a:ext cx="1928826" cy="428628"/>
          </a:xfrm>
          <a:prstGeom prst="wedgeRoundRectCallout">
            <a:avLst>
              <a:gd name="adj1" fmla="val 40222"/>
              <a:gd name="adj2" fmla="val 111882"/>
              <a:gd name="adj3" fmla="val 1666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dirty="0">
                <a:latin typeface="黑体" pitchFamily="49" charset="-122"/>
                <a:ea typeface="黑体" pitchFamily="49" charset="-122"/>
              </a:rPr>
              <a:t>移除指定的绑定对象</a:t>
            </a:r>
          </a:p>
        </p:txBody>
      </p:sp>
      <p:sp>
        <p:nvSpPr>
          <p:cNvPr id="22" name="圆角矩形标注 21"/>
          <p:cNvSpPr/>
          <p:nvPr/>
        </p:nvSpPr>
        <p:spPr>
          <a:xfrm>
            <a:off x="5786446" y="2000246"/>
            <a:ext cx="1571636" cy="428628"/>
          </a:xfrm>
          <a:prstGeom prst="wedgeRoundRectCallout">
            <a:avLst>
              <a:gd name="adj1" fmla="val -55311"/>
              <a:gd name="adj2" fmla="val 102006"/>
              <a:gd name="adj3" fmla="val 1666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dirty="0">
                <a:latin typeface="黑体" pitchFamily="49" charset="-122"/>
                <a:ea typeface="黑体" pitchFamily="49" charset="-122"/>
              </a:rPr>
              <a:t>销毁</a:t>
            </a:r>
            <a:r>
              <a:rPr lang="en-US" altLang="zh-CN" sz="1400" b="1" dirty="0">
                <a:latin typeface="黑体" pitchFamily="49" charset="-122"/>
                <a:ea typeface="黑体" pitchFamily="49" charset="-122"/>
              </a:rPr>
              <a:t>session</a:t>
            </a:r>
            <a:endParaRPr lang="zh-CN" altLang="en-US" sz="14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9"/>
          <p:cNvSpPr txBox="1">
            <a:spLocks noChangeArrowheads="1"/>
          </p:cNvSpPr>
          <p:nvPr/>
        </p:nvSpPr>
        <p:spPr bwMode="auto">
          <a:xfrm>
            <a:off x="815579" y="646102"/>
            <a:ext cx="247053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</a:pP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application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对象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4348" y="23574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57422" y="20002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00100" y="2071684"/>
            <a:ext cx="63579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application</a:t>
            </a:r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对象可将信息保存在服务器中，直到服务器关闭，否则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application</a:t>
            </a:r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对象中保存的信息会在整个应用中都有效。与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session</a:t>
            </a:r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对象相比，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application</a:t>
            </a:r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对象的生命周期更长，类似于系统的“全局变量”。</a:t>
            </a: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9"/>
          <p:cNvSpPr txBox="1">
            <a:spLocks noChangeArrowheads="1"/>
          </p:cNvSpPr>
          <p:nvPr/>
        </p:nvSpPr>
        <p:spPr bwMode="auto">
          <a:xfrm>
            <a:off x="815579" y="646102"/>
            <a:ext cx="247053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</a:pP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application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对象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4348" y="23574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071538" y="1785932"/>
          <a:ext cx="7286676" cy="310586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28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001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 dirty="0"/>
                        <a:t>方法</a:t>
                      </a:r>
                      <a:endParaRPr lang="zh-CN" sz="1200" kern="1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/>
                        <a:t>返回值</a:t>
                      </a:r>
                      <a:endParaRPr lang="zh-CN" sz="12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/>
                        <a:t>说明</a:t>
                      </a:r>
                      <a:endParaRPr lang="zh-CN" sz="12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586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/>
                        <a:t>getAttribute(String name)</a:t>
                      </a:r>
                      <a:endParaRPr lang="zh-CN" sz="12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/>
                        <a:t>Object</a:t>
                      </a:r>
                      <a:endParaRPr lang="zh-CN" sz="12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/>
                        <a:t>通过关键字返回保存在</a:t>
                      </a:r>
                      <a:r>
                        <a:rPr lang="en-US" sz="1200" kern="100"/>
                        <a:t>application</a:t>
                      </a:r>
                      <a:r>
                        <a:rPr lang="zh-CN" sz="1200" kern="100"/>
                        <a:t>对象中的信息</a:t>
                      </a:r>
                      <a:endParaRPr lang="zh-CN" sz="12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586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/>
                        <a:t>getAttributeNames()</a:t>
                      </a:r>
                      <a:endParaRPr lang="zh-CN" sz="12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 dirty="0"/>
                        <a:t>Enumeration</a:t>
                      </a:r>
                      <a:endParaRPr lang="zh-CN" sz="1200" kern="1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/>
                        <a:t>获取所有</a:t>
                      </a:r>
                      <a:r>
                        <a:rPr lang="en-US" sz="1200" kern="100"/>
                        <a:t>application</a:t>
                      </a:r>
                      <a:r>
                        <a:rPr lang="zh-CN" sz="1200" kern="100"/>
                        <a:t>对象使用的属性名</a:t>
                      </a:r>
                      <a:endParaRPr lang="zh-CN" sz="12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586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/>
                        <a:t>setAttribute(String key,Object obj)</a:t>
                      </a:r>
                      <a:endParaRPr lang="zh-CN" sz="12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/>
                        <a:t>void</a:t>
                      </a:r>
                      <a:endParaRPr lang="zh-CN" sz="12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/>
                        <a:t>通过指定的名称将一个对象保存在</a:t>
                      </a:r>
                      <a:r>
                        <a:rPr lang="en-US" sz="1200" kern="100"/>
                        <a:t>application</a:t>
                      </a:r>
                      <a:r>
                        <a:rPr lang="zh-CN" sz="1200" kern="100"/>
                        <a:t>对象中</a:t>
                      </a:r>
                      <a:endParaRPr lang="zh-CN" sz="12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586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/>
                        <a:t>getMajorVersion()</a:t>
                      </a:r>
                      <a:endParaRPr lang="zh-CN" sz="12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 dirty="0" err="1"/>
                        <a:t>int</a:t>
                      </a:r>
                      <a:endParaRPr lang="zh-CN" sz="1200" kern="1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/>
                        <a:t>获取服务器支持的</a:t>
                      </a:r>
                      <a:r>
                        <a:rPr lang="en-US" sz="1200" kern="100"/>
                        <a:t>Servlet</a:t>
                      </a:r>
                      <a:r>
                        <a:rPr lang="zh-CN" sz="1200" kern="100"/>
                        <a:t>版本号</a:t>
                      </a:r>
                      <a:endParaRPr lang="zh-CN" sz="12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586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/>
                        <a:t>getServerInfo()</a:t>
                      </a:r>
                      <a:endParaRPr lang="zh-CN" sz="12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/>
                        <a:t>String</a:t>
                      </a:r>
                      <a:endParaRPr lang="zh-CN" sz="12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/>
                        <a:t>返回</a:t>
                      </a:r>
                      <a:r>
                        <a:rPr lang="en-US" sz="1200" kern="100"/>
                        <a:t>JSP</a:t>
                      </a:r>
                      <a:r>
                        <a:rPr lang="zh-CN" sz="1200" kern="100"/>
                        <a:t>引擎的相关信息</a:t>
                      </a:r>
                      <a:endParaRPr lang="zh-CN" sz="12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586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/>
                        <a:t>removeAttribute(String name)</a:t>
                      </a:r>
                      <a:endParaRPr lang="zh-CN" sz="12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/>
                        <a:t>void</a:t>
                      </a:r>
                      <a:endParaRPr lang="zh-CN" sz="12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/>
                        <a:t>删除</a:t>
                      </a:r>
                      <a:r>
                        <a:rPr lang="en-US" sz="1200" kern="100"/>
                        <a:t>application</a:t>
                      </a:r>
                      <a:r>
                        <a:rPr lang="zh-CN" sz="1200" kern="100"/>
                        <a:t>对象中指定名称的属性</a:t>
                      </a:r>
                      <a:endParaRPr lang="zh-CN" sz="12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586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/>
                        <a:t>getRealPath()</a:t>
                      </a:r>
                      <a:endParaRPr lang="zh-CN" sz="12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/>
                        <a:t>String</a:t>
                      </a:r>
                      <a:endParaRPr lang="zh-CN" sz="12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/>
                        <a:t>返回虚拟路径的真实路径</a:t>
                      </a:r>
                      <a:endParaRPr lang="zh-CN" sz="12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586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/>
                        <a:t>getInitParameter(String name)</a:t>
                      </a:r>
                      <a:endParaRPr lang="zh-CN" sz="12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/>
                        <a:t>String</a:t>
                      </a:r>
                      <a:endParaRPr lang="zh-CN" sz="1200" kern="1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 dirty="0"/>
                        <a:t>获取指定</a:t>
                      </a:r>
                      <a:r>
                        <a:rPr lang="en-US" sz="1200" kern="100" dirty="0"/>
                        <a:t>name</a:t>
                      </a:r>
                      <a:r>
                        <a:rPr lang="zh-CN" sz="1200" kern="100" dirty="0"/>
                        <a:t>的</a:t>
                      </a:r>
                      <a:r>
                        <a:rPr lang="en-US" sz="1200" kern="100" dirty="0"/>
                        <a:t>application</a:t>
                      </a:r>
                      <a:r>
                        <a:rPr lang="zh-CN" sz="1200" kern="100" dirty="0"/>
                        <a:t>对象属性的初始值</a:t>
                      </a:r>
                      <a:endParaRPr lang="zh-CN" sz="1200" kern="1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000364" y="1357304"/>
            <a:ext cx="283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application</a:t>
            </a:r>
            <a:r>
              <a:rPr lang="zh-CN" altLang="en-US" dirty="0"/>
              <a:t>对象的常用方法</a:t>
            </a: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9"/>
          <p:cNvSpPr txBox="1">
            <a:spLocks noChangeArrowheads="1"/>
          </p:cNvSpPr>
          <p:nvPr/>
        </p:nvSpPr>
        <p:spPr bwMode="auto">
          <a:xfrm>
            <a:off x="815579" y="646102"/>
            <a:ext cx="247053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</a:pP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application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对象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4348" y="23574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2910" y="1500180"/>
            <a:ext cx="72866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application</a:t>
            </a:r>
            <a:r>
              <a:rPr lang="zh-CN" altLang="en-US" sz="1600" dirty="0"/>
              <a:t>对象访问应用程序初始化参数的方法分别介绍如下：</a:t>
            </a:r>
          </a:p>
          <a:p>
            <a:r>
              <a:rPr lang="en-US" sz="1600" dirty="0" err="1"/>
              <a:t>getInitParameter</a:t>
            </a:r>
            <a:r>
              <a:rPr lang="en-US" sz="1600" dirty="0"/>
              <a:t>(String name)</a:t>
            </a:r>
            <a:r>
              <a:rPr lang="zh-CN" altLang="en-US" sz="1600" dirty="0"/>
              <a:t>：返回一个已命名的参数值。</a:t>
            </a:r>
          </a:p>
          <a:p>
            <a:r>
              <a:rPr lang="en-US" sz="1600" dirty="0" err="1"/>
              <a:t>getAttributeNames</a:t>
            </a:r>
            <a:r>
              <a:rPr lang="en-US" sz="1600" dirty="0"/>
              <a:t>()</a:t>
            </a:r>
            <a:r>
              <a:rPr lang="zh-CN" altLang="en-US" sz="1600" dirty="0"/>
              <a:t>：返回所有已定义的应用程序初始化名称的枚举。</a:t>
            </a:r>
          </a:p>
        </p:txBody>
      </p:sp>
      <p:sp>
        <p:nvSpPr>
          <p:cNvPr id="8" name="矩形 7"/>
          <p:cNvSpPr/>
          <p:nvPr/>
        </p:nvSpPr>
        <p:spPr>
          <a:xfrm>
            <a:off x="357158" y="2500312"/>
            <a:ext cx="4071966" cy="1938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/>
              <a:t>&lt;context-</a:t>
            </a:r>
            <a:r>
              <a:rPr lang="en-US" sz="1000" dirty="0" err="1"/>
              <a:t>param</a:t>
            </a:r>
            <a:r>
              <a:rPr lang="en-US" sz="1000" dirty="0"/>
              <a:t>&gt;&lt;!-- </a:t>
            </a:r>
            <a:r>
              <a:rPr lang="zh-CN" altLang="en-US" sz="1000" dirty="0"/>
              <a:t>定义连接数据库</a:t>
            </a:r>
            <a:r>
              <a:rPr lang="en-US" sz="1000" dirty="0"/>
              <a:t>URL --&gt;</a:t>
            </a:r>
            <a:endParaRPr lang="zh-CN" altLang="en-US" sz="1000" dirty="0"/>
          </a:p>
          <a:p>
            <a:r>
              <a:rPr lang="en-US" sz="1000" dirty="0"/>
              <a:t>&lt;</a:t>
            </a:r>
            <a:r>
              <a:rPr lang="en-US" sz="1000" dirty="0" err="1"/>
              <a:t>param</a:t>
            </a:r>
            <a:r>
              <a:rPr lang="en-US" sz="1000" dirty="0"/>
              <a:t>-name&gt;</a:t>
            </a:r>
            <a:r>
              <a:rPr lang="en-US" sz="1000" dirty="0" err="1"/>
              <a:t>url</a:t>
            </a:r>
            <a:r>
              <a:rPr lang="en-US" sz="1000" dirty="0"/>
              <a:t>&lt;/</a:t>
            </a:r>
            <a:r>
              <a:rPr lang="en-US" sz="1000" dirty="0" err="1"/>
              <a:t>param</a:t>
            </a:r>
            <a:r>
              <a:rPr lang="en-US" sz="1000" dirty="0"/>
              <a:t>-name&gt;</a:t>
            </a:r>
            <a:endParaRPr lang="zh-CN" altLang="en-US" sz="1000" dirty="0"/>
          </a:p>
          <a:p>
            <a:r>
              <a:rPr lang="en-US" sz="1000" dirty="0"/>
              <a:t>&lt;</a:t>
            </a:r>
            <a:r>
              <a:rPr lang="en-US" sz="1000" dirty="0" err="1"/>
              <a:t>param</a:t>
            </a:r>
            <a:r>
              <a:rPr lang="en-US" sz="1000" dirty="0"/>
              <a:t>-value&gt;</a:t>
            </a:r>
            <a:r>
              <a:rPr lang="en-US" sz="1000" dirty="0" err="1"/>
              <a:t>jdbc:mysql</a:t>
            </a:r>
            <a:r>
              <a:rPr lang="en-US" sz="1000" dirty="0"/>
              <a:t>://localhost:3306/db_database15&lt;/</a:t>
            </a:r>
            <a:r>
              <a:rPr lang="en-US" sz="1000" dirty="0" err="1"/>
              <a:t>param</a:t>
            </a:r>
            <a:r>
              <a:rPr lang="en-US" sz="1000" dirty="0"/>
              <a:t>-value&gt;</a:t>
            </a:r>
            <a:endParaRPr lang="zh-CN" altLang="en-US" sz="1000" dirty="0"/>
          </a:p>
          <a:p>
            <a:r>
              <a:rPr lang="en-US" sz="1000" dirty="0"/>
              <a:t>&lt;/context-</a:t>
            </a:r>
            <a:r>
              <a:rPr lang="en-US" sz="1000" dirty="0" err="1"/>
              <a:t>param</a:t>
            </a:r>
            <a:r>
              <a:rPr lang="en-US" sz="1000" dirty="0"/>
              <a:t>&gt;</a:t>
            </a:r>
            <a:endParaRPr lang="zh-CN" altLang="en-US" sz="1000" dirty="0"/>
          </a:p>
          <a:p>
            <a:r>
              <a:rPr lang="en-US" sz="1000" dirty="0"/>
              <a:t>&lt;context-</a:t>
            </a:r>
            <a:r>
              <a:rPr lang="en-US" sz="1000" dirty="0" err="1"/>
              <a:t>param</a:t>
            </a:r>
            <a:r>
              <a:rPr lang="en-US" sz="1000" dirty="0"/>
              <a:t>&gt;&lt;!-- </a:t>
            </a:r>
            <a:r>
              <a:rPr lang="zh-CN" altLang="en-US" sz="1000" dirty="0"/>
              <a:t>定义连接数据库用户名</a:t>
            </a:r>
            <a:r>
              <a:rPr lang="en-US" sz="1000" dirty="0"/>
              <a:t> --&gt;</a:t>
            </a:r>
            <a:endParaRPr lang="zh-CN" altLang="en-US" sz="1000" dirty="0"/>
          </a:p>
          <a:p>
            <a:r>
              <a:rPr lang="en-US" sz="1000" dirty="0"/>
              <a:t>&lt;</a:t>
            </a:r>
            <a:r>
              <a:rPr lang="en-US" sz="1000" dirty="0" err="1"/>
              <a:t>param</a:t>
            </a:r>
            <a:r>
              <a:rPr lang="en-US" sz="1000" dirty="0"/>
              <a:t>-name&gt;name&lt;/</a:t>
            </a:r>
            <a:r>
              <a:rPr lang="en-US" sz="1000" dirty="0" err="1"/>
              <a:t>param</a:t>
            </a:r>
            <a:r>
              <a:rPr lang="en-US" sz="1000" dirty="0"/>
              <a:t>-name&gt;</a:t>
            </a:r>
            <a:endParaRPr lang="zh-CN" altLang="en-US" sz="1000" dirty="0"/>
          </a:p>
          <a:p>
            <a:r>
              <a:rPr lang="en-US" sz="1000" dirty="0"/>
              <a:t>&lt;</a:t>
            </a:r>
            <a:r>
              <a:rPr lang="en-US" sz="1000" dirty="0" err="1"/>
              <a:t>param</a:t>
            </a:r>
            <a:r>
              <a:rPr lang="en-US" sz="1000" dirty="0"/>
              <a:t>-value&gt;root&lt;/</a:t>
            </a:r>
            <a:r>
              <a:rPr lang="en-US" sz="1000" dirty="0" err="1"/>
              <a:t>param</a:t>
            </a:r>
            <a:r>
              <a:rPr lang="en-US" sz="1000" dirty="0"/>
              <a:t>-value&gt;</a:t>
            </a:r>
            <a:endParaRPr lang="zh-CN" altLang="en-US" sz="1000" dirty="0"/>
          </a:p>
          <a:p>
            <a:r>
              <a:rPr lang="en-US" sz="1000" dirty="0"/>
              <a:t>&lt;/context-</a:t>
            </a:r>
            <a:r>
              <a:rPr lang="en-US" sz="1000" dirty="0" err="1"/>
              <a:t>param</a:t>
            </a:r>
            <a:r>
              <a:rPr lang="en-US" sz="1000" dirty="0"/>
              <a:t>&gt;</a:t>
            </a:r>
            <a:endParaRPr lang="zh-CN" altLang="en-US" sz="1000" dirty="0"/>
          </a:p>
          <a:p>
            <a:r>
              <a:rPr lang="en-US" sz="1000" dirty="0"/>
              <a:t>&lt;context-</a:t>
            </a:r>
            <a:r>
              <a:rPr lang="en-US" sz="1000" dirty="0" err="1"/>
              <a:t>param</a:t>
            </a:r>
            <a:r>
              <a:rPr lang="en-US" sz="1000" dirty="0"/>
              <a:t>&gt;&lt;!-- </a:t>
            </a:r>
            <a:r>
              <a:rPr lang="zh-CN" altLang="en-US" sz="1000" dirty="0"/>
              <a:t>定义连接数据库密码</a:t>
            </a:r>
            <a:r>
              <a:rPr lang="en-US" sz="1000" dirty="0"/>
              <a:t> --&gt;</a:t>
            </a:r>
            <a:endParaRPr lang="zh-CN" altLang="en-US" sz="1000" dirty="0"/>
          </a:p>
          <a:p>
            <a:r>
              <a:rPr lang="en-US" sz="1000" dirty="0"/>
              <a:t>&lt;</a:t>
            </a:r>
            <a:r>
              <a:rPr lang="en-US" sz="1000" dirty="0" err="1"/>
              <a:t>param</a:t>
            </a:r>
            <a:r>
              <a:rPr lang="en-US" sz="1000" dirty="0"/>
              <a:t>-name&gt;password&lt;/</a:t>
            </a:r>
            <a:r>
              <a:rPr lang="en-US" sz="1000" dirty="0" err="1"/>
              <a:t>param</a:t>
            </a:r>
            <a:r>
              <a:rPr lang="en-US" sz="1000" dirty="0"/>
              <a:t>-name&gt;</a:t>
            </a:r>
            <a:endParaRPr lang="zh-CN" altLang="en-US" sz="1000" dirty="0"/>
          </a:p>
          <a:p>
            <a:r>
              <a:rPr lang="en-US" sz="1000" dirty="0"/>
              <a:t>&lt;</a:t>
            </a:r>
            <a:r>
              <a:rPr lang="en-US" sz="1000" dirty="0" err="1"/>
              <a:t>param</a:t>
            </a:r>
            <a:r>
              <a:rPr lang="en-US" sz="1000" dirty="0"/>
              <a:t>-value&gt;111&lt;/</a:t>
            </a:r>
            <a:r>
              <a:rPr lang="en-US" sz="1000" dirty="0" err="1"/>
              <a:t>param</a:t>
            </a:r>
            <a:r>
              <a:rPr lang="en-US" sz="1000" dirty="0"/>
              <a:t>-value&gt;</a:t>
            </a:r>
            <a:endParaRPr lang="zh-CN" altLang="en-US" sz="1000" dirty="0"/>
          </a:p>
          <a:p>
            <a:r>
              <a:rPr lang="en-US" sz="1000" dirty="0"/>
              <a:t>&lt;/context-</a:t>
            </a:r>
            <a:r>
              <a:rPr lang="en-US" sz="1000" dirty="0" err="1"/>
              <a:t>param</a:t>
            </a:r>
            <a:r>
              <a:rPr lang="en-US" sz="1000" dirty="0"/>
              <a:t>&gt;</a:t>
            </a:r>
            <a:endParaRPr lang="zh-CN" altLang="en-US" sz="1000" dirty="0"/>
          </a:p>
        </p:txBody>
      </p:sp>
      <p:sp>
        <p:nvSpPr>
          <p:cNvPr id="13" name="矩形 12"/>
          <p:cNvSpPr/>
          <p:nvPr/>
        </p:nvSpPr>
        <p:spPr>
          <a:xfrm>
            <a:off x="4929190" y="2534195"/>
            <a:ext cx="3429024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/>
              <a:t>&lt;%</a:t>
            </a:r>
            <a:endParaRPr lang="zh-CN" altLang="en-US" sz="1000" dirty="0"/>
          </a:p>
          <a:p>
            <a:r>
              <a:rPr lang="en-US" sz="1000" dirty="0"/>
              <a:t>   String </a:t>
            </a:r>
            <a:r>
              <a:rPr lang="en-US" sz="1000" dirty="0" err="1"/>
              <a:t>url</a:t>
            </a:r>
            <a:r>
              <a:rPr lang="en-US" sz="1000" dirty="0"/>
              <a:t> = </a:t>
            </a:r>
            <a:r>
              <a:rPr lang="en-US" sz="1000" dirty="0" err="1"/>
              <a:t>application.getInitParameter</a:t>
            </a:r>
            <a:r>
              <a:rPr lang="en-US" sz="1000" dirty="0"/>
              <a:t>("</a:t>
            </a:r>
            <a:r>
              <a:rPr lang="en-US" sz="1000" dirty="0" err="1"/>
              <a:t>url</a:t>
            </a:r>
            <a:r>
              <a:rPr lang="en-US" sz="1000" dirty="0"/>
              <a:t>");</a:t>
            </a:r>
            <a:endParaRPr lang="zh-CN" altLang="en-US" sz="1000" dirty="0"/>
          </a:p>
          <a:p>
            <a:r>
              <a:rPr lang="en-US" sz="1000" dirty="0"/>
              <a:t>   String name = </a:t>
            </a:r>
            <a:r>
              <a:rPr lang="en-US" sz="1000" dirty="0" err="1"/>
              <a:t>application.getInitParameter</a:t>
            </a:r>
            <a:r>
              <a:rPr lang="en-US" sz="1000" dirty="0"/>
              <a:t>("name");</a:t>
            </a:r>
            <a:endParaRPr lang="zh-CN" altLang="en-US" sz="1000" dirty="0"/>
          </a:p>
          <a:p>
            <a:r>
              <a:rPr lang="en-US" sz="1000" dirty="0"/>
              <a:t>   String password = </a:t>
            </a:r>
            <a:r>
              <a:rPr lang="en-US" sz="1000" dirty="0" err="1"/>
              <a:t>application.getInitParameter</a:t>
            </a:r>
            <a:r>
              <a:rPr lang="en-US" sz="1000" dirty="0"/>
              <a:t>("password");</a:t>
            </a:r>
            <a:endParaRPr lang="zh-CN" altLang="en-US" sz="1000" dirty="0"/>
          </a:p>
          <a:p>
            <a:r>
              <a:rPr lang="en-US" sz="1000" dirty="0"/>
              <a:t>   </a:t>
            </a:r>
            <a:r>
              <a:rPr lang="en-US" sz="1000" dirty="0" err="1"/>
              <a:t>out.println</a:t>
            </a:r>
            <a:r>
              <a:rPr lang="en-US" sz="1000" dirty="0"/>
              <a:t>("URL: "+</a:t>
            </a:r>
            <a:r>
              <a:rPr lang="en-US" sz="1000" dirty="0" err="1"/>
              <a:t>url</a:t>
            </a:r>
            <a:r>
              <a:rPr lang="en-US" sz="1000" dirty="0"/>
              <a:t>+"&lt;</a:t>
            </a:r>
            <a:r>
              <a:rPr lang="en-US" sz="1000" dirty="0" err="1"/>
              <a:t>br</a:t>
            </a:r>
            <a:r>
              <a:rPr lang="en-US" sz="1000" dirty="0"/>
              <a:t>&gt;");</a:t>
            </a:r>
            <a:endParaRPr lang="zh-CN" altLang="en-US" sz="1000" dirty="0"/>
          </a:p>
          <a:p>
            <a:r>
              <a:rPr lang="en-US" sz="1000" dirty="0"/>
              <a:t>   </a:t>
            </a:r>
            <a:r>
              <a:rPr lang="en-US" sz="1000" dirty="0" err="1"/>
              <a:t>out.println</a:t>
            </a:r>
            <a:r>
              <a:rPr lang="en-US" sz="1000" dirty="0"/>
              <a:t>("name: "+name+"&lt;</a:t>
            </a:r>
            <a:r>
              <a:rPr lang="en-US" sz="1000" dirty="0" err="1"/>
              <a:t>br</a:t>
            </a:r>
            <a:r>
              <a:rPr lang="en-US" sz="1000" dirty="0"/>
              <a:t>&gt;");</a:t>
            </a:r>
            <a:endParaRPr lang="zh-CN" altLang="en-US" sz="1000" dirty="0"/>
          </a:p>
          <a:p>
            <a:r>
              <a:rPr lang="en-US" sz="1000" dirty="0"/>
              <a:t>   </a:t>
            </a:r>
            <a:r>
              <a:rPr lang="en-US" sz="1000" dirty="0" err="1"/>
              <a:t>out.println</a:t>
            </a:r>
            <a:r>
              <a:rPr lang="en-US" sz="1000" dirty="0"/>
              <a:t>("password: "+password+"&lt;</a:t>
            </a:r>
            <a:r>
              <a:rPr lang="en-US" sz="1000" dirty="0" err="1"/>
              <a:t>br</a:t>
            </a:r>
            <a:r>
              <a:rPr lang="en-US" sz="1000" dirty="0"/>
              <a:t>&gt;");</a:t>
            </a:r>
            <a:endParaRPr lang="zh-CN" altLang="en-US" sz="1000" dirty="0"/>
          </a:p>
          <a:p>
            <a:r>
              <a:rPr lang="en-US" sz="1000" dirty="0"/>
              <a:t>%&gt;</a:t>
            </a:r>
            <a:endParaRPr lang="zh-CN" altLang="en-US" sz="1000" dirty="0"/>
          </a:p>
        </p:txBody>
      </p:sp>
      <p:pic>
        <p:nvPicPr>
          <p:cNvPr id="48130" name="Picture 2" descr="14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4807552" y="4143386"/>
            <a:ext cx="390785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右箭头 14"/>
          <p:cNvSpPr/>
          <p:nvPr/>
        </p:nvSpPr>
        <p:spPr>
          <a:xfrm>
            <a:off x="4572000" y="2643188"/>
            <a:ext cx="214314" cy="214314"/>
          </a:xfrm>
          <a:prstGeom prst="rightArrow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6715140" y="3929072"/>
            <a:ext cx="142876" cy="142876"/>
          </a:xfrm>
          <a:prstGeom prst="downArrow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9"/>
          <p:cNvSpPr txBox="1">
            <a:spLocks noChangeArrowheads="1"/>
          </p:cNvSpPr>
          <p:nvPr/>
        </p:nvSpPr>
        <p:spPr bwMode="auto">
          <a:xfrm>
            <a:off x="815579" y="646102"/>
            <a:ext cx="247053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</a:pP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application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对象</a:t>
            </a:r>
          </a:p>
        </p:txBody>
      </p:sp>
      <p:sp>
        <p:nvSpPr>
          <p:cNvPr id="7" name="矩形 6"/>
          <p:cNvSpPr/>
          <p:nvPr/>
        </p:nvSpPr>
        <p:spPr>
          <a:xfrm>
            <a:off x="500034" y="3000378"/>
            <a:ext cx="8501090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600" dirty="0" err="1"/>
              <a:t>getAttributeNames</a:t>
            </a:r>
            <a:r>
              <a:rPr lang="en-US" sz="1600" dirty="0"/>
              <a:t>()</a:t>
            </a:r>
            <a:r>
              <a:rPr lang="zh-CN" altLang="en-US" sz="1600" dirty="0"/>
              <a:t>：获得所有</a:t>
            </a:r>
            <a:r>
              <a:rPr lang="en-US" sz="1600" dirty="0"/>
              <a:t>application</a:t>
            </a:r>
            <a:r>
              <a:rPr lang="zh-CN" altLang="en-US" sz="1600" dirty="0"/>
              <a:t>对象使用的属性名。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err="1"/>
              <a:t>getAttribute</a:t>
            </a:r>
            <a:r>
              <a:rPr lang="en-US" sz="1600" dirty="0"/>
              <a:t>(String name)</a:t>
            </a:r>
            <a:r>
              <a:rPr lang="zh-CN" altLang="en-US" sz="1600" dirty="0"/>
              <a:t>：从</a:t>
            </a:r>
            <a:r>
              <a:rPr lang="en-US" sz="1600" dirty="0"/>
              <a:t>application</a:t>
            </a:r>
            <a:r>
              <a:rPr lang="zh-CN" altLang="en-US" sz="1600" dirty="0"/>
              <a:t>对象中获取指定对象名。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err="1"/>
              <a:t>setAttribute</a:t>
            </a:r>
            <a:r>
              <a:rPr lang="en-US" sz="1600" dirty="0"/>
              <a:t>(String </a:t>
            </a:r>
            <a:r>
              <a:rPr lang="en-US" sz="1600" dirty="0" err="1"/>
              <a:t>key,Object</a:t>
            </a:r>
            <a:r>
              <a:rPr lang="en-US" sz="1600" dirty="0"/>
              <a:t> </a:t>
            </a:r>
            <a:r>
              <a:rPr lang="en-US" sz="1600" dirty="0" err="1"/>
              <a:t>obj</a:t>
            </a:r>
            <a:r>
              <a:rPr lang="en-US" sz="1600" dirty="0"/>
              <a:t>)</a:t>
            </a:r>
            <a:r>
              <a:rPr lang="zh-CN" altLang="en-US" sz="1600" dirty="0"/>
              <a:t>：使用指定名称和指定对象在</a:t>
            </a:r>
            <a:r>
              <a:rPr lang="en-US" sz="1600" dirty="0"/>
              <a:t>application</a:t>
            </a:r>
            <a:r>
              <a:rPr lang="zh-CN" altLang="en-US" sz="1600" dirty="0"/>
              <a:t>对象中进行关联。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err="1"/>
              <a:t>removeAttribute</a:t>
            </a:r>
            <a:r>
              <a:rPr lang="en-US" sz="1600" dirty="0"/>
              <a:t>(String name)</a:t>
            </a:r>
            <a:r>
              <a:rPr lang="zh-CN" altLang="en-US" sz="1600" dirty="0"/>
              <a:t>：从</a:t>
            </a:r>
            <a:r>
              <a:rPr lang="en-US" sz="1600" dirty="0"/>
              <a:t>application</a:t>
            </a:r>
            <a:r>
              <a:rPr lang="zh-CN" altLang="en-US" sz="1600" dirty="0"/>
              <a:t>对象中去掉指定名称的属性。</a:t>
            </a:r>
          </a:p>
        </p:txBody>
      </p:sp>
      <p:sp>
        <p:nvSpPr>
          <p:cNvPr id="12" name="矩形 11"/>
          <p:cNvSpPr/>
          <p:nvPr/>
        </p:nvSpPr>
        <p:spPr>
          <a:xfrm>
            <a:off x="785786" y="1643056"/>
            <a:ext cx="76438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与</a:t>
            </a:r>
            <a:r>
              <a:rPr lang="en-US" sz="1600" dirty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session</a:t>
            </a:r>
            <a:r>
              <a:rPr lang="zh-CN" altLang="en-US" sz="1600" dirty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对象相同，也可以在</a:t>
            </a:r>
            <a:r>
              <a:rPr lang="en-US" sz="1600" dirty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application</a:t>
            </a:r>
            <a:r>
              <a:rPr lang="zh-CN" altLang="en-US" sz="1600" dirty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对象中设置属性。与</a:t>
            </a:r>
            <a:r>
              <a:rPr lang="en-US" sz="1600" dirty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session</a:t>
            </a:r>
            <a:r>
              <a:rPr lang="zh-CN" altLang="en-US" sz="1600" dirty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对象不同的是，</a:t>
            </a:r>
            <a:r>
              <a:rPr lang="en-US" sz="1600" dirty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session</a:t>
            </a:r>
            <a:r>
              <a:rPr lang="zh-CN" altLang="en-US" sz="1600" dirty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只是在当前客户的会话范围内有效，当超过保存时间，</a:t>
            </a:r>
            <a:r>
              <a:rPr lang="en-US" sz="1600" dirty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session</a:t>
            </a:r>
            <a:r>
              <a:rPr lang="zh-CN" altLang="en-US" sz="1600" dirty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对象就被收回；而</a:t>
            </a:r>
            <a:r>
              <a:rPr lang="en-US" sz="1600" dirty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application</a:t>
            </a:r>
            <a:r>
              <a:rPr lang="zh-CN" altLang="en-US" sz="1600" dirty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对象在整个应用区域中都有效。</a:t>
            </a:r>
            <a:r>
              <a:rPr lang="en-US" sz="1600" dirty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application</a:t>
            </a:r>
            <a:r>
              <a:rPr lang="zh-CN" altLang="en-US" sz="1600" dirty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对象管理应用程序环境属性的方法分别介绍如下。</a:t>
            </a:r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7383433" y="1835655"/>
            <a:ext cx="13811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D5C00"/>
            </a:outerShdw>
          </a:effectLst>
        </p:spPr>
        <p:txBody>
          <a:bodyPr wrap="none" lIns="68580" tIns="34290" rIns="68580" bIns="34290" anchor="ctr">
            <a:spAutoFit/>
          </a:bodyPr>
          <a:lstStyle/>
          <a:p>
            <a:pPr algn="r" eaLnBrk="0" hangingPunct="0">
              <a:spcBef>
                <a:spcPct val="0"/>
              </a:spcBef>
              <a:buFontTx/>
              <a:buNone/>
            </a:pPr>
            <a:endParaRPr lang="zh-CN" altLang="zh-CN" sz="1500" dirty="0">
              <a:solidFill>
                <a:schemeClr val="accent1"/>
              </a:solidFill>
              <a:latin typeface="Lucida Sans Unicode" pitchFamily="34" charset="0"/>
              <a:ea typeface="Gulim" pitchFamily="34" charset="-127"/>
            </a:endParaRPr>
          </a:p>
        </p:txBody>
      </p:sp>
      <p:pic>
        <p:nvPicPr>
          <p:cNvPr id="5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672703" y="611982"/>
            <a:ext cx="2756289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700" b="1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上机指导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642910" y="1785932"/>
            <a:ext cx="3461514" cy="145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dirty="0"/>
              <a:t>用</a:t>
            </a:r>
            <a:r>
              <a:rPr lang="en-US" dirty="0"/>
              <a:t>JSP</a:t>
            </a:r>
            <a:r>
              <a:rPr lang="zh-CN" altLang="en-US" dirty="0"/>
              <a:t>实现用户登录验证的功能。如果用户输入正确的账号密码，则提示问候语句；如果用户输入错误的账号密码，则提示账号密码有误。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1357304"/>
            <a:ext cx="2507695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28" y="3000378"/>
            <a:ext cx="198583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70111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7383433" y="1835655"/>
            <a:ext cx="13811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D5C00"/>
            </a:outerShdw>
          </a:effectLst>
        </p:spPr>
        <p:txBody>
          <a:bodyPr wrap="none" lIns="68580" tIns="34290" rIns="68580" bIns="34290" anchor="ctr">
            <a:spAutoFit/>
          </a:bodyPr>
          <a:lstStyle/>
          <a:p>
            <a:pPr algn="r" eaLnBrk="0" hangingPunct="0">
              <a:spcBef>
                <a:spcPct val="0"/>
              </a:spcBef>
              <a:buFontTx/>
              <a:buNone/>
            </a:pPr>
            <a:endParaRPr lang="zh-CN" altLang="zh-CN" sz="1500" dirty="0">
              <a:solidFill>
                <a:schemeClr val="accent1"/>
              </a:solidFill>
              <a:latin typeface="Lucida Sans Unicode" pitchFamily="34" charset="0"/>
              <a:ea typeface="Gulim" pitchFamily="34" charset="-127"/>
            </a:endParaRPr>
          </a:p>
        </p:txBody>
      </p:sp>
      <p:pic>
        <p:nvPicPr>
          <p:cNvPr id="5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672703" y="611982"/>
            <a:ext cx="1162993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700" b="1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小结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467544" y="1635646"/>
            <a:ext cx="8291786" cy="1731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本章带领大家了解了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JSP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的基本构成，并详细介绍了构成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JSP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页面的各个部分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——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指令标签、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HTML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代码、嵌入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Java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代码、注释和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JSP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动作标签。通过本章的学习，应该对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JSP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页面的内容结构有所了解，配合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JSP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内置对象，可以开发完整的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JSP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应用。</a:t>
            </a:r>
          </a:p>
        </p:txBody>
      </p:sp>
    </p:spTree>
    <p:extLst>
      <p:ext uri="{BB962C8B-B14F-4D97-AF65-F5344CB8AC3E}">
        <p14:creationId xmlns:p14="http://schemas.microsoft.com/office/powerpoint/2010/main" val="20270111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9"/>
          <p:cNvSpPr txBox="1">
            <a:spLocks noChangeArrowheads="1"/>
          </p:cNvSpPr>
          <p:nvPr/>
        </p:nvSpPr>
        <p:spPr bwMode="auto">
          <a:xfrm>
            <a:off x="672703" y="611982"/>
            <a:ext cx="317921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什么是</a:t>
            </a: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JSP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2000250" y="1229254"/>
            <a:ext cx="138564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400" dirty="0">
              <a:latin typeface="Arial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4348" y="1571618"/>
            <a:ext cx="306682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Bef>
                <a:spcPts val="120"/>
              </a:spcBef>
              <a:spcAft>
                <a:spcPts val="120"/>
              </a:spcAft>
            </a:pPr>
            <a:r>
              <a:rPr lang="en-US" dirty="0"/>
              <a:t>JSP</a:t>
            </a:r>
            <a:r>
              <a:rPr lang="zh-CN" altLang="en-US" dirty="0"/>
              <a:t>（</a:t>
            </a:r>
            <a:r>
              <a:rPr lang="en-US" dirty="0"/>
              <a:t>Java Server Pages</a:t>
            </a:r>
            <a:r>
              <a:rPr lang="zh-CN" altLang="en-US" dirty="0"/>
              <a:t>）是由</a:t>
            </a:r>
            <a:r>
              <a:rPr lang="en-US" dirty="0"/>
              <a:t>Sun</a:t>
            </a:r>
            <a:r>
              <a:rPr lang="zh-CN" altLang="en-US" dirty="0"/>
              <a:t>公司倡导、许多公司参与而建立的动态网页技术标准。它在</a:t>
            </a:r>
            <a:r>
              <a:rPr lang="en-US" dirty="0"/>
              <a:t>HTML</a:t>
            </a:r>
            <a:r>
              <a:rPr lang="zh-CN" altLang="en-US" dirty="0"/>
              <a:t>代码中嵌入</a:t>
            </a:r>
            <a:r>
              <a:rPr lang="en-US" dirty="0"/>
              <a:t>Java</a:t>
            </a:r>
            <a:r>
              <a:rPr lang="zh-CN" altLang="en-US" dirty="0"/>
              <a:t>代码片段（</a:t>
            </a:r>
            <a:r>
              <a:rPr lang="en-US" dirty="0" err="1"/>
              <a:t>Scriptlet</a:t>
            </a:r>
            <a:r>
              <a:rPr lang="zh-CN" altLang="en-US" dirty="0"/>
              <a:t>）和</a:t>
            </a:r>
            <a:r>
              <a:rPr lang="en-US" dirty="0"/>
              <a:t>JSP</a:t>
            </a:r>
            <a:r>
              <a:rPr lang="zh-CN" altLang="en-US" dirty="0"/>
              <a:t>标签，构成了</a:t>
            </a:r>
            <a:r>
              <a:rPr lang="en-US" dirty="0"/>
              <a:t>JSP</a:t>
            </a:r>
            <a:r>
              <a:rPr lang="zh-CN" altLang="en-US" dirty="0"/>
              <a:t>网页。在接收到用户请求时，服务器会处理</a:t>
            </a:r>
            <a:r>
              <a:rPr lang="en-US" dirty="0"/>
              <a:t>Java</a:t>
            </a:r>
            <a:r>
              <a:rPr lang="zh-CN" altLang="en-US" dirty="0"/>
              <a:t>代码片段，然后生成处理结果的</a:t>
            </a:r>
            <a:r>
              <a:rPr lang="en-US" dirty="0"/>
              <a:t>HTML</a:t>
            </a:r>
            <a:r>
              <a:rPr lang="zh-CN" altLang="en-US" dirty="0"/>
              <a:t>页面返回给客户端，客户端的浏览器将呈现最终页面效果。</a:t>
            </a:r>
            <a:endParaRPr lang="zh-CN" altLang="zh-CN" kern="1000" dirty="0">
              <a:effectLst/>
              <a:latin typeface="Courier New" panose="02070309020205020404" pitchFamily="49" charset="0"/>
              <a:ea typeface="方正书宋简体" panose="03000509000000000000" pitchFamily="65" charset="-122"/>
            </a:endParaRPr>
          </a:p>
        </p:txBody>
      </p:sp>
      <p:pic>
        <p:nvPicPr>
          <p:cNvPr id="59395" name="Picture 3"/>
          <p:cNvPicPr preferRelativeResize="0">
            <a:picLocks noChangeArrowheads="1"/>
          </p:cNvPicPr>
          <p:nvPr/>
        </p:nvPicPr>
        <p:blipFill>
          <a:blip r:embed="rId3" cstate="print">
            <a:grayscl/>
          </a:blip>
          <a:srcRect t="2151"/>
          <a:stretch>
            <a:fillRect/>
          </a:stretch>
        </p:blipFill>
        <p:spPr bwMode="auto">
          <a:xfrm>
            <a:off x="4786314" y="2143122"/>
            <a:ext cx="3500462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4934439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9"/>
          <p:cNvSpPr txBox="1">
            <a:spLocks noChangeArrowheads="1"/>
          </p:cNvSpPr>
          <p:nvPr/>
        </p:nvSpPr>
        <p:spPr bwMode="auto">
          <a:xfrm>
            <a:off x="672703" y="611982"/>
            <a:ext cx="317921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JSP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技术特征</a:t>
            </a: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2000250" y="1229254"/>
            <a:ext cx="138564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400" dirty="0">
              <a:latin typeface="Arial" charset="0"/>
            </a:endParaRPr>
          </a:p>
        </p:txBody>
      </p:sp>
      <p:graphicFrame>
        <p:nvGraphicFramePr>
          <p:cNvPr id="8" name="图示 7"/>
          <p:cNvGraphicFramePr/>
          <p:nvPr/>
        </p:nvGraphicFramePr>
        <p:xfrm>
          <a:off x="1500166" y="1357304"/>
          <a:ext cx="5500726" cy="3206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4934439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9"/>
          <p:cNvSpPr txBox="1">
            <a:spLocks noChangeArrowheads="1"/>
          </p:cNvSpPr>
          <p:nvPr/>
        </p:nvSpPr>
        <p:spPr bwMode="auto">
          <a:xfrm>
            <a:off x="672703" y="611982"/>
            <a:ext cx="317921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JSP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的基本构成</a:t>
            </a: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2000250" y="1229254"/>
            <a:ext cx="138564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400" dirty="0">
              <a:latin typeface="Arial" charset="0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142976" y="1428742"/>
            <a:ext cx="6618319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线形标注 1 6"/>
          <p:cNvSpPr/>
          <p:nvPr/>
        </p:nvSpPr>
        <p:spPr>
          <a:xfrm>
            <a:off x="4286248" y="857238"/>
            <a:ext cx="1285884" cy="357190"/>
          </a:xfrm>
          <a:prstGeom prst="borderCallout1">
            <a:avLst>
              <a:gd name="adj1" fmla="val 18750"/>
              <a:gd name="adj2" fmla="val -8333"/>
              <a:gd name="adj3" fmla="val 171759"/>
              <a:gd name="adj4" fmla="val -55452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指令标签</a:t>
            </a:r>
          </a:p>
        </p:txBody>
      </p:sp>
      <p:sp>
        <p:nvSpPr>
          <p:cNvPr id="9" name="线形标注 1 8"/>
          <p:cNvSpPr/>
          <p:nvPr/>
        </p:nvSpPr>
        <p:spPr>
          <a:xfrm>
            <a:off x="4357686" y="2357436"/>
            <a:ext cx="1285884" cy="357190"/>
          </a:xfrm>
          <a:prstGeom prst="borderCallout1">
            <a:avLst>
              <a:gd name="adj1" fmla="val 18750"/>
              <a:gd name="adj2" fmla="val -8333"/>
              <a:gd name="adj3" fmla="val 117241"/>
              <a:gd name="adj4" fmla="val -45576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注释</a:t>
            </a:r>
          </a:p>
        </p:txBody>
      </p:sp>
      <p:sp>
        <p:nvSpPr>
          <p:cNvPr id="10" name="线形标注 1 9"/>
          <p:cNvSpPr/>
          <p:nvPr/>
        </p:nvSpPr>
        <p:spPr>
          <a:xfrm>
            <a:off x="5643570" y="3000378"/>
            <a:ext cx="1571636" cy="357190"/>
          </a:xfrm>
          <a:prstGeom prst="borderCallout1">
            <a:avLst>
              <a:gd name="adj1" fmla="val 18750"/>
              <a:gd name="adj2" fmla="val -8333"/>
              <a:gd name="adj3" fmla="val 117241"/>
              <a:gd name="adj4" fmla="val -45576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嵌入</a:t>
            </a:r>
            <a:r>
              <a:rPr lang="en-US" dirty="0"/>
              <a:t>Java</a:t>
            </a:r>
            <a:r>
              <a:rPr lang="zh-CN" altLang="en-US" dirty="0"/>
              <a:t>代码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7072330" y="1857370"/>
            <a:ext cx="1785950" cy="9286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JSP</a:t>
            </a:r>
            <a:r>
              <a:rPr lang="zh-CN" altLang="en-US" dirty="0"/>
              <a:t>动作标签，例如：</a:t>
            </a:r>
            <a:r>
              <a:rPr lang="en-US" dirty="0"/>
              <a:t>&lt;</a:t>
            </a:r>
            <a:r>
              <a:rPr lang="en-US" dirty="0" err="1"/>
              <a:t>jsp:forward</a:t>
            </a:r>
            <a:r>
              <a:rPr lang="en-US" dirty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4934439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8850" y="1943100"/>
            <a:ext cx="44577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18"/>
          <p:cNvSpPr txBox="1">
            <a:spLocks noChangeArrowheads="1"/>
          </p:cNvSpPr>
          <p:nvPr/>
        </p:nvSpPr>
        <p:spPr bwMode="auto">
          <a:xfrm>
            <a:off x="2884885" y="2301499"/>
            <a:ext cx="323016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6600"/>
                </a:solidFill>
                <a:latin typeface="Arial" charset="0"/>
                <a:ea typeface="黑体" pitchFamily="49" charset="-122"/>
              </a:rPr>
              <a:t>2</a:t>
            </a:r>
            <a:r>
              <a:rPr lang="en-US" altLang="zh-CN" sz="15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       </a:t>
            </a:r>
            <a:r>
              <a:rPr lang="en-US" altLang="zh-CN" b="1" dirty="0">
                <a:solidFill>
                  <a:schemeClr val="bg1"/>
                </a:solidFill>
                <a:latin typeface="Arial" charset="0"/>
              </a:rPr>
              <a:t>  	</a:t>
            </a:r>
            <a:r>
              <a:rPr lang="zh-CN" altLang="en-US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指令标签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0798195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9"/>
          <p:cNvSpPr txBox="1">
            <a:spLocks noChangeArrowheads="1"/>
          </p:cNvSpPr>
          <p:nvPr/>
        </p:nvSpPr>
        <p:spPr bwMode="auto">
          <a:xfrm>
            <a:off x="672703" y="611982"/>
            <a:ext cx="317921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page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指令</a:t>
            </a: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2000250" y="1229254"/>
            <a:ext cx="138564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400" dirty="0">
              <a:latin typeface="Arial" charset="0"/>
            </a:endParaRPr>
          </a:p>
        </p:txBody>
      </p:sp>
      <p:graphicFrame>
        <p:nvGraphicFramePr>
          <p:cNvPr id="9" name="图示 8"/>
          <p:cNvGraphicFramePr/>
          <p:nvPr/>
        </p:nvGraphicFramePr>
        <p:xfrm>
          <a:off x="1500166" y="100011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4934439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672703" y="611982"/>
            <a:ext cx="317921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include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指令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42910" y="1357304"/>
            <a:ext cx="4572000" cy="112371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/>
              <a:t>include</a:t>
            </a:r>
            <a:r>
              <a:rPr lang="zh-CN" altLang="en-US" sz="1200" dirty="0"/>
              <a:t>指令用于文件包含。该指令可以在</a:t>
            </a:r>
            <a:r>
              <a:rPr lang="en-US" sz="1200" dirty="0"/>
              <a:t>JSP</a:t>
            </a:r>
            <a:r>
              <a:rPr lang="zh-CN" altLang="en-US" sz="1200" dirty="0"/>
              <a:t>页面中包含另一个文件的内容，但是它仅支持静态包含，也就是说被包含文件中的所有内容都被原样包含到该</a:t>
            </a:r>
            <a:r>
              <a:rPr lang="en-US" sz="1200" dirty="0"/>
              <a:t>JSP</a:t>
            </a:r>
            <a:r>
              <a:rPr lang="zh-CN" altLang="en-US" sz="1200" dirty="0"/>
              <a:t>页面中；如果被包含文件中有代码，将不被执行。被包含的文件可以是一段</a:t>
            </a:r>
            <a:r>
              <a:rPr lang="en-US" sz="1200" dirty="0"/>
              <a:t>Java</a:t>
            </a:r>
            <a:r>
              <a:rPr lang="zh-CN" altLang="en-US" sz="1200" dirty="0"/>
              <a:t>代码、</a:t>
            </a:r>
            <a:r>
              <a:rPr lang="en-US" sz="1200" dirty="0"/>
              <a:t>HTML</a:t>
            </a:r>
            <a:r>
              <a:rPr lang="zh-CN" altLang="en-US" sz="1200" dirty="0"/>
              <a:t>代码或者是另一个</a:t>
            </a:r>
            <a:r>
              <a:rPr lang="en-US" sz="1200" dirty="0"/>
              <a:t>JSP</a:t>
            </a:r>
            <a:r>
              <a:rPr lang="zh-CN" altLang="en-US" sz="1200" dirty="0"/>
              <a:t>页面。</a:t>
            </a:r>
          </a:p>
        </p:txBody>
      </p:sp>
      <p:sp>
        <p:nvSpPr>
          <p:cNvPr id="7" name="矩形 6"/>
          <p:cNvSpPr/>
          <p:nvPr/>
        </p:nvSpPr>
        <p:spPr>
          <a:xfrm>
            <a:off x="500034" y="2590102"/>
            <a:ext cx="4929222" cy="2062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100" dirty="0"/>
              <a:t>例如：</a:t>
            </a:r>
          </a:p>
          <a:p>
            <a:r>
              <a:rPr lang="en-US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&lt;%@ page language="java" import="</a:t>
            </a:r>
            <a:r>
              <a:rPr lang="en-US" sz="9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java.util</a:t>
            </a:r>
            <a:r>
              <a:rPr lang="en-US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.*”</a:t>
            </a:r>
            <a:r>
              <a:rPr lang="en-US" sz="9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contentType</a:t>
            </a:r>
            <a:r>
              <a:rPr lang="en-US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="text/html; </a:t>
            </a:r>
            <a:r>
              <a:rPr lang="en-US" sz="9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charset</a:t>
            </a:r>
            <a:r>
              <a:rPr lang="en-US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=GB18030" </a:t>
            </a:r>
            <a:r>
              <a:rPr lang="en-US" sz="9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pageEncoding</a:t>
            </a:r>
            <a:r>
              <a:rPr lang="en-US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="GB18030"%&gt;</a:t>
            </a:r>
            <a:endParaRPr lang="zh-CN" altLang="en-US" sz="900" dirty="0">
              <a:latin typeface="Verdana" pitchFamily="34" charset="0"/>
              <a:cs typeface="Verdana" pitchFamily="34" charset="0"/>
            </a:endParaRPr>
          </a:p>
          <a:p>
            <a:r>
              <a:rPr lang="en-US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&lt;!DOCTYPE HTML PUBLIC "-//W3C//DTD HTML 4.01 Transitional//EN"&gt;</a:t>
            </a:r>
            <a:endParaRPr lang="zh-CN" altLang="en-US" sz="900" dirty="0">
              <a:latin typeface="Verdana" pitchFamily="34" charset="0"/>
              <a:cs typeface="Verdana" pitchFamily="34" charset="0"/>
            </a:endParaRPr>
          </a:p>
          <a:p>
            <a:r>
              <a:rPr lang="en-US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&lt;html&gt;</a:t>
            </a:r>
            <a:endParaRPr lang="zh-CN" altLang="en-US" sz="900" dirty="0">
              <a:latin typeface="Verdana" pitchFamily="34" charset="0"/>
              <a:cs typeface="Verdana" pitchFamily="34" charset="0"/>
            </a:endParaRPr>
          </a:p>
          <a:p>
            <a:r>
              <a:rPr lang="en-US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   &lt;head&gt;</a:t>
            </a:r>
            <a:endParaRPr lang="zh-CN" altLang="en-US" sz="900" dirty="0">
              <a:latin typeface="Verdana" pitchFamily="34" charset="0"/>
              <a:cs typeface="Verdana" pitchFamily="34" charset="0"/>
            </a:endParaRPr>
          </a:p>
          <a:p>
            <a:r>
              <a:rPr lang="en-US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&lt;title&gt;include</a:t>
            </a:r>
            <a:r>
              <a:rPr lang="zh-CN" altLang="en-US" sz="900" dirty="0">
                <a:latin typeface="Verdana" pitchFamily="34" charset="0"/>
                <a:cs typeface="Verdana" pitchFamily="34" charset="0"/>
              </a:rPr>
              <a:t>指令演示</a:t>
            </a:r>
            <a:r>
              <a:rPr lang="en-US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  <a:endParaRPr lang="zh-CN" altLang="en-US" sz="900" dirty="0">
              <a:latin typeface="Verdana" pitchFamily="34" charset="0"/>
              <a:cs typeface="Verdana" pitchFamily="34" charset="0"/>
            </a:endParaRPr>
          </a:p>
          <a:p>
            <a:r>
              <a:rPr lang="en-US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   &lt;/head&gt;</a:t>
            </a:r>
            <a:endParaRPr lang="zh-CN" altLang="en-US" sz="900" dirty="0">
              <a:latin typeface="Verdana" pitchFamily="34" charset="0"/>
              <a:cs typeface="Verdana" pitchFamily="34" charset="0"/>
            </a:endParaRPr>
          </a:p>
          <a:p>
            <a:r>
              <a:rPr lang="en-US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   &lt;body&gt;</a:t>
            </a:r>
            <a:endParaRPr lang="zh-CN" altLang="en-US" sz="900" dirty="0">
              <a:latin typeface="Verdana" pitchFamily="34" charset="0"/>
              <a:cs typeface="Verdana" pitchFamily="34" charset="0"/>
            </a:endParaRPr>
          </a:p>
          <a:p>
            <a:r>
              <a:rPr lang="en-US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&lt;!--HTML</a:t>
            </a:r>
            <a:r>
              <a:rPr lang="zh-CN" altLang="en-US" sz="900" dirty="0">
                <a:latin typeface="Verdana" pitchFamily="34" charset="0"/>
                <a:cs typeface="Verdana" pitchFamily="34" charset="0"/>
              </a:rPr>
              <a:t>注释信息</a:t>
            </a:r>
            <a:r>
              <a:rPr lang="en-US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--&gt;</a:t>
            </a:r>
            <a:endParaRPr lang="zh-CN" altLang="en-US" sz="900" dirty="0">
              <a:latin typeface="Verdana" pitchFamily="34" charset="0"/>
              <a:cs typeface="Verdana" pitchFamily="34" charset="0"/>
            </a:endParaRPr>
          </a:p>
          <a:p>
            <a:r>
              <a:rPr lang="zh-CN" altLang="en-US" sz="900" dirty="0">
                <a:latin typeface="Verdana" pitchFamily="34" charset="0"/>
                <a:cs typeface="Verdana" pitchFamily="34" charset="0"/>
              </a:rPr>
              <a:t>       当前日期是：</a:t>
            </a:r>
          </a:p>
          <a:p>
            <a:r>
              <a:rPr lang="en-US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sz="9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&lt;%@include file=“date.jsp”%&gt;</a:t>
            </a:r>
            <a:r>
              <a:rPr lang="en-US" sz="9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sz="9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lang="zh-CN" altLang="en-US" sz="900" dirty="0">
              <a:latin typeface="Verdana" pitchFamily="34" charset="0"/>
              <a:cs typeface="Verdana" pitchFamily="34" charset="0"/>
            </a:endParaRPr>
          </a:p>
          <a:p>
            <a:r>
              <a:rPr lang="en-US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   &lt;/body&gt;</a:t>
            </a:r>
            <a:endParaRPr lang="zh-CN" altLang="en-US" sz="900" dirty="0">
              <a:latin typeface="Verdana" pitchFamily="34" charset="0"/>
              <a:cs typeface="Verdana" pitchFamily="34" charset="0"/>
            </a:endParaRPr>
          </a:p>
          <a:p>
            <a:r>
              <a:rPr lang="en-US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  <a:endParaRPr lang="zh-CN" altLang="en-US" sz="900" dirty="0"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84" y="3357569"/>
            <a:ext cx="2286016" cy="950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9646"/>
        </a:solidFill>
        <a:ln>
          <a:solidFill>
            <a:srgbClr val="F79646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00FF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8400</TotalTime>
  <Words>2613</Words>
  <Application>Microsoft Macintosh PowerPoint</Application>
  <PresentationFormat>全屏显示(16:9)</PresentationFormat>
  <Paragraphs>347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黑体</vt:lpstr>
      <vt:lpstr>华文细黑</vt:lpstr>
      <vt:lpstr>楷体</vt:lpstr>
      <vt:lpstr>宋体</vt:lpstr>
      <vt:lpstr>Arial</vt:lpstr>
      <vt:lpstr>Calibri</vt:lpstr>
      <vt:lpstr>Courier New</vt:lpstr>
      <vt:lpstr>Lucida Sans Unicode</vt:lpstr>
      <vt:lpstr>Times New Roman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 面向对象编程基础</dc:title>
  <dc:subject>C#程序设计实用教程</dc:subject>
  <dc:creator>小科</dc:creator>
  <cp:lastModifiedBy>xiang chen</cp:lastModifiedBy>
  <cp:revision>821</cp:revision>
  <dcterms:created xsi:type="dcterms:W3CDTF">2014-12-17T01:03:54Z</dcterms:created>
  <dcterms:modified xsi:type="dcterms:W3CDTF">2023-03-27T03:47:17Z</dcterms:modified>
</cp:coreProperties>
</file>