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60" r:id="rId3"/>
    <p:sldId id="509" r:id="rId4"/>
    <p:sldId id="694" r:id="rId5"/>
    <p:sldId id="695" r:id="rId6"/>
    <p:sldId id="696" r:id="rId7"/>
    <p:sldId id="691" r:id="rId8"/>
    <p:sldId id="697" r:id="rId9"/>
    <p:sldId id="698" r:id="rId10"/>
    <p:sldId id="699" r:id="rId11"/>
    <p:sldId id="701" r:id="rId12"/>
    <p:sldId id="702" r:id="rId13"/>
    <p:sldId id="703" r:id="rId14"/>
    <p:sldId id="692" r:id="rId15"/>
    <p:sldId id="704" r:id="rId16"/>
    <p:sldId id="705" r:id="rId17"/>
    <p:sldId id="706" r:id="rId18"/>
    <p:sldId id="707" r:id="rId19"/>
    <p:sldId id="708" r:id="rId20"/>
    <p:sldId id="693" r:id="rId21"/>
    <p:sldId id="709" r:id="rId22"/>
    <p:sldId id="710" r:id="rId23"/>
    <p:sldId id="711" r:id="rId24"/>
    <p:sldId id="712" r:id="rId25"/>
    <p:sldId id="449" r:id="rId26"/>
    <p:sldId id="713"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11F0F"/>
    <a:srgbClr val="956B8C"/>
    <a:srgbClr val="F79646"/>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9"/>
  </p:normalViewPr>
  <p:slideViewPr>
    <p:cSldViewPr>
      <p:cViewPr varScale="1">
        <p:scale>
          <a:sx n="136" d="100"/>
          <a:sy n="136" d="100"/>
        </p:scale>
        <p:origin x="960" y="18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4B69C5-8ACA-4B04-8691-DB0916382BEE}"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zh-CN" altLang="en-US"/>
        </a:p>
      </dgm:t>
    </dgm:pt>
    <dgm:pt modelId="{9BC4EEF2-027C-43A3-BF75-360B20AA5E2F}">
      <dgm:prSet phldrT="[文本]"/>
      <dgm:spPr/>
      <dgm:t>
        <a:bodyPr/>
        <a:lstStyle/>
        <a:p>
          <a:r>
            <a:rPr lang="zh-CN" altLang="en-US" dirty="0"/>
            <a:t>优点</a:t>
          </a:r>
        </a:p>
      </dgm:t>
    </dgm:pt>
    <dgm:pt modelId="{6594D32A-D103-4125-B989-A462D445F177}" type="parTrans" cxnId="{04562692-7C24-4C48-9808-AE7C88AFCB6F}">
      <dgm:prSet/>
      <dgm:spPr/>
      <dgm:t>
        <a:bodyPr/>
        <a:lstStyle/>
        <a:p>
          <a:endParaRPr lang="zh-CN" altLang="en-US"/>
        </a:p>
      </dgm:t>
    </dgm:pt>
    <dgm:pt modelId="{3B2822E8-9087-4F43-AEEF-DFC283BAC1D0}" type="sibTrans" cxnId="{04562692-7C24-4C48-9808-AE7C88AFCB6F}">
      <dgm:prSet/>
      <dgm:spPr/>
      <dgm:t>
        <a:bodyPr/>
        <a:lstStyle/>
        <a:p>
          <a:endParaRPr lang="zh-CN" altLang="en-US"/>
        </a:p>
      </dgm:t>
    </dgm:pt>
    <dgm:pt modelId="{497E612D-B9A3-49B3-9183-C9987D9279ED}">
      <dgm:prSet phldrT="[文本]" custT="1"/>
      <dgm:spPr/>
      <dgm:t>
        <a:bodyPr/>
        <a:lstStyle/>
        <a:p>
          <a:r>
            <a:rPr lang="en-US" sz="1000" dirty="0"/>
            <a:t>JDBC</a:t>
          </a:r>
          <a:r>
            <a:rPr lang="zh-CN" sz="1000" dirty="0"/>
            <a:t>与</a:t>
          </a:r>
          <a:r>
            <a:rPr lang="en-US" sz="1000" dirty="0"/>
            <a:t>ODBC</a:t>
          </a:r>
          <a:r>
            <a:rPr lang="zh-CN" sz="1000" dirty="0"/>
            <a:t>十分相似，便于软件开发人员理解；</a:t>
          </a:r>
          <a:endParaRPr lang="zh-CN" altLang="en-US" sz="1000" dirty="0"/>
        </a:p>
      </dgm:t>
    </dgm:pt>
    <dgm:pt modelId="{85FA296D-60C8-42E5-9E35-724E98A81274}" type="parTrans" cxnId="{0448BD1F-FD42-4D42-BA5D-B63D90EC7823}">
      <dgm:prSet/>
      <dgm:spPr/>
      <dgm:t>
        <a:bodyPr/>
        <a:lstStyle/>
        <a:p>
          <a:endParaRPr lang="zh-CN" altLang="en-US"/>
        </a:p>
      </dgm:t>
    </dgm:pt>
    <dgm:pt modelId="{82FA2224-83A3-4C15-9E3D-D4A6D47020E8}" type="sibTrans" cxnId="{0448BD1F-FD42-4D42-BA5D-B63D90EC7823}">
      <dgm:prSet/>
      <dgm:spPr/>
      <dgm:t>
        <a:bodyPr/>
        <a:lstStyle/>
        <a:p>
          <a:endParaRPr lang="zh-CN" altLang="en-US"/>
        </a:p>
      </dgm:t>
    </dgm:pt>
    <dgm:pt modelId="{E5EFC4C0-0B86-4E6E-9A3F-E0037D0BFE33}">
      <dgm:prSet phldrT="[文本]" custT="1"/>
      <dgm:spPr/>
      <dgm:t>
        <a:bodyPr/>
        <a:lstStyle/>
        <a:p>
          <a:r>
            <a:rPr lang="en-US" sz="1000" dirty="0"/>
            <a:t>JDBC</a:t>
          </a:r>
          <a:r>
            <a:rPr lang="zh-CN" sz="1000" dirty="0"/>
            <a:t>使软件开发人员从复杂的驱动程序编写工作中解脱出来，可以完全专著与业务逻辑的开发；</a:t>
          </a:r>
          <a:endParaRPr lang="zh-CN" altLang="en-US" sz="1000" dirty="0"/>
        </a:p>
      </dgm:t>
    </dgm:pt>
    <dgm:pt modelId="{39D213BE-7483-4454-A00A-F3997CCEA1F3}" type="parTrans" cxnId="{ADFA749A-8EF0-4E82-B384-3EBECB71AED5}">
      <dgm:prSet/>
      <dgm:spPr/>
      <dgm:t>
        <a:bodyPr/>
        <a:lstStyle/>
        <a:p>
          <a:endParaRPr lang="zh-CN" altLang="en-US"/>
        </a:p>
      </dgm:t>
    </dgm:pt>
    <dgm:pt modelId="{B9A496D5-3287-4287-942B-16C4CFF36069}" type="sibTrans" cxnId="{ADFA749A-8EF0-4E82-B384-3EBECB71AED5}">
      <dgm:prSet/>
      <dgm:spPr/>
      <dgm:t>
        <a:bodyPr/>
        <a:lstStyle/>
        <a:p>
          <a:endParaRPr lang="zh-CN" altLang="en-US"/>
        </a:p>
      </dgm:t>
    </dgm:pt>
    <dgm:pt modelId="{9494FB02-865B-4A9A-AA22-580672DE0208}">
      <dgm:prSet phldrT="[文本]"/>
      <dgm:spPr/>
      <dgm:t>
        <a:bodyPr/>
        <a:lstStyle/>
        <a:p>
          <a:r>
            <a:rPr lang="zh-CN" altLang="en-US" dirty="0"/>
            <a:t>缺点</a:t>
          </a:r>
        </a:p>
      </dgm:t>
    </dgm:pt>
    <dgm:pt modelId="{549B8294-2D5B-4563-81E2-2B71DC576FD4}" type="parTrans" cxnId="{4DAE4D2B-8F6D-4CFA-9E72-C2E5570CFD17}">
      <dgm:prSet/>
      <dgm:spPr/>
      <dgm:t>
        <a:bodyPr/>
        <a:lstStyle/>
        <a:p>
          <a:endParaRPr lang="zh-CN" altLang="en-US"/>
        </a:p>
      </dgm:t>
    </dgm:pt>
    <dgm:pt modelId="{5760CC06-6842-4EDA-8CF3-1FB5C22C6F00}" type="sibTrans" cxnId="{4DAE4D2B-8F6D-4CFA-9E72-C2E5570CFD17}">
      <dgm:prSet/>
      <dgm:spPr/>
      <dgm:t>
        <a:bodyPr/>
        <a:lstStyle/>
        <a:p>
          <a:endParaRPr lang="zh-CN" altLang="en-US"/>
        </a:p>
      </dgm:t>
    </dgm:pt>
    <dgm:pt modelId="{8BFC56C9-5FEF-4488-882B-D5F2E3D2C38F}">
      <dgm:prSet phldrT="[文本]" custT="1"/>
      <dgm:spPr/>
      <dgm:t>
        <a:bodyPr/>
        <a:lstStyle/>
        <a:p>
          <a:r>
            <a:rPr lang="zh-CN" sz="1200" dirty="0"/>
            <a:t>通过</a:t>
          </a:r>
          <a:r>
            <a:rPr lang="en-US" sz="1200" dirty="0"/>
            <a:t>JDBC</a:t>
          </a:r>
          <a:r>
            <a:rPr lang="zh-CN" sz="1200" dirty="0"/>
            <a:t>访问数据库时速度将受到一定影响；</a:t>
          </a:r>
          <a:endParaRPr lang="zh-CN" altLang="en-US" sz="1200" dirty="0"/>
        </a:p>
      </dgm:t>
    </dgm:pt>
    <dgm:pt modelId="{D8C348EA-1214-4CE0-9907-D83485535CD9}" type="parTrans" cxnId="{48509995-F64B-46A8-BA72-A140E6435C0F}">
      <dgm:prSet/>
      <dgm:spPr/>
      <dgm:t>
        <a:bodyPr/>
        <a:lstStyle/>
        <a:p>
          <a:endParaRPr lang="zh-CN" altLang="en-US"/>
        </a:p>
      </dgm:t>
    </dgm:pt>
    <dgm:pt modelId="{12B9C07F-EFDA-40AF-B777-B0A590D78FDD}" type="sibTrans" cxnId="{48509995-F64B-46A8-BA72-A140E6435C0F}">
      <dgm:prSet/>
      <dgm:spPr/>
      <dgm:t>
        <a:bodyPr/>
        <a:lstStyle/>
        <a:p>
          <a:endParaRPr lang="zh-CN" altLang="en-US"/>
        </a:p>
      </dgm:t>
    </dgm:pt>
    <dgm:pt modelId="{758E18D3-66D5-49EA-A1F1-EB3056D6F0B4}">
      <dgm:prSet phldrT="[文本]" custT="1"/>
      <dgm:spPr/>
      <dgm:t>
        <a:bodyPr/>
        <a:lstStyle/>
        <a:p>
          <a:r>
            <a:rPr lang="zh-CN" sz="1200" dirty="0"/>
            <a:t>虽然</a:t>
          </a:r>
          <a:r>
            <a:rPr lang="en-US" sz="1200" dirty="0"/>
            <a:t>JDBC API</a:t>
          </a:r>
          <a:r>
            <a:rPr lang="zh-CN" sz="1200" dirty="0"/>
            <a:t>是面向对象的，但通过</a:t>
          </a:r>
          <a:r>
            <a:rPr lang="en-US" sz="1200" dirty="0"/>
            <a:t>JDBC</a:t>
          </a:r>
          <a:r>
            <a:rPr lang="zh-CN" sz="1200" dirty="0"/>
            <a:t>访问数据库依然是面向关系的；</a:t>
          </a:r>
          <a:endParaRPr lang="zh-CN" altLang="en-US" sz="1200" dirty="0"/>
        </a:p>
      </dgm:t>
    </dgm:pt>
    <dgm:pt modelId="{C60AAF29-7ADD-4070-A1E1-FBB574D349B8}" type="parTrans" cxnId="{6B92985E-CEFC-4F13-92AB-EDC5E316D963}">
      <dgm:prSet/>
      <dgm:spPr/>
      <dgm:t>
        <a:bodyPr/>
        <a:lstStyle/>
        <a:p>
          <a:endParaRPr lang="zh-CN" altLang="en-US"/>
        </a:p>
      </dgm:t>
    </dgm:pt>
    <dgm:pt modelId="{7D81E128-8C9B-4306-B8EA-AAB58C5AC6C7}" type="sibTrans" cxnId="{6B92985E-CEFC-4F13-92AB-EDC5E316D963}">
      <dgm:prSet/>
      <dgm:spPr/>
      <dgm:t>
        <a:bodyPr/>
        <a:lstStyle/>
        <a:p>
          <a:endParaRPr lang="zh-CN" altLang="en-US"/>
        </a:p>
      </dgm:t>
    </dgm:pt>
    <dgm:pt modelId="{3A3EABB9-D850-4DC3-96B4-1718093CE03A}">
      <dgm:prSet phldrT="[文本]" custT="1"/>
      <dgm:spPr/>
      <dgm:t>
        <a:bodyPr/>
        <a:lstStyle/>
        <a:p>
          <a:r>
            <a:rPr lang="en-US" sz="1000" dirty="0"/>
            <a:t>JDBC</a:t>
          </a:r>
          <a:r>
            <a:rPr lang="zh-CN" sz="1000" dirty="0"/>
            <a:t>支持多种关系型数据库，大大增加了软件的可移植性；</a:t>
          </a:r>
          <a:endParaRPr lang="zh-CN" altLang="en-US" sz="1000" dirty="0"/>
        </a:p>
      </dgm:t>
    </dgm:pt>
    <dgm:pt modelId="{ED9BDA12-E008-488B-AD50-7D404DB82823}" type="parTrans" cxnId="{75BAACDA-59FC-4168-804B-81A9F833CC7B}">
      <dgm:prSet/>
      <dgm:spPr/>
      <dgm:t>
        <a:bodyPr/>
        <a:lstStyle/>
        <a:p>
          <a:endParaRPr lang="zh-CN" altLang="en-US"/>
        </a:p>
      </dgm:t>
    </dgm:pt>
    <dgm:pt modelId="{76D08FC9-339F-46A6-9F97-AA32246E29E9}" type="sibTrans" cxnId="{75BAACDA-59FC-4168-804B-81A9F833CC7B}">
      <dgm:prSet/>
      <dgm:spPr/>
      <dgm:t>
        <a:bodyPr/>
        <a:lstStyle/>
        <a:p>
          <a:endParaRPr lang="zh-CN" altLang="en-US"/>
        </a:p>
      </dgm:t>
    </dgm:pt>
    <dgm:pt modelId="{967E3BD2-E08A-49BD-9262-A39313115768}">
      <dgm:prSet phldrT="[文本]" custT="1"/>
      <dgm:spPr/>
      <dgm:t>
        <a:bodyPr/>
        <a:lstStyle/>
        <a:p>
          <a:r>
            <a:rPr lang="en-US" sz="1000" dirty="0"/>
            <a:t>JDBC API</a:t>
          </a:r>
          <a:r>
            <a:rPr lang="zh-CN" sz="1000" dirty="0"/>
            <a:t>是面向对象的，软件开发人员可以将常用的方法进行二次封装，从而提高代码的重用性。</a:t>
          </a:r>
          <a:endParaRPr lang="zh-CN" altLang="en-US" sz="1000" dirty="0"/>
        </a:p>
      </dgm:t>
    </dgm:pt>
    <dgm:pt modelId="{2767F80A-14F0-4AB4-8A64-EB056F797476}" type="parTrans" cxnId="{5B4005F3-0B13-478F-8C18-D88894061E95}">
      <dgm:prSet/>
      <dgm:spPr/>
      <dgm:t>
        <a:bodyPr/>
        <a:lstStyle/>
        <a:p>
          <a:endParaRPr lang="zh-CN" altLang="en-US"/>
        </a:p>
      </dgm:t>
    </dgm:pt>
    <dgm:pt modelId="{91420BD5-6683-4AD2-AA7E-43135851E7DB}" type="sibTrans" cxnId="{5B4005F3-0B13-478F-8C18-D88894061E95}">
      <dgm:prSet/>
      <dgm:spPr/>
      <dgm:t>
        <a:bodyPr/>
        <a:lstStyle/>
        <a:p>
          <a:endParaRPr lang="zh-CN" altLang="en-US"/>
        </a:p>
      </dgm:t>
    </dgm:pt>
    <dgm:pt modelId="{6BED0F0A-0283-46F7-86E6-411F6EDB8381}">
      <dgm:prSet phldrT="[文本]" custT="1"/>
      <dgm:spPr/>
      <dgm:t>
        <a:bodyPr/>
        <a:lstStyle/>
        <a:p>
          <a:r>
            <a:rPr lang="en-US" sz="1200" dirty="0"/>
            <a:t>JDBC</a:t>
          </a:r>
          <a:r>
            <a:rPr lang="zh-CN" sz="1200" dirty="0"/>
            <a:t>提供了对不同厂家的产品的支持，这将对数据源带来影响。</a:t>
          </a:r>
          <a:endParaRPr lang="zh-CN" altLang="en-US" sz="1200" dirty="0"/>
        </a:p>
      </dgm:t>
    </dgm:pt>
    <dgm:pt modelId="{5C016472-95F6-4EFC-A842-D314B7BEB364}" type="parTrans" cxnId="{421EC592-5AE8-4E00-AEED-7BD46E6913B0}">
      <dgm:prSet/>
      <dgm:spPr/>
      <dgm:t>
        <a:bodyPr/>
        <a:lstStyle/>
        <a:p>
          <a:endParaRPr lang="zh-CN" altLang="en-US"/>
        </a:p>
      </dgm:t>
    </dgm:pt>
    <dgm:pt modelId="{00847DFE-57B8-4AF4-B109-47567AF29876}" type="sibTrans" cxnId="{421EC592-5AE8-4E00-AEED-7BD46E6913B0}">
      <dgm:prSet/>
      <dgm:spPr/>
      <dgm:t>
        <a:bodyPr/>
        <a:lstStyle/>
        <a:p>
          <a:endParaRPr lang="zh-CN" altLang="en-US"/>
        </a:p>
      </dgm:t>
    </dgm:pt>
    <dgm:pt modelId="{74DBB60F-B1D3-4A7F-8E51-0D42FE023F90}" type="pres">
      <dgm:prSet presAssocID="{B74B69C5-8ACA-4B04-8691-DB0916382BEE}" presName="Name0" presStyleCnt="0">
        <dgm:presLayoutVars>
          <dgm:dir/>
          <dgm:animLvl val="lvl"/>
          <dgm:resizeHandles/>
        </dgm:presLayoutVars>
      </dgm:prSet>
      <dgm:spPr/>
    </dgm:pt>
    <dgm:pt modelId="{6A89ABBE-FEDF-4528-B8CA-1716A64B224C}" type="pres">
      <dgm:prSet presAssocID="{9BC4EEF2-027C-43A3-BF75-360B20AA5E2F}" presName="linNode" presStyleCnt="0"/>
      <dgm:spPr/>
    </dgm:pt>
    <dgm:pt modelId="{E8B069DF-EFDF-4E18-9DA4-08364A576B9E}" type="pres">
      <dgm:prSet presAssocID="{9BC4EEF2-027C-43A3-BF75-360B20AA5E2F}" presName="parentShp" presStyleLbl="node1" presStyleIdx="0" presStyleCnt="2" custScaleX="90385" custScaleY="83678">
        <dgm:presLayoutVars>
          <dgm:bulletEnabled val="1"/>
        </dgm:presLayoutVars>
      </dgm:prSet>
      <dgm:spPr/>
    </dgm:pt>
    <dgm:pt modelId="{98E80C8B-786A-47D2-8C22-95E79FBA3356}" type="pres">
      <dgm:prSet presAssocID="{9BC4EEF2-027C-43A3-BF75-360B20AA5E2F}" presName="childShp" presStyleLbl="bgAccFollowNode1" presStyleIdx="0" presStyleCnt="2">
        <dgm:presLayoutVars>
          <dgm:bulletEnabled val="1"/>
        </dgm:presLayoutVars>
      </dgm:prSet>
      <dgm:spPr/>
    </dgm:pt>
    <dgm:pt modelId="{C19E5D18-A02E-4D54-8392-88788A2CBD25}" type="pres">
      <dgm:prSet presAssocID="{3B2822E8-9087-4F43-AEEF-DFC283BAC1D0}" presName="spacing" presStyleCnt="0"/>
      <dgm:spPr/>
    </dgm:pt>
    <dgm:pt modelId="{DC9AA21D-2B2D-4F6B-946A-48607F25D3C4}" type="pres">
      <dgm:prSet presAssocID="{9494FB02-865B-4A9A-AA22-580672DE0208}" presName="linNode" presStyleCnt="0"/>
      <dgm:spPr/>
    </dgm:pt>
    <dgm:pt modelId="{365708D2-F2AD-415E-8A59-AE4171996DDC}" type="pres">
      <dgm:prSet presAssocID="{9494FB02-865B-4A9A-AA22-580672DE0208}" presName="parentShp" presStyleLbl="node1" presStyleIdx="1" presStyleCnt="2" custScaleX="101924" custScaleY="86086">
        <dgm:presLayoutVars>
          <dgm:bulletEnabled val="1"/>
        </dgm:presLayoutVars>
      </dgm:prSet>
      <dgm:spPr/>
    </dgm:pt>
    <dgm:pt modelId="{B201737F-0CFE-4DA4-AF5D-247435EFC231}" type="pres">
      <dgm:prSet presAssocID="{9494FB02-865B-4A9A-AA22-580672DE0208}" presName="childShp" presStyleLbl="bgAccFollowNode1" presStyleIdx="1" presStyleCnt="2">
        <dgm:presLayoutVars>
          <dgm:bulletEnabled val="1"/>
        </dgm:presLayoutVars>
      </dgm:prSet>
      <dgm:spPr/>
    </dgm:pt>
  </dgm:ptLst>
  <dgm:cxnLst>
    <dgm:cxn modelId="{419CA60C-441B-48A9-8556-5093A5E1E55E}" type="presOf" srcId="{497E612D-B9A3-49B3-9183-C9987D9279ED}" destId="{98E80C8B-786A-47D2-8C22-95E79FBA3356}" srcOrd="0" destOrd="0" presId="urn:microsoft.com/office/officeart/2005/8/layout/vList6"/>
    <dgm:cxn modelId="{0448BD1F-FD42-4D42-BA5D-B63D90EC7823}" srcId="{9BC4EEF2-027C-43A3-BF75-360B20AA5E2F}" destId="{497E612D-B9A3-49B3-9183-C9987D9279ED}" srcOrd="0" destOrd="0" parTransId="{85FA296D-60C8-42E5-9E35-724E98A81274}" sibTransId="{82FA2224-83A3-4C15-9E3D-D4A6D47020E8}"/>
    <dgm:cxn modelId="{67477824-4B04-49F8-AB1A-C6D7F5D25AEF}" type="presOf" srcId="{758E18D3-66D5-49EA-A1F1-EB3056D6F0B4}" destId="{B201737F-0CFE-4DA4-AF5D-247435EFC231}" srcOrd="0" destOrd="1" presId="urn:microsoft.com/office/officeart/2005/8/layout/vList6"/>
    <dgm:cxn modelId="{4DAE4D2B-8F6D-4CFA-9E72-C2E5570CFD17}" srcId="{B74B69C5-8ACA-4B04-8691-DB0916382BEE}" destId="{9494FB02-865B-4A9A-AA22-580672DE0208}" srcOrd="1" destOrd="0" parTransId="{549B8294-2D5B-4563-81E2-2B71DC576FD4}" sibTransId="{5760CC06-6842-4EDA-8CF3-1FB5C22C6F00}"/>
    <dgm:cxn modelId="{F8B87B53-A0F1-4887-A288-D4DF0269E5DF}" type="presOf" srcId="{9BC4EEF2-027C-43A3-BF75-360B20AA5E2F}" destId="{E8B069DF-EFDF-4E18-9DA4-08364A576B9E}" srcOrd="0" destOrd="0" presId="urn:microsoft.com/office/officeart/2005/8/layout/vList6"/>
    <dgm:cxn modelId="{6B92985E-CEFC-4F13-92AB-EDC5E316D963}" srcId="{9494FB02-865B-4A9A-AA22-580672DE0208}" destId="{758E18D3-66D5-49EA-A1F1-EB3056D6F0B4}" srcOrd="1" destOrd="0" parTransId="{C60AAF29-7ADD-4070-A1E1-FBB574D349B8}" sibTransId="{7D81E128-8C9B-4306-B8EA-AAB58C5AC6C7}"/>
    <dgm:cxn modelId="{5AD11E5F-B375-498A-919A-8AF7B59BAE87}" type="presOf" srcId="{6BED0F0A-0283-46F7-86E6-411F6EDB8381}" destId="{B201737F-0CFE-4DA4-AF5D-247435EFC231}" srcOrd="0" destOrd="2" presId="urn:microsoft.com/office/officeart/2005/8/layout/vList6"/>
    <dgm:cxn modelId="{10DA3A66-32C1-4951-8A4E-77378CCA3291}" type="presOf" srcId="{E5EFC4C0-0B86-4E6E-9A3F-E0037D0BFE33}" destId="{98E80C8B-786A-47D2-8C22-95E79FBA3356}" srcOrd="0" destOrd="1" presId="urn:microsoft.com/office/officeart/2005/8/layout/vList6"/>
    <dgm:cxn modelId="{BBA39583-F4B9-4C77-8424-2362C17172F9}" type="presOf" srcId="{9494FB02-865B-4A9A-AA22-580672DE0208}" destId="{365708D2-F2AD-415E-8A59-AE4171996DDC}" srcOrd="0" destOrd="0" presId="urn:microsoft.com/office/officeart/2005/8/layout/vList6"/>
    <dgm:cxn modelId="{FE249E84-3C7A-4DF8-818F-FCC354D3DBC1}" type="presOf" srcId="{3A3EABB9-D850-4DC3-96B4-1718093CE03A}" destId="{98E80C8B-786A-47D2-8C22-95E79FBA3356}" srcOrd="0" destOrd="2" presId="urn:microsoft.com/office/officeart/2005/8/layout/vList6"/>
    <dgm:cxn modelId="{77D0AD8D-98A1-4372-AA44-592624CCA152}" type="presOf" srcId="{8BFC56C9-5FEF-4488-882B-D5F2E3D2C38F}" destId="{B201737F-0CFE-4DA4-AF5D-247435EFC231}" srcOrd="0" destOrd="0" presId="urn:microsoft.com/office/officeart/2005/8/layout/vList6"/>
    <dgm:cxn modelId="{04562692-7C24-4C48-9808-AE7C88AFCB6F}" srcId="{B74B69C5-8ACA-4B04-8691-DB0916382BEE}" destId="{9BC4EEF2-027C-43A3-BF75-360B20AA5E2F}" srcOrd="0" destOrd="0" parTransId="{6594D32A-D103-4125-B989-A462D445F177}" sibTransId="{3B2822E8-9087-4F43-AEEF-DFC283BAC1D0}"/>
    <dgm:cxn modelId="{421EC592-5AE8-4E00-AEED-7BD46E6913B0}" srcId="{9494FB02-865B-4A9A-AA22-580672DE0208}" destId="{6BED0F0A-0283-46F7-86E6-411F6EDB8381}" srcOrd="2" destOrd="0" parTransId="{5C016472-95F6-4EFC-A842-D314B7BEB364}" sibTransId="{00847DFE-57B8-4AF4-B109-47567AF29876}"/>
    <dgm:cxn modelId="{48509995-F64B-46A8-BA72-A140E6435C0F}" srcId="{9494FB02-865B-4A9A-AA22-580672DE0208}" destId="{8BFC56C9-5FEF-4488-882B-D5F2E3D2C38F}" srcOrd="0" destOrd="0" parTransId="{D8C348EA-1214-4CE0-9907-D83485535CD9}" sibTransId="{12B9C07F-EFDA-40AF-B777-B0A590D78FDD}"/>
    <dgm:cxn modelId="{ADFA749A-8EF0-4E82-B384-3EBECB71AED5}" srcId="{9BC4EEF2-027C-43A3-BF75-360B20AA5E2F}" destId="{E5EFC4C0-0B86-4E6E-9A3F-E0037D0BFE33}" srcOrd="1" destOrd="0" parTransId="{39D213BE-7483-4454-A00A-F3997CCEA1F3}" sibTransId="{B9A496D5-3287-4287-942B-16C4CFF36069}"/>
    <dgm:cxn modelId="{75BAACDA-59FC-4168-804B-81A9F833CC7B}" srcId="{9BC4EEF2-027C-43A3-BF75-360B20AA5E2F}" destId="{3A3EABB9-D850-4DC3-96B4-1718093CE03A}" srcOrd="2" destOrd="0" parTransId="{ED9BDA12-E008-488B-AD50-7D404DB82823}" sibTransId="{76D08FC9-339F-46A6-9F97-AA32246E29E9}"/>
    <dgm:cxn modelId="{92A3BDF1-6ABF-48FA-96DB-6415989BC311}" type="presOf" srcId="{B74B69C5-8ACA-4B04-8691-DB0916382BEE}" destId="{74DBB60F-B1D3-4A7F-8E51-0D42FE023F90}" srcOrd="0" destOrd="0" presId="urn:microsoft.com/office/officeart/2005/8/layout/vList6"/>
    <dgm:cxn modelId="{5B4005F3-0B13-478F-8C18-D88894061E95}" srcId="{9BC4EEF2-027C-43A3-BF75-360B20AA5E2F}" destId="{967E3BD2-E08A-49BD-9262-A39313115768}" srcOrd="3" destOrd="0" parTransId="{2767F80A-14F0-4AB4-8A64-EB056F797476}" sibTransId="{91420BD5-6683-4AD2-AA7E-43135851E7DB}"/>
    <dgm:cxn modelId="{8291E8F4-C38D-4F5B-8C88-627EA7987170}" type="presOf" srcId="{967E3BD2-E08A-49BD-9262-A39313115768}" destId="{98E80C8B-786A-47D2-8C22-95E79FBA3356}" srcOrd="0" destOrd="3" presId="urn:microsoft.com/office/officeart/2005/8/layout/vList6"/>
    <dgm:cxn modelId="{905936D9-FF2A-4B87-B239-6E4A9F95AF7C}" type="presParOf" srcId="{74DBB60F-B1D3-4A7F-8E51-0D42FE023F90}" destId="{6A89ABBE-FEDF-4528-B8CA-1716A64B224C}" srcOrd="0" destOrd="0" presId="urn:microsoft.com/office/officeart/2005/8/layout/vList6"/>
    <dgm:cxn modelId="{745E9E02-D356-4EDF-8F77-F14C3DAE4DF3}" type="presParOf" srcId="{6A89ABBE-FEDF-4528-B8CA-1716A64B224C}" destId="{E8B069DF-EFDF-4E18-9DA4-08364A576B9E}" srcOrd="0" destOrd="0" presId="urn:microsoft.com/office/officeart/2005/8/layout/vList6"/>
    <dgm:cxn modelId="{B5FB8772-49B6-4E5F-8B50-BB1D7DD5225A}" type="presParOf" srcId="{6A89ABBE-FEDF-4528-B8CA-1716A64B224C}" destId="{98E80C8B-786A-47D2-8C22-95E79FBA3356}" srcOrd="1" destOrd="0" presId="urn:microsoft.com/office/officeart/2005/8/layout/vList6"/>
    <dgm:cxn modelId="{DF42B11E-674B-409F-A8A0-2114CA3466B6}" type="presParOf" srcId="{74DBB60F-B1D3-4A7F-8E51-0D42FE023F90}" destId="{C19E5D18-A02E-4D54-8392-88788A2CBD25}" srcOrd="1" destOrd="0" presId="urn:microsoft.com/office/officeart/2005/8/layout/vList6"/>
    <dgm:cxn modelId="{744F1B09-FDCA-4A53-BA25-66CEC79ECFFD}" type="presParOf" srcId="{74DBB60F-B1D3-4A7F-8E51-0D42FE023F90}" destId="{DC9AA21D-2B2D-4F6B-946A-48607F25D3C4}" srcOrd="2" destOrd="0" presId="urn:microsoft.com/office/officeart/2005/8/layout/vList6"/>
    <dgm:cxn modelId="{C6E90958-681A-4ECF-8D7D-892AC37F82AA}" type="presParOf" srcId="{DC9AA21D-2B2D-4F6B-946A-48607F25D3C4}" destId="{365708D2-F2AD-415E-8A59-AE4171996DDC}" srcOrd="0" destOrd="0" presId="urn:microsoft.com/office/officeart/2005/8/layout/vList6"/>
    <dgm:cxn modelId="{0BF7D89C-BA34-41A0-8876-968F0ACEABF9}" type="presParOf" srcId="{DC9AA21D-2B2D-4F6B-946A-48607F25D3C4}" destId="{B201737F-0CFE-4DA4-AF5D-247435EFC23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503B39-2901-42AA-9CDD-093F1F8FACF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zh-CN" altLang="en-US"/>
        </a:p>
      </dgm:t>
    </dgm:pt>
    <dgm:pt modelId="{12B1F4B5-8773-4945-A632-63BB1343FB90}">
      <dgm:prSet phldrT="[文本]"/>
      <dgm:spPr/>
      <dgm:t>
        <a:bodyPr/>
        <a:lstStyle/>
        <a:p>
          <a:r>
            <a:rPr lang="en-US" dirty="0"/>
            <a:t>JDBC-ODBC Bridge</a:t>
          </a:r>
          <a:endParaRPr lang="zh-CN" altLang="en-US" dirty="0"/>
        </a:p>
      </dgm:t>
    </dgm:pt>
    <dgm:pt modelId="{F01B4D2B-49C7-430C-893B-843F8196EBE9}" type="parTrans" cxnId="{EE5659EB-22AB-4E32-A7B4-B3A9C07B22D3}">
      <dgm:prSet/>
      <dgm:spPr/>
      <dgm:t>
        <a:bodyPr/>
        <a:lstStyle/>
        <a:p>
          <a:endParaRPr lang="zh-CN" altLang="en-US"/>
        </a:p>
      </dgm:t>
    </dgm:pt>
    <dgm:pt modelId="{8285AB34-4BA3-4EAE-8ED9-2631B28A41CD}" type="sibTrans" cxnId="{EE5659EB-22AB-4E32-A7B4-B3A9C07B22D3}">
      <dgm:prSet/>
      <dgm:spPr/>
      <dgm:t>
        <a:bodyPr/>
        <a:lstStyle/>
        <a:p>
          <a:endParaRPr lang="zh-CN" altLang="en-US"/>
        </a:p>
      </dgm:t>
    </dgm:pt>
    <dgm:pt modelId="{4186A88E-38FC-4476-B01E-BA39BD6A55B8}">
      <dgm:prSet phldrT="[文本]"/>
      <dgm:spPr/>
      <dgm:t>
        <a:bodyPr/>
        <a:lstStyle/>
        <a:p>
          <a:r>
            <a:rPr lang="en-US" dirty="0"/>
            <a:t>JDBC-Native API Bridge</a:t>
          </a:r>
          <a:endParaRPr lang="zh-CN" altLang="en-US" dirty="0"/>
        </a:p>
      </dgm:t>
    </dgm:pt>
    <dgm:pt modelId="{09793BA1-BCB2-48BA-8E0E-E29A6BF797F7}" type="parTrans" cxnId="{3FEF24F8-DCCD-44C8-A417-37B1A9E74669}">
      <dgm:prSet/>
      <dgm:spPr/>
      <dgm:t>
        <a:bodyPr/>
        <a:lstStyle/>
        <a:p>
          <a:endParaRPr lang="zh-CN" altLang="en-US"/>
        </a:p>
      </dgm:t>
    </dgm:pt>
    <dgm:pt modelId="{B4566A67-928E-45C2-B9F4-D9205A739A08}" type="sibTrans" cxnId="{3FEF24F8-DCCD-44C8-A417-37B1A9E74669}">
      <dgm:prSet/>
      <dgm:spPr/>
      <dgm:t>
        <a:bodyPr/>
        <a:lstStyle/>
        <a:p>
          <a:endParaRPr lang="zh-CN" altLang="en-US"/>
        </a:p>
      </dgm:t>
    </dgm:pt>
    <dgm:pt modelId="{A90C5695-592B-4E97-BC47-1604B9F515C9}">
      <dgm:prSet phldrT="[文本]"/>
      <dgm:spPr/>
      <dgm:t>
        <a:bodyPr/>
        <a:lstStyle/>
        <a:p>
          <a:r>
            <a:rPr lang="en-US" dirty="0"/>
            <a:t>JDBC-middleware</a:t>
          </a:r>
          <a:endParaRPr lang="zh-CN" altLang="en-US" dirty="0"/>
        </a:p>
      </dgm:t>
    </dgm:pt>
    <dgm:pt modelId="{7BFA40B5-01B4-49A8-BB07-9E3916D03C76}" type="parTrans" cxnId="{15AD5FDD-82FF-4115-94D5-803CEA42DC6B}">
      <dgm:prSet/>
      <dgm:spPr/>
      <dgm:t>
        <a:bodyPr/>
        <a:lstStyle/>
        <a:p>
          <a:endParaRPr lang="zh-CN" altLang="en-US"/>
        </a:p>
      </dgm:t>
    </dgm:pt>
    <dgm:pt modelId="{DCC783C0-6BA9-422B-8FA6-DA9EBB195423}" type="sibTrans" cxnId="{15AD5FDD-82FF-4115-94D5-803CEA42DC6B}">
      <dgm:prSet/>
      <dgm:spPr/>
      <dgm:t>
        <a:bodyPr/>
        <a:lstStyle/>
        <a:p>
          <a:endParaRPr lang="zh-CN" altLang="en-US"/>
        </a:p>
      </dgm:t>
    </dgm:pt>
    <dgm:pt modelId="{1931D8B8-069C-40A6-BDC6-4A4C96AE46E9}">
      <dgm:prSet phldrT="[文本]"/>
      <dgm:spPr/>
      <dgm:t>
        <a:bodyPr/>
        <a:lstStyle/>
        <a:p>
          <a:r>
            <a:rPr lang="en-US" dirty="0"/>
            <a:t>Pure JDBC Driver</a:t>
          </a:r>
          <a:endParaRPr lang="zh-CN" altLang="en-US" dirty="0"/>
        </a:p>
      </dgm:t>
    </dgm:pt>
    <dgm:pt modelId="{56FF5F4B-A753-41EA-A95A-D2704C6443D9}" type="parTrans" cxnId="{620A68FD-D892-4010-BA45-BD237D36C261}">
      <dgm:prSet/>
      <dgm:spPr/>
      <dgm:t>
        <a:bodyPr/>
        <a:lstStyle/>
        <a:p>
          <a:endParaRPr lang="zh-CN" altLang="en-US"/>
        </a:p>
      </dgm:t>
    </dgm:pt>
    <dgm:pt modelId="{CD51C047-4E8E-417D-AD75-33A2FA99F96F}" type="sibTrans" cxnId="{620A68FD-D892-4010-BA45-BD237D36C261}">
      <dgm:prSet/>
      <dgm:spPr/>
      <dgm:t>
        <a:bodyPr/>
        <a:lstStyle/>
        <a:p>
          <a:endParaRPr lang="zh-CN" altLang="en-US"/>
        </a:p>
      </dgm:t>
    </dgm:pt>
    <dgm:pt modelId="{441AF0CE-0A6F-4A76-AF3E-E35012AD2DDE}" type="pres">
      <dgm:prSet presAssocID="{8C503B39-2901-42AA-9CDD-093F1F8FACF1}" presName="diagram" presStyleCnt="0">
        <dgm:presLayoutVars>
          <dgm:dir/>
          <dgm:resizeHandles val="exact"/>
        </dgm:presLayoutVars>
      </dgm:prSet>
      <dgm:spPr/>
    </dgm:pt>
    <dgm:pt modelId="{D8B19985-0A55-4C02-9473-994584EEC722}" type="pres">
      <dgm:prSet presAssocID="{12B1F4B5-8773-4945-A632-63BB1343FB90}" presName="node" presStyleLbl="node1" presStyleIdx="0" presStyleCnt="4">
        <dgm:presLayoutVars>
          <dgm:bulletEnabled val="1"/>
        </dgm:presLayoutVars>
      </dgm:prSet>
      <dgm:spPr/>
    </dgm:pt>
    <dgm:pt modelId="{36458C21-EFE4-433B-BD18-FFE8047749CE}" type="pres">
      <dgm:prSet presAssocID="{8285AB34-4BA3-4EAE-8ED9-2631B28A41CD}" presName="sibTrans" presStyleCnt="0"/>
      <dgm:spPr/>
    </dgm:pt>
    <dgm:pt modelId="{C73040D7-276D-4215-AD57-1AD4657F8F83}" type="pres">
      <dgm:prSet presAssocID="{4186A88E-38FC-4476-B01E-BA39BD6A55B8}" presName="node" presStyleLbl="node1" presStyleIdx="1" presStyleCnt="4">
        <dgm:presLayoutVars>
          <dgm:bulletEnabled val="1"/>
        </dgm:presLayoutVars>
      </dgm:prSet>
      <dgm:spPr/>
    </dgm:pt>
    <dgm:pt modelId="{6AA130B6-784E-4DB7-A1BC-F55917AC0213}" type="pres">
      <dgm:prSet presAssocID="{B4566A67-928E-45C2-B9F4-D9205A739A08}" presName="sibTrans" presStyleCnt="0"/>
      <dgm:spPr/>
    </dgm:pt>
    <dgm:pt modelId="{457C48C6-B776-48B4-B127-3AAA936CF5EE}" type="pres">
      <dgm:prSet presAssocID="{A90C5695-592B-4E97-BC47-1604B9F515C9}" presName="node" presStyleLbl="node1" presStyleIdx="2" presStyleCnt="4">
        <dgm:presLayoutVars>
          <dgm:bulletEnabled val="1"/>
        </dgm:presLayoutVars>
      </dgm:prSet>
      <dgm:spPr/>
    </dgm:pt>
    <dgm:pt modelId="{C5207B10-A8A4-46F0-92FA-CAD4EA28271D}" type="pres">
      <dgm:prSet presAssocID="{DCC783C0-6BA9-422B-8FA6-DA9EBB195423}" presName="sibTrans" presStyleCnt="0"/>
      <dgm:spPr/>
    </dgm:pt>
    <dgm:pt modelId="{FA35FA97-B605-4FFF-BACC-DFF4C3B1A9FE}" type="pres">
      <dgm:prSet presAssocID="{1931D8B8-069C-40A6-BDC6-4A4C96AE46E9}" presName="node" presStyleLbl="node1" presStyleIdx="3" presStyleCnt="4">
        <dgm:presLayoutVars>
          <dgm:bulletEnabled val="1"/>
        </dgm:presLayoutVars>
      </dgm:prSet>
      <dgm:spPr/>
    </dgm:pt>
  </dgm:ptLst>
  <dgm:cxnLst>
    <dgm:cxn modelId="{C9B7871D-3D92-43B4-8063-6148C65575DC}" type="presOf" srcId="{8C503B39-2901-42AA-9CDD-093F1F8FACF1}" destId="{441AF0CE-0A6F-4A76-AF3E-E35012AD2DDE}" srcOrd="0" destOrd="0" presId="urn:microsoft.com/office/officeart/2005/8/layout/default"/>
    <dgm:cxn modelId="{0350743B-76B7-496F-9BAA-3BCF2EEBBC7B}" type="presOf" srcId="{A90C5695-592B-4E97-BC47-1604B9F515C9}" destId="{457C48C6-B776-48B4-B127-3AAA936CF5EE}" srcOrd="0" destOrd="0" presId="urn:microsoft.com/office/officeart/2005/8/layout/default"/>
    <dgm:cxn modelId="{B9D7734C-FB74-49D2-AC15-F76159DB3B5C}" type="presOf" srcId="{1931D8B8-069C-40A6-BDC6-4A4C96AE46E9}" destId="{FA35FA97-B605-4FFF-BACC-DFF4C3B1A9FE}" srcOrd="0" destOrd="0" presId="urn:microsoft.com/office/officeart/2005/8/layout/default"/>
    <dgm:cxn modelId="{56727F79-3A11-4E5B-8C9C-2B580161879C}" type="presOf" srcId="{4186A88E-38FC-4476-B01E-BA39BD6A55B8}" destId="{C73040D7-276D-4215-AD57-1AD4657F8F83}" srcOrd="0" destOrd="0" presId="urn:microsoft.com/office/officeart/2005/8/layout/default"/>
    <dgm:cxn modelId="{930EBBC0-70EE-40CA-A65D-023CF16BE10E}" type="presOf" srcId="{12B1F4B5-8773-4945-A632-63BB1343FB90}" destId="{D8B19985-0A55-4C02-9473-994584EEC722}" srcOrd="0" destOrd="0" presId="urn:microsoft.com/office/officeart/2005/8/layout/default"/>
    <dgm:cxn modelId="{15AD5FDD-82FF-4115-94D5-803CEA42DC6B}" srcId="{8C503B39-2901-42AA-9CDD-093F1F8FACF1}" destId="{A90C5695-592B-4E97-BC47-1604B9F515C9}" srcOrd="2" destOrd="0" parTransId="{7BFA40B5-01B4-49A8-BB07-9E3916D03C76}" sibTransId="{DCC783C0-6BA9-422B-8FA6-DA9EBB195423}"/>
    <dgm:cxn modelId="{EE5659EB-22AB-4E32-A7B4-B3A9C07B22D3}" srcId="{8C503B39-2901-42AA-9CDD-093F1F8FACF1}" destId="{12B1F4B5-8773-4945-A632-63BB1343FB90}" srcOrd="0" destOrd="0" parTransId="{F01B4D2B-49C7-430C-893B-843F8196EBE9}" sibTransId="{8285AB34-4BA3-4EAE-8ED9-2631B28A41CD}"/>
    <dgm:cxn modelId="{3FEF24F8-DCCD-44C8-A417-37B1A9E74669}" srcId="{8C503B39-2901-42AA-9CDD-093F1F8FACF1}" destId="{4186A88E-38FC-4476-B01E-BA39BD6A55B8}" srcOrd="1" destOrd="0" parTransId="{09793BA1-BCB2-48BA-8E0E-E29A6BF797F7}" sibTransId="{B4566A67-928E-45C2-B9F4-D9205A739A08}"/>
    <dgm:cxn modelId="{620A68FD-D892-4010-BA45-BD237D36C261}" srcId="{8C503B39-2901-42AA-9CDD-093F1F8FACF1}" destId="{1931D8B8-069C-40A6-BDC6-4A4C96AE46E9}" srcOrd="3" destOrd="0" parTransId="{56FF5F4B-A753-41EA-A95A-D2704C6443D9}" sibTransId="{CD51C047-4E8E-417D-AD75-33A2FA99F96F}"/>
    <dgm:cxn modelId="{14104C8F-E3C0-4B72-92D3-CEB45A620CE0}" type="presParOf" srcId="{441AF0CE-0A6F-4A76-AF3E-E35012AD2DDE}" destId="{D8B19985-0A55-4C02-9473-994584EEC722}" srcOrd="0" destOrd="0" presId="urn:microsoft.com/office/officeart/2005/8/layout/default"/>
    <dgm:cxn modelId="{5B701923-A1CE-414A-ABA9-03ED34C8C7F9}" type="presParOf" srcId="{441AF0CE-0A6F-4A76-AF3E-E35012AD2DDE}" destId="{36458C21-EFE4-433B-BD18-FFE8047749CE}" srcOrd="1" destOrd="0" presId="urn:microsoft.com/office/officeart/2005/8/layout/default"/>
    <dgm:cxn modelId="{06DDA8E5-6E52-43C2-A484-1E19078429F9}" type="presParOf" srcId="{441AF0CE-0A6F-4A76-AF3E-E35012AD2DDE}" destId="{C73040D7-276D-4215-AD57-1AD4657F8F83}" srcOrd="2" destOrd="0" presId="urn:microsoft.com/office/officeart/2005/8/layout/default"/>
    <dgm:cxn modelId="{40036323-3AF1-413A-8C27-62A452652974}" type="presParOf" srcId="{441AF0CE-0A6F-4A76-AF3E-E35012AD2DDE}" destId="{6AA130B6-784E-4DB7-A1BC-F55917AC0213}" srcOrd="3" destOrd="0" presId="urn:microsoft.com/office/officeart/2005/8/layout/default"/>
    <dgm:cxn modelId="{9BD1D382-940E-4DFC-9082-9A559917FC5B}" type="presParOf" srcId="{441AF0CE-0A6F-4A76-AF3E-E35012AD2DDE}" destId="{457C48C6-B776-48B4-B127-3AAA936CF5EE}" srcOrd="4" destOrd="0" presId="urn:microsoft.com/office/officeart/2005/8/layout/default"/>
    <dgm:cxn modelId="{A6B9B908-9E64-4425-B59C-CC0AEA3D185A}" type="presParOf" srcId="{441AF0CE-0A6F-4A76-AF3E-E35012AD2DDE}" destId="{C5207B10-A8A4-46F0-92FA-CAD4EA28271D}" srcOrd="5" destOrd="0" presId="urn:microsoft.com/office/officeart/2005/8/layout/default"/>
    <dgm:cxn modelId="{7BD4770B-8CDA-4F9F-856C-4656C0DEB2BE}" type="presParOf" srcId="{441AF0CE-0A6F-4A76-AF3E-E35012AD2DDE}" destId="{FA35FA97-B605-4FFF-BACC-DFF4C3B1A9F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8B4BBD-2047-4145-9890-C023ABC8F628}" type="doc">
      <dgm:prSet loTypeId="urn:microsoft.com/office/officeart/2005/8/layout/target3" loCatId="relationship" qsTypeId="urn:microsoft.com/office/officeart/2005/8/quickstyle/simple3" qsCatId="simple" csTypeId="urn:microsoft.com/office/officeart/2005/8/colors/accent1_5" csCatId="accent1" phldr="1"/>
      <dgm:spPr/>
      <dgm:t>
        <a:bodyPr/>
        <a:lstStyle/>
        <a:p>
          <a:endParaRPr lang="zh-CN" altLang="en-US"/>
        </a:p>
      </dgm:t>
    </dgm:pt>
    <dgm:pt modelId="{CE0D70FD-5F0A-40EA-9234-BEC27105935D}">
      <dgm:prSet phldrT="[文本]"/>
      <dgm:spPr/>
      <dgm:t>
        <a:bodyPr/>
        <a:lstStyle/>
        <a:p>
          <a:r>
            <a:rPr lang="en-US" dirty="0"/>
            <a:t>Statement</a:t>
          </a:r>
          <a:endParaRPr lang="zh-CN" altLang="en-US" dirty="0"/>
        </a:p>
      </dgm:t>
    </dgm:pt>
    <dgm:pt modelId="{FF5347B1-8B76-44B3-BCD9-230F365211C8}" type="parTrans" cxnId="{B30F98C1-A18E-428B-A9C9-BFCE09D1D61E}">
      <dgm:prSet/>
      <dgm:spPr/>
      <dgm:t>
        <a:bodyPr/>
        <a:lstStyle/>
        <a:p>
          <a:endParaRPr lang="zh-CN" altLang="en-US"/>
        </a:p>
      </dgm:t>
    </dgm:pt>
    <dgm:pt modelId="{BF3FE598-C73C-4ED1-AE3E-9C3A6F1E99F9}" type="sibTrans" cxnId="{B30F98C1-A18E-428B-A9C9-BFCE09D1D61E}">
      <dgm:prSet/>
      <dgm:spPr/>
      <dgm:t>
        <a:bodyPr/>
        <a:lstStyle/>
        <a:p>
          <a:endParaRPr lang="zh-CN" altLang="en-US"/>
        </a:p>
      </dgm:t>
    </dgm:pt>
    <dgm:pt modelId="{1F0CE4A8-5AF3-46E1-AB72-B921C8B52331}">
      <dgm:prSet phldrT="[文本]"/>
      <dgm:spPr/>
      <dgm:t>
        <a:bodyPr/>
        <a:lstStyle/>
        <a:p>
          <a:r>
            <a:rPr lang="zh-CN" dirty="0"/>
            <a:t>该类型的实例只能用来执行静态的</a:t>
          </a:r>
          <a:r>
            <a:rPr lang="en-US" dirty="0"/>
            <a:t>SQL</a:t>
          </a:r>
          <a:r>
            <a:rPr lang="zh-CN" dirty="0"/>
            <a:t>语句；</a:t>
          </a:r>
          <a:endParaRPr lang="zh-CN" altLang="en-US" dirty="0"/>
        </a:p>
      </dgm:t>
    </dgm:pt>
    <dgm:pt modelId="{04071D69-FBD2-44BD-BB5E-896DAC55FA44}" type="parTrans" cxnId="{D34D9167-0512-4F55-BEC5-5D82CDD89B30}">
      <dgm:prSet/>
      <dgm:spPr/>
      <dgm:t>
        <a:bodyPr/>
        <a:lstStyle/>
        <a:p>
          <a:endParaRPr lang="zh-CN" altLang="en-US"/>
        </a:p>
      </dgm:t>
    </dgm:pt>
    <dgm:pt modelId="{FE6DAE5B-0BEA-43EA-8AF8-23A25B66552D}" type="sibTrans" cxnId="{D34D9167-0512-4F55-BEC5-5D82CDD89B30}">
      <dgm:prSet/>
      <dgm:spPr/>
      <dgm:t>
        <a:bodyPr/>
        <a:lstStyle/>
        <a:p>
          <a:endParaRPr lang="zh-CN" altLang="en-US"/>
        </a:p>
      </dgm:t>
    </dgm:pt>
    <dgm:pt modelId="{567FD34B-935C-4A1F-97D5-59505C445EDB}">
      <dgm:prSet phldrT="[文本]"/>
      <dgm:spPr/>
      <dgm:t>
        <a:bodyPr/>
        <a:lstStyle/>
        <a:p>
          <a:r>
            <a:rPr lang="en-US" dirty="0" err="1"/>
            <a:t>PreparedStatement</a:t>
          </a:r>
          <a:endParaRPr lang="zh-CN" altLang="en-US" dirty="0"/>
        </a:p>
      </dgm:t>
    </dgm:pt>
    <dgm:pt modelId="{248BC601-68D1-417F-B42D-1930C74D284F}" type="parTrans" cxnId="{8EEA4ADD-0416-4041-830A-642BF4D9C437}">
      <dgm:prSet/>
      <dgm:spPr/>
      <dgm:t>
        <a:bodyPr/>
        <a:lstStyle/>
        <a:p>
          <a:endParaRPr lang="zh-CN" altLang="en-US"/>
        </a:p>
      </dgm:t>
    </dgm:pt>
    <dgm:pt modelId="{EBEAD60D-A6B2-48E0-9C42-8DBE9B13167A}" type="sibTrans" cxnId="{8EEA4ADD-0416-4041-830A-642BF4D9C437}">
      <dgm:prSet/>
      <dgm:spPr/>
      <dgm:t>
        <a:bodyPr/>
        <a:lstStyle/>
        <a:p>
          <a:endParaRPr lang="zh-CN" altLang="en-US"/>
        </a:p>
      </dgm:t>
    </dgm:pt>
    <dgm:pt modelId="{401DC084-0347-4D41-B107-E6E8522E247A}">
      <dgm:prSet phldrT="[文本]"/>
      <dgm:spPr/>
      <dgm:t>
        <a:bodyPr/>
        <a:lstStyle/>
        <a:p>
          <a:r>
            <a:rPr lang="zh-CN" dirty="0"/>
            <a:t>该类型的实例增加了执行动态</a:t>
          </a:r>
          <a:r>
            <a:rPr lang="en-US" dirty="0"/>
            <a:t>SQL</a:t>
          </a:r>
          <a:r>
            <a:rPr lang="zh-CN" dirty="0"/>
            <a:t>语句的功能；</a:t>
          </a:r>
          <a:endParaRPr lang="zh-CN" altLang="en-US" dirty="0"/>
        </a:p>
      </dgm:t>
    </dgm:pt>
    <dgm:pt modelId="{59DFC61A-2FFE-40C7-8FE9-FA98F1742784}" type="parTrans" cxnId="{BC5039D5-201A-4E69-80E8-959CB431A8B9}">
      <dgm:prSet/>
      <dgm:spPr/>
      <dgm:t>
        <a:bodyPr/>
        <a:lstStyle/>
        <a:p>
          <a:endParaRPr lang="zh-CN" altLang="en-US"/>
        </a:p>
      </dgm:t>
    </dgm:pt>
    <dgm:pt modelId="{00E333A9-DE5E-4270-BE6F-0D6DF3469D4D}" type="sibTrans" cxnId="{BC5039D5-201A-4E69-80E8-959CB431A8B9}">
      <dgm:prSet/>
      <dgm:spPr/>
      <dgm:t>
        <a:bodyPr/>
        <a:lstStyle/>
        <a:p>
          <a:endParaRPr lang="zh-CN" altLang="en-US"/>
        </a:p>
      </dgm:t>
    </dgm:pt>
    <dgm:pt modelId="{5691C7E1-5CDB-4DF4-B857-1B784EB30121}">
      <dgm:prSet phldrT="[文本]"/>
      <dgm:spPr/>
      <dgm:t>
        <a:bodyPr/>
        <a:lstStyle/>
        <a:p>
          <a:r>
            <a:rPr lang="en-US" dirty="0" err="1"/>
            <a:t>CallableStatement</a:t>
          </a:r>
          <a:endParaRPr lang="zh-CN" altLang="en-US" dirty="0"/>
        </a:p>
      </dgm:t>
    </dgm:pt>
    <dgm:pt modelId="{70D51F11-E127-408E-A896-76080BA44DCC}" type="parTrans" cxnId="{023C0E13-96A5-4C98-AFA2-452C92A765E6}">
      <dgm:prSet/>
      <dgm:spPr/>
      <dgm:t>
        <a:bodyPr/>
        <a:lstStyle/>
        <a:p>
          <a:endParaRPr lang="zh-CN" altLang="en-US"/>
        </a:p>
      </dgm:t>
    </dgm:pt>
    <dgm:pt modelId="{13345C78-C11E-4E0B-AD4A-9F2A58B43F23}" type="sibTrans" cxnId="{023C0E13-96A5-4C98-AFA2-452C92A765E6}">
      <dgm:prSet/>
      <dgm:spPr/>
      <dgm:t>
        <a:bodyPr/>
        <a:lstStyle/>
        <a:p>
          <a:endParaRPr lang="zh-CN" altLang="en-US"/>
        </a:p>
      </dgm:t>
    </dgm:pt>
    <dgm:pt modelId="{4551522C-3FF2-4EAA-A27A-54C01D3C75C2}">
      <dgm:prSet phldrT="[文本]"/>
      <dgm:spPr/>
      <dgm:t>
        <a:bodyPr/>
        <a:lstStyle/>
        <a:p>
          <a:r>
            <a:rPr lang="zh-CN" dirty="0"/>
            <a:t>该类型的实例增加了执行数据库存储过程的功能。</a:t>
          </a:r>
          <a:endParaRPr lang="zh-CN" altLang="en-US" dirty="0"/>
        </a:p>
      </dgm:t>
    </dgm:pt>
    <dgm:pt modelId="{A5B3C133-A27D-4FC0-8B20-C1DAE0F9D63F}" type="parTrans" cxnId="{43FB1F1B-3A4F-4389-BBDF-4E1FA3C99C1B}">
      <dgm:prSet/>
      <dgm:spPr/>
      <dgm:t>
        <a:bodyPr/>
        <a:lstStyle/>
        <a:p>
          <a:endParaRPr lang="zh-CN" altLang="en-US"/>
        </a:p>
      </dgm:t>
    </dgm:pt>
    <dgm:pt modelId="{38FA6216-5932-43BD-A12C-EC31664205CD}" type="sibTrans" cxnId="{43FB1F1B-3A4F-4389-BBDF-4E1FA3C99C1B}">
      <dgm:prSet/>
      <dgm:spPr/>
      <dgm:t>
        <a:bodyPr/>
        <a:lstStyle/>
        <a:p>
          <a:endParaRPr lang="zh-CN" altLang="en-US"/>
        </a:p>
      </dgm:t>
    </dgm:pt>
    <dgm:pt modelId="{E6D2CD05-EA0A-49BC-AFDF-5C8146C6ECBE}" type="pres">
      <dgm:prSet presAssocID="{C78B4BBD-2047-4145-9890-C023ABC8F628}" presName="Name0" presStyleCnt="0">
        <dgm:presLayoutVars>
          <dgm:chMax val="7"/>
          <dgm:dir/>
          <dgm:animLvl val="lvl"/>
          <dgm:resizeHandles val="exact"/>
        </dgm:presLayoutVars>
      </dgm:prSet>
      <dgm:spPr/>
    </dgm:pt>
    <dgm:pt modelId="{8269244A-66A8-4871-9EA2-06A17A00B375}" type="pres">
      <dgm:prSet presAssocID="{CE0D70FD-5F0A-40EA-9234-BEC27105935D}" presName="circle1" presStyleLbl="node1" presStyleIdx="0" presStyleCnt="3"/>
      <dgm:spPr/>
    </dgm:pt>
    <dgm:pt modelId="{CF55A369-7641-419D-8EF7-44CC50571657}" type="pres">
      <dgm:prSet presAssocID="{CE0D70FD-5F0A-40EA-9234-BEC27105935D}" presName="space" presStyleCnt="0"/>
      <dgm:spPr/>
    </dgm:pt>
    <dgm:pt modelId="{EE0808D4-E867-4553-AAE9-12B2670B0AE4}" type="pres">
      <dgm:prSet presAssocID="{CE0D70FD-5F0A-40EA-9234-BEC27105935D}" presName="rect1" presStyleLbl="alignAcc1" presStyleIdx="0" presStyleCnt="3"/>
      <dgm:spPr/>
    </dgm:pt>
    <dgm:pt modelId="{DFF14BDF-7BF5-48DC-9E73-6AB2D278BC26}" type="pres">
      <dgm:prSet presAssocID="{567FD34B-935C-4A1F-97D5-59505C445EDB}" presName="vertSpace2" presStyleLbl="node1" presStyleIdx="0" presStyleCnt="3"/>
      <dgm:spPr/>
    </dgm:pt>
    <dgm:pt modelId="{C4EFAD3F-28B3-450F-B641-CF52464599A7}" type="pres">
      <dgm:prSet presAssocID="{567FD34B-935C-4A1F-97D5-59505C445EDB}" presName="circle2" presStyleLbl="node1" presStyleIdx="1" presStyleCnt="3"/>
      <dgm:spPr/>
    </dgm:pt>
    <dgm:pt modelId="{A756A462-688C-43D6-91BA-CADD04BFEC3A}" type="pres">
      <dgm:prSet presAssocID="{567FD34B-935C-4A1F-97D5-59505C445EDB}" presName="rect2" presStyleLbl="alignAcc1" presStyleIdx="1" presStyleCnt="3"/>
      <dgm:spPr/>
    </dgm:pt>
    <dgm:pt modelId="{DC30D870-AE79-4F01-98CF-3B323CBECF95}" type="pres">
      <dgm:prSet presAssocID="{5691C7E1-5CDB-4DF4-B857-1B784EB30121}" presName="vertSpace3" presStyleLbl="node1" presStyleIdx="1" presStyleCnt="3"/>
      <dgm:spPr/>
    </dgm:pt>
    <dgm:pt modelId="{D7B386C9-593C-4BA2-81E7-C25203378B13}" type="pres">
      <dgm:prSet presAssocID="{5691C7E1-5CDB-4DF4-B857-1B784EB30121}" presName="circle3" presStyleLbl="node1" presStyleIdx="2" presStyleCnt="3"/>
      <dgm:spPr/>
    </dgm:pt>
    <dgm:pt modelId="{85C6FFD5-C748-4784-8C0A-902FD9DE0C1B}" type="pres">
      <dgm:prSet presAssocID="{5691C7E1-5CDB-4DF4-B857-1B784EB30121}" presName="rect3" presStyleLbl="alignAcc1" presStyleIdx="2" presStyleCnt="3"/>
      <dgm:spPr/>
    </dgm:pt>
    <dgm:pt modelId="{96665FF2-1769-4B98-B571-FEE9D62368AC}" type="pres">
      <dgm:prSet presAssocID="{CE0D70FD-5F0A-40EA-9234-BEC27105935D}" presName="rect1ParTx" presStyleLbl="alignAcc1" presStyleIdx="2" presStyleCnt="3">
        <dgm:presLayoutVars>
          <dgm:chMax val="1"/>
          <dgm:bulletEnabled val="1"/>
        </dgm:presLayoutVars>
      </dgm:prSet>
      <dgm:spPr/>
    </dgm:pt>
    <dgm:pt modelId="{0909BE9F-BA18-47C5-A405-E5C6865D2784}" type="pres">
      <dgm:prSet presAssocID="{CE0D70FD-5F0A-40EA-9234-BEC27105935D}" presName="rect1ChTx" presStyleLbl="alignAcc1" presStyleIdx="2" presStyleCnt="3">
        <dgm:presLayoutVars>
          <dgm:bulletEnabled val="1"/>
        </dgm:presLayoutVars>
      </dgm:prSet>
      <dgm:spPr/>
    </dgm:pt>
    <dgm:pt modelId="{1CD736A3-AFBF-4D14-820D-3161E120F8DD}" type="pres">
      <dgm:prSet presAssocID="{567FD34B-935C-4A1F-97D5-59505C445EDB}" presName="rect2ParTx" presStyleLbl="alignAcc1" presStyleIdx="2" presStyleCnt="3">
        <dgm:presLayoutVars>
          <dgm:chMax val="1"/>
          <dgm:bulletEnabled val="1"/>
        </dgm:presLayoutVars>
      </dgm:prSet>
      <dgm:spPr/>
    </dgm:pt>
    <dgm:pt modelId="{219DA6FE-276E-42AB-AD43-1DF80544D48A}" type="pres">
      <dgm:prSet presAssocID="{567FD34B-935C-4A1F-97D5-59505C445EDB}" presName="rect2ChTx" presStyleLbl="alignAcc1" presStyleIdx="2" presStyleCnt="3">
        <dgm:presLayoutVars>
          <dgm:bulletEnabled val="1"/>
        </dgm:presLayoutVars>
      </dgm:prSet>
      <dgm:spPr/>
    </dgm:pt>
    <dgm:pt modelId="{93439059-A72D-40F2-978F-9A73F166D721}" type="pres">
      <dgm:prSet presAssocID="{5691C7E1-5CDB-4DF4-B857-1B784EB30121}" presName="rect3ParTx" presStyleLbl="alignAcc1" presStyleIdx="2" presStyleCnt="3">
        <dgm:presLayoutVars>
          <dgm:chMax val="1"/>
          <dgm:bulletEnabled val="1"/>
        </dgm:presLayoutVars>
      </dgm:prSet>
      <dgm:spPr/>
    </dgm:pt>
    <dgm:pt modelId="{24220A9A-BCC8-4E7D-80D7-78CF6F8FC72C}" type="pres">
      <dgm:prSet presAssocID="{5691C7E1-5CDB-4DF4-B857-1B784EB30121}" presName="rect3ChTx" presStyleLbl="alignAcc1" presStyleIdx="2" presStyleCnt="3">
        <dgm:presLayoutVars>
          <dgm:bulletEnabled val="1"/>
        </dgm:presLayoutVars>
      </dgm:prSet>
      <dgm:spPr/>
    </dgm:pt>
  </dgm:ptLst>
  <dgm:cxnLst>
    <dgm:cxn modelId="{023C0E13-96A5-4C98-AFA2-452C92A765E6}" srcId="{C78B4BBD-2047-4145-9890-C023ABC8F628}" destId="{5691C7E1-5CDB-4DF4-B857-1B784EB30121}" srcOrd="2" destOrd="0" parTransId="{70D51F11-E127-408E-A896-76080BA44DCC}" sibTransId="{13345C78-C11E-4E0B-AD4A-9F2A58B43F23}"/>
    <dgm:cxn modelId="{43FB1F1B-3A4F-4389-BBDF-4E1FA3C99C1B}" srcId="{5691C7E1-5CDB-4DF4-B857-1B784EB30121}" destId="{4551522C-3FF2-4EAA-A27A-54C01D3C75C2}" srcOrd="0" destOrd="0" parTransId="{A5B3C133-A27D-4FC0-8B20-C1DAE0F9D63F}" sibTransId="{38FA6216-5932-43BD-A12C-EC31664205CD}"/>
    <dgm:cxn modelId="{B4AC1E4A-9E02-48E3-9F00-EB05727DC918}" type="presOf" srcId="{C78B4BBD-2047-4145-9890-C023ABC8F628}" destId="{E6D2CD05-EA0A-49BC-AFDF-5C8146C6ECBE}" srcOrd="0" destOrd="0" presId="urn:microsoft.com/office/officeart/2005/8/layout/target3"/>
    <dgm:cxn modelId="{EEF9F865-FCD9-4167-98D2-82CAD4C855D2}" type="presOf" srcId="{4551522C-3FF2-4EAA-A27A-54C01D3C75C2}" destId="{24220A9A-BCC8-4E7D-80D7-78CF6F8FC72C}" srcOrd="0" destOrd="0" presId="urn:microsoft.com/office/officeart/2005/8/layout/target3"/>
    <dgm:cxn modelId="{2B621D67-80A8-4757-9B80-90FF92119957}" type="presOf" srcId="{CE0D70FD-5F0A-40EA-9234-BEC27105935D}" destId="{EE0808D4-E867-4553-AAE9-12B2670B0AE4}" srcOrd="0" destOrd="0" presId="urn:microsoft.com/office/officeart/2005/8/layout/target3"/>
    <dgm:cxn modelId="{D34D9167-0512-4F55-BEC5-5D82CDD89B30}" srcId="{CE0D70FD-5F0A-40EA-9234-BEC27105935D}" destId="{1F0CE4A8-5AF3-46E1-AB72-B921C8B52331}" srcOrd="0" destOrd="0" parTransId="{04071D69-FBD2-44BD-BB5E-896DAC55FA44}" sibTransId="{FE6DAE5B-0BEA-43EA-8AF8-23A25B66552D}"/>
    <dgm:cxn modelId="{B527E274-A3E2-4113-8A74-6A2B473ED71B}" type="presOf" srcId="{1F0CE4A8-5AF3-46E1-AB72-B921C8B52331}" destId="{0909BE9F-BA18-47C5-A405-E5C6865D2784}" srcOrd="0" destOrd="0" presId="urn:microsoft.com/office/officeart/2005/8/layout/target3"/>
    <dgm:cxn modelId="{FD0F0F80-0F86-4593-87FE-6FC896595019}" type="presOf" srcId="{5691C7E1-5CDB-4DF4-B857-1B784EB30121}" destId="{93439059-A72D-40F2-978F-9A73F166D721}" srcOrd="1" destOrd="0" presId="urn:microsoft.com/office/officeart/2005/8/layout/target3"/>
    <dgm:cxn modelId="{75C4C596-6C7C-4B5E-92F6-EABC91C3AC27}" type="presOf" srcId="{401DC084-0347-4D41-B107-E6E8522E247A}" destId="{219DA6FE-276E-42AB-AD43-1DF80544D48A}" srcOrd="0" destOrd="0" presId="urn:microsoft.com/office/officeart/2005/8/layout/target3"/>
    <dgm:cxn modelId="{BAB7AC9F-7407-4372-B93D-05F25FEBD375}" type="presOf" srcId="{567FD34B-935C-4A1F-97D5-59505C445EDB}" destId="{1CD736A3-AFBF-4D14-820D-3161E120F8DD}" srcOrd="1" destOrd="0" presId="urn:microsoft.com/office/officeart/2005/8/layout/target3"/>
    <dgm:cxn modelId="{689C8BA0-E795-4AC2-BFCB-5EB40A594AB9}" type="presOf" srcId="{CE0D70FD-5F0A-40EA-9234-BEC27105935D}" destId="{96665FF2-1769-4B98-B571-FEE9D62368AC}" srcOrd="1" destOrd="0" presId="urn:microsoft.com/office/officeart/2005/8/layout/target3"/>
    <dgm:cxn modelId="{C4E969A8-0B2C-4C61-8433-3DD302FC21B8}" type="presOf" srcId="{567FD34B-935C-4A1F-97D5-59505C445EDB}" destId="{A756A462-688C-43D6-91BA-CADD04BFEC3A}" srcOrd="0" destOrd="0" presId="urn:microsoft.com/office/officeart/2005/8/layout/target3"/>
    <dgm:cxn modelId="{C0A94EAC-C5F7-455D-AE78-B338C8B4E0FD}" type="presOf" srcId="{5691C7E1-5CDB-4DF4-B857-1B784EB30121}" destId="{85C6FFD5-C748-4784-8C0A-902FD9DE0C1B}" srcOrd="0" destOrd="0" presId="urn:microsoft.com/office/officeart/2005/8/layout/target3"/>
    <dgm:cxn modelId="{B30F98C1-A18E-428B-A9C9-BFCE09D1D61E}" srcId="{C78B4BBD-2047-4145-9890-C023ABC8F628}" destId="{CE0D70FD-5F0A-40EA-9234-BEC27105935D}" srcOrd="0" destOrd="0" parTransId="{FF5347B1-8B76-44B3-BCD9-230F365211C8}" sibTransId="{BF3FE598-C73C-4ED1-AE3E-9C3A6F1E99F9}"/>
    <dgm:cxn modelId="{BC5039D5-201A-4E69-80E8-959CB431A8B9}" srcId="{567FD34B-935C-4A1F-97D5-59505C445EDB}" destId="{401DC084-0347-4D41-B107-E6E8522E247A}" srcOrd="0" destOrd="0" parTransId="{59DFC61A-2FFE-40C7-8FE9-FA98F1742784}" sibTransId="{00E333A9-DE5E-4270-BE6F-0D6DF3469D4D}"/>
    <dgm:cxn modelId="{8EEA4ADD-0416-4041-830A-642BF4D9C437}" srcId="{C78B4BBD-2047-4145-9890-C023ABC8F628}" destId="{567FD34B-935C-4A1F-97D5-59505C445EDB}" srcOrd="1" destOrd="0" parTransId="{248BC601-68D1-417F-B42D-1930C74D284F}" sibTransId="{EBEAD60D-A6B2-48E0-9C42-8DBE9B13167A}"/>
    <dgm:cxn modelId="{3B2EAFE4-221D-4FD2-AB01-0AE86E3B4DF9}" type="presParOf" srcId="{E6D2CD05-EA0A-49BC-AFDF-5C8146C6ECBE}" destId="{8269244A-66A8-4871-9EA2-06A17A00B375}" srcOrd="0" destOrd="0" presId="urn:microsoft.com/office/officeart/2005/8/layout/target3"/>
    <dgm:cxn modelId="{1AD06935-47C7-456F-8710-4E877B20E681}" type="presParOf" srcId="{E6D2CD05-EA0A-49BC-AFDF-5C8146C6ECBE}" destId="{CF55A369-7641-419D-8EF7-44CC50571657}" srcOrd="1" destOrd="0" presId="urn:microsoft.com/office/officeart/2005/8/layout/target3"/>
    <dgm:cxn modelId="{1B316D83-DD63-4B1D-9BED-F0DA12CA15D0}" type="presParOf" srcId="{E6D2CD05-EA0A-49BC-AFDF-5C8146C6ECBE}" destId="{EE0808D4-E867-4553-AAE9-12B2670B0AE4}" srcOrd="2" destOrd="0" presId="urn:microsoft.com/office/officeart/2005/8/layout/target3"/>
    <dgm:cxn modelId="{FBAD316D-03F9-452E-852D-820B65313CE1}" type="presParOf" srcId="{E6D2CD05-EA0A-49BC-AFDF-5C8146C6ECBE}" destId="{DFF14BDF-7BF5-48DC-9E73-6AB2D278BC26}" srcOrd="3" destOrd="0" presId="urn:microsoft.com/office/officeart/2005/8/layout/target3"/>
    <dgm:cxn modelId="{5B776A3B-057D-4CB3-80A2-FCA4A73C875B}" type="presParOf" srcId="{E6D2CD05-EA0A-49BC-AFDF-5C8146C6ECBE}" destId="{C4EFAD3F-28B3-450F-B641-CF52464599A7}" srcOrd="4" destOrd="0" presId="urn:microsoft.com/office/officeart/2005/8/layout/target3"/>
    <dgm:cxn modelId="{0B2F6FA4-292A-48C3-9768-B47B8B1062FA}" type="presParOf" srcId="{E6D2CD05-EA0A-49BC-AFDF-5C8146C6ECBE}" destId="{A756A462-688C-43D6-91BA-CADD04BFEC3A}" srcOrd="5" destOrd="0" presId="urn:microsoft.com/office/officeart/2005/8/layout/target3"/>
    <dgm:cxn modelId="{945C2DB3-1457-43A4-BC38-0FFA92AD0AAD}" type="presParOf" srcId="{E6D2CD05-EA0A-49BC-AFDF-5C8146C6ECBE}" destId="{DC30D870-AE79-4F01-98CF-3B323CBECF95}" srcOrd="6" destOrd="0" presId="urn:microsoft.com/office/officeart/2005/8/layout/target3"/>
    <dgm:cxn modelId="{95F93D6F-0956-4053-BD2D-AE2D96EEE375}" type="presParOf" srcId="{E6D2CD05-EA0A-49BC-AFDF-5C8146C6ECBE}" destId="{D7B386C9-593C-4BA2-81E7-C25203378B13}" srcOrd="7" destOrd="0" presId="urn:microsoft.com/office/officeart/2005/8/layout/target3"/>
    <dgm:cxn modelId="{1473489F-BE81-4FDA-AD25-63BEA35EB990}" type="presParOf" srcId="{E6D2CD05-EA0A-49BC-AFDF-5C8146C6ECBE}" destId="{85C6FFD5-C748-4784-8C0A-902FD9DE0C1B}" srcOrd="8" destOrd="0" presId="urn:microsoft.com/office/officeart/2005/8/layout/target3"/>
    <dgm:cxn modelId="{408EB260-7376-419F-8AA9-D3774378649E}" type="presParOf" srcId="{E6D2CD05-EA0A-49BC-AFDF-5C8146C6ECBE}" destId="{96665FF2-1769-4B98-B571-FEE9D62368AC}" srcOrd="9" destOrd="0" presId="urn:microsoft.com/office/officeart/2005/8/layout/target3"/>
    <dgm:cxn modelId="{46A66FCD-1BBD-4C6A-AD9E-C2E63D9BDDC3}" type="presParOf" srcId="{E6D2CD05-EA0A-49BC-AFDF-5C8146C6ECBE}" destId="{0909BE9F-BA18-47C5-A405-E5C6865D2784}" srcOrd="10" destOrd="0" presId="urn:microsoft.com/office/officeart/2005/8/layout/target3"/>
    <dgm:cxn modelId="{36FDDD49-C9E5-4ABC-B59A-A21EE5258389}" type="presParOf" srcId="{E6D2CD05-EA0A-49BC-AFDF-5C8146C6ECBE}" destId="{1CD736A3-AFBF-4D14-820D-3161E120F8DD}" srcOrd="11" destOrd="0" presId="urn:microsoft.com/office/officeart/2005/8/layout/target3"/>
    <dgm:cxn modelId="{DF0F3954-54A7-4A40-B93B-FC87E89E5030}" type="presParOf" srcId="{E6D2CD05-EA0A-49BC-AFDF-5C8146C6ECBE}" destId="{219DA6FE-276E-42AB-AD43-1DF80544D48A}" srcOrd="12" destOrd="0" presId="urn:microsoft.com/office/officeart/2005/8/layout/target3"/>
    <dgm:cxn modelId="{EF78B525-9C13-4EC9-8551-EB87023CA29B}" type="presParOf" srcId="{E6D2CD05-EA0A-49BC-AFDF-5C8146C6ECBE}" destId="{93439059-A72D-40F2-978F-9A73F166D721}" srcOrd="13" destOrd="0" presId="urn:microsoft.com/office/officeart/2005/8/layout/target3"/>
    <dgm:cxn modelId="{FD2B94AD-11E9-4000-AA6A-F82F16F34071}" type="presParOf" srcId="{E6D2CD05-EA0A-49BC-AFDF-5C8146C6ECBE}" destId="{24220A9A-BCC8-4E7D-80D7-78CF6F8FC72C}"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80C8B-786A-47D2-8C22-95E79FBA3356}">
      <dsp:nvSpPr>
        <dsp:cNvPr id="0" name=""/>
        <dsp:cNvSpPr/>
      </dsp:nvSpPr>
      <dsp:spPr>
        <a:xfrm>
          <a:off x="2357450" y="378"/>
          <a:ext cx="3714763" cy="1477529"/>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a:lnSpc>
              <a:spcPct val="90000"/>
            </a:lnSpc>
            <a:spcBef>
              <a:spcPct val="0"/>
            </a:spcBef>
            <a:spcAft>
              <a:spcPct val="15000"/>
            </a:spcAft>
            <a:buChar char="•"/>
          </a:pPr>
          <a:r>
            <a:rPr lang="en-US" sz="1000" kern="1200" dirty="0"/>
            <a:t>JDBC</a:t>
          </a:r>
          <a:r>
            <a:rPr lang="zh-CN" sz="1000" kern="1200" dirty="0"/>
            <a:t>与</a:t>
          </a:r>
          <a:r>
            <a:rPr lang="en-US" sz="1000" kern="1200" dirty="0"/>
            <a:t>ODBC</a:t>
          </a:r>
          <a:r>
            <a:rPr lang="zh-CN" sz="1000" kern="1200" dirty="0"/>
            <a:t>十分相似，便于软件开发人员理解；</a:t>
          </a:r>
          <a:endParaRPr lang="zh-CN" altLang="en-US" sz="1000" kern="1200" dirty="0"/>
        </a:p>
        <a:p>
          <a:pPr marL="57150" lvl="1" indent="-57150" algn="l" defTabSz="444500">
            <a:lnSpc>
              <a:spcPct val="90000"/>
            </a:lnSpc>
            <a:spcBef>
              <a:spcPct val="0"/>
            </a:spcBef>
            <a:spcAft>
              <a:spcPct val="15000"/>
            </a:spcAft>
            <a:buChar char="•"/>
          </a:pPr>
          <a:r>
            <a:rPr lang="en-US" sz="1000" kern="1200" dirty="0"/>
            <a:t>JDBC</a:t>
          </a:r>
          <a:r>
            <a:rPr lang="zh-CN" sz="1000" kern="1200" dirty="0"/>
            <a:t>使软件开发人员从复杂的驱动程序编写工作中解脱出来，可以完全专著与业务逻辑的开发；</a:t>
          </a:r>
          <a:endParaRPr lang="zh-CN" altLang="en-US" sz="1000" kern="1200" dirty="0"/>
        </a:p>
        <a:p>
          <a:pPr marL="57150" lvl="1" indent="-57150" algn="l" defTabSz="444500">
            <a:lnSpc>
              <a:spcPct val="90000"/>
            </a:lnSpc>
            <a:spcBef>
              <a:spcPct val="0"/>
            </a:spcBef>
            <a:spcAft>
              <a:spcPct val="15000"/>
            </a:spcAft>
            <a:buChar char="•"/>
          </a:pPr>
          <a:r>
            <a:rPr lang="en-US" sz="1000" kern="1200" dirty="0"/>
            <a:t>JDBC</a:t>
          </a:r>
          <a:r>
            <a:rPr lang="zh-CN" sz="1000" kern="1200" dirty="0"/>
            <a:t>支持多种关系型数据库，大大增加了软件的可移植性；</a:t>
          </a:r>
          <a:endParaRPr lang="zh-CN" altLang="en-US" sz="1000" kern="1200" dirty="0"/>
        </a:p>
        <a:p>
          <a:pPr marL="57150" lvl="1" indent="-57150" algn="l" defTabSz="444500">
            <a:lnSpc>
              <a:spcPct val="90000"/>
            </a:lnSpc>
            <a:spcBef>
              <a:spcPct val="0"/>
            </a:spcBef>
            <a:spcAft>
              <a:spcPct val="15000"/>
            </a:spcAft>
            <a:buChar char="•"/>
          </a:pPr>
          <a:r>
            <a:rPr lang="en-US" sz="1000" kern="1200" dirty="0"/>
            <a:t>JDBC API</a:t>
          </a:r>
          <a:r>
            <a:rPr lang="zh-CN" sz="1000" kern="1200" dirty="0"/>
            <a:t>是面向对象的，软件开发人员可以将常用的方法进行二次封装，从而提高代码的重用性。</a:t>
          </a:r>
          <a:endParaRPr lang="zh-CN" altLang="en-US" sz="1000" kern="1200" dirty="0"/>
        </a:p>
      </dsp:txBody>
      <dsp:txXfrm>
        <a:off x="2357450" y="185069"/>
        <a:ext cx="3160690" cy="1108147"/>
      </dsp:txXfrm>
    </dsp:sp>
    <dsp:sp modelId="{E8B069DF-EFDF-4E18-9DA4-08364A576B9E}">
      <dsp:nvSpPr>
        <dsp:cNvPr id="0" name=""/>
        <dsp:cNvSpPr/>
      </dsp:nvSpPr>
      <dsp:spPr>
        <a:xfrm>
          <a:off x="119058" y="120960"/>
          <a:ext cx="2238392" cy="1236367"/>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marL="0" lvl="0" indent="0" algn="ctr" defTabSz="2622550">
            <a:lnSpc>
              <a:spcPct val="90000"/>
            </a:lnSpc>
            <a:spcBef>
              <a:spcPct val="0"/>
            </a:spcBef>
            <a:spcAft>
              <a:spcPct val="35000"/>
            </a:spcAft>
            <a:buNone/>
          </a:pPr>
          <a:r>
            <a:rPr lang="zh-CN" altLang="en-US" sz="5900" kern="1200" dirty="0"/>
            <a:t>优点</a:t>
          </a:r>
        </a:p>
      </dsp:txBody>
      <dsp:txXfrm>
        <a:off x="179412" y="181314"/>
        <a:ext cx="2117684" cy="1115659"/>
      </dsp:txXfrm>
    </dsp:sp>
    <dsp:sp modelId="{B201737F-0CFE-4DA4-AF5D-247435EFC231}">
      <dsp:nvSpPr>
        <dsp:cNvPr id="0" name=""/>
        <dsp:cNvSpPr/>
      </dsp:nvSpPr>
      <dsp:spPr>
        <a:xfrm>
          <a:off x="2504983" y="1625661"/>
          <a:ext cx="3685741" cy="1477529"/>
        </a:xfrm>
        <a:prstGeom prst="rightArrow">
          <a:avLst>
            <a:gd name="adj1" fmla="val 75000"/>
            <a:gd name="adj2" fmla="val 50000"/>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zh-CN" sz="1200" kern="1200" dirty="0"/>
            <a:t>通过</a:t>
          </a:r>
          <a:r>
            <a:rPr lang="en-US" sz="1200" kern="1200" dirty="0"/>
            <a:t>JDBC</a:t>
          </a:r>
          <a:r>
            <a:rPr lang="zh-CN" sz="1200" kern="1200" dirty="0"/>
            <a:t>访问数据库时速度将受到一定影响；</a:t>
          </a:r>
          <a:endParaRPr lang="zh-CN" altLang="en-US" sz="1200" kern="1200" dirty="0"/>
        </a:p>
        <a:p>
          <a:pPr marL="114300" lvl="1" indent="-114300" algn="l" defTabSz="533400">
            <a:lnSpc>
              <a:spcPct val="90000"/>
            </a:lnSpc>
            <a:spcBef>
              <a:spcPct val="0"/>
            </a:spcBef>
            <a:spcAft>
              <a:spcPct val="15000"/>
            </a:spcAft>
            <a:buChar char="•"/>
          </a:pPr>
          <a:r>
            <a:rPr lang="zh-CN" sz="1200" kern="1200" dirty="0"/>
            <a:t>虽然</a:t>
          </a:r>
          <a:r>
            <a:rPr lang="en-US" sz="1200" kern="1200" dirty="0"/>
            <a:t>JDBC API</a:t>
          </a:r>
          <a:r>
            <a:rPr lang="zh-CN" sz="1200" kern="1200" dirty="0"/>
            <a:t>是面向对象的，但通过</a:t>
          </a:r>
          <a:r>
            <a:rPr lang="en-US" sz="1200" kern="1200" dirty="0"/>
            <a:t>JDBC</a:t>
          </a:r>
          <a:r>
            <a:rPr lang="zh-CN" sz="1200" kern="1200" dirty="0"/>
            <a:t>访问数据库依然是面向关系的；</a:t>
          </a:r>
          <a:endParaRPr lang="zh-CN" altLang="en-US" sz="1200" kern="1200" dirty="0"/>
        </a:p>
        <a:p>
          <a:pPr marL="114300" lvl="1" indent="-114300" algn="l" defTabSz="533400">
            <a:lnSpc>
              <a:spcPct val="90000"/>
            </a:lnSpc>
            <a:spcBef>
              <a:spcPct val="0"/>
            </a:spcBef>
            <a:spcAft>
              <a:spcPct val="15000"/>
            </a:spcAft>
            <a:buChar char="•"/>
          </a:pPr>
          <a:r>
            <a:rPr lang="en-US" sz="1200" kern="1200" dirty="0"/>
            <a:t>JDBC</a:t>
          </a:r>
          <a:r>
            <a:rPr lang="zh-CN" sz="1200" kern="1200" dirty="0"/>
            <a:t>提供了对不同厂家的产品的支持，这将对数据源带来影响。</a:t>
          </a:r>
          <a:endParaRPr lang="zh-CN" altLang="en-US" sz="1200" kern="1200" dirty="0"/>
        </a:p>
      </dsp:txBody>
      <dsp:txXfrm>
        <a:off x="2504983" y="1810352"/>
        <a:ext cx="3131668" cy="1108147"/>
      </dsp:txXfrm>
    </dsp:sp>
    <dsp:sp modelId="{365708D2-F2AD-415E-8A59-AE4171996DDC}">
      <dsp:nvSpPr>
        <dsp:cNvPr id="0" name=""/>
        <dsp:cNvSpPr/>
      </dsp:nvSpPr>
      <dsp:spPr>
        <a:xfrm>
          <a:off x="546" y="1728453"/>
          <a:ext cx="2504436" cy="1271946"/>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112395" rIns="224790" bIns="112395" numCol="1" spcCol="1270" anchor="ctr" anchorCtr="0">
          <a:noAutofit/>
        </a:bodyPr>
        <a:lstStyle/>
        <a:p>
          <a:pPr marL="0" lvl="0" indent="0" algn="ctr" defTabSz="2622550">
            <a:lnSpc>
              <a:spcPct val="90000"/>
            </a:lnSpc>
            <a:spcBef>
              <a:spcPct val="0"/>
            </a:spcBef>
            <a:spcAft>
              <a:spcPct val="35000"/>
            </a:spcAft>
            <a:buNone/>
          </a:pPr>
          <a:r>
            <a:rPr lang="zh-CN" altLang="en-US" sz="5900" kern="1200" dirty="0"/>
            <a:t>缺点</a:t>
          </a:r>
        </a:p>
      </dsp:txBody>
      <dsp:txXfrm>
        <a:off x="62637" y="1790544"/>
        <a:ext cx="2380254" cy="1147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19985-0A55-4C02-9473-994584EEC722}">
      <dsp:nvSpPr>
        <dsp:cNvPr id="0" name=""/>
        <dsp:cNvSpPr/>
      </dsp:nvSpPr>
      <dsp:spPr>
        <a:xfrm>
          <a:off x="575316" y="659"/>
          <a:ext cx="1867364" cy="11204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JDBC-ODBC Bridge</a:t>
          </a:r>
          <a:endParaRPr lang="zh-CN" altLang="en-US" sz="2600" kern="1200" dirty="0"/>
        </a:p>
      </dsp:txBody>
      <dsp:txXfrm>
        <a:off x="575316" y="659"/>
        <a:ext cx="1867364" cy="1120418"/>
      </dsp:txXfrm>
    </dsp:sp>
    <dsp:sp modelId="{C73040D7-276D-4215-AD57-1AD4657F8F83}">
      <dsp:nvSpPr>
        <dsp:cNvPr id="0" name=""/>
        <dsp:cNvSpPr/>
      </dsp:nvSpPr>
      <dsp:spPr>
        <a:xfrm>
          <a:off x="2629417" y="659"/>
          <a:ext cx="1867364" cy="1120418"/>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JDBC-Native API Bridge</a:t>
          </a:r>
          <a:endParaRPr lang="zh-CN" altLang="en-US" sz="2600" kern="1200" dirty="0"/>
        </a:p>
      </dsp:txBody>
      <dsp:txXfrm>
        <a:off x="2629417" y="659"/>
        <a:ext cx="1867364" cy="1120418"/>
      </dsp:txXfrm>
    </dsp:sp>
    <dsp:sp modelId="{457C48C6-B776-48B4-B127-3AAA936CF5EE}">
      <dsp:nvSpPr>
        <dsp:cNvPr id="0" name=""/>
        <dsp:cNvSpPr/>
      </dsp:nvSpPr>
      <dsp:spPr>
        <a:xfrm>
          <a:off x="575316" y="1307814"/>
          <a:ext cx="1867364" cy="1120418"/>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JDBC-middleware</a:t>
          </a:r>
          <a:endParaRPr lang="zh-CN" altLang="en-US" sz="2600" kern="1200" dirty="0"/>
        </a:p>
      </dsp:txBody>
      <dsp:txXfrm>
        <a:off x="575316" y="1307814"/>
        <a:ext cx="1867364" cy="1120418"/>
      </dsp:txXfrm>
    </dsp:sp>
    <dsp:sp modelId="{FA35FA97-B605-4FFF-BACC-DFF4C3B1A9FE}">
      <dsp:nvSpPr>
        <dsp:cNvPr id="0" name=""/>
        <dsp:cNvSpPr/>
      </dsp:nvSpPr>
      <dsp:spPr>
        <a:xfrm>
          <a:off x="2629417" y="1307814"/>
          <a:ext cx="1867364" cy="1120418"/>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Pure JDBC Driver</a:t>
          </a:r>
          <a:endParaRPr lang="zh-CN" altLang="en-US" sz="2600" kern="1200" dirty="0"/>
        </a:p>
      </dsp:txBody>
      <dsp:txXfrm>
        <a:off x="2629417" y="1307814"/>
        <a:ext cx="1867364" cy="11204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9244A-66A8-4871-9EA2-06A17A00B375}">
      <dsp:nvSpPr>
        <dsp:cNvPr id="0" name=""/>
        <dsp:cNvSpPr/>
      </dsp:nvSpPr>
      <dsp:spPr>
        <a:xfrm>
          <a:off x="0" y="0"/>
          <a:ext cx="3103569" cy="3103569"/>
        </a:xfrm>
        <a:prstGeom prst="pie">
          <a:avLst>
            <a:gd name="adj1" fmla="val 5400000"/>
            <a:gd name="adj2" fmla="val 16200000"/>
          </a:avLst>
        </a:prstGeom>
        <a:gradFill rotWithShape="0">
          <a:gsLst>
            <a:gs pos="0">
              <a:schemeClr val="accent1">
                <a:alpha val="90000"/>
                <a:hueOff val="0"/>
                <a:satOff val="0"/>
                <a:lumOff val="0"/>
                <a:alphaOff val="0"/>
                <a:tint val="50000"/>
                <a:satMod val="300000"/>
              </a:schemeClr>
            </a:gs>
            <a:gs pos="35000">
              <a:schemeClr val="accent1">
                <a:alpha val="90000"/>
                <a:hueOff val="0"/>
                <a:satOff val="0"/>
                <a:lumOff val="0"/>
                <a:alphaOff val="0"/>
                <a:tint val="37000"/>
                <a:satMod val="300000"/>
              </a:schemeClr>
            </a:gs>
            <a:gs pos="100000">
              <a:schemeClr val="accent1">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0808D4-E867-4553-AAE9-12B2670B0AE4}">
      <dsp:nvSpPr>
        <dsp:cNvPr id="0" name=""/>
        <dsp:cNvSpPr/>
      </dsp:nvSpPr>
      <dsp:spPr>
        <a:xfrm>
          <a:off x="1551784" y="0"/>
          <a:ext cx="5139553" cy="3103569"/>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Statement</a:t>
          </a:r>
          <a:endParaRPr lang="zh-CN" altLang="en-US" sz="2100" kern="1200" dirty="0"/>
        </a:p>
      </dsp:txBody>
      <dsp:txXfrm>
        <a:off x="1551784" y="0"/>
        <a:ext cx="2569776" cy="931073"/>
      </dsp:txXfrm>
    </dsp:sp>
    <dsp:sp modelId="{C4EFAD3F-28B3-450F-B641-CF52464599A7}">
      <dsp:nvSpPr>
        <dsp:cNvPr id="0" name=""/>
        <dsp:cNvSpPr/>
      </dsp:nvSpPr>
      <dsp:spPr>
        <a:xfrm>
          <a:off x="543125" y="931073"/>
          <a:ext cx="2017318" cy="2017318"/>
        </a:xfrm>
        <a:prstGeom prst="pie">
          <a:avLst>
            <a:gd name="adj1" fmla="val 5400000"/>
            <a:gd name="adj2" fmla="val 16200000"/>
          </a:avLst>
        </a:prstGeom>
        <a:gradFill rotWithShape="0">
          <a:gsLst>
            <a:gs pos="0">
              <a:schemeClr val="accent1">
                <a:alpha val="90000"/>
                <a:hueOff val="0"/>
                <a:satOff val="0"/>
                <a:lumOff val="0"/>
                <a:alphaOff val="-20000"/>
                <a:tint val="50000"/>
                <a:satMod val="300000"/>
              </a:schemeClr>
            </a:gs>
            <a:gs pos="35000">
              <a:schemeClr val="accent1">
                <a:alpha val="90000"/>
                <a:hueOff val="0"/>
                <a:satOff val="0"/>
                <a:lumOff val="0"/>
                <a:alphaOff val="-20000"/>
                <a:tint val="37000"/>
                <a:satMod val="300000"/>
              </a:schemeClr>
            </a:gs>
            <a:gs pos="100000">
              <a:schemeClr val="accent1">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56A462-688C-43D6-91BA-CADD04BFEC3A}">
      <dsp:nvSpPr>
        <dsp:cNvPr id="0" name=""/>
        <dsp:cNvSpPr/>
      </dsp:nvSpPr>
      <dsp:spPr>
        <a:xfrm>
          <a:off x="1551784" y="931073"/>
          <a:ext cx="5139553" cy="2017318"/>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PreparedStatement</a:t>
          </a:r>
          <a:endParaRPr lang="zh-CN" altLang="en-US" sz="2100" kern="1200" dirty="0"/>
        </a:p>
      </dsp:txBody>
      <dsp:txXfrm>
        <a:off x="1551784" y="931073"/>
        <a:ext cx="2569776" cy="931069"/>
      </dsp:txXfrm>
    </dsp:sp>
    <dsp:sp modelId="{D7B386C9-593C-4BA2-81E7-C25203378B13}">
      <dsp:nvSpPr>
        <dsp:cNvPr id="0" name=""/>
        <dsp:cNvSpPr/>
      </dsp:nvSpPr>
      <dsp:spPr>
        <a:xfrm>
          <a:off x="1086249" y="1862142"/>
          <a:ext cx="931070" cy="931070"/>
        </a:xfrm>
        <a:prstGeom prst="pie">
          <a:avLst>
            <a:gd name="adj1" fmla="val 5400000"/>
            <a:gd name="adj2" fmla="val 16200000"/>
          </a:avLst>
        </a:prstGeom>
        <a:gradFill rotWithShape="0">
          <a:gsLst>
            <a:gs pos="0">
              <a:schemeClr val="accent1">
                <a:alpha val="90000"/>
                <a:hueOff val="0"/>
                <a:satOff val="0"/>
                <a:lumOff val="0"/>
                <a:alphaOff val="-40000"/>
                <a:tint val="50000"/>
                <a:satMod val="300000"/>
              </a:schemeClr>
            </a:gs>
            <a:gs pos="35000">
              <a:schemeClr val="accent1">
                <a:alpha val="90000"/>
                <a:hueOff val="0"/>
                <a:satOff val="0"/>
                <a:lumOff val="0"/>
                <a:alphaOff val="-40000"/>
                <a:tint val="37000"/>
                <a:satMod val="300000"/>
              </a:schemeClr>
            </a:gs>
            <a:gs pos="100000">
              <a:schemeClr val="accent1">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5C6FFD5-C748-4784-8C0A-902FD9DE0C1B}">
      <dsp:nvSpPr>
        <dsp:cNvPr id="0" name=""/>
        <dsp:cNvSpPr/>
      </dsp:nvSpPr>
      <dsp:spPr>
        <a:xfrm>
          <a:off x="1551784" y="1862142"/>
          <a:ext cx="5139553" cy="93107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err="1"/>
            <a:t>CallableStatement</a:t>
          </a:r>
          <a:endParaRPr lang="zh-CN" altLang="en-US" sz="2100" kern="1200" dirty="0"/>
        </a:p>
      </dsp:txBody>
      <dsp:txXfrm>
        <a:off x="1551784" y="1862142"/>
        <a:ext cx="2569776" cy="931070"/>
      </dsp:txXfrm>
    </dsp:sp>
    <dsp:sp modelId="{0909BE9F-BA18-47C5-A405-E5C6865D2784}">
      <dsp:nvSpPr>
        <dsp:cNvPr id="0" name=""/>
        <dsp:cNvSpPr/>
      </dsp:nvSpPr>
      <dsp:spPr>
        <a:xfrm>
          <a:off x="4121561" y="0"/>
          <a:ext cx="2569776" cy="931073"/>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该类型的实例只能用来执行静态的</a:t>
          </a:r>
          <a:r>
            <a:rPr lang="en-US" sz="1700" kern="1200" dirty="0"/>
            <a:t>SQL</a:t>
          </a:r>
          <a:r>
            <a:rPr lang="zh-CN" sz="1700" kern="1200" dirty="0"/>
            <a:t>语句；</a:t>
          </a:r>
          <a:endParaRPr lang="zh-CN" altLang="en-US" sz="1700" kern="1200" dirty="0"/>
        </a:p>
      </dsp:txBody>
      <dsp:txXfrm>
        <a:off x="4121561" y="0"/>
        <a:ext cx="2569776" cy="931073"/>
      </dsp:txXfrm>
    </dsp:sp>
    <dsp:sp modelId="{219DA6FE-276E-42AB-AD43-1DF80544D48A}">
      <dsp:nvSpPr>
        <dsp:cNvPr id="0" name=""/>
        <dsp:cNvSpPr/>
      </dsp:nvSpPr>
      <dsp:spPr>
        <a:xfrm>
          <a:off x="4121561" y="931073"/>
          <a:ext cx="2569776" cy="93106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该类型的实例增加了执行动态</a:t>
          </a:r>
          <a:r>
            <a:rPr lang="en-US" sz="1700" kern="1200" dirty="0"/>
            <a:t>SQL</a:t>
          </a:r>
          <a:r>
            <a:rPr lang="zh-CN" sz="1700" kern="1200" dirty="0"/>
            <a:t>语句的功能；</a:t>
          </a:r>
          <a:endParaRPr lang="zh-CN" altLang="en-US" sz="1700" kern="1200" dirty="0"/>
        </a:p>
      </dsp:txBody>
      <dsp:txXfrm>
        <a:off x="4121561" y="931073"/>
        <a:ext cx="2569776" cy="931069"/>
      </dsp:txXfrm>
    </dsp:sp>
    <dsp:sp modelId="{24220A9A-BCC8-4E7D-80D7-78CF6F8FC72C}">
      <dsp:nvSpPr>
        <dsp:cNvPr id="0" name=""/>
        <dsp:cNvSpPr/>
      </dsp:nvSpPr>
      <dsp:spPr>
        <a:xfrm>
          <a:off x="4121561" y="1862142"/>
          <a:ext cx="2569776" cy="931070"/>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该类型的实例增加了执行数据库存储过程的功能。</a:t>
          </a:r>
          <a:endParaRPr lang="zh-CN" altLang="en-US" sz="1700" kern="1200" dirty="0"/>
        </a:p>
      </dsp:txBody>
      <dsp:txXfrm>
        <a:off x="4121561" y="1862142"/>
        <a:ext cx="2569776" cy="93107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pPr/>
              <a:t>2023/3/27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pPr/>
              <a:t>‹#›</a:t>
            </a:fld>
            <a:endParaRPr lang="zh-CN" altLang="en-US"/>
          </a:p>
        </p:txBody>
      </p:sp>
    </p:spTree>
    <p:extLst>
      <p:ext uri="{BB962C8B-B14F-4D97-AF65-F5344CB8AC3E}">
        <p14:creationId xmlns:p14="http://schemas.microsoft.com/office/powerpoint/2010/main" val="3357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2023/3/27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2023/3/27</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2254096" y="2401147"/>
            <a:ext cx="4464496" cy="530915"/>
          </a:xfrm>
          <a:prstGeom prst="rect">
            <a:avLst/>
          </a:prstGeom>
          <a:noFill/>
          <a:ln w="9525">
            <a:noFill/>
            <a:miter lim="800000"/>
            <a:headEnd/>
            <a:tailEnd/>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charset="0"/>
                <a:ea typeface="黑体" pitchFamily="49" charset="-122"/>
              </a:rPr>
              <a:t>第</a:t>
            </a:r>
            <a:r>
              <a:rPr lang="en-US" altLang="zh-CN" sz="3000" b="1" dirty="0">
                <a:solidFill>
                  <a:schemeClr val="bg1"/>
                </a:solidFill>
                <a:latin typeface="Arial" charset="0"/>
                <a:ea typeface="黑体" pitchFamily="49" charset="-122"/>
              </a:rPr>
              <a:t>7</a:t>
            </a:r>
            <a:r>
              <a:rPr lang="zh-CN" altLang="en-US" sz="3000" b="1" dirty="0">
                <a:solidFill>
                  <a:schemeClr val="bg1"/>
                </a:solidFill>
                <a:latin typeface="Arial" charset="0"/>
                <a:ea typeface="黑体" pitchFamily="49" charset="-122"/>
              </a:rPr>
              <a:t>章  数据库技术</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68524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数据库连接接口</a:t>
            </a:r>
            <a:r>
              <a:rPr lang="en-US" altLang="zh-CN" sz="2700" dirty="0">
                <a:solidFill>
                  <a:srgbClr val="FF6600"/>
                </a:solidFill>
                <a:latin typeface="Arial" charset="0"/>
                <a:ea typeface="隶书" pitchFamily="49" charset="-122"/>
              </a:rPr>
              <a:t>Connection</a:t>
            </a:r>
            <a:endParaRPr lang="zh-CN" altLang="en-US" sz="2700" dirty="0">
              <a:solidFill>
                <a:srgbClr val="FF6600"/>
              </a:solidFill>
              <a:latin typeface="Arial" charset="0"/>
              <a:ea typeface="隶书" pitchFamily="49" charset="-122"/>
            </a:endParaRPr>
          </a:p>
        </p:txBody>
      </p:sp>
      <p:graphicFrame>
        <p:nvGraphicFramePr>
          <p:cNvPr id="6" name="表格 5"/>
          <p:cNvGraphicFramePr>
            <a:graphicFrameLocks noGrp="1"/>
          </p:cNvGraphicFramePr>
          <p:nvPr/>
        </p:nvGraphicFramePr>
        <p:xfrm>
          <a:off x="928662" y="1357304"/>
          <a:ext cx="6429420" cy="3500462"/>
        </p:xfrm>
        <a:graphic>
          <a:graphicData uri="http://schemas.openxmlformats.org/drawingml/2006/table">
            <a:tbl>
              <a:tblPr>
                <a:tableStyleId>{B301B821-A1FF-4177-AEE7-76D212191A09}</a:tableStyleId>
              </a:tblPr>
              <a:tblGrid>
                <a:gridCol w="1159867">
                  <a:extLst>
                    <a:ext uri="{9D8B030D-6E8A-4147-A177-3AD203B41FA5}">
                      <a16:colId xmlns:a16="http://schemas.microsoft.com/office/drawing/2014/main" val="20000"/>
                    </a:ext>
                  </a:extLst>
                </a:gridCol>
                <a:gridCol w="5269553">
                  <a:extLst>
                    <a:ext uri="{9D8B030D-6E8A-4147-A177-3AD203B41FA5}">
                      <a16:colId xmlns:a16="http://schemas.microsoft.com/office/drawing/2014/main" val="20001"/>
                    </a:ext>
                  </a:extLst>
                </a:gridCol>
              </a:tblGrid>
              <a:tr h="152194">
                <a:tc>
                  <a:txBody>
                    <a:bodyPr/>
                    <a:lstStyle/>
                    <a:p>
                      <a:pPr algn="ctr">
                        <a:spcBef>
                          <a:spcPts val="120"/>
                        </a:spcBef>
                        <a:spcAft>
                          <a:spcPts val="120"/>
                        </a:spcAft>
                      </a:pPr>
                      <a:r>
                        <a:rPr lang="zh-CN" sz="850" kern="100"/>
                        <a:t>方 法 名 称</a:t>
                      </a:r>
                      <a:endParaRPr lang="zh-CN" sz="850" kern="10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850" kern="100"/>
                        <a:t>功 能 描 述</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152194">
                <a:tc>
                  <a:txBody>
                    <a:bodyPr/>
                    <a:lstStyle/>
                    <a:p>
                      <a:pPr algn="just">
                        <a:spcBef>
                          <a:spcPts val="120"/>
                        </a:spcBef>
                        <a:spcAft>
                          <a:spcPts val="120"/>
                        </a:spcAft>
                      </a:pPr>
                      <a:r>
                        <a:rPr lang="en-US" sz="850" kern="100"/>
                        <a:t>createStatement()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创建并返回一个</a:t>
                      </a:r>
                      <a:r>
                        <a:rPr lang="en-US" sz="850" kern="100"/>
                        <a:t>Statement</a:t>
                      </a:r>
                      <a:r>
                        <a:rPr lang="zh-CN" sz="850" kern="100"/>
                        <a:t>实例，通常在执行无参数的</a:t>
                      </a:r>
                      <a:r>
                        <a:rPr lang="en-US" sz="850" kern="100"/>
                        <a:t>SQL</a:t>
                      </a:r>
                      <a:r>
                        <a:rPr lang="zh-CN" sz="850" kern="100"/>
                        <a:t>语句时创建该实例</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04388">
                <a:tc>
                  <a:txBody>
                    <a:bodyPr/>
                    <a:lstStyle/>
                    <a:p>
                      <a:pPr algn="just">
                        <a:spcBef>
                          <a:spcPts val="120"/>
                        </a:spcBef>
                        <a:spcAft>
                          <a:spcPts val="120"/>
                        </a:spcAft>
                      </a:pPr>
                      <a:r>
                        <a:rPr lang="en-US" sz="850" kern="100"/>
                        <a:t>prepareStatement()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创建并返回一个</a:t>
                      </a:r>
                      <a:r>
                        <a:rPr lang="en-US" sz="850" kern="100"/>
                        <a:t>PreparedStatement</a:t>
                      </a:r>
                      <a:r>
                        <a:rPr lang="zh-CN" sz="850" kern="100"/>
                        <a:t>实例，通常在执行包含参数的</a:t>
                      </a:r>
                      <a:r>
                        <a:rPr lang="en-US" sz="850" kern="100"/>
                        <a:t>SQL</a:t>
                      </a:r>
                      <a:r>
                        <a:rPr lang="zh-CN" sz="850" kern="100"/>
                        <a:t>语句时创建该实例，并对</a:t>
                      </a:r>
                      <a:r>
                        <a:rPr lang="en-US" sz="850" kern="100"/>
                        <a:t>SQL</a:t>
                      </a:r>
                      <a:r>
                        <a:rPr lang="zh-CN" sz="850" kern="100"/>
                        <a:t>语句进行了预编译处理</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152194">
                <a:tc>
                  <a:txBody>
                    <a:bodyPr/>
                    <a:lstStyle/>
                    <a:p>
                      <a:pPr algn="just">
                        <a:spcBef>
                          <a:spcPts val="120"/>
                        </a:spcBef>
                        <a:spcAft>
                          <a:spcPts val="120"/>
                        </a:spcAft>
                      </a:pPr>
                      <a:r>
                        <a:rPr lang="en-US" sz="850" kern="100"/>
                        <a:t>prepareCall()</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创建并返回一个</a:t>
                      </a:r>
                      <a:r>
                        <a:rPr lang="en-US" sz="850" kern="100"/>
                        <a:t>CallableStatement</a:t>
                      </a:r>
                      <a:r>
                        <a:rPr lang="zh-CN" sz="850" kern="100"/>
                        <a:t>实例，通常在调用数据库存储过程时创建该实例</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04388">
                <a:tc>
                  <a:txBody>
                    <a:bodyPr/>
                    <a:lstStyle/>
                    <a:p>
                      <a:pPr algn="just">
                        <a:spcBef>
                          <a:spcPts val="120"/>
                        </a:spcBef>
                        <a:spcAft>
                          <a:spcPts val="120"/>
                        </a:spcAft>
                      </a:pPr>
                      <a:r>
                        <a:rPr lang="en-US" sz="850" kern="100"/>
                        <a:t>setAutoCommit()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设置当前</a:t>
                      </a:r>
                      <a:r>
                        <a:rPr lang="en-US" sz="850" kern="100"/>
                        <a:t>Connection</a:t>
                      </a:r>
                      <a:r>
                        <a:rPr lang="zh-CN" sz="850" kern="100"/>
                        <a:t>实例的自动提交模式，默认为</a:t>
                      </a:r>
                      <a:r>
                        <a:rPr lang="en-US" sz="850" kern="100"/>
                        <a:t>true</a:t>
                      </a:r>
                      <a:r>
                        <a:rPr lang="zh-CN" sz="850" kern="100"/>
                        <a:t>，即自动将更改同步到数据库中，如果设为</a:t>
                      </a:r>
                      <a:r>
                        <a:rPr lang="en-US" sz="850" kern="100"/>
                        <a:t>false</a:t>
                      </a:r>
                      <a:r>
                        <a:rPr lang="zh-CN" sz="850" kern="100"/>
                        <a:t>，需要通过执行</a:t>
                      </a:r>
                      <a:r>
                        <a:rPr lang="en-US" sz="850" kern="100"/>
                        <a:t>commit()</a:t>
                      </a:r>
                      <a:r>
                        <a:rPr lang="zh-CN" sz="850" kern="100"/>
                        <a:t>或</a:t>
                      </a:r>
                      <a:r>
                        <a:rPr lang="en-US" sz="850" kern="100"/>
                        <a:t>rollback()</a:t>
                      </a:r>
                      <a:r>
                        <a:rPr lang="zh-CN" sz="850" kern="100"/>
                        <a:t>方法手动将更改同步到数据库中</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152194">
                <a:tc>
                  <a:txBody>
                    <a:bodyPr/>
                    <a:lstStyle/>
                    <a:p>
                      <a:pPr algn="just">
                        <a:spcBef>
                          <a:spcPts val="120"/>
                        </a:spcBef>
                        <a:spcAft>
                          <a:spcPts val="120"/>
                        </a:spcAft>
                      </a:pPr>
                      <a:r>
                        <a:rPr lang="en-US" sz="850" kern="100"/>
                        <a:t>getAutoCommit()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查看当前的</a:t>
                      </a:r>
                      <a:r>
                        <a:rPr lang="en-US" sz="850" kern="100"/>
                        <a:t>Connection</a:t>
                      </a:r>
                      <a:r>
                        <a:rPr lang="zh-CN" sz="850" kern="100"/>
                        <a:t>实例是否处于自动提交模式，如果是则返回</a:t>
                      </a:r>
                      <a:r>
                        <a:rPr lang="en-US" sz="850" kern="100"/>
                        <a:t>true</a:t>
                      </a:r>
                      <a:r>
                        <a:rPr lang="zh-CN" sz="850" kern="100"/>
                        <a:t>，否则返回</a:t>
                      </a:r>
                      <a:r>
                        <a:rPr lang="en-US" sz="850" kern="100"/>
                        <a:t>false</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304388">
                <a:tc>
                  <a:txBody>
                    <a:bodyPr/>
                    <a:lstStyle/>
                    <a:p>
                      <a:pPr algn="just">
                        <a:spcBef>
                          <a:spcPts val="120"/>
                        </a:spcBef>
                        <a:spcAft>
                          <a:spcPts val="120"/>
                        </a:spcAft>
                      </a:pPr>
                      <a:r>
                        <a:rPr lang="en-US" sz="850" kern="100"/>
                        <a:t>setSavepoint()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在当前事务中创建并返回一个</a:t>
                      </a:r>
                      <a:r>
                        <a:rPr lang="en-US" sz="850" kern="100"/>
                        <a:t>Savepoint</a:t>
                      </a:r>
                      <a:r>
                        <a:rPr lang="zh-CN" sz="850" kern="100"/>
                        <a:t>实例，前提条件是当前的</a:t>
                      </a:r>
                      <a:r>
                        <a:rPr lang="en-US" sz="850" kern="100"/>
                        <a:t>Connection</a:t>
                      </a:r>
                      <a:r>
                        <a:rPr lang="zh-CN" sz="850" kern="100"/>
                        <a:t>实例不能处于自动提交模式，否则将抛出异常</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r h="152194">
                <a:tc>
                  <a:txBody>
                    <a:bodyPr/>
                    <a:lstStyle/>
                    <a:p>
                      <a:pPr algn="just">
                        <a:spcBef>
                          <a:spcPts val="120"/>
                        </a:spcBef>
                        <a:spcAft>
                          <a:spcPts val="120"/>
                        </a:spcAft>
                      </a:pPr>
                      <a:r>
                        <a:rPr lang="en-US" sz="850" kern="100"/>
                        <a:t>releaseSavepoint()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从当前事务中移除指定的</a:t>
                      </a:r>
                      <a:r>
                        <a:rPr lang="en-US" sz="850" kern="100"/>
                        <a:t>Savepoint</a:t>
                      </a:r>
                      <a:r>
                        <a:rPr lang="zh-CN" sz="850" kern="100"/>
                        <a:t>实例</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7"/>
                  </a:ext>
                </a:extLst>
              </a:tr>
              <a:tr h="456582">
                <a:tc>
                  <a:txBody>
                    <a:bodyPr/>
                    <a:lstStyle/>
                    <a:p>
                      <a:pPr algn="just">
                        <a:spcBef>
                          <a:spcPts val="120"/>
                        </a:spcBef>
                        <a:spcAft>
                          <a:spcPts val="120"/>
                        </a:spcAft>
                      </a:pPr>
                      <a:r>
                        <a:rPr lang="en-US" sz="850" kern="100"/>
                        <a:t>setReadOnly()</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设置当前</a:t>
                      </a:r>
                      <a:r>
                        <a:rPr lang="en-US" sz="850" kern="100"/>
                        <a:t>Connection</a:t>
                      </a:r>
                      <a:r>
                        <a:rPr lang="zh-CN" sz="850" kern="100"/>
                        <a:t>实例的读取模式，默认为非只读模式，不能在事务当中执行该操作，否则将抛出异常，有一个</a:t>
                      </a:r>
                      <a:r>
                        <a:rPr lang="en-US" sz="850" kern="100"/>
                        <a:t>boolean</a:t>
                      </a:r>
                      <a:r>
                        <a:rPr lang="zh-CN" sz="850" kern="100"/>
                        <a:t>型的入口参数，设为</a:t>
                      </a:r>
                      <a:r>
                        <a:rPr lang="en-US" sz="850" kern="100"/>
                        <a:t>true</a:t>
                      </a:r>
                      <a:r>
                        <a:rPr lang="zh-CN" sz="850" kern="100"/>
                        <a:t>则表示开启只读模式，设为</a:t>
                      </a:r>
                      <a:r>
                        <a:rPr lang="en-US" sz="850" kern="100"/>
                        <a:t>false</a:t>
                      </a:r>
                      <a:r>
                        <a:rPr lang="zh-CN" sz="850" kern="100"/>
                        <a:t>则表示关闭只读模式</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8"/>
                  </a:ext>
                </a:extLst>
              </a:tr>
              <a:tr h="152194">
                <a:tc>
                  <a:txBody>
                    <a:bodyPr/>
                    <a:lstStyle/>
                    <a:p>
                      <a:pPr algn="just">
                        <a:spcBef>
                          <a:spcPts val="120"/>
                        </a:spcBef>
                        <a:spcAft>
                          <a:spcPts val="120"/>
                        </a:spcAft>
                      </a:pPr>
                      <a:r>
                        <a:rPr lang="en-US" sz="850" kern="100"/>
                        <a:t>isReadOnly()</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查看当前的</a:t>
                      </a:r>
                      <a:r>
                        <a:rPr lang="en-US" sz="850" kern="100"/>
                        <a:t>Connection</a:t>
                      </a:r>
                      <a:r>
                        <a:rPr lang="zh-CN" sz="850" kern="100"/>
                        <a:t>实例是否为只读模式，如果是则返回</a:t>
                      </a:r>
                      <a:r>
                        <a:rPr lang="en-US" sz="850" kern="100"/>
                        <a:t>true</a:t>
                      </a:r>
                      <a:r>
                        <a:rPr lang="zh-CN" sz="850" kern="100"/>
                        <a:t>，否则返回</a:t>
                      </a:r>
                      <a:r>
                        <a:rPr lang="en-US" sz="850" kern="100"/>
                        <a:t>false</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9"/>
                  </a:ext>
                </a:extLst>
              </a:tr>
              <a:tr h="152194">
                <a:tc>
                  <a:txBody>
                    <a:bodyPr/>
                    <a:lstStyle/>
                    <a:p>
                      <a:pPr algn="just">
                        <a:spcBef>
                          <a:spcPts val="120"/>
                        </a:spcBef>
                        <a:spcAft>
                          <a:spcPts val="120"/>
                        </a:spcAft>
                      </a:pPr>
                      <a:r>
                        <a:rPr lang="en-US" sz="850" kern="100"/>
                        <a:t>isClosed()</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查看当前的</a:t>
                      </a:r>
                      <a:r>
                        <a:rPr lang="en-US" sz="850" kern="100"/>
                        <a:t>Connection</a:t>
                      </a:r>
                      <a:r>
                        <a:rPr lang="zh-CN" sz="850" kern="100"/>
                        <a:t>实例是否被关闭，如果被关闭则返回</a:t>
                      </a:r>
                      <a:r>
                        <a:rPr lang="en-US" sz="850" kern="100"/>
                        <a:t>true</a:t>
                      </a:r>
                      <a:r>
                        <a:rPr lang="zh-CN" sz="850" kern="100"/>
                        <a:t>，否则返回</a:t>
                      </a:r>
                      <a:r>
                        <a:rPr lang="en-US" sz="850" kern="100"/>
                        <a:t>false</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0"/>
                  </a:ext>
                </a:extLst>
              </a:tr>
              <a:tr h="304388">
                <a:tc>
                  <a:txBody>
                    <a:bodyPr/>
                    <a:lstStyle/>
                    <a:p>
                      <a:pPr algn="just">
                        <a:spcBef>
                          <a:spcPts val="120"/>
                        </a:spcBef>
                        <a:spcAft>
                          <a:spcPts val="120"/>
                        </a:spcAft>
                      </a:pPr>
                      <a:r>
                        <a:rPr lang="en-US" sz="850" kern="100"/>
                        <a:t>commit()</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将从上一次提交或回滚以来进行的所有更改同步到数据库，并释放</a:t>
                      </a:r>
                      <a:r>
                        <a:rPr lang="en-US" sz="850" kern="100"/>
                        <a:t>Connection</a:t>
                      </a:r>
                      <a:r>
                        <a:rPr lang="zh-CN" sz="850" kern="100"/>
                        <a:t>实例当前拥有的所有数据库锁定</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1"/>
                  </a:ext>
                </a:extLst>
              </a:tr>
              <a:tr h="608776">
                <a:tc>
                  <a:txBody>
                    <a:bodyPr/>
                    <a:lstStyle/>
                    <a:p>
                      <a:pPr algn="just">
                        <a:spcBef>
                          <a:spcPts val="120"/>
                        </a:spcBef>
                        <a:spcAft>
                          <a:spcPts val="120"/>
                        </a:spcAft>
                      </a:pPr>
                      <a:r>
                        <a:rPr lang="en-US" sz="850" kern="100"/>
                        <a:t>rollback()</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a:t>取消当前事务中的所有更改，并释放当前</a:t>
                      </a:r>
                      <a:r>
                        <a:rPr lang="en-US" sz="850" kern="100"/>
                        <a:t>Connection</a:t>
                      </a:r>
                      <a:r>
                        <a:rPr lang="zh-CN" sz="850" kern="100"/>
                        <a:t>实例拥有的所有数据库锁定；该方法只能在非自动提交模式下使用，如果在自动提交模式下执行该方法，将抛出异常；有一个入口参数为</a:t>
                      </a:r>
                      <a:r>
                        <a:rPr lang="en-US" sz="850" kern="100"/>
                        <a:t>Savepoint</a:t>
                      </a:r>
                      <a:r>
                        <a:rPr lang="zh-CN" sz="850" kern="100"/>
                        <a:t>实例的重载方法，用来取消</a:t>
                      </a:r>
                      <a:r>
                        <a:rPr lang="en-US" sz="850" kern="100"/>
                        <a:t>Savepoint</a:t>
                      </a:r>
                      <a:r>
                        <a:rPr lang="zh-CN" sz="850" kern="100"/>
                        <a:t>实例之后的所有更改，并释放对应的数据库锁定</a:t>
                      </a:r>
                      <a:endParaRPr lang="zh-CN" sz="85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2"/>
                  </a:ext>
                </a:extLst>
              </a:tr>
              <a:tr h="152194">
                <a:tc>
                  <a:txBody>
                    <a:bodyPr/>
                    <a:lstStyle/>
                    <a:p>
                      <a:pPr algn="just">
                        <a:spcBef>
                          <a:spcPts val="120"/>
                        </a:spcBef>
                        <a:spcAft>
                          <a:spcPts val="120"/>
                        </a:spcAft>
                      </a:pPr>
                      <a:r>
                        <a:rPr lang="en-US" sz="850" kern="100"/>
                        <a:t>close()</a:t>
                      </a:r>
                      <a:endParaRPr lang="zh-CN" sz="85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850" kern="100" dirty="0"/>
                        <a:t>立即释放</a:t>
                      </a:r>
                      <a:r>
                        <a:rPr lang="en-US" sz="850" kern="100" dirty="0"/>
                        <a:t>Connection</a:t>
                      </a:r>
                      <a:r>
                        <a:rPr lang="zh-CN" sz="850" kern="100" dirty="0"/>
                        <a:t>实例占用的数据库和</a:t>
                      </a:r>
                      <a:r>
                        <a:rPr lang="en-US" sz="850" kern="100" dirty="0"/>
                        <a:t>JDBC</a:t>
                      </a:r>
                      <a:r>
                        <a:rPr lang="zh-CN" sz="850" kern="100" dirty="0"/>
                        <a:t>资源，即关闭数据库连接</a:t>
                      </a:r>
                      <a:endParaRPr lang="zh-CN" sz="85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13"/>
                  </a:ext>
                </a:extLst>
              </a:tr>
            </a:tbl>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68524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执行</a:t>
            </a:r>
            <a:r>
              <a:rPr lang="en-US" altLang="zh-CN" sz="2700" dirty="0">
                <a:solidFill>
                  <a:srgbClr val="FF6600"/>
                </a:solidFill>
                <a:latin typeface="Arial" charset="0"/>
                <a:ea typeface="隶书" pitchFamily="49" charset="-122"/>
              </a:rPr>
              <a:t>SQL</a:t>
            </a:r>
            <a:r>
              <a:rPr lang="zh-CN" altLang="en-US" sz="2700" dirty="0">
                <a:solidFill>
                  <a:srgbClr val="FF6600"/>
                </a:solidFill>
                <a:latin typeface="Arial" charset="0"/>
                <a:ea typeface="隶书" pitchFamily="49" charset="-122"/>
              </a:rPr>
              <a:t>语句接口</a:t>
            </a:r>
            <a:r>
              <a:rPr lang="en-US" altLang="zh-CN" sz="2700" dirty="0">
                <a:solidFill>
                  <a:srgbClr val="FF6600"/>
                </a:solidFill>
                <a:latin typeface="Arial" charset="0"/>
                <a:ea typeface="隶书" pitchFamily="49" charset="-122"/>
              </a:rPr>
              <a:t>Statement</a:t>
            </a:r>
            <a:endParaRPr lang="zh-CN" altLang="en-US" sz="2700" dirty="0">
              <a:solidFill>
                <a:srgbClr val="FF6600"/>
              </a:solidFill>
              <a:latin typeface="Arial" charset="0"/>
              <a:ea typeface="隶书" pitchFamily="49" charset="-122"/>
            </a:endParaRPr>
          </a:p>
        </p:txBody>
      </p:sp>
      <p:graphicFrame>
        <p:nvGraphicFramePr>
          <p:cNvPr id="7" name="表格 6"/>
          <p:cNvGraphicFramePr>
            <a:graphicFrameLocks noGrp="1"/>
          </p:cNvGraphicFramePr>
          <p:nvPr/>
        </p:nvGraphicFramePr>
        <p:xfrm>
          <a:off x="1142976" y="1285866"/>
          <a:ext cx="6834214" cy="3460761"/>
        </p:xfrm>
        <a:graphic>
          <a:graphicData uri="http://schemas.openxmlformats.org/drawingml/2006/table">
            <a:tbl>
              <a:tblPr firstRow="1" bandRow="1">
                <a:tableStyleId>{93296810-A885-4BE3-A3E7-6D5BEEA58F35}</a:tableStyleId>
              </a:tblPr>
              <a:tblGrid>
                <a:gridCol w="2295861">
                  <a:extLst>
                    <a:ext uri="{9D8B030D-6E8A-4147-A177-3AD203B41FA5}">
                      <a16:colId xmlns:a16="http://schemas.microsoft.com/office/drawing/2014/main" val="20000"/>
                    </a:ext>
                  </a:extLst>
                </a:gridCol>
                <a:gridCol w="4538353">
                  <a:extLst>
                    <a:ext uri="{9D8B030D-6E8A-4147-A177-3AD203B41FA5}">
                      <a16:colId xmlns:a16="http://schemas.microsoft.com/office/drawing/2014/main" val="20001"/>
                    </a:ext>
                  </a:extLst>
                </a:gridCol>
              </a:tblGrid>
              <a:tr h="347027">
                <a:tc>
                  <a:txBody>
                    <a:bodyPr/>
                    <a:lstStyle/>
                    <a:p>
                      <a:pPr algn="ctr">
                        <a:spcBef>
                          <a:spcPts val="120"/>
                        </a:spcBef>
                        <a:spcAft>
                          <a:spcPts val="120"/>
                        </a:spcAft>
                      </a:pPr>
                      <a:r>
                        <a:rPr lang="zh-CN" sz="1100" kern="100" dirty="0"/>
                        <a:t>方 法 名 称</a:t>
                      </a:r>
                      <a:endParaRPr lang="zh-CN" sz="11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100" kern="100"/>
                        <a:t>功 能 描 述</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47027">
                <a:tc>
                  <a:txBody>
                    <a:bodyPr/>
                    <a:lstStyle/>
                    <a:p>
                      <a:pPr algn="just">
                        <a:spcBef>
                          <a:spcPts val="120"/>
                        </a:spcBef>
                        <a:spcAft>
                          <a:spcPts val="120"/>
                        </a:spcAft>
                      </a:pPr>
                      <a:r>
                        <a:rPr lang="en-US" sz="1100" kern="100"/>
                        <a:t>executeQuery(String sql)</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a:t>执行指定的静态</a:t>
                      </a:r>
                      <a:r>
                        <a:rPr lang="en-US" sz="1100" kern="100"/>
                        <a:t>SELECT</a:t>
                      </a:r>
                      <a:r>
                        <a:rPr lang="zh-CN" sz="1100" kern="100"/>
                        <a:t>语句，并返回一个永远不能为</a:t>
                      </a:r>
                      <a:r>
                        <a:rPr lang="en-US" sz="1100" kern="100"/>
                        <a:t>null</a:t>
                      </a:r>
                      <a:r>
                        <a:rPr lang="zh-CN" sz="1100" kern="100"/>
                        <a:t>的</a:t>
                      </a:r>
                      <a:r>
                        <a:rPr lang="en-US" sz="1100" kern="100"/>
                        <a:t>ResultSet</a:t>
                      </a:r>
                      <a:r>
                        <a:rPr lang="zh-CN" sz="1100" kern="100"/>
                        <a:t>实例</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47027">
                <a:tc>
                  <a:txBody>
                    <a:bodyPr/>
                    <a:lstStyle/>
                    <a:p>
                      <a:pPr algn="just">
                        <a:spcBef>
                          <a:spcPts val="120"/>
                        </a:spcBef>
                        <a:spcAft>
                          <a:spcPts val="120"/>
                        </a:spcAft>
                      </a:pPr>
                      <a:r>
                        <a:rPr lang="en-US" sz="1100" kern="100"/>
                        <a:t>executeUpdate(String sql)</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a:t>执行指定的静态</a:t>
                      </a:r>
                      <a:r>
                        <a:rPr lang="en-US" sz="1100" kern="100"/>
                        <a:t>INSERT</a:t>
                      </a:r>
                      <a:r>
                        <a:rPr lang="zh-CN" sz="1100" kern="100"/>
                        <a:t>、</a:t>
                      </a:r>
                      <a:r>
                        <a:rPr lang="en-US" sz="1100" kern="100"/>
                        <a:t>UPDATE</a:t>
                      </a:r>
                      <a:r>
                        <a:rPr lang="zh-CN" sz="1100" kern="100"/>
                        <a:t>或</a:t>
                      </a:r>
                      <a:r>
                        <a:rPr lang="en-US" sz="1100" kern="100"/>
                        <a:t>DELETE</a:t>
                      </a:r>
                      <a:r>
                        <a:rPr lang="zh-CN" sz="1100" kern="100"/>
                        <a:t>语句，并返回一个</a:t>
                      </a:r>
                      <a:r>
                        <a:rPr lang="en-US" sz="1100" kern="100"/>
                        <a:t>int</a:t>
                      </a:r>
                      <a:r>
                        <a:rPr lang="zh-CN" sz="1100" kern="100"/>
                        <a:t>型数值，为同步更新记录的条数</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47027">
                <a:tc>
                  <a:txBody>
                    <a:bodyPr/>
                    <a:lstStyle/>
                    <a:p>
                      <a:pPr algn="just">
                        <a:spcBef>
                          <a:spcPts val="120"/>
                        </a:spcBef>
                        <a:spcAft>
                          <a:spcPts val="120"/>
                        </a:spcAft>
                      </a:pPr>
                      <a:r>
                        <a:rPr lang="en-US" sz="1100" kern="100"/>
                        <a:t>clearBatch()</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a:t>清除位于</a:t>
                      </a:r>
                      <a:r>
                        <a:rPr lang="en-US" sz="1100" kern="100"/>
                        <a:t>Batch</a:t>
                      </a:r>
                      <a:r>
                        <a:rPr lang="zh-CN" sz="1100" kern="100"/>
                        <a:t>中的所有</a:t>
                      </a:r>
                      <a:r>
                        <a:rPr lang="en-US" sz="1100" kern="100"/>
                        <a:t>SQL</a:t>
                      </a:r>
                      <a:r>
                        <a:rPr lang="zh-CN" sz="1100" kern="100"/>
                        <a:t>语句，如果驱动程序不支持批量处理将抛出异常</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470625">
                <a:tc>
                  <a:txBody>
                    <a:bodyPr/>
                    <a:lstStyle/>
                    <a:p>
                      <a:pPr algn="just">
                        <a:spcBef>
                          <a:spcPts val="120"/>
                        </a:spcBef>
                        <a:spcAft>
                          <a:spcPts val="120"/>
                        </a:spcAft>
                      </a:pPr>
                      <a:r>
                        <a:rPr lang="en-US" sz="1100" kern="100"/>
                        <a:t>addBatch(String sql)</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a:t>将指定的</a:t>
                      </a:r>
                      <a:r>
                        <a:rPr lang="en-US" sz="1100" kern="100"/>
                        <a:t>SQL</a:t>
                      </a:r>
                      <a:r>
                        <a:rPr lang="zh-CN" sz="1100" kern="100"/>
                        <a:t>命令添加到</a:t>
                      </a:r>
                      <a:r>
                        <a:rPr lang="en-US" sz="1100" kern="100"/>
                        <a:t>Batch</a:t>
                      </a:r>
                      <a:r>
                        <a:rPr lang="zh-CN" sz="1100" kern="100"/>
                        <a:t>中，</a:t>
                      </a:r>
                      <a:r>
                        <a:rPr lang="en-US" sz="1100" kern="100"/>
                        <a:t>String</a:t>
                      </a:r>
                      <a:r>
                        <a:rPr lang="zh-CN" sz="1100" kern="100"/>
                        <a:t>型入口参数通常为静态的</a:t>
                      </a:r>
                      <a:r>
                        <a:rPr lang="en-US" sz="1100" kern="100"/>
                        <a:t>INSERT</a:t>
                      </a:r>
                      <a:r>
                        <a:rPr lang="zh-CN" sz="1100" kern="100"/>
                        <a:t>或</a:t>
                      </a:r>
                      <a:r>
                        <a:rPr lang="en-US" sz="1100" kern="100"/>
                        <a:t>UPDATE</a:t>
                      </a:r>
                      <a:r>
                        <a:rPr lang="zh-CN" sz="1100" kern="100"/>
                        <a:t>语句，如果驱动程序不支持批量处理将抛出异常</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r h="1255001">
                <a:tc>
                  <a:txBody>
                    <a:bodyPr/>
                    <a:lstStyle/>
                    <a:p>
                      <a:pPr algn="just">
                        <a:spcBef>
                          <a:spcPts val="120"/>
                        </a:spcBef>
                        <a:spcAft>
                          <a:spcPts val="120"/>
                        </a:spcAft>
                      </a:pPr>
                      <a:r>
                        <a:rPr lang="en-US" sz="1100" kern="100"/>
                        <a:t>executeBatch()</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a:t>执行</a:t>
                      </a:r>
                      <a:r>
                        <a:rPr lang="en-US" sz="1100" kern="100"/>
                        <a:t>Batch</a:t>
                      </a:r>
                      <a:r>
                        <a:rPr lang="zh-CN" sz="1100" kern="100"/>
                        <a:t>中的所有</a:t>
                      </a:r>
                      <a:r>
                        <a:rPr lang="en-US" sz="1100" kern="100"/>
                        <a:t>SQL</a:t>
                      </a:r>
                      <a:r>
                        <a:rPr lang="zh-CN" sz="1100" kern="100"/>
                        <a:t>语句，如果全部执行成功，则返回由更新计数组成的数组，数组元素的排序与</a:t>
                      </a:r>
                      <a:r>
                        <a:rPr lang="en-US" sz="1100" kern="100"/>
                        <a:t>SQL</a:t>
                      </a:r>
                      <a:r>
                        <a:rPr lang="zh-CN" sz="1100" kern="100"/>
                        <a:t>语句的添加顺序对应</a:t>
                      </a:r>
                      <a:br>
                        <a:rPr lang="en-US" sz="1100" kern="100"/>
                      </a:br>
                      <a:r>
                        <a:rPr lang="zh-CN" sz="1100" kern="100"/>
                        <a:t>数组元素有以下几种情况：①大于或等于零的数，说明</a:t>
                      </a:r>
                      <a:r>
                        <a:rPr lang="en-US" sz="1100" kern="100"/>
                        <a:t>SQL</a:t>
                      </a:r>
                      <a:r>
                        <a:rPr lang="zh-CN" sz="1100" kern="100"/>
                        <a:t>语句执行成功，为影响数据库中行数的更新计数；②</a:t>
                      </a:r>
                      <a:r>
                        <a:rPr lang="en-US" sz="1100" kern="100">
                          <a:sym typeface="Symbol"/>
                        </a:rPr>
                        <a:t></a:t>
                      </a:r>
                      <a:r>
                        <a:rPr lang="en-US" sz="1100" kern="100"/>
                        <a:t>2</a:t>
                      </a:r>
                      <a:r>
                        <a:rPr lang="zh-CN" sz="1100" kern="100"/>
                        <a:t>，说明</a:t>
                      </a:r>
                      <a:r>
                        <a:rPr lang="en-US" sz="1100" kern="100"/>
                        <a:t>SQL</a:t>
                      </a:r>
                      <a:r>
                        <a:rPr lang="zh-CN" sz="1100" kern="100"/>
                        <a:t>语句执行成功，但未得到受影响的行数；③</a:t>
                      </a:r>
                      <a:r>
                        <a:rPr lang="en-US" sz="1100" kern="100">
                          <a:sym typeface="Symbol"/>
                        </a:rPr>
                        <a:t></a:t>
                      </a:r>
                      <a:r>
                        <a:rPr lang="en-US" sz="1100" kern="100"/>
                        <a:t>3</a:t>
                      </a:r>
                      <a:r>
                        <a:rPr lang="zh-CN" sz="1100" kern="100"/>
                        <a:t>，说明</a:t>
                      </a:r>
                      <a:r>
                        <a:rPr lang="en-US" sz="1100" kern="100"/>
                        <a:t>SQL</a:t>
                      </a:r>
                      <a:r>
                        <a:rPr lang="zh-CN" sz="1100" kern="100"/>
                        <a:t>语句执行失败，仅当执行失败后继续执行后面的</a:t>
                      </a:r>
                      <a:r>
                        <a:rPr lang="en-US" sz="1100" kern="100"/>
                        <a:t>SQL</a:t>
                      </a:r>
                      <a:r>
                        <a:rPr lang="zh-CN" sz="1100" kern="100"/>
                        <a:t>语句时出现。如果驱动程序不支持批量，或者未能成功执行</a:t>
                      </a:r>
                      <a:r>
                        <a:rPr lang="en-US" sz="1100" kern="100"/>
                        <a:t>Batch</a:t>
                      </a:r>
                      <a:r>
                        <a:rPr lang="zh-CN" sz="1100" kern="100"/>
                        <a:t>中的</a:t>
                      </a:r>
                      <a:r>
                        <a:rPr lang="en-US" sz="1100" kern="100"/>
                        <a:t>SQL</a:t>
                      </a:r>
                      <a:r>
                        <a:rPr lang="zh-CN" sz="1100" kern="100"/>
                        <a:t>语句之一，将抛出异常</a:t>
                      </a:r>
                      <a:endParaRPr lang="zh-CN" sz="11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5"/>
                  </a:ext>
                </a:extLst>
              </a:tr>
              <a:tr h="347027">
                <a:tc>
                  <a:txBody>
                    <a:bodyPr/>
                    <a:lstStyle/>
                    <a:p>
                      <a:pPr algn="just">
                        <a:spcBef>
                          <a:spcPts val="120"/>
                        </a:spcBef>
                        <a:spcAft>
                          <a:spcPts val="120"/>
                        </a:spcAft>
                      </a:pPr>
                      <a:r>
                        <a:rPr lang="en-US" sz="1100" kern="100"/>
                        <a:t>close()</a:t>
                      </a:r>
                      <a:endParaRPr lang="zh-CN" sz="11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100" kern="100" dirty="0"/>
                        <a:t>立即释放</a:t>
                      </a:r>
                      <a:r>
                        <a:rPr lang="en-US" sz="1100" kern="100" dirty="0"/>
                        <a:t>Statement</a:t>
                      </a:r>
                      <a:r>
                        <a:rPr lang="zh-CN" sz="1100" kern="100" dirty="0"/>
                        <a:t>实例占用的数据库和</a:t>
                      </a:r>
                      <a:r>
                        <a:rPr lang="en-US" sz="1100" kern="100" dirty="0"/>
                        <a:t>JDBC</a:t>
                      </a:r>
                      <a:r>
                        <a:rPr lang="zh-CN" sz="1100" kern="100" dirty="0"/>
                        <a:t>资源，即关闭</a:t>
                      </a:r>
                      <a:r>
                        <a:rPr lang="en-US" sz="1100" kern="100" dirty="0"/>
                        <a:t>Statement</a:t>
                      </a:r>
                      <a:r>
                        <a:rPr lang="zh-CN" sz="1100" kern="100" dirty="0"/>
                        <a:t>实例</a:t>
                      </a:r>
                      <a:endParaRPr lang="zh-CN" sz="11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725688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执行动态</a:t>
            </a:r>
            <a:r>
              <a:rPr lang="en-US" altLang="zh-CN" sz="2700" dirty="0">
                <a:solidFill>
                  <a:srgbClr val="FF6600"/>
                </a:solidFill>
                <a:latin typeface="Arial" charset="0"/>
                <a:ea typeface="隶书" pitchFamily="49" charset="-122"/>
              </a:rPr>
              <a:t>SQL</a:t>
            </a:r>
            <a:r>
              <a:rPr lang="zh-CN" altLang="en-US" sz="2700" dirty="0">
                <a:solidFill>
                  <a:srgbClr val="FF6600"/>
                </a:solidFill>
                <a:latin typeface="Arial" charset="0"/>
                <a:ea typeface="隶书" pitchFamily="49" charset="-122"/>
              </a:rPr>
              <a:t>语句接口</a:t>
            </a:r>
            <a:r>
              <a:rPr lang="en-US" altLang="zh-CN" sz="2700" dirty="0" err="1">
                <a:solidFill>
                  <a:srgbClr val="FF6600"/>
                </a:solidFill>
                <a:latin typeface="Arial" charset="0"/>
                <a:ea typeface="隶书" pitchFamily="49" charset="-122"/>
              </a:rPr>
              <a:t>PreparedStatement</a:t>
            </a:r>
            <a:endParaRPr lang="zh-CN" altLang="en-US" sz="2700" dirty="0">
              <a:solidFill>
                <a:srgbClr val="FF6600"/>
              </a:solidFill>
              <a:latin typeface="Arial" charset="0"/>
              <a:ea typeface="隶书" pitchFamily="49" charset="-122"/>
            </a:endParaRPr>
          </a:p>
        </p:txBody>
      </p:sp>
      <p:sp>
        <p:nvSpPr>
          <p:cNvPr id="6" name="矩形 5"/>
          <p:cNvSpPr/>
          <p:nvPr/>
        </p:nvSpPr>
        <p:spPr>
          <a:xfrm>
            <a:off x="642910" y="3571882"/>
            <a:ext cx="778674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err="1"/>
              <a:t>PreparedStatement</a:t>
            </a:r>
            <a:r>
              <a:rPr lang="en-US" sz="1200" dirty="0"/>
              <a:t> </a:t>
            </a:r>
            <a:r>
              <a:rPr lang="en-US" sz="1200" dirty="0" err="1"/>
              <a:t>ps</a:t>
            </a:r>
            <a:r>
              <a:rPr lang="en-US" sz="1200" dirty="0"/>
              <a:t> = </a:t>
            </a:r>
            <a:r>
              <a:rPr lang="en-US" sz="1200" dirty="0" err="1"/>
              <a:t>connection.prepareStatement</a:t>
            </a:r>
            <a:r>
              <a:rPr lang="en-US" sz="1200" dirty="0"/>
              <a:t>("select * from </a:t>
            </a:r>
            <a:r>
              <a:rPr lang="en-US" sz="1200" dirty="0" err="1"/>
              <a:t>table_name</a:t>
            </a:r>
            <a:r>
              <a:rPr lang="en-US" sz="1200" dirty="0"/>
              <a:t> where id&gt;? and (name=? or name=?)");</a:t>
            </a:r>
            <a:endParaRPr lang="zh-CN" altLang="en-US" sz="1200" dirty="0"/>
          </a:p>
          <a:p>
            <a:r>
              <a:rPr lang="en-US" sz="1200" dirty="0" err="1"/>
              <a:t>ps.setInt</a:t>
            </a:r>
            <a:r>
              <a:rPr lang="en-US" sz="1200" dirty="0"/>
              <a:t>(1, 1);</a:t>
            </a:r>
            <a:endParaRPr lang="zh-CN" altLang="en-US" sz="1200" dirty="0"/>
          </a:p>
          <a:p>
            <a:r>
              <a:rPr lang="en-US" sz="1200" dirty="0" err="1"/>
              <a:t>ps.setString</a:t>
            </a:r>
            <a:r>
              <a:rPr lang="en-US" sz="1200" dirty="0"/>
              <a:t>(2, "</a:t>
            </a:r>
            <a:r>
              <a:rPr lang="en-US" sz="1200" dirty="0" err="1"/>
              <a:t>wgh</a:t>
            </a:r>
            <a:r>
              <a:rPr lang="en-US" sz="1200" dirty="0"/>
              <a:t>");</a:t>
            </a:r>
            <a:endParaRPr lang="zh-CN" altLang="en-US" sz="1200" dirty="0"/>
          </a:p>
          <a:p>
            <a:r>
              <a:rPr lang="en-US" sz="1200" dirty="0" err="1"/>
              <a:t>ps.setObject</a:t>
            </a:r>
            <a:r>
              <a:rPr lang="en-US" sz="1200" dirty="0"/>
              <a:t>(3, "</a:t>
            </a:r>
            <a:r>
              <a:rPr lang="en-US" sz="1200" dirty="0" err="1"/>
              <a:t>sk</a:t>
            </a:r>
            <a:r>
              <a:rPr lang="en-US" sz="1200" dirty="0"/>
              <a:t>");</a:t>
            </a:r>
            <a:endParaRPr lang="zh-CN" altLang="en-US" sz="1200" dirty="0"/>
          </a:p>
          <a:p>
            <a:r>
              <a:rPr lang="en-US" sz="1200" dirty="0" err="1"/>
              <a:t>ResultSet</a:t>
            </a:r>
            <a:r>
              <a:rPr lang="en-US" sz="1200" dirty="0"/>
              <a:t> </a:t>
            </a:r>
            <a:r>
              <a:rPr lang="en-US" sz="1200" dirty="0" err="1"/>
              <a:t>rs</a:t>
            </a:r>
            <a:r>
              <a:rPr lang="en-US" sz="1200" dirty="0"/>
              <a:t> = </a:t>
            </a:r>
            <a:r>
              <a:rPr lang="en-US" sz="1200" dirty="0" err="1"/>
              <a:t>ps.executeQuery</a:t>
            </a:r>
            <a:r>
              <a:rPr lang="en-US" sz="1200" dirty="0"/>
              <a:t>();</a:t>
            </a:r>
            <a:endParaRPr lang="zh-CN" altLang="en-US" sz="1200" dirty="0"/>
          </a:p>
        </p:txBody>
      </p:sp>
      <p:sp>
        <p:nvSpPr>
          <p:cNvPr id="8" name="矩形 7"/>
          <p:cNvSpPr/>
          <p:nvPr/>
        </p:nvSpPr>
        <p:spPr>
          <a:xfrm>
            <a:off x="642910" y="3202550"/>
            <a:ext cx="3864007" cy="369332"/>
          </a:xfrm>
          <a:prstGeom prst="rect">
            <a:avLst/>
          </a:prstGeom>
        </p:spPr>
        <p:txBody>
          <a:bodyPr wrap="none">
            <a:spAutoFit/>
          </a:bodyPr>
          <a:lstStyle/>
          <a:p>
            <a:r>
              <a:rPr lang="en-US" dirty="0" err="1"/>
              <a:t>PreparedStatement</a:t>
            </a:r>
            <a:r>
              <a:rPr lang="zh-CN" altLang="en-US" dirty="0"/>
              <a:t>的使用方法如下：</a:t>
            </a:r>
          </a:p>
        </p:txBody>
      </p:sp>
      <p:graphicFrame>
        <p:nvGraphicFramePr>
          <p:cNvPr id="9" name="表格 8"/>
          <p:cNvGraphicFramePr>
            <a:graphicFrameLocks noGrp="1"/>
          </p:cNvGraphicFramePr>
          <p:nvPr/>
        </p:nvGraphicFramePr>
        <p:xfrm>
          <a:off x="1000100" y="1357304"/>
          <a:ext cx="6500858" cy="1725934"/>
        </p:xfrm>
        <a:graphic>
          <a:graphicData uri="http://schemas.openxmlformats.org/drawingml/2006/table">
            <a:tbl>
              <a:tblPr firstRow="1" bandRow="1">
                <a:tableStyleId>{21E4AEA4-8DFA-4A89-87EB-49C32662AFE0}</a:tableStyleId>
              </a:tblPr>
              <a:tblGrid>
                <a:gridCol w="2214578">
                  <a:extLst>
                    <a:ext uri="{9D8B030D-6E8A-4147-A177-3AD203B41FA5}">
                      <a16:colId xmlns:a16="http://schemas.microsoft.com/office/drawing/2014/main" val="20000"/>
                    </a:ext>
                  </a:extLst>
                </a:gridCol>
                <a:gridCol w="4286280">
                  <a:extLst>
                    <a:ext uri="{9D8B030D-6E8A-4147-A177-3AD203B41FA5}">
                      <a16:colId xmlns:a16="http://schemas.microsoft.com/office/drawing/2014/main" val="20001"/>
                    </a:ext>
                  </a:extLst>
                </a:gridCol>
              </a:tblGrid>
              <a:tr h="314327">
                <a:tc>
                  <a:txBody>
                    <a:bodyPr/>
                    <a:lstStyle/>
                    <a:p>
                      <a:pPr algn="ctr">
                        <a:spcBef>
                          <a:spcPts val="120"/>
                        </a:spcBef>
                        <a:spcAft>
                          <a:spcPts val="120"/>
                        </a:spcAft>
                      </a:pPr>
                      <a:r>
                        <a:rPr lang="zh-CN" sz="1200" kern="100" dirty="0"/>
                        <a:t>方 法 名 称</a:t>
                      </a:r>
                      <a:endParaRPr lang="zh-CN" sz="12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dirty="0"/>
                        <a:t>功 能 描 述</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14327">
                <a:tc>
                  <a:txBody>
                    <a:bodyPr/>
                    <a:lstStyle/>
                    <a:p>
                      <a:pPr algn="just">
                        <a:spcBef>
                          <a:spcPts val="120"/>
                        </a:spcBef>
                        <a:spcAft>
                          <a:spcPts val="120"/>
                        </a:spcAft>
                      </a:pPr>
                      <a:r>
                        <a:rPr lang="en-US" sz="1200" kern="100" dirty="0" err="1"/>
                        <a:t>executeQuery</a:t>
                      </a:r>
                      <a:r>
                        <a:rPr lang="en-US" sz="1200" kern="100" dirty="0"/>
                        <a:t>()</a:t>
                      </a:r>
                      <a:endParaRPr lang="zh-CN" sz="1200" kern="1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执行前面包含参数的动态</a:t>
                      </a:r>
                      <a:r>
                        <a:rPr lang="en-US" sz="1200" kern="100"/>
                        <a:t>SELECT</a:t>
                      </a:r>
                      <a:r>
                        <a:rPr lang="zh-CN" sz="1200" kern="100"/>
                        <a:t>语句，并返回一个永远不能为</a:t>
                      </a:r>
                      <a:r>
                        <a:rPr lang="en-US" sz="1200" kern="100"/>
                        <a:t>null</a:t>
                      </a:r>
                      <a:r>
                        <a:rPr lang="zh-CN" sz="1200" kern="100"/>
                        <a:t>的</a:t>
                      </a:r>
                      <a:r>
                        <a:rPr lang="en-US" sz="1200" kern="100"/>
                        <a:t>ResultSet</a:t>
                      </a:r>
                      <a:r>
                        <a:rPr lang="zh-CN" sz="1200" kern="100"/>
                        <a:t>实例</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14327">
                <a:tc>
                  <a:txBody>
                    <a:bodyPr/>
                    <a:lstStyle/>
                    <a:p>
                      <a:pPr algn="just">
                        <a:spcBef>
                          <a:spcPts val="120"/>
                        </a:spcBef>
                        <a:spcAft>
                          <a:spcPts val="120"/>
                        </a:spcAft>
                      </a:pPr>
                      <a:r>
                        <a:rPr lang="en-US" sz="1200" kern="100"/>
                        <a:t>executeUpdate()</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执行前面包含参数的动态</a:t>
                      </a:r>
                      <a:r>
                        <a:rPr lang="en-US" sz="1200" kern="100"/>
                        <a:t>INSERT</a:t>
                      </a:r>
                      <a:r>
                        <a:rPr lang="zh-CN" sz="1200" kern="100"/>
                        <a:t>、</a:t>
                      </a:r>
                      <a:r>
                        <a:rPr lang="en-US" sz="1200" kern="100"/>
                        <a:t>UPDATE</a:t>
                      </a:r>
                      <a:r>
                        <a:rPr lang="zh-CN" sz="1200" kern="100"/>
                        <a:t>或</a:t>
                      </a:r>
                      <a:r>
                        <a:rPr lang="en-US" sz="1200" kern="100"/>
                        <a:t>DELETE</a:t>
                      </a:r>
                      <a:r>
                        <a:rPr lang="zh-CN" sz="1200" kern="100"/>
                        <a:t>语句，并返回一个</a:t>
                      </a:r>
                      <a:r>
                        <a:rPr lang="en-US" sz="1200" kern="100"/>
                        <a:t>int</a:t>
                      </a:r>
                      <a:r>
                        <a:rPr lang="zh-CN" sz="1200" kern="100"/>
                        <a:t>型数值，为同步更新记录的条数</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14327">
                <a:tc>
                  <a:txBody>
                    <a:bodyPr/>
                    <a:lstStyle/>
                    <a:p>
                      <a:pPr algn="just">
                        <a:spcBef>
                          <a:spcPts val="120"/>
                        </a:spcBef>
                        <a:spcAft>
                          <a:spcPts val="120"/>
                        </a:spcAft>
                      </a:pPr>
                      <a:r>
                        <a:rPr lang="en-US" sz="1200" kern="100" dirty="0" err="1"/>
                        <a:t>clearParameters</a:t>
                      </a:r>
                      <a:r>
                        <a:rPr lang="en-US" sz="1200" kern="100" dirty="0"/>
                        <a:t>()</a:t>
                      </a:r>
                      <a:endParaRPr lang="zh-CN" sz="1200" kern="100" dirty="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清除当前所有参数的值</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14327">
                <a:tc>
                  <a:txBody>
                    <a:bodyPr/>
                    <a:lstStyle/>
                    <a:p>
                      <a:pPr algn="just">
                        <a:spcBef>
                          <a:spcPts val="120"/>
                        </a:spcBef>
                        <a:spcAft>
                          <a:spcPts val="120"/>
                        </a:spcAft>
                      </a:pPr>
                      <a:r>
                        <a:rPr lang="en-US" sz="1200" kern="100"/>
                        <a:t>close()</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dirty="0"/>
                        <a:t>立即释放</a:t>
                      </a:r>
                      <a:r>
                        <a:rPr lang="en-US" sz="1200" kern="100" dirty="0"/>
                        <a:t>Statement</a:t>
                      </a:r>
                      <a:r>
                        <a:rPr lang="zh-CN" sz="1200" kern="100" dirty="0"/>
                        <a:t>实例占用的数据库和</a:t>
                      </a:r>
                      <a:r>
                        <a:rPr lang="en-US" sz="1200" kern="100" dirty="0"/>
                        <a:t>JDBC</a:t>
                      </a:r>
                      <a:r>
                        <a:rPr lang="zh-CN" sz="1200" kern="100" dirty="0"/>
                        <a:t>资源，即关闭</a:t>
                      </a:r>
                      <a:r>
                        <a:rPr lang="en-US" sz="1200" kern="100" dirty="0"/>
                        <a:t>Statement</a:t>
                      </a:r>
                      <a:r>
                        <a:rPr lang="zh-CN" sz="1200" kern="100" dirty="0"/>
                        <a:t>实例</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访问结果集接口</a:t>
            </a:r>
            <a:r>
              <a:rPr lang="en-US" altLang="zh-CN" sz="2700" dirty="0" err="1">
                <a:solidFill>
                  <a:srgbClr val="FF6600"/>
                </a:solidFill>
                <a:latin typeface="Arial" charset="0"/>
                <a:ea typeface="隶书" pitchFamily="49" charset="-122"/>
              </a:rPr>
              <a:t>ResultSet</a:t>
            </a:r>
            <a:endParaRPr lang="zh-CN" altLang="en-US" sz="2700" dirty="0">
              <a:solidFill>
                <a:srgbClr val="FF6600"/>
              </a:solidFill>
              <a:latin typeface="Arial" charset="0"/>
              <a:ea typeface="隶书" pitchFamily="49" charset="-122"/>
            </a:endParaRPr>
          </a:p>
        </p:txBody>
      </p:sp>
      <p:graphicFrame>
        <p:nvGraphicFramePr>
          <p:cNvPr id="9" name="表格 8"/>
          <p:cNvGraphicFramePr>
            <a:graphicFrameLocks noGrp="1"/>
          </p:cNvGraphicFramePr>
          <p:nvPr/>
        </p:nvGraphicFramePr>
        <p:xfrm>
          <a:off x="1142976" y="2500312"/>
          <a:ext cx="6500858" cy="1960247"/>
        </p:xfrm>
        <a:graphic>
          <a:graphicData uri="http://schemas.openxmlformats.org/drawingml/2006/table">
            <a:tbl>
              <a:tblPr firstRow="1" bandRow="1">
                <a:tableStyleId>{F5AB1C69-6EDB-4FF4-983F-18BD219EF322}</a:tableStyleId>
              </a:tblPr>
              <a:tblGrid>
                <a:gridCol w="2214578">
                  <a:extLst>
                    <a:ext uri="{9D8B030D-6E8A-4147-A177-3AD203B41FA5}">
                      <a16:colId xmlns:a16="http://schemas.microsoft.com/office/drawing/2014/main" val="20000"/>
                    </a:ext>
                  </a:extLst>
                </a:gridCol>
                <a:gridCol w="4286280">
                  <a:extLst>
                    <a:ext uri="{9D8B030D-6E8A-4147-A177-3AD203B41FA5}">
                      <a16:colId xmlns:a16="http://schemas.microsoft.com/office/drawing/2014/main" val="20001"/>
                    </a:ext>
                  </a:extLst>
                </a:gridCol>
              </a:tblGrid>
              <a:tr h="314327">
                <a:tc>
                  <a:txBody>
                    <a:bodyPr/>
                    <a:lstStyle/>
                    <a:p>
                      <a:pPr algn="ctr">
                        <a:spcBef>
                          <a:spcPts val="120"/>
                        </a:spcBef>
                        <a:spcAft>
                          <a:spcPts val="120"/>
                        </a:spcAft>
                      </a:pPr>
                      <a:r>
                        <a:rPr lang="zh-CN" sz="1200" kern="100" dirty="0"/>
                        <a:t>方 法 名 称</a:t>
                      </a:r>
                      <a:endParaRPr lang="zh-CN" sz="12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200" kern="100" dirty="0"/>
                        <a:t>功 能 描 述</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14327">
                <a:tc>
                  <a:txBody>
                    <a:bodyPr/>
                    <a:lstStyle/>
                    <a:p>
                      <a:pPr algn="just">
                        <a:spcBef>
                          <a:spcPts val="120"/>
                        </a:spcBef>
                        <a:spcAft>
                          <a:spcPts val="120"/>
                        </a:spcAft>
                      </a:pPr>
                      <a:r>
                        <a:rPr lang="en-US" sz="1200" kern="100"/>
                        <a:t>first()</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移动指针到第一行；如果结果集为空则返回</a:t>
                      </a:r>
                      <a:r>
                        <a:rPr lang="en-US" sz="1200" kern="100"/>
                        <a:t>false</a:t>
                      </a:r>
                      <a:r>
                        <a:rPr lang="zh-CN" sz="1200" kern="100"/>
                        <a:t>，否则返回</a:t>
                      </a:r>
                      <a:r>
                        <a:rPr lang="en-US" sz="1200" kern="100"/>
                        <a:t>true</a:t>
                      </a:r>
                      <a:r>
                        <a:rPr lang="zh-CN" sz="1200" kern="100"/>
                        <a:t>；如果结果集类型为</a:t>
                      </a:r>
                      <a:r>
                        <a:rPr lang="en-US" sz="1200" kern="100"/>
                        <a:t>TYPE_FORWARD_ONLY</a:t>
                      </a:r>
                      <a:r>
                        <a:rPr lang="zh-CN" sz="1200" kern="100"/>
                        <a:t>将抛出异常</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14327">
                <a:tc>
                  <a:txBody>
                    <a:bodyPr/>
                    <a:lstStyle/>
                    <a:p>
                      <a:pPr algn="just">
                        <a:spcBef>
                          <a:spcPts val="120"/>
                        </a:spcBef>
                        <a:spcAft>
                          <a:spcPts val="120"/>
                        </a:spcAft>
                      </a:pPr>
                      <a:r>
                        <a:rPr lang="en-US" sz="1200" kern="100"/>
                        <a:t>last()</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dirty="0"/>
                        <a:t>移动指针到最后一行；如果结果集为空则返回</a:t>
                      </a:r>
                      <a:r>
                        <a:rPr lang="en-US" sz="1200" kern="100" dirty="0"/>
                        <a:t>false</a:t>
                      </a:r>
                      <a:r>
                        <a:rPr lang="zh-CN" sz="1200" kern="100" dirty="0"/>
                        <a:t>，否则返回</a:t>
                      </a:r>
                      <a:r>
                        <a:rPr lang="en-US" sz="1200" kern="100" dirty="0"/>
                        <a:t>true</a:t>
                      </a:r>
                      <a:r>
                        <a:rPr lang="zh-CN" sz="1200" kern="100" dirty="0"/>
                        <a:t>；如果结果集类型为</a:t>
                      </a:r>
                      <a:r>
                        <a:rPr lang="en-US" sz="1200" kern="100" dirty="0"/>
                        <a:t>TYPE_FORWARD_ONLY</a:t>
                      </a:r>
                      <a:r>
                        <a:rPr lang="zh-CN" sz="1200" kern="100" dirty="0"/>
                        <a:t>将抛出异常</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14327">
                <a:tc>
                  <a:txBody>
                    <a:bodyPr/>
                    <a:lstStyle/>
                    <a:p>
                      <a:pPr algn="just">
                        <a:spcBef>
                          <a:spcPts val="120"/>
                        </a:spcBef>
                        <a:spcAft>
                          <a:spcPts val="120"/>
                        </a:spcAft>
                      </a:pPr>
                      <a:r>
                        <a:rPr lang="en-US" sz="1200" kern="100"/>
                        <a:t>previous()</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移动指针到上一行；如果存在上一行则返回</a:t>
                      </a:r>
                      <a:r>
                        <a:rPr lang="en-US" sz="1200" kern="100"/>
                        <a:t>true</a:t>
                      </a:r>
                      <a:r>
                        <a:rPr lang="zh-CN" sz="1200" kern="100"/>
                        <a:t>，否则返回</a:t>
                      </a:r>
                      <a:r>
                        <a:rPr lang="en-US" sz="1200" kern="100"/>
                        <a:t>false</a:t>
                      </a:r>
                      <a:r>
                        <a:rPr lang="zh-CN" sz="1200" kern="100"/>
                        <a:t>；如果结果集类型为</a:t>
                      </a:r>
                      <a:r>
                        <a:rPr lang="en-US" sz="1200" kern="100"/>
                        <a:t>TYPE_FORWARD_ONLY</a:t>
                      </a:r>
                      <a:r>
                        <a:rPr lang="zh-CN" sz="1200" kern="100"/>
                        <a:t>将抛出异常</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14327">
                <a:tc>
                  <a:txBody>
                    <a:bodyPr/>
                    <a:lstStyle/>
                    <a:p>
                      <a:pPr algn="just">
                        <a:spcBef>
                          <a:spcPts val="120"/>
                        </a:spcBef>
                        <a:spcAft>
                          <a:spcPts val="120"/>
                        </a:spcAft>
                      </a:pPr>
                      <a:r>
                        <a:rPr lang="en-US" sz="1200" kern="100"/>
                        <a:t>next()</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dirty="0"/>
                        <a:t>移动指针到下一行；指针最初位于第一行之前，第一次调用该方法将移动到第一行；如果存在下一行则返回</a:t>
                      </a:r>
                      <a:r>
                        <a:rPr lang="en-US" sz="1200" kern="100" dirty="0"/>
                        <a:t>true</a:t>
                      </a:r>
                      <a:r>
                        <a:rPr lang="zh-CN" sz="1200" kern="100" dirty="0"/>
                        <a:t>，否则返回</a:t>
                      </a:r>
                      <a:r>
                        <a:rPr lang="en-US" sz="1200" kern="100" dirty="0"/>
                        <a:t>false</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7" name="矩形 6"/>
          <p:cNvSpPr/>
          <p:nvPr/>
        </p:nvSpPr>
        <p:spPr>
          <a:xfrm>
            <a:off x="1071538" y="1428742"/>
            <a:ext cx="6786610" cy="923330"/>
          </a:xfrm>
          <a:prstGeom prst="rect">
            <a:avLst/>
          </a:prstGeom>
        </p:spPr>
        <p:txBody>
          <a:bodyPr wrap="squar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err="1">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java.sql.ResultSet</a:t>
            </a:r>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接口类似于一个数据表，通过该接口的实例可以获得检索结果集，以及对应数据表的相关信息，例如列名和类型等，</a:t>
            </a:r>
            <a:r>
              <a:rPr lang="en-US" b="1" cap="all" dirty="0" err="1">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ResultSet</a:t>
            </a:r>
            <a:r>
              <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实例通过执行查询数据库的语句生成。</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3</a:t>
            </a:r>
            <a:r>
              <a:rPr lang="en-US" altLang="zh-CN" sz="1500" b="1" dirty="0">
                <a:solidFill>
                  <a:schemeClr val="bg1"/>
                </a:solidFill>
                <a:latin typeface="Arial" charset="0"/>
                <a:ea typeface="黑体" pitchFamily="49" charset="-122"/>
              </a:rPr>
              <a:t>     	</a:t>
            </a:r>
            <a:r>
              <a:rPr lang="zh-CN" altLang="en-US" b="1" dirty="0">
                <a:solidFill>
                  <a:schemeClr val="bg1"/>
                </a:solidFill>
                <a:latin typeface="Arial" charset="0"/>
                <a:ea typeface="黑体" pitchFamily="49" charset="-122"/>
              </a:rPr>
              <a:t>连接数据库</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加载</a:t>
            </a:r>
            <a:r>
              <a:rPr lang="en-US" altLang="zh-CN" sz="2700" dirty="0">
                <a:solidFill>
                  <a:srgbClr val="FF6600"/>
                </a:solidFill>
                <a:latin typeface="Arial" charset="0"/>
                <a:ea typeface="隶书" pitchFamily="49" charset="-122"/>
              </a:rPr>
              <a:t>JDBC</a:t>
            </a:r>
            <a:r>
              <a:rPr lang="zh-CN" altLang="en-US" sz="2700" dirty="0">
                <a:solidFill>
                  <a:srgbClr val="FF6600"/>
                </a:solidFill>
                <a:latin typeface="Arial" charset="0"/>
                <a:ea typeface="隶书" pitchFamily="49" charset="-122"/>
              </a:rPr>
              <a:t>驱动程序</a:t>
            </a:r>
          </a:p>
        </p:txBody>
      </p:sp>
      <p:sp>
        <p:nvSpPr>
          <p:cNvPr id="6" name="矩形 5"/>
          <p:cNvSpPr/>
          <p:nvPr/>
        </p:nvSpPr>
        <p:spPr>
          <a:xfrm>
            <a:off x="1357290" y="1785932"/>
            <a:ext cx="6643734"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try {</a:t>
            </a:r>
            <a:endParaRPr lang="zh-CN" altLang="en-US" sz="1600" dirty="0"/>
          </a:p>
          <a:p>
            <a:r>
              <a:rPr lang="en-US" sz="1600" dirty="0"/>
              <a:t>  </a:t>
            </a:r>
            <a:r>
              <a:rPr lang="en-US" sz="1600" dirty="0" err="1"/>
              <a:t>Class.forName</a:t>
            </a:r>
            <a:r>
              <a:rPr lang="en-US" sz="1600" dirty="0"/>
              <a:t>("</a:t>
            </a:r>
            <a:r>
              <a:rPr lang="en-US" sz="1600" dirty="0" err="1"/>
              <a:t>com.mysql.jdbc.Driver</a:t>
            </a:r>
            <a:r>
              <a:rPr lang="en-US" sz="1600" dirty="0"/>
              <a:t>");</a:t>
            </a:r>
            <a:endParaRPr lang="zh-CN" altLang="en-US" sz="1600" dirty="0"/>
          </a:p>
          <a:p>
            <a:r>
              <a:rPr lang="en-US" sz="1600" dirty="0"/>
              <a:t>} catch (</a:t>
            </a:r>
            <a:r>
              <a:rPr lang="en-US" sz="1600" dirty="0" err="1"/>
              <a:t>ClassNotFoundException</a:t>
            </a:r>
            <a:r>
              <a:rPr lang="en-US" sz="1600" dirty="0"/>
              <a:t> e) {</a:t>
            </a:r>
            <a:endParaRPr lang="zh-CN" altLang="en-US" sz="1600" dirty="0"/>
          </a:p>
          <a:p>
            <a:r>
              <a:rPr lang="en-US" sz="1600" dirty="0"/>
              <a:t>  </a:t>
            </a:r>
            <a:r>
              <a:rPr lang="en-US" sz="1600" dirty="0" err="1"/>
              <a:t>System.out.println</a:t>
            </a:r>
            <a:r>
              <a:rPr lang="en-US" sz="1600" dirty="0"/>
              <a:t>("</a:t>
            </a:r>
            <a:r>
              <a:rPr lang="zh-CN" altLang="en-US" sz="1600" dirty="0"/>
              <a:t>加载数据库驱动时抛出异常，内容如下：</a:t>
            </a:r>
            <a:r>
              <a:rPr lang="en-US" sz="1600" dirty="0"/>
              <a:t>");</a:t>
            </a:r>
            <a:endParaRPr lang="zh-CN" altLang="en-US" sz="1600" dirty="0"/>
          </a:p>
          <a:p>
            <a:r>
              <a:rPr lang="en-US" sz="1600" dirty="0"/>
              <a:t>  </a:t>
            </a:r>
            <a:r>
              <a:rPr lang="en-US" sz="1600" dirty="0" err="1"/>
              <a:t>e.printStackTrace</a:t>
            </a:r>
            <a:r>
              <a:rPr lang="en-US" sz="1600" dirty="0"/>
              <a:t>();</a:t>
            </a:r>
            <a:endParaRPr lang="zh-CN" altLang="en-US" sz="1600" dirty="0"/>
          </a:p>
          <a:p>
            <a:r>
              <a:rPr lang="en-US" sz="1600" dirty="0"/>
              <a:t>}</a:t>
            </a:r>
            <a:endParaRPr lang="zh-CN" altLang="en-US" sz="1600" dirty="0"/>
          </a:p>
        </p:txBody>
      </p:sp>
      <p:sp>
        <p:nvSpPr>
          <p:cNvPr id="7" name="圆角矩形标注 6"/>
          <p:cNvSpPr/>
          <p:nvPr/>
        </p:nvSpPr>
        <p:spPr>
          <a:xfrm>
            <a:off x="2928926" y="3652613"/>
            <a:ext cx="5143536" cy="919401"/>
          </a:xfrm>
          <a:prstGeom prst="wedgeRoundRectCallout">
            <a:avLst>
              <a:gd name="adj1" fmla="val -37870"/>
              <a:gd name="adj2" fmla="val -87818"/>
              <a:gd name="adj3" fmla="val 16667"/>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zh-CN" altLang="en-US" sz="1600" dirty="0"/>
              <a:t>通常将负责加载驱动的代码放在</a:t>
            </a:r>
            <a:r>
              <a:rPr lang="en-US" sz="1600" dirty="0"/>
              <a:t>static</a:t>
            </a:r>
            <a:r>
              <a:rPr lang="zh-CN" altLang="en-US" sz="1600" dirty="0"/>
              <a:t>块中，这样做的好处是只有</a:t>
            </a:r>
            <a:r>
              <a:rPr lang="en-US" sz="1600" dirty="0"/>
              <a:t>static</a:t>
            </a:r>
            <a:r>
              <a:rPr lang="zh-CN" altLang="en-US" sz="1600" dirty="0"/>
              <a:t>块所在的类第一次被加载时才加载数据库驱动，避免重复加载驱动程序，浪费计算机资源。</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 创建数据库连接</a:t>
            </a:r>
          </a:p>
        </p:txBody>
      </p:sp>
      <p:sp>
        <p:nvSpPr>
          <p:cNvPr id="6" name="矩形 5"/>
          <p:cNvSpPr/>
          <p:nvPr/>
        </p:nvSpPr>
        <p:spPr>
          <a:xfrm>
            <a:off x="714348" y="2571750"/>
            <a:ext cx="8001056" cy="5847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Connection </a:t>
            </a:r>
            <a:r>
              <a:rPr lang="en-US" sz="1600" dirty="0" err="1"/>
              <a:t>conn</a:t>
            </a:r>
            <a:r>
              <a:rPr lang="en-US" sz="1600" dirty="0"/>
              <a:t> = </a:t>
            </a:r>
            <a:r>
              <a:rPr lang="en-US" sz="1600" dirty="0" err="1"/>
              <a:t>DriverManager.getConnection</a:t>
            </a:r>
            <a:r>
              <a:rPr lang="en-US" sz="1600" dirty="0"/>
              <a:t>(</a:t>
            </a:r>
            <a:endParaRPr lang="zh-CN" altLang="en-US" sz="1600" dirty="0"/>
          </a:p>
          <a:p>
            <a:r>
              <a:rPr lang="en-US" sz="1600" dirty="0"/>
              <a:t>  " </a:t>
            </a:r>
            <a:r>
              <a:rPr lang="en-US" sz="1600" dirty="0" err="1"/>
              <a:t>jdbc:mysql</a:t>
            </a:r>
            <a:r>
              <a:rPr lang="en-US" sz="1600" dirty="0"/>
              <a:t>://127.0.0.1:3306/db_database24", "root", "123456");</a:t>
            </a:r>
            <a:endParaRPr lang="zh-CN" altLang="en-US" sz="1600" dirty="0"/>
          </a:p>
        </p:txBody>
      </p:sp>
      <p:sp>
        <p:nvSpPr>
          <p:cNvPr id="8" name="圆角矩形 7"/>
          <p:cNvSpPr/>
          <p:nvPr/>
        </p:nvSpPr>
        <p:spPr>
          <a:xfrm>
            <a:off x="1785918" y="2865969"/>
            <a:ext cx="3786214"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圆角矩形 9"/>
          <p:cNvSpPr/>
          <p:nvPr/>
        </p:nvSpPr>
        <p:spPr>
          <a:xfrm>
            <a:off x="5715008" y="2857502"/>
            <a:ext cx="42862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圆角矩形 10"/>
          <p:cNvSpPr/>
          <p:nvPr/>
        </p:nvSpPr>
        <p:spPr>
          <a:xfrm>
            <a:off x="6357950" y="2857502"/>
            <a:ext cx="642942"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圆角矩形标注 11"/>
          <p:cNvSpPr/>
          <p:nvPr/>
        </p:nvSpPr>
        <p:spPr>
          <a:xfrm>
            <a:off x="1428728" y="3357568"/>
            <a:ext cx="1928826" cy="357190"/>
          </a:xfrm>
          <a:prstGeom prst="wedgeRoundRectCallout">
            <a:avLst>
              <a:gd name="adj1" fmla="val 34256"/>
              <a:gd name="adj2" fmla="val -113922"/>
              <a:gd name="adj3" fmla="val 16667"/>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latin typeface="楷体" pitchFamily="49" charset="-122"/>
                <a:ea typeface="楷体" pitchFamily="49" charset="-122"/>
              </a:rPr>
              <a:t>数据库</a:t>
            </a:r>
            <a:r>
              <a:rPr lang="en-US" altLang="zh-CN" b="1" dirty="0">
                <a:latin typeface="楷体" pitchFamily="49" charset="-122"/>
                <a:ea typeface="楷体" pitchFamily="49" charset="-122"/>
              </a:rPr>
              <a:t>URL</a:t>
            </a:r>
            <a:endParaRPr lang="zh-CN" altLang="en-US" b="1" dirty="0">
              <a:latin typeface="楷体" pitchFamily="49" charset="-122"/>
              <a:ea typeface="楷体" pitchFamily="49" charset="-122"/>
            </a:endParaRPr>
          </a:p>
        </p:txBody>
      </p:sp>
      <p:sp>
        <p:nvSpPr>
          <p:cNvPr id="13" name="圆角矩形标注 12"/>
          <p:cNvSpPr/>
          <p:nvPr/>
        </p:nvSpPr>
        <p:spPr>
          <a:xfrm>
            <a:off x="4214810" y="3357568"/>
            <a:ext cx="1928826" cy="357190"/>
          </a:xfrm>
          <a:prstGeom prst="wedgeRoundRectCallout">
            <a:avLst>
              <a:gd name="adj1" fmla="val 34256"/>
              <a:gd name="adj2" fmla="val -113922"/>
              <a:gd name="adj3" fmla="val 16667"/>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latin typeface="楷体" pitchFamily="49" charset="-122"/>
                <a:ea typeface="楷体" pitchFamily="49" charset="-122"/>
              </a:rPr>
              <a:t>数据库账号</a:t>
            </a:r>
          </a:p>
        </p:txBody>
      </p:sp>
      <p:sp>
        <p:nvSpPr>
          <p:cNvPr id="14" name="圆角矩形标注 13"/>
          <p:cNvSpPr/>
          <p:nvPr/>
        </p:nvSpPr>
        <p:spPr>
          <a:xfrm>
            <a:off x="6572264" y="3429006"/>
            <a:ext cx="1928826" cy="357190"/>
          </a:xfrm>
          <a:prstGeom prst="wedgeRoundRectCallout">
            <a:avLst>
              <a:gd name="adj1" fmla="val -37294"/>
              <a:gd name="adj2" fmla="val -144737"/>
              <a:gd name="adj3" fmla="val 16667"/>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latin typeface="楷体" pitchFamily="49" charset="-122"/>
                <a:ea typeface="楷体" pitchFamily="49" charset="-122"/>
              </a:rPr>
              <a:t>数据库密码</a:t>
            </a:r>
          </a:p>
        </p:txBody>
      </p:sp>
      <p:sp>
        <p:nvSpPr>
          <p:cNvPr id="15" name="圆角矩形 14"/>
          <p:cNvSpPr/>
          <p:nvPr/>
        </p:nvSpPr>
        <p:spPr>
          <a:xfrm>
            <a:off x="1785918" y="2617787"/>
            <a:ext cx="42862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圆角矩形标注 15"/>
          <p:cNvSpPr/>
          <p:nvPr/>
        </p:nvSpPr>
        <p:spPr>
          <a:xfrm>
            <a:off x="2214546" y="1928808"/>
            <a:ext cx="2143140" cy="357190"/>
          </a:xfrm>
          <a:prstGeom prst="wedgeRoundRectCallout">
            <a:avLst>
              <a:gd name="adj1" fmla="val -49584"/>
              <a:gd name="adj2" fmla="val 130225"/>
              <a:gd name="adj3" fmla="val 16667"/>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a:latin typeface="楷体" pitchFamily="49" charset="-122"/>
                <a:ea typeface="楷体" pitchFamily="49" charset="-122"/>
              </a:rPr>
              <a:t>返回的数据库连接</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执行</a:t>
            </a:r>
            <a:r>
              <a:rPr lang="en-US" altLang="zh-CN" sz="2700" dirty="0">
                <a:solidFill>
                  <a:srgbClr val="FF6600"/>
                </a:solidFill>
                <a:latin typeface="Arial" charset="0"/>
                <a:ea typeface="隶书" pitchFamily="49" charset="-122"/>
              </a:rPr>
              <a:t>SQL</a:t>
            </a:r>
            <a:r>
              <a:rPr lang="zh-CN" altLang="en-US" sz="2700" dirty="0">
                <a:solidFill>
                  <a:srgbClr val="FF6600"/>
                </a:solidFill>
                <a:latin typeface="Arial" charset="0"/>
                <a:ea typeface="隶书" pitchFamily="49" charset="-122"/>
              </a:rPr>
              <a:t>语句</a:t>
            </a:r>
          </a:p>
        </p:txBody>
      </p:sp>
      <p:graphicFrame>
        <p:nvGraphicFramePr>
          <p:cNvPr id="18" name="图示 17"/>
          <p:cNvGraphicFramePr/>
          <p:nvPr/>
        </p:nvGraphicFramePr>
        <p:xfrm>
          <a:off x="714348" y="1643056"/>
          <a:ext cx="6691338" cy="3103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获得查询结果</a:t>
            </a:r>
          </a:p>
        </p:txBody>
      </p:sp>
      <p:sp>
        <p:nvSpPr>
          <p:cNvPr id="17" name="矩形 16"/>
          <p:cNvSpPr/>
          <p:nvPr/>
        </p:nvSpPr>
        <p:spPr>
          <a:xfrm>
            <a:off x="1428728" y="1928808"/>
            <a:ext cx="6429404" cy="646331"/>
          </a:xfrm>
          <a:prstGeom prst="rect">
            <a:avLst/>
          </a:prstGeom>
        </p:spPr>
        <p:txBody>
          <a:bodyPr wrap="square">
            <a:spAutoFit/>
          </a:bodyPr>
          <a:lstStyle/>
          <a:p>
            <a:r>
              <a:rPr lang="zh-CN" altLang="en-US" dirty="0"/>
              <a:t>通过</a:t>
            </a:r>
            <a:r>
              <a:rPr lang="en-US" dirty="0"/>
              <a:t>Statement</a:t>
            </a:r>
            <a:r>
              <a:rPr lang="zh-CN" altLang="en-US" dirty="0"/>
              <a:t>接口的</a:t>
            </a:r>
            <a:r>
              <a:rPr lang="en-US" dirty="0" err="1"/>
              <a:t>executeUpdate</a:t>
            </a:r>
            <a:r>
              <a:rPr lang="en-US" dirty="0"/>
              <a:t>()</a:t>
            </a:r>
            <a:r>
              <a:rPr lang="zh-CN" altLang="en-US" dirty="0"/>
              <a:t>或</a:t>
            </a:r>
            <a:r>
              <a:rPr lang="en-US" dirty="0" err="1"/>
              <a:t>executeQuery</a:t>
            </a:r>
            <a:r>
              <a:rPr lang="en-US" dirty="0"/>
              <a:t>()</a:t>
            </a:r>
            <a:r>
              <a:rPr lang="zh-CN" altLang="en-US" dirty="0"/>
              <a:t>方法，可以执行</a:t>
            </a:r>
            <a:r>
              <a:rPr lang="en-US" dirty="0"/>
              <a:t>SQL</a:t>
            </a:r>
            <a:r>
              <a:rPr lang="zh-CN" altLang="en-US" dirty="0"/>
              <a:t>语句，同时将返回执行结果。</a:t>
            </a:r>
          </a:p>
        </p:txBody>
      </p:sp>
      <p:grpSp>
        <p:nvGrpSpPr>
          <p:cNvPr id="8" name="组合 7"/>
          <p:cNvGrpSpPr/>
          <p:nvPr/>
        </p:nvGrpSpPr>
        <p:grpSpPr>
          <a:xfrm>
            <a:off x="1285852" y="2833218"/>
            <a:ext cx="6572296" cy="1310168"/>
            <a:chOff x="1357290" y="2714626"/>
            <a:chExt cx="6572296" cy="1310168"/>
          </a:xfrm>
        </p:grpSpPr>
        <p:sp>
          <p:nvSpPr>
            <p:cNvPr id="6" name="矩形 5"/>
            <p:cNvSpPr/>
            <p:nvPr/>
          </p:nvSpPr>
          <p:spPr>
            <a:xfrm>
              <a:off x="1428728" y="3286130"/>
              <a:ext cx="6500858" cy="73866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sz="1400" b="1" dirty="0">
                  <a:latin typeface="黑体" pitchFamily="49" charset="-122"/>
                  <a:ea typeface="黑体" pitchFamily="49" charset="-122"/>
                </a:rPr>
                <a:t>如果执行的是</a:t>
              </a:r>
              <a:r>
                <a:rPr lang="en-US" sz="1400" b="1" dirty="0" err="1">
                  <a:latin typeface="黑体" pitchFamily="49" charset="-122"/>
                  <a:ea typeface="黑体" pitchFamily="49" charset="-122"/>
                </a:rPr>
                <a:t>executeUpdate</a:t>
              </a:r>
              <a:r>
                <a:rPr lang="en-US" sz="1400" b="1" dirty="0">
                  <a:latin typeface="黑体" pitchFamily="49" charset="-122"/>
                  <a:ea typeface="黑体" pitchFamily="49" charset="-122"/>
                </a:rPr>
                <a:t>()</a:t>
              </a:r>
              <a:r>
                <a:rPr lang="zh-CN" altLang="en-US" sz="1400" b="1" dirty="0">
                  <a:latin typeface="黑体" pitchFamily="49" charset="-122"/>
                  <a:ea typeface="黑体" pitchFamily="49" charset="-122"/>
                </a:rPr>
                <a:t>方法，将返回一个</a:t>
              </a:r>
              <a:r>
                <a:rPr lang="en-US" sz="1400" b="1" dirty="0" err="1">
                  <a:latin typeface="黑体" pitchFamily="49" charset="-122"/>
                  <a:ea typeface="黑体" pitchFamily="49" charset="-122"/>
                </a:rPr>
                <a:t>int</a:t>
              </a:r>
              <a:r>
                <a:rPr lang="zh-CN" altLang="en-US" sz="1400" b="1" dirty="0">
                  <a:latin typeface="黑体" pitchFamily="49" charset="-122"/>
                  <a:ea typeface="黑体" pitchFamily="49" charset="-122"/>
                </a:rPr>
                <a:t>型数值，代表影响数据库记录的条数，即插入、修改或删除记录的条数；如果执行的是</a:t>
              </a:r>
              <a:r>
                <a:rPr lang="en-US" sz="1400" b="1" dirty="0" err="1">
                  <a:latin typeface="黑体" pitchFamily="49" charset="-122"/>
                  <a:ea typeface="黑体" pitchFamily="49" charset="-122"/>
                </a:rPr>
                <a:t>executeQuery</a:t>
              </a:r>
              <a:r>
                <a:rPr lang="en-US" sz="1400" b="1" dirty="0">
                  <a:latin typeface="黑体" pitchFamily="49" charset="-122"/>
                  <a:ea typeface="黑体" pitchFamily="49" charset="-122"/>
                </a:rPr>
                <a:t>()</a:t>
              </a:r>
              <a:r>
                <a:rPr lang="zh-CN" altLang="en-US" sz="1400" b="1" dirty="0">
                  <a:latin typeface="黑体" pitchFamily="49" charset="-122"/>
                  <a:ea typeface="黑体" pitchFamily="49" charset="-122"/>
                </a:rPr>
                <a:t>方法，将返回一个</a:t>
              </a:r>
              <a:r>
                <a:rPr lang="en-US" sz="1400" b="1" dirty="0" err="1">
                  <a:latin typeface="黑体" pitchFamily="49" charset="-122"/>
                  <a:ea typeface="黑体" pitchFamily="49" charset="-122"/>
                </a:rPr>
                <a:t>ResultSet</a:t>
              </a:r>
              <a:r>
                <a:rPr lang="zh-CN" altLang="en-US" sz="1400" b="1" dirty="0">
                  <a:latin typeface="黑体" pitchFamily="49" charset="-122"/>
                  <a:ea typeface="黑体" pitchFamily="49" charset="-122"/>
                </a:rPr>
                <a:t>型的结果集，其中不仅包含所有满足查询条件的记录，</a:t>
              </a:r>
            </a:p>
          </p:txBody>
        </p:sp>
        <p:pic>
          <p:nvPicPr>
            <p:cNvPr id="7" name="图片 6" descr="按扭-55.png"/>
            <p:cNvPicPr>
              <a:picLocks noChangeAspect="1"/>
            </p:cNvPicPr>
            <p:nvPr/>
          </p:nvPicPr>
          <p:blipFill>
            <a:blip r:embed="rId3" cstate="print"/>
            <a:stretch>
              <a:fillRect/>
            </a:stretch>
          </p:blipFill>
          <p:spPr>
            <a:xfrm>
              <a:off x="1357290" y="2714626"/>
              <a:ext cx="647892" cy="647892"/>
            </a:xfrm>
            <a:prstGeom prst="rect">
              <a:avLst/>
            </a:prstGeom>
          </p:spPr>
        </p:pic>
      </p:gr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关闭连接</a:t>
            </a:r>
          </a:p>
        </p:txBody>
      </p:sp>
      <p:sp>
        <p:nvSpPr>
          <p:cNvPr id="6" name="矩形 5"/>
          <p:cNvSpPr/>
          <p:nvPr/>
        </p:nvSpPr>
        <p:spPr>
          <a:xfrm>
            <a:off x="2714612" y="2714626"/>
            <a:ext cx="2286016"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resultSet.close</a:t>
            </a:r>
            <a:r>
              <a:rPr lang="en-US" dirty="0"/>
              <a:t>();</a:t>
            </a:r>
            <a:endParaRPr lang="zh-CN" altLang="en-US" dirty="0"/>
          </a:p>
          <a:p>
            <a:r>
              <a:rPr lang="en-US" dirty="0" err="1"/>
              <a:t>statement.close</a:t>
            </a:r>
            <a:r>
              <a:rPr lang="en-US" dirty="0"/>
              <a:t>();</a:t>
            </a:r>
            <a:endParaRPr lang="zh-CN" altLang="en-US" dirty="0"/>
          </a:p>
          <a:p>
            <a:r>
              <a:rPr lang="en-US" dirty="0" err="1"/>
              <a:t>connection.close</a:t>
            </a:r>
            <a:r>
              <a:rPr lang="en-US" dirty="0"/>
              <a:t>();</a:t>
            </a:r>
            <a:endParaRPr lang="zh-CN" altLang="en-US" dirty="0"/>
          </a:p>
        </p:txBody>
      </p:sp>
      <p:sp>
        <p:nvSpPr>
          <p:cNvPr id="7" name="矩形 6"/>
          <p:cNvSpPr/>
          <p:nvPr/>
        </p:nvSpPr>
        <p:spPr>
          <a:xfrm>
            <a:off x="642910" y="1643056"/>
            <a:ext cx="6357982" cy="646331"/>
          </a:xfrm>
          <a:prstGeom prst="rect">
            <a:avLst/>
          </a:prstGeom>
        </p:spPr>
        <p:txBody>
          <a:bodyPr wrap="square">
            <a:spAutoFit/>
          </a:bodyPr>
          <a:lstStyle/>
          <a:p>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使用</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Connection</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Statement</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和</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ResultSet</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实例的</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close()</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方法，并且在关闭时建议按照以下的顺序：</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1234867"/>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2751162" y="1400806"/>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01         </a:t>
            </a:r>
            <a:r>
              <a:rPr lang="en-US" altLang="zh-CN" sz="1500" b="1" dirty="0">
                <a:solidFill>
                  <a:schemeClr val="bg1"/>
                </a:solidFill>
                <a:latin typeface="Arial" charset="0"/>
                <a:ea typeface="黑体" pitchFamily="49" charset="-122"/>
              </a:rPr>
              <a:t>JDBC</a:t>
            </a:r>
            <a:r>
              <a:rPr lang="zh-CN" altLang="en-US" sz="1500" b="1" dirty="0">
                <a:solidFill>
                  <a:schemeClr val="bg1"/>
                </a:solidFill>
                <a:latin typeface="Arial" charset="0"/>
                <a:ea typeface="黑体" pitchFamily="49" charset="-122"/>
              </a:rPr>
              <a:t>概述</a:t>
            </a: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042932"/>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2751162" y="2208871"/>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02         </a:t>
            </a:r>
            <a:r>
              <a:rPr lang="en-US" altLang="zh-CN" sz="1500" b="1" dirty="0">
                <a:solidFill>
                  <a:schemeClr val="bg1"/>
                </a:solidFill>
                <a:latin typeface="Arial" charset="0"/>
                <a:ea typeface="黑体" pitchFamily="49" charset="-122"/>
              </a:rPr>
              <a:t>JDBC</a:t>
            </a:r>
            <a:r>
              <a:rPr lang="zh-CN" altLang="en-US" sz="1500" b="1" dirty="0">
                <a:solidFill>
                  <a:schemeClr val="bg1"/>
                </a:solidFill>
                <a:latin typeface="Arial" charset="0"/>
                <a:ea typeface="黑体" pitchFamily="49" charset="-122"/>
              </a:rPr>
              <a:t>中的常用接口</a:t>
            </a: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1907704" y="2850997"/>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2751162" y="3016936"/>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03 	 </a:t>
            </a:r>
            <a:r>
              <a:rPr lang="zh-CN" altLang="en-US" sz="1500" b="1" dirty="0">
                <a:solidFill>
                  <a:schemeClr val="bg1"/>
                </a:solidFill>
                <a:latin typeface="Arial" charset="0"/>
                <a:ea typeface="黑体" pitchFamily="49" charset="-122"/>
              </a:rPr>
              <a:t>连接数据库</a:t>
            </a: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1928794" y="3636815"/>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2772252" y="3802754"/>
            <a:ext cx="2607071" cy="300082"/>
          </a:xfrm>
          <a:prstGeom prst="rect">
            <a:avLst/>
          </a:prstGeom>
          <a:noFill/>
          <a:ln w="9525">
            <a:noFill/>
            <a:miter lim="800000"/>
            <a:headEnd/>
            <a:tailEnd/>
          </a:ln>
          <a:effectLst/>
        </p:spPr>
        <p:txBody>
          <a:bodyPr wrap="square" lIns="68580" tIns="34290" rIns="68580" bIns="34290">
            <a:spAutoFit/>
          </a:bodyPr>
          <a:lstStyle/>
          <a:p>
            <a:pPr>
              <a:spcBef>
                <a:spcPct val="0"/>
              </a:spcBef>
            </a:pPr>
            <a:r>
              <a:rPr lang="en-US" altLang="zh-CN" sz="1500" b="1" dirty="0">
                <a:solidFill>
                  <a:schemeClr val="bg1"/>
                </a:solidFill>
                <a:latin typeface="Arial" charset="0"/>
              </a:rPr>
              <a:t>04            </a:t>
            </a:r>
            <a:r>
              <a:rPr lang="zh-CN" altLang="en-US" sz="1500" b="1" dirty="0">
                <a:solidFill>
                  <a:schemeClr val="bg1"/>
                </a:solidFill>
                <a:latin typeface="Arial" charset="0"/>
                <a:ea typeface="黑体" pitchFamily="49" charset="-122"/>
              </a:rPr>
              <a:t>数据库操作技术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par>
                                <p:cTn id="8" presetID="22" presetClass="entr" presetSubtype="8"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ipe(left)">
                                      <p:cBhvr>
                                        <p:cTn id="10" dur="5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3"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4</a:t>
            </a:r>
            <a:r>
              <a:rPr lang="en-US" altLang="zh-CN" sz="1500" b="1" dirty="0">
                <a:solidFill>
                  <a:schemeClr val="bg1"/>
                </a:solidFill>
                <a:latin typeface="Arial" charset="0"/>
                <a:ea typeface="黑体" pitchFamily="49" charset="-122"/>
              </a:rPr>
              <a:t>   	  </a:t>
            </a:r>
            <a:r>
              <a:rPr lang="zh-CN" altLang="en-US" b="1" dirty="0">
                <a:solidFill>
                  <a:schemeClr val="bg1"/>
                </a:solidFill>
                <a:latin typeface="Arial" charset="0"/>
                <a:ea typeface="黑体" pitchFamily="49" charset="-122"/>
              </a:rPr>
              <a:t>数据库操作技术</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查询操作</a:t>
            </a:r>
          </a:p>
        </p:txBody>
      </p:sp>
      <p:sp>
        <p:nvSpPr>
          <p:cNvPr id="8" name="矩形 7"/>
          <p:cNvSpPr/>
          <p:nvPr/>
        </p:nvSpPr>
        <p:spPr>
          <a:xfrm>
            <a:off x="500034" y="1571618"/>
            <a:ext cx="464347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a:t>try {</a:t>
            </a:r>
            <a:endParaRPr lang="zh-CN" altLang="en-US" sz="1000" dirty="0"/>
          </a:p>
          <a:p>
            <a:r>
              <a:rPr lang="en-US" sz="1000" dirty="0"/>
              <a:t>  </a:t>
            </a:r>
            <a:r>
              <a:rPr lang="en-US" sz="1000" dirty="0" err="1"/>
              <a:t>Class.forName</a:t>
            </a:r>
            <a:r>
              <a:rPr lang="en-US" sz="1000" dirty="0"/>
              <a:t>("</a:t>
            </a:r>
            <a:r>
              <a:rPr lang="en-US" sz="1000" dirty="0" err="1"/>
              <a:t>com.mysql.jdbc.Driver</a:t>
            </a:r>
            <a:r>
              <a:rPr lang="en-US" sz="1000" dirty="0"/>
              <a:t>");</a:t>
            </a:r>
            <a:endParaRPr lang="zh-CN" altLang="en-US" sz="1000" dirty="0"/>
          </a:p>
          <a:p>
            <a:r>
              <a:rPr lang="en-US" sz="1000" dirty="0"/>
              <a:t>} catch (</a:t>
            </a:r>
            <a:r>
              <a:rPr lang="en-US" sz="1000" dirty="0" err="1"/>
              <a:t>ClassNotFoundException</a:t>
            </a:r>
            <a:r>
              <a:rPr lang="en-US" sz="1000" dirty="0"/>
              <a:t> e) {</a:t>
            </a:r>
            <a:endParaRPr lang="zh-CN" altLang="en-US" sz="1000" dirty="0"/>
          </a:p>
          <a:p>
            <a:r>
              <a:rPr lang="en-US" sz="1000" dirty="0"/>
              <a:t>  </a:t>
            </a:r>
            <a:r>
              <a:rPr lang="en-US" sz="1000" dirty="0" err="1"/>
              <a:t>e.printStackTrace</a:t>
            </a:r>
            <a:r>
              <a:rPr lang="en-US" sz="1000" dirty="0"/>
              <a:t>();</a:t>
            </a:r>
            <a:endParaRPr lang="zh-CN" altLang="en-US" sz="1000" dirty="0"/>
          </a:p>
          <a:p>
            <a:r>
              <a:rPr lang="en-US" sz="1000" dirty="0"/>
              <a:t>}</a:t>
            </a:r>
            <a:endParaRPr lang="zh-CN" altLang="en-US" sz="1000" dirty="0"/>
          </a:p>
          <a:p>
            <a:r>
              <a:rPr lang="en-US" sz="1000" dirty="0"/>
              <a:t>Connection </a:t>
            </a:r>
            <a:r>
              <a:rPr lang="en-US" sz="1000" dirty="0" err="1"/>
              <a:t>conn</a:t>
            </a:r>
            <a:r>
              <a:rPr lang="en-US" sz="1000" dirty="0"/>
              <a:t> = </a:t>
            </a:r>
            <a:r>
              <a:rPr lang="en-US" sz="1000" dirty="0" err="1"/>
              <a:t>DriverManager</a:t>
            </a:r>
            <a:endParaRPr lang="zh-CN" altLang="en-US" sz="1000" dirty="0"/>
          </a:p>
          <a:p>
            <a:r>
              <a:rPr lang="en-US" sz="1000" dirty="0"/>
              <a:t>.</a:t>
            </a:r>
            <a:r>
              <a:rPr lang="en-US" sz="1000" dirty="0" err="1"/>
              <a:t>getConnection</a:t>
            </a:r>
            <a:r>
              <a:rPr lang="en-US" sz="1000" dirty="0"/>
              <a:t>(</a:t>
            </a:r>
            <a:endParaRPr lang="zh-CN" altLang="en-US" sz="1000" dirty="0"/>
          </a:p>
          <a:p>
            <a:r>
              <a:rPr lang="en-US" sz="1000" dirty="0"/>
              <a:t>"</a:t>
            </a:r>
            <a:r>
              <a:rPr lang="en-US" sz="1000" dirty="0" err="1"/>
              <a:t>jdbc:mysql</a:t>
            </a:r>
            <a:r>
              <a:rPr lang="en-US" sz="1000" dirty="0"/>
              <a:t>://</a:t>
            </a:r>
            <a:r>
              <a:rPr lang="en-US" sz="1000" dirty="0" err="1"/>
              <a:t>localhost</a:t>
            </a:r>
            <a:r>
              <a:rPr lang="en-US" sz="1000" dirty="0"/>
              <a:t>/db_database24?useUnicode=</a:t>
            </a:r>
            <a:r>
              <a:rPr lang="en-US" sz="1000" dirty="0" err="1"/>
              <a:t>true&amp;characterEncoding</a:t>
            </a:r>
            <a:r>
              <a:rPr lang="en-US" sz="1000" dirty="0"/>
              <a:t>=utf8",</a:t>
            </a:r>
            <a:endParaRPr lang="zh-CN" altLang="en-US" sz="1000" dirty="0"/>
          </a:p>
          <a:p>
            <a:r>
              <a:rPr lang="en-US" sz="1000" dirty="0"/>
              <a:t>"root", "123456");</a:t>
            </a:r>
            <a:endParaRPr lang="zh-CN" altLang="en-US" sz="1000" dirty="0"/>
          </a:p>
          <a:p>
            <a:r>
              <a:rPr lang="en-US" sz="1000" dirty="0"/>
              <a:t>Statement stmt = </a:t>
            </a:r>
            <a:r>
              <a:rPr lang="en-US" sz="1000" dirty="0" err="1"/>
              <a:t>conn.createStatement</a:t>
            </a:r>
            <a:r>
              <a:rPr lang="en-US" sz="1000" dirty="0"/>
              <a:t>();</a:t>
            </a:r>
            <a:endParaRPr lang="zh-CN" altLang="en-US" sz="1000" dirty="0"/>
          </a:p>
          <a:p>
            <a:r>
              <a:rPr lang="en-US" sz="1000" dirty="0" err="1"/>
              <a:t>ResultSet</a:t>
            </a:r>
            <a:r>
              <a:rPr lang="en-US" sz="1000" dirty="0"/>
              <a:t> </a:t>
            </a:r>
            <a:r>
              <a:rPr lang="en-US" sz="1000" dirty="0" err="1"/>
              <a:t>rs</a:t>
            </a:r>
            <a:r>
              <a:rPr lang="en-US" sz="1000" dirty="0"/>
              <a:t> = stmt</a:t>
            </a:r>
            <a:endParaRPr lang="zh-CN" altLang="en-US" sz="1000" dirty="0"/>
          </a:p>
          <a:p>
            <a:r>
              <a:rPr lang="en-US" sz="1000" dirty="0"/>
              <a:t>.</a:t>
            </a:r>
            <a:r>
              <a:rPr lang="en-US" sz="1000" dirty="0" err="1"/>
              <a:t>executeQuery</a:t>
            </a:r>
            <a:r>
              <a:rPr lang="en-US" sz="1000" dirty="0"/>
              <a:t>("select * from </a:t>
            </a:r>
            <a:r>
              <a:rPr lang="en-US" sz="1000" dirty="0" err="1"/>
              <a:t>tb_user</a:t>
            </a:r>
            <a:r>
              <a:rPr lang="en-US" sz="1000" dirty="0"/>
              <a:t> where username='admin'");</a:t>
            </a:r>
            <a:endParaRPr lang="zh-CN" altLang="en-US" sz="1000" dirty="0"/>
          </a:p>
          <a:p>
            <a:r>
              <a:rPr lang="en-US" sz="1000" dirty="0"/>
              <a:t>while (</a:t>
            </a:r>
            <a:r>
              <a:rPr lang="en-US" sz="1000" dirty="0" err="1"/>
              <a:t>rs.next</a:t>
            </a:r>
            <a:r>
              <a:rPr lang="en-US" sz="1000" dirty="0"/>
              <a:t>()) {</a:t>
            </a:r>
            <a:endParaRPr lang="zh-CN" altLang="en-US" sz="1000" dirty="0"/>
          </a:p>
          <a:p>
            <a:r>
              <a:rPr lang="en-US" sz="1000" dirty="0"/>
              <a:t>  </a:t>
            </a:r>
            <a:r>
              <a:rPr lang="en-US" sz="1000" dirty="0" err="1"/>
              <a:t>out.println</a:t>
            </a:r>
            <a:r>
              <a:rPr lang="en-US" sz="1000" dirty="0"/>
              <a:t>("</a:t>
            </a:r>
            <a:r>
              <a:rPr lang="zh-CN" altLang="en-US" sz="1000" dirty="0"/>
              <a:t>用户名：</a:t>
            </a:r>
            <a:r>
              <a:rPr lang="en-US" sz="1000" dirty="0"/>
              <a:t>" + </a:t>
            </a:r>
            <a:r>
              <a:rPr lang="en-US" sz="1000" dirty="0" err="1"/>
              <a:t>rs.getString</a:t>
            </a:r>
            <a:r>
              <a:rPr lang="en-US" sz="1000" dirty="0"/>
              <a:t>(2) + "</a:t>
            </a:r>
            <a:r>
              <a:rPr lang="zh-CN" altLang="en-US" sz="1000" dirty="0"/>
              <a:t>密码：</a:t>
            </a:r>
            <a:r>
              <a:rPr lang="en-US" sz="1000" dirty="0"/>
              <a:t>" + </a:t>
            </a:r>
            <a:r>
              <a:rPr lang="en-US" sz="1000" dirty="0" err="1"/>
              <a:t>rs.getString</a:t>
            </a:r>
            <a:r>
              <a:rPr lang="en-US" sz="1000" dirty="0"/>
              <a:t>(3));</a:t>
            </a:r>
            <a:endParaRPr lang="zh-CN" altLang="en-US" sz="1000" dirty="0"/>
          </a:p>
          <a:p>
            <a:r>
              <a:rPr lang="en-US" sz="1000" dirty="0"/>
              <a:t>}</a:t>
            </a:r>
            <a:endParaRPr lang="zh-CN" altLang="en-US" sz="1000" dirty="0"/>
          </a:p>
          <a:p>
            <a:r>
              <a:rPr lang="en-US" sz="1000" dirty="0" err="1"/>
              <a:t>rs.close</a:t>
            </a:r>
            <a:r>
              <a:rPr lang="en-US" sz="1000" dirty="0"/>
              <a:t>();</a:t>
            </a:r>
            <a:endParaRPr lang="zh-CN" altLang="en-US" sz="1000" dirty="0"/>
          </a:p>
          <a:p>
            <a:r>
              <a:rPr lang="en-US" sz="1000" dirty="0" err="1"/>
              <a:t>stmt.close</a:t>
            </a:r>
            <a:r>
              <a:rPr lang="en-US" sz="1000" dirty="0"/>
              <a:t>();</a:t>
            </a:r>
            <a:endParaRPr lang="zh-CN" altLang="en-US" sz="1000" dirty="0"/>
          </a:p>
          <a:p>
            <a:r>
              <a:rPr lang="en-US" sz="1000" dirty="0" err="1"/>
              <a:t>conn.close</a:t>
            </a:r>
            <a:r>
              <a:rPr lang="en-US" sz="1000" dirty="0"/>
              <a:t>();</a:t>
            </a:r>
            <a:endParaRPr lang="zh-CN" altLang="en-US" sz="1000" dirty="0"/>
          </a:p>
        </p:txBody>
      </p:sp>
      <p:pic>
        <p:nvPicPr>
          <p:cNvPr id="76802" name="Picture 2"/>
          <p:cNvPicPr>
            <a:picLocks noChangeAspect="1" noChangeArrowheads="1"/>
          </p:cNvPicPr>
          <p:nvPr/>
        </p:nvPicPr>
        <p:blipFill>
          <a:blip r:embed="rId3"/>
          <a:srcRect/>
          <a:stretch>
            <a:fillRect/>
          </a:stretch>
        </p:blipFill>
        <p:spPr bwMode="auto">
          <a:xfrm>
            <a:off x="5715008" y="1714493"/>
            <a:ext cx="2857520" cy="2165169"/>
          </a:xfrm>
          <a:prstGeom prst="rect">
            <a:avLst/>
          </a:prstGeom>
          <a:noFill/>
          <a:ln w="9525">
            <a:noFill/>
            <a:miter lim="800000"/>
            <a:headEnd/>
            <a:tailEnd/>
          </a:ln>
        </p:spPr>
      </p:pic>
      <p:sp>
        <p:nvSpPr>
          <p:cNvPr id="9" name="矩形 8"/>
          <p:cNvSpPr/>
          <p:nvPr/>
        </p:nvSpPr>
        <p:spPr>
          <a:xfrm>
            <a:off x="2500298" y="1214428"/>
            <a:ext cx="2592875" cy="307777"/>
          </a:xfrm>
          <a:prstGeom prst="rect">
            <a:avLst/>
          </a:prstGeom>
        </p:spPr>
        <p:txBody>
          <a:bodyPr wrap="square">
            <a:spAutoFit/>
          </a:bodyPr>
          <a:lstStyle/>
          <a:p>
            <a:r>
              <a:rPr lang="zh-CN" altLang="en-US" sz="1400" dirty="0"/>
              <a:t>查询天下淘商城用户账户信息</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添加操作</a:t>
            </a:r>
          </a:p>
        </p:txBody>
      </p:sp>
      <p:sp>
        <p:nvSpPr>
          <p:cNvPr id="8" name="矩形 7"/>
          <p:cNvSpPr/>
          <p:nvPr/>
        </p:nvSpPr>
        <p:spPr>
          <a:xfrm>
            <a:off x="2571736" y="1357304"/>
            <a:ext cx="3416320" cy="369332"/>
          </a:xfrm>
          <a:prstGeom prst="rect">
            <a:avLst/>
          </a:prstGeom>
        </p:spPr>
        <p:txBody>
          <a:bodyPr wrap="none">
            <a:spAutoFit/>
          </a:bodyPr>
          <a:lstStyle/>
          <a:p>
            <a:r>
              <a:rPr lang="zh-CN" altLang="en-US" dirty="0"/>
              <a:t>添加天下淘添加新用户账户信息</a:t>
            </a:r>
          </a:p>
        </p:txBody>
      </p:sp>
      <p:sp>
        <p:nvSpPr>
          <p:cNvPr id="9" name="矩形 8"/>
          <p:cNvSpPr/>
          <p:nvPr/>
        </p:nvSpPr>
        <p:spPr>
          <a:xfrm>
            <a:off x="2071702" y="2143122"/>
            <a:ext cx="4572000" cy="738664"/>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sz="1400" dirty="0"/>
              <a:t>Statement stmt=</a:t>
            </a:r>
            <a:r>
              <a:rPr lang="en-US" sz="1400" dirty="0" err="1"/>
              <a:t>conn.createStatement</a:t>
            </a:r>
            <a:r>
              <a:rPr lang="en-US" sz="1400" dirty="0"/>
              <a:t>();</a:t>
            </a:r>
            <a:endParaRPr lang="zh-CN" altLang="en-US" sz="1400" dirty="0"/>
          </a:p>
          <a:p>
            <a:r>
              <a:rPr lang="en-US" sz="1400" dirty="0" err="1"/>
              <a:t>int</a:t>
            </a:r>
            <a:r>
              <a:rPr lang="en-US" sz="1400" dirty="0"/>
              <a:t> </a:t>
            </a:r>
            <a:r>
              <a:rPr lang="en-US" sz="1400" dirty="0" err="1"/>
              <a:t>rtn</a:t>
            </a:r>
            <a:r>
              <a:rPr lang="en-US" sz="1400" dirty="0"/>
              <a:t>= </a:t>
            </a:r>
            <a:r>
              <a:rPr lang="en-US" sz="1400" dirty="0" err="1"/>
              <a:t>stmt.executeUpdate</a:t>
            </a:r>
            <a:r>
              <a:rPr lang="en-US" sz="1400" dirty="0"/>
              <a:t>("insert into </a:t>
            </a:r>
            <a:r>
              <a:rPr lang="en-US" sz="1400" dirty="0" err="1"/>
              <a:t>tb_user</a:t>
            </a:r>
            <a:r>
              <a:rPr lang="en-US" sz="1400" dirty="0"/>
              <a:t> (username, password) values('hope','111')");</a:t>
            </a:r>
            <a:endParaRPr lang="zh-CN" altLang="en-US" sz="1400" dirty="0"/>
          </a:p>
        </p:txBody>
      </p:sp>
      <p:sp>
        <p:nvSpPr>
          <p:cNvPr id="10" name="矩形 9"/>
          <p:cNvSpPr/>
          <p:nvPr/>
        </p:nvSpPr>
        <p:spPr>
          <a:xfrm>
            <a:off x="2071702" y="3286130"/>
            <a:ext cx="4572000" cy="116955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sz="1400" dirty="0" err="1"/>
              <a:t>PreparedStatement</a:t>
            </a:r>
            <a:r>
              <a:rPr lang="en-US" sz="1400" dirty="0"/>
              <a:t> </a:t>
            </a:r>
            <a:r>
              <a:rPr lang="en-US" sz="1400" dirty="0" err="1"/>
              <a:t>pStmt</a:t>
            </a:r>
            <a:r>
              <a:rPr lang="en-US" sz="1400" dirty="0"/>
              <a:t> = </a:t>
            </a:r>
            <a:r>
              <a:rPr lang="en-US" sz="1400" dirty="0" err="1"/>
              <a:t>conn.prepareStatement</a:t>
            </a:r>
            <a:r>
              <a:rPr lang="en-US" sz="1400" dirty="0"/>
              <a:t>("insert into </a:t>
            </a:r>
            <a:r>
              <a:rPr lang="en-US" sz="1400" dirty="0" err="1"/>
              <a:t>tb_user</a:t>
            </a:r>
            <a:r>
              <a:rPr lang="en-US" sz="1400" dirty="0"/>
              <a:t> (username, password) values(?,?)");</a:t>
            </a:r>
            <a:endParaRPr lang="zh-CN" altLang="en-US" sz="1400" dirty="0"/>
          </a:p>
          <a:p>
            <a:r>
              <a:rPr lang="en-US" sz="1400" dirty="0" err="1"/>
              <a:t>pStmt.setString</a:t>
            </a:r>
            <a:r>
              <a:rPr lang="en-US" sz="1400" dirty="0"/>
              <a:t>(1,"dream");</a:t>
            </a:r>
            <a:endParaRPr lang="zh-CN" altLang="en-US" sz="1400" dirty="0"/>
          </a:p>
          <a:p>
            <a:r>
              <a:rPr lang="en-US" sz="1400" dirty="0" err="1"/>
              <a:t>pStmt.setString</a:t>
            </a:r>
            <a:r>
              <a:rPr lang="en-US" sz="1400" dirty="0"/>
              <a:t>(2,"111");</a:t>
            </a:r>
            <a:endParaRPr lang="zh-CN" altLang="en-US" sz="1400" dirty="0"/>
          </a:p>
          <a:p>
            <a:r>
              <a:rPr lang="en-US" sz="1400" dirty="0" err="1"/>
              <a:t>int</a:t>
            </a:r>
            <a:r>
              <a:rPr lang="en-US" sz="1400" dirty="0"/>
              <a:t> </a:t>
            </a:r>
            <a:r>
              <a:rPr lang="en-US" sz="1400" dirty="0" err="1"/>
              <a:t>rtn</a:t>
            </a:r>
            <a:r>
              <a:rPr lang="en-US" sz="1400" dirty="0"/>
              <a:t>= </a:t>
            </a:r>
            <a:r>
              <a:rPr lang="en-US" sz="1400" dirty="0" err="1"/>
              <a:t>pStmt.executeUpdate</a:t>
            </a:r>
            <a:r>
              <a:rPr lang="en-US" sz="1400" dirty="0"/>
              <a:t>();</a:t>
            </a:r>
            <a:endParaRPr lang="zh-CN" altLang="en-US" sz="1400"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修改操作</a:t>
            </a:r>
          </a:p>
        </p:txBody>
      </p:sp>
      <p:sp>
        <p:nvSpPr>
          <p:cNvPr id="8" name="矩形 7"/>
          <p:cNvSpPr/>
          <p:nvPr/>
        </p:nvSpPr>
        <p:spPr>
          <a:xfrm>
            <a:off x="2500298" y="1428742"/>
            <a:ext cx="3647152" cy="369332"/>
          </a:xfrm>
          <a:prstGeom prst="rect">
            <a:avLst/>
          </a:prstGeom>
        </p:spPr>
        <p:txBody>
          <a:bodyPr wrap="none">
            <a:spAutoFit/>
          </a:bodyPr>
          <a:lstStyle/>
          <a:p>
            <a:r>
              <a:rPr lang="zh-CN" altLang="en-US" dirty="0"/>
              <a:t>修改天下淘添加新用户账户信息。</a:t>
            </a:r>
          </a:p>
        </p:txBody>
      </p:sp>
      <p:sp>
        <p:nvSpPr>
          <p:cNvPr id="9" name="矩形 8"/>
          <p:cNvSpPr/>
          <p:nvPr/>
        </p:nvSpPr>
        <p:spPr>
          <a:xfrm>
            <a:off x="2000232" y="1971586"/>
            <a:ext cx="5857916"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t>Statement stmt=</a:t>
            </a:r>
            <a:r>
              <a:rPr lang="en-US" sz="1400" dirty="0" err="1"/>
              <a:t>conn.createStatement</a:t>
            </a:r>
            <a:r>
              <a:rPr lang="en-US" sz="1400" dirty="0"/>
              <a:t>();</a:t>
            </a:r>
            <a:endParaRPr lang="zh-CN" altLang="en-US" sz="1400" dirty="0"/>
          </a:p>
          <a:p>
            <a:r>
              <a:rPr lang="en-US" sz="1400" dirty="0" err="1"/>
              <a:t>int</a:t>
            </a:r>
            <a:r>
              <a:rPr lang="en-US" sz="1400" dirty="0"/>
              <a:t> </a:t>
            </a:r>
            <a:r>
              <a:rPr lang="en-US" sz="1400" dirty="0" err="1"/>
              <a:t>rtn</a:t>
            </a:r>
            <a:r>
              <a:rPr lang="en-US" sz="1400" dirty="0"/>
              <a:t>= </a:t>
            </a:r>
            <a:r>
              <a:rPr lang="en-US" sz="1400" dirty="0" err="1"/>
              <a:t>stmt.executeUpdate</a:t>
            </a:r>
            <a:r>
              <a:rPr lang="en-US" sz="1400" dirty="0"/>
              <a:t>("update </a:t>
            </a:r>
            <a:r>
              <a:rPr lang="en-US" sz="1400" dirty="0" err="1"/>
              <a:t>tb_user</a:t>
            </a:r>
            <a:r>
              <a:rPr lang="en-US" sz="1400" dirty="0"/>
              <a:t> set username='hope', password='222' where username='dream'");</a:t>
            </a:r>
            <a:endParaRPr lang="zh-CN" altLang="en-US" sz="1400" dirty="0"/>
          </a:p>
        </p:txBody>
      </p:sp>
      <p:sp>
        <p:nvSpPr>
          <p:cNvPr id="10" name="矩形 9"/>
          <p:cNvSpPr/>
          <p:nvPr/>
        </p:nvSpPr>
        <p:spPr>
          <a:xfrm>
            <a:off x="2000232" y="3071816"/>
            <a:ext cx="585790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err="1"/>
              <a:t>PreparedStatement</a:t>
            </a:r>
            <a:r>
              <a:rPr lang="en-US" sz="1400" dirty="0"/>
              <a:t> </a:t>
            </a:r>
            <a:r>
              <a:rPr lang="en-US" sz="1400" dirty="0" err="1"/>
              <a:t>pStmt</a:t>
            </a:r>
            <a:r>
              <a:rPr lang="en-US" sz="1400" dirty="0"/>
              <a:t> = </a:t>
            </a:r>
            <a:r>
              <a:rPr lang="en-US" sz="1400" dirty="0" err="1"/>
              <a:t>conn.prepareStatement</a:t>
            </a:r>
            <a:r>
              <a:rPr lang="en-US" sz="1400" dirty="0"/>
              <a:t>("update </a:t>
            </a:r>
            <a:r>
              <a:rPr lang="en-US" sz="1400" dirty="0" err="1"/>
              <a:t>tb_user</a:t>
            </a:r>
            <a:r>
              <a:rPr lang="en-US" sz="1400" dirty="0"/>
              <a:t> set username =?, password =? where username =?");</a:t>
            </a:r>
            <a:endParaRPr lang="zh-CN" altLang="en-US" sz="1400" dirty="0"/>
          </a:p>
          <a:p>
            <a:r>
              <a:rPr lang="en-US" sz="1400" dirty="0" err="1"/>
              <a:t>pStmt.setString</a:t>
            </a:r>
            <a:r>
              <a:rPr lang="en-US" sz="1400" dirty="0"/>
              <a:t>(1,"dream");</a:t>
            </a:r>
            <a:endParaRPr lang="zh-CN" altLang="en-US" sz="1400" dirty="0"/>
          </a:p>
          <a:p>
            <a:r>
              <a:rPr lang="en-US" sz="1400" dirty="0" err="1"/>
              <a:t>pStmt.setString</a:t>
            </a:r>
            <a:r>
              <a:rPr lang="en-US" sz="1400" dirty="0"/>
              <a:t>(2,"111");</a:t>
            </a:r>
            <a:endParaRPr lang="zh-CN" altLang="en-US" sz="1400" dirty="0"/>
          </a:p>
          <a:p>
            <a:r>
              <a:rPr lang="en-US" sz="1400" dirty="0" err="1"/>
              <a:t>pStmt.setString</a:t>
            </a:r>
            <a:r>
              <a:rPr lang="en-US" sz="1400" dirty="0"/>
              <a:t>(3,"hope");</a:t>
            </a:r>
            <a:endParaRPr lang="zh-CN" altLang="en-US" sz="1400" dirty="0"/>
          </a:p>
          <a:p>
            <a:r>
              <a:rPr lang="en-US" sz="1400" dirty="0" err="1"/>
              <a:t>int</a:t>
            </a:r>
            <a:r>
              <a:rPr lang="en-US" sz="1400" dirty="0"/>
              <a:t> </a:t>
            </a:r>
            <a:r>
              <a:rPr lang="en-US" sz="1400" dirty="0" err="1"/>
              <a:t>rtn</a:t>
            </a:r>
            <a:r>
              <a:rPr lang="en-US" sz="1400" dirty="0"/>
              <a:t>= </a:t>
            </a:r>
            <a:r>
              <a:rPr lang="en-US" sz="1400" dirty="0" err="1"/>
              <a:t>pStmt.executeUpdate</a:t>
            </a:r>
            <a:r>
              <a:rPr lang="en-US" sz="1400" dirty="0"/>
              <a:t>();</a:t>
            </a:r>
            <a:endParaRPr lang="zh-CN" altLang="en-US" sz="1400"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11982"/>
            <a:ext cx="7256883" cy="708422"/>
          </a:xfrm>
          <a:prstGeom prst="rect">
            <a:avLst/>
          </a:prstGeom>
          <a:noFill/>
          <a:ln w="9525">
            <a:noFill/>
            <a:miter lim="800000"/>
            <a:headEnd/>
            <a:tailEnd/>
          </a:ln>
          <a:effectLst/>
        </p:spPr>
        <p:txBody>
          <a:bodyPr lIns="68580" tIns="34290" rIns="68580" bIns="34290" anchor="ctr"/>
          <a:lstStyle/>
          <a:p>
            <a:pPr>
              <a:spcBef>
                <a:spcPct val="0"/>
              </a:spcBef>
              <a:buFontTx/>
              <a:buNone/>
            </a:pPr>
            <a:r>
              <a:rPr lang="zh-CN" altLang="en-US" sz="2700" dirty="0">
                <a:solidFill>
                  <a:srgbClr val="FF6600"/>
                </a:solidFill>
                <a:latin typeface="Arial" charset="0"/>
                <a:ea typeface="隶书" pitchFamily="49" charset="-122"/>
              </a:rPr>
              <a:t>删除操作</a:t>
            </a:r>
          </a:p>
        </p:txBody>
      </p:sp>
      <p:sp>
        <p:nvSpPr>
          <p:cNvPr id="8" name="矩形 7"/>
          <p:cNvSpPr/>
          <p:nvPr/>
        </p:nvSpPr>
        <p:spPr>
          <a:xfrm>
            <a:off x="1142976" y="1785932"/>
            <a:ext cx="6215090" cy="369332"/>
          </a:xfrm>
          <a:prstGeom prst="rect">
            <a:avLst/>
          </a:prstGeom>
        </p:spPr>
        <p:txBody>
          <a:bodyPr wrap="square">
            <a:spAutoFit/>
          </a:bodyPr>
          <a:lstStyle/>
          <a:p>
            <a:r>
              <a:rPr lang="zh-CN" altLang="en-US" dirty="0"/>
              <a:t>从数据表</a:t>
            </a:r>
            <a:r>
              <a:rPr lang="en-US" dirty="0" err="1"/>
              <a:t>tb_user</a:t>
            </a:r>
            <a:r>
              <a:rPr lang="zh-CN" altLang="en-US" dirty="0"/>
              <a:t>中删除</a:t>
            </a:r>
            <a:r>
              <a:rPr lang="en-US" dirty="0"/>
              <a:t>name</a:t>
            </a:r>
            <a:r>
              <a:rPr lang="zh-CN" altLang="en-US" dirty="0"/>
              <a:t>字段值为“</a:t>
            </a:r>
            <a:r>
              <a:rPr lang="en-US" dirty="0"/>
              <a:t>hope</a:t>
            </a:r>
            <a:r>
              <a:rPr lang="zh-CN" altLang="en-US" dirty="0"/>
              <a:t>”的数据</a:t>
            </a:r>
          </a:p>
        </p:txBody>
      </p:sp>
      <p:sp>
        <p:nvSpPr>
          <p:cNvPr id="9" name="矩形 8"/>
          <p:cNvSpPr/>
          <p:nvPr/>
        </p:nvSpPr>
        <p:spPr>
          <a:xfrm>
            <a:off x="428596" y="2500312"/>
            <a:ext cx="3929090" cy="73866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t>Statement stmt=</a:t>
            </a:r>
            <a:r>
              <a:rPr lang="en-US" sz="1400" dirty="0" err="1"/>
              <a:t>conn.createStatement</a:t>
            </a:r>
            <a:r>
              <a:rPr lang="en-US" sz="1400" dirty="0"/>
              <a:t>();</a:t>
            </a:r>
            <a:endParaRPr lang="zh-CN" altLang="en-US" sz="1400" dirty="0"/>
          </a:p>
          <a:p>
            <a:r>
              <a:rPr lang="en-US" sz="1400" dirty="0" err="1"/>
              <a:t>int</a:t>
            </a:r>
            <a:r>
              <a:rPr lang="en-US" sz="1400" dirty="0"/>
              <a:t> </a:t>
            </a:r>
            <a:r>
              <a:rPr lang="en-US" sz="1400" dirty="0" err="1"/>
              <a:t>rtn</a:t>
            </a:r>
            <a:r>
              <a:rPr lang="en-US" sz="1400" dirty="0"/>
              <a:t>= </a:t>
            </a:r>
            <a:r>
              <a:rPr lang="en-US" sz="1400" dirty="0" err="1"/>
              <a:t>stmt.executeUpdate</a:t>
            </a:r>
            <a:r>
              <a:rPr lang="en-US" sz="1400" dirty="0"/>
              <a:t>("delete </a:t>
            </a:r>
            <a:r>
              <a:rPr lang="en-US" sz="1400" dirty="0" err="1"/>
              <a:t>tb_user</a:t>
            </a:r>
            <a:r>
              <a:rPr lang="en-US" sz="1400" dirty="0"/>
              <a:t> where username ='hope'");</a:t>
            </a:r>
            <a:endParaRPr lang="zh-CN" altLang="en-US" sz="1400" dirty="0"/>
          </a:p>
        </p:txBody>
      </p:sp>
      <p:sp>
        <p:nvSpPr>
          <p:cNvPr id="10" name="矩形 9"/>
          <p:cNvSpPr/>
          <p:nvPr/>
        </p:nvSpPr>
        <p:spPr>
          <a:xfrm>
            <a:off x="4643438" y="2500312"/>
            <a:ext cx="4143388" cy="116955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err="1"/>
              <a:t>PreparedStatement</a:t>
            </a:r>
            <a:r>
              <a:rPr lang="en-US" sz="1400" dirty="0"/>
              <a:t> </a:t>
            </a:r>
            <a:r>
              <a:rPr lang="en-US" sz="1400" dirty="0" err="1"/>
              <a:t>pStmt</a:t>
            </a:r>
            <a:r>
              <a:rPr lang="en-US" sz="1400" dirty="0"/>
              <a:t> = </a:t>
            </a:r>
            <a:r>
              <a:rPr lang="en-US" sz="1400" dirty="0" err="1"/>
              <a:t>conn.prepareStatement</a:t>
            </a:r>
            <a:r>
              <a:rPr lang="en-US" sz="1400" dirty="0"/>
              <a:t>("delete from </a:t>
            </a:r>
            <a:r>
              <a:rPr lang="en-US" sz="1400" dirty="0" err="1"/>
              <a:t>tb_user</a:t>
            </a:r>
            <a:r>
              <a:rPr lang="en-US" sz="1400" dirty="0"/>
              <a:t> where username =?");</a:t>
            </a:r>
            <a:endParaRPr lang="zh-CN" altLang="en-US" sz="1400" dirty="0"/>
          </a:p>
          <a:p>
            <a:r>
              <a:rPr lang="en-US" sz="1400" dirty="0" err="1"/>
              <a:t>pStmt.setString</a:t>
            </a:r>
            <a:r>
              <a:rPr lang="en-US" sz="1400" dirty="0"/>
              <a:t>(1,"dream");</a:t>
            </a:r>
            <a:endParaRPr lang="zh-CN" altLang="en-US" sz="1400" dirty="0"/>
          </a:p>
          <a:p>
            <a:r>
              <a:rPr lang="en-US" sz="1400" dirty="0" err="1"/>
              <a:t>int</a:t>
            </a:r>
            <a:r>
              <a:rPr lang="en-US" sz="1400" dirty="0"/>
              <a:t> </a:t>
            </a:r>
            <a:r>
              <a:rPr lang="en-US" sz="1400" dirty="0" err="1"/>
              <a:t>rtn</a:t>
            </a:r>
            <a:r>
              <a:rPr lang="en-US" sz="1400" dirty="0"/>
              <a:t>= </a:t>
            </a:r>
            <a:r>
              <a:rPr lang="en-US" sz="1400" dirty="0" err="1"/>
              <a:t>pStmt.executeUpdate</a:t>
            </a:r>
            <a:r>
              <a:rPr lang="en-US" sz="1400" dirty="0"/>
              <a:t>();</a:t>
            </a:r>
            <a:endParaRPr lang="zh-CN" altLang="en-US" sz="1400"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小结</a:t>
            </a:r>
          </a:p>
        </p:txBody>
      </p:sp>
      <p:sp>
        <p:nvSpPr>
          <p:cNvPr id="20" name="Text Box 3"/>
          <p:cNvSpPr txBox="1">
            <a:spLocks noChangeArrowheads="1"/>
          </p:cNvSpPr>
          <p:nvPr/>
        </p:nvSpPr>
        <p:spPr bwMode="auto">
          <a:xfrm>
            <a:off x="467544" y="1635646"/>
            <a:ext cx="8291786" cy="2081788"/>
          </a:xfrm>
          <a:prstGeom prst="rect">
            <a:avLst/>
          </a:prstGeom>
          <a:noFill/>
          <a:ln w="9525">
            <a:noFill/>
            <a:miter lim="800000"/>
            <a:headEnd/>
            <a:tailEnd/>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本章首先介绍了</a:t>
            </a:r>
            <a:r>
              <a:rPr lang="en-US" altLang="zh-CN" b="1" dirty="0">
                <a:solidFill>
                  <a:schemeClr val="bg2">
                    <a:lumMod val="25000"/>
                  </a:schemeClr>
                </a:solidFill>
                <a:latin typeface="+mn-ea"/>
              </a:rPr>
              <a:t>JDBC</a:t>
            </a:r>
            <a:r>
              <a:rPr lang="zh-CN" altLang="en-US" b="1" dirty="0">
                <a:solidFill>
                  <a:schemeClr val="bg2">
                    <a:lumMod val="25000"/>
                  </a:schemeClr>
                </a:solidFill>
                <a:latin typeface="+mn-ea"/>
              </a:rPr>
              <a:t>技术以及</a:t>
            </a:r>
            <a:r>
              <a:rPr lang="en-US" altLang="zh-CN" b="1" dirty="0">
                <a:solidFill>
                  <a:schemeClr val="bg2">
                    <a:lumMod val="25000"/>
                  </a:schemeClr>
                </a:solidFill>
                <a:latin typeface="+mn-ea"/>
              </a:rPr>
              <a:t>JDBC</a:t>
            </a:r>
            <a:r>
              <a:rPr lang="zh-CN" altLang="en-US" b="1" dirty="0">
                <a:solidFill>
                  <a:schemeClr val="bg2">
                    <a:lumMod val="25000"/>
                  </a:schemeClr>
                </a:solidFill>
                <a:latin typeface="+mn-ea"/>
              </a:rPr>
              <a:t>中常用接口的应用，然后介绍了连接及访问数据库的方法以及各种常用数据库的连接方法，接着介绍对数据的查询、添加、修改和删除技术，最后还介绍了连接池技术的应用。这些技术都是应用</a:t>
            </a:r>
            <a:r>
              <a:rPr lang="en-US" altLang="zh-CN" b="1" dirty="0">
                <a:solidFill>
                  <a:schemeClr val="bg2">
                    <a:lumMod val="25000"/>
                  </a:schemeClr>
                </a:solidFill>
                <a:latin typeface="+mn-ea"/>
              </a:rPr>
              <a:t>JSP</a:t>
            </a:r>
            <a:r>
              <a:rPr lang="zh-CN" altLang="en-US" b="1" dirty="0">
                <a:solidFill>
                  <a:schemeClr val="bg2">
                    <a:lumMod val="25000"/>
                  </a:schemeClr>
                </a:solidFill>
                <a:latin typeface="+mn-ea"/>
              </a:rPr>
              <a:t>开发动态网站时必不可少的技术，读者应该重点掌握，并灵活应用。通过对本章的学习，读者完全可以编写出基于数据库的</a:t>
            </a:r>
            <a:r>
              <a:rPr lang="en-US" altLang="zh-CN" b="1" dirty="0">
                <a:solidFill>
                  <a:schemeClr val="bg2">
                    <a:lumMod val="25000"/>
                  </a:schemeClr>
                </a:solidFill>
                <a:latin typeface="+mn-ea"/>
              </a:rPr>
              <a:t>Web</a:t>
            </a:r>
            <a:r>
              <a:rPr lang="zh-CN" altLang="en-US" b="1" dirty="0">
                <a:solidFill>
                  <a:schemeClr val="bg2">
                    <a:lumMod val="25000"/>
                  </a:schemeClr>
                </a:solidFill>
                <a:latin typeface="+mn-ea"/>
              </a:rPr>
              <a:t>应用程序。</a:t>
            </a:r>
          </a:p>
        </p:txBody>
      </p:sp>
    </p:spTree>
    <p:extLst>
      <p:ext uri="{BB962C8B-B14F-4D97-AF65-F5344CB8AC3E}">
        <p14:creationId xmlns:p14="http://schemas.microsoft.com/office/powerpoint/2010/main" val="20270111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headEnd/>
            <a:tailEnd/>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itchFamily="34" charset="0"/>
              <a:ea typeface="Gulim"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247053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b="1" dirty="0">
                <a:solidFill>
                  <a:srgbClr val="FF6600"/>
                </a:solidFill>
                <a:latin typeface="Arial" charset="0"/>
                <a:ea typeface="隶书" pitchFamily="49" charset="-122"/>
              </a:rPr>
              <a:t>上机指导</a:t>
            </a:r>
          </a:p>
        </p:txBody>
      </p:sp>
      <p:sp>
        <p:nvSpPr>
          <p:cNvPr id="7" name="矩形 6"/>
          <p:cNvSpPr/>
          <p:nvPr/>
        </p:nvSpPr>
        <p:spPr>
          <a:xfrm>
            <a:off x="1000100" y="1643056"/>
            <a:ext cx="2723823" cy="369332"/>
          </a:xfrm>
          <a:prstGeom prst="rect">
            <a:avLst/>
          </a:prstGeom>
        </p:spPr>
        <p:txBody>
          <a:bodyPr wrap="none">
            <a:spAutoFit/>
          </a:bodyPr>
          <a:lstStyle/>
          <a:p>
            <a:r>
              <a:rPr lang="zh-CN" altLang="en-US" dirty="0"/>
              <a:t>编写数据库连接工具类。</a:t>
            </a:r>
          </a:p>
        </p:txBody>
      </p:sp>
      <p:pic>
        <p:nvPicPr>
          <p:cNvPr id="77826" name="Picture 2"/>
          <p:cNvPicPr>
            <a:picLocks noChangeAspect="1" noChangeArrowheads="1"/>
          </p:cNvPicPr>
          <p:nvPr/>
        </p:nvPicPr>
        <p:blipFill>
          <a:blip r:embed="rId3"/>
          <a:srcRect/>
          <a:stretch>
            <a:fillRect/>
          </a:stretch>
        </p:blipFill>
        <p:spPr bwMode="auto">
          <a:xfrm>
            <a:off x="4786314" y="1428742"/>
            <a:ext cx="2786082" cy="2857520"/>
          </a:xfrm>
          <a:prstGeom prst="rect">
            <a:avLst/>
          </a:prstGeom>
          <a:noFill/>
          <a:ln w="9525">
            <a:noFill/>
            <a:miter lim="800000"/>
            <a:headEnd/>
            <a:tailEnd/>
          </a:ln>
        </p:spPr>
      </p:pic>
    </p:spTree>
    <p:extLst>
      <p:ext uri="{BB962C8B-B14F-4D97-AF65-F5344CB8AC3E}">
        <p14:creationId xmlns:p14="http://schemas.microsoft.com/office/powerpoint/2010/main" val="202701119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1</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ea typeface="黑体" pitchFamily="49" charset="-122"/>
              </a:rPr>
              <a:t>JDBC</a:t>
            </a:r>
            <a:r>
              <a:rPr lang="zh-CN" altLang="en-US" b="1" dirty="0">
                <a:solidFill>
                  <a:schemeClr val="bg1"/>
                </a:solidFill>
                <a:latin typeface="Arial" charset="0"/>
                <a:ea typeface="黑体" pitchFamily="49" charset="-122"/>
              </a:rPr>
              <a:t>概述</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JDBC</a:t>
            </a:r>
            <a:r>
              <a:rPr lang="zh-CN" altLang="en-US" sz="2700" dirty="0">
                <a:solidFill>
                  <a:srgbClr val="FF6600"/>
                </a:solidFill>
                <a:latin typeface="Arial" charset="0"/>
                <a:ea typeface="隶书" pitchFamily="49" charset="-122"/>
              </a:rPr>
              <a:t>技术</a:t>
            </a:r>
          </a:p>
        </p:txBody>
      </p:sp>
      <p:sp>
        <p:nvSpPr>
          <p:cNvPr id="6" name="矩形 5"/>
          <p:cNvSpPr/>
          <p:nvPr/>
        </p:nvSpPr>
        <p:spPr>
          <a:xfrm>
            <a:off x="642910" y="1357305"/>
            <a:ext cx="7929618" cy="928694"/>
          </a:xfrm>
          <a:prstGeom prst="rect">
            <a:avLst/>
          </a:prstGeom>
        </p:spPr>
        <p:txBody>
          <a:bodyPr wrap="square">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JDBC</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的全称为</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a:t>
            </a:r>
            <a:r>
              <a:rPr lang="en-US"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DataBase</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Connectivity</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，是一套面向对象的应用程序接口（</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API</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），制定了统一的访问各类关系数据库的标准接口，为各个数据库厂商提供了标准接口的实现。</a:t>
            </a:r>
          </a:p>
        </p:txBody>
      </p:sp>
      <p:sp>
        <p:nvSpPr>
          <p:cNvPr id="7" name="矩形 6"/>
          <p:cNvSpPr/>
          <p:nvPr/>
        </p:nvSpPr>
        <p:spPr>
          <a:xfrm>
            <a:off x="1000100" y="2786064"/>
            <a:ext cx="6143668"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zh-CN" altLang="en-US" b="1" dirty="0">
                <a:ln/>
                <a:solidFill>
                  <a:schemeClr val="accent1"/>
                </a:solidFill>
              </a:rPr>
              <a:t>通常情况下使用</a:t>
            </a:r>
            <a:r>
              <a:rPr lang="en-US" b="1" dirty="0">
                <a:ln/>
                <a:solidFill>
                  <a:schemeClr val="accent1"/>
                </a:solidFill>
              </a:rPr>
              <a:t>JDBC</a:t>
            </a:r>
            <a:r>
              <a:rPr lang="zh-CN" altLang="en-US" b="1" dirty="0">
                <a:ln/>
                <a:solidFill>
                  <a:schemeClr val="accent1"/>
                </a:solidFill>
              </a:rPr>
              <a:t>完成以下操作：</a:t>
            </a:r>
          </a:p>
          <a:p>
            <a:r>
              <a:rPr lang="zh-CN" altLang="en-US" b="1" dirty="0">
                <a:ln/>
                <a:solidFill>
                  <a:schemeClr val="accent1"/>
                </a:solidFill>
              </a:rPr>
              <a:t>（</a:t>
            </a:r>
            <a:r>
              <a:rPr lang="en-US" b="1" dirty="0">
                <a:ln/>
                <a:solidFill>
                  <a:schemeClr val="accent1"/>
                </a:solidFill>
              </a:rPr>
              <a:t>1</a:t>
            </a:r>
            <a:r>
              <a:rPr lang="zh-CN" altLang="en-US" b="1" dirty="0">
                <a:ln/>
                <a:solidFill>
                  <a:schemeClr val="accent1"/>
                </a:solidFill>
              </a:rPr>
              <a:t>）同数据库建立连接；</a:t>
            </a:r>
          </a:p>
          <a:p>
            <a:r>
              <a:rPr lang="zh-CN" altLang="en-US" b="1" dirty="0">
                <a:ln/>
                <a:solidFill>
                  <a:schemeClr val="accent1"/>
                </a:solidFill>
              </a:rPr>
              <a:t>（</a:t>
            </a:r>
            <a:r>
              <a:rPr lang="en-US" b="1" dirty="0">
                <a:ln/>
                <a:solidFill>
                  <a:schemeClr val="accent1"/>
                </a:solidFill>
              </a:rPr>
              <a:t>2</a:t>
            </a:r>
            <a:r>
              <a:rPr lang="zh-CN" altLang="en-US" b="1" dirty="0">
                <a:ln/>
                <a:solidFill>
                  <a:schemeClr val="accent1"/>
                </a:solidFill>
              </a:rPr>
              <a:t>）向数据库发送</a:t>
            </a:r>
            <a:r>
              <a:rPr lang="en-US" b="1" dirty="0">
                <a:ln/>
                <a:solidFill>
                  <a:schemeClr val="accent1"/>
                </a:solidFill>
              </a:rPr>
              <a:t>SQL</a:t>
            </a:r>
            <a:r>
              <a:rPr lang="zh-CN" altLang="en-US" b="1" dirty="0">
                <a:ln/>
                <a:solidFill>
                  <a:schemeClr val="accent1"/>
                </a:solidFill>
              </a:rPr>
              <a:t>语句；</a:t>
            </a:r>
          </a:p>
          <a:p>
            <a:r>
              <a:rPr lang="zh-CN" altLang="en-US" b="1" dirty="0">
                <a:ln/>
                <a:solidFill>
                  <a:schemeClr val="accent1"/>
                </a:solidFill>
              </a:rPr>
              <a:t>（</a:t>
            </a:r>
            <a:r>
              <a:rPr lang="en-US" b="1" dirty="0">
                <a:ln/>
                <a:solidFill>
                  <a:schemeClr val="accent1"/>
                </a:solidFill>
              </a:rPr>
              <a:t>3</a:t>
            </a:r>
            <a:r>
              <a:rPr lang="zh-CN" altLang="en-US" b="1" dirty="0">
                <a:ln/>
                <a:solidFill>
                  <a:schemeClr val="accent1"/>
                </a:solidFill>
              </a:rPr>
              <a:t>）处理从数据库返回的结果。</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JDBC</a:t>
            </a:r>
            <a:r>
              <a:rPr lang="zh-CN" altLang="en-US" sz="2700" dirty="0">
                <a:solidFill>
                  <a:srgbClr val="FF6600"/>
                </a:solidFill>
                <a:latin typeface="Arial" charset="0"/>
                <a:ea typeface="隶书" pitchFamily="49" charset="-122"/>
              </a:rPr>
              <a:t>技术的优缺点</a:t>
            </a:r>
          </a:p>
        </p:txBody>
      </p:sp>
      <p:graphicFrame>
        <p:nvGraphicFramePr>
          <p:cNvPr id="13" name="图示 12"/>
          <p:cNvGraphicFramePr/>
          <p:nvPr/>
        </p:nvGraphicFramePr>
        <p:xfrm>
          <a:off x="1285852" y="1643056"/>
          <a:ext cx="6191272" cy="3103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en-US" altLang="zh-CN" sz="2700" dirty="0">
                <a:solidFill>
                  <a:srgbClr val="FF6600"/>
                </a:solidFill>
                <a:latin typeface="Arial" charset="0"/>
                <a:ea typeface="隶书" pitchFamily="49" charset="-122"/>
              </a:rPr>
              <a:t>JDBC</a:t>
            </a:r>
            <a:r>
              <a:rPr lang="zh-CN" altLang="en-US" sz="2700" dirty="0">
                <a:solidFill>
                  <a:srgbClr val="FF6600"/>
                </a:solidFill>
                <a:latin typeface="Arial" charset="0"/>
                <a:ea typeface="隶书" pitchFamily="49" charset="-122"/>
              </a:rPr>
              <a:t>驱动程序</a:t>
            </a:r>
          </a:p>
        </p:txBody>
      </p:sp>
      <p:graphicFrame>
        <p:nvGraphicFramePr>
          <p:cNvPr id="8" name="图示 7"/>
          <p:cNvGraphicFramePr/>
          <p:nvPr/>
        </p:nvGraphicFramePr>
        <p:xfrm>
          <a:off x="1428728" y="1785932"/>
          <a:ext cx="5072098" cy="2428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headEnd/>
            <a:tailEnd/>
          </a:ln>
          <a:effectLst/>
        </p:spPr>
        <p:txBody>
          <a:bodyPr lIns="68580" tIns="34290" rIns="68580" bIns="34290">
            <a:spAutoFit/>
          </a:bodyPr>
          <a:lstStyle/>
          <a:p>
            <a:pPr>
              <a:spcBef>
                <a:spcPct val="0"/>
              </a:spcBef>
            </a:pPr>
            <a:r>
              <a:rPr lang="en-US" altLang="zh-CN" b="1" dirty="0">
                <a:solidFill>
                  <a:srgbClr val="FF6600"/>
                </a:solidFill>
                <a:latin typeface="Arial" charset="0"/>
                <a:ea typeface="黑体" pitchFamily="49" charset="-122"/>
              </a:rPr>
              <a:t>2</a:t>
            </a:r>
            <a:r>
              <a:rPr lang="en-US" altLang="zh-CN" sz="1500" b="1" dirty="0">
                <a:solidFill>
                  <a:schemeClr val="bg1"/>
                </a:solidFill>
                <a:latin typeface="Arial" charset="0"/>
                <a:ea typeface="黑体" pitchFamily="49" charset="-122"/>
              </a:rPr>
              <a:t>       </a:t>
            </a:r>
            <a:r>
              <a:rPr lang="en-US" altLang="zh-CN" b="1" dirty="0">
                <a:solidFill>
                  <a:schemeClr val="bg1"/>
                </a:solidFill>
                <a:latin typeface="Arial" charset="0"/>
                <a:ea typeface="黑体" pitchFamily="49" charset="-122"/>
              </a:rPr>
              <a:t>JDBC</a:t>
            </a:r>
            <a:r>
              <a:rPr lang="zh-CN" altLang="en-US" b="1" dirty="0">
                <a:solidFill>
                  <a:schemeClr val="bg1"/>
                </a:solidFill>
                <a:latin typeface="Arial" charset="0"/>
                <a:ea typeface="黑体" pitchFamily="49" charset="-122"/>
              </a:rPr>
              <a:t>中的常用接口</a:t>
            </a:r>
          </a:p>
        </p:txBody>
      </p:sp>
    </p:spTree>
    <p:extLst>
      <p:ext uri="{BB962C8B-B14F-4D97-AF65-F5344CB8AC3E}">
        <p14:creationId xmlns:p14="http://schemas.microsoft.com/office/powerpoint/2010/main" val="159079819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驱动程序接口</a:t>
            </a:r>
            <a:r>
              <a:rPr lang="en-US" altLang="zh-CN" sz="2700" dirty="0">
                <a:solidFill>
                  <a:srgbClr val="FF6600"/>
                </a:solidFill>
                <a:latin typeface="Arial" charset="0"/>
                <a:ea typeface="隶书" pitchFamily="49" charset="-122"/>
              </a:rPr>
              <a:t>Driver</a:t>
            </a:r>
            <a:endParaRPr lang="zh-CN" altLang="en-US" sz="2700" dirty="0">
              <a:solidFill>
                <a:srgbClr val="FF6600"/>
              </a:solidFill>
              <a:latin typeface="Arial" charset="0"/>
              <a:ea typeface="隶书" pitchFamily="49" charset="-122"/>
            </a:endParaRPr>
          </a:p>
        </p:txBody>
      </p:sp>
      <p:sp>
        <p:nvSpPr>
          <p:cNvPr id="6" name="矩形 5"/>
          <p:cNvSpPr/>
          <p:nvPr/>
        </p:nvSpPr>
        <p:spPr>
          <a:xfrm>
            <a:off x="785786" y="1928808"/>
            <a:ext cx="750099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dirty="0"/>
              <a:t>通过</a:t>
            </a:r>
            <a:r>
              <a:rPr lang="en-US" dirty="0" err="1"/>
              <a:t>java.lang.Class</a:t>
            </a:r>
            <a:r>
              <a:rPr lang="zh-CN" altLang="en-US" dirty="0"/>
              <a:t>类的静态方法</a:t>
            </a:r>
            <a:r>
              <a:rPr lang="en-US" dirty="0" err="1"/>
              <a:t>forName</a:t>
            </a:r>
            <a:r>
              <a:rPr lang="en-US" dirty="0"/>
              <a:t>(String </a:t>
            </a:r>
            <a:r>
              <a:rPr lang="en-US" dirty="0" err="1"/>
              <a:t>className</a:t>
            </a:r>
            <a:r>
              <a:rPr lang="en-US" dirty="0"/>
              <a:t>)</a:t>
            </a:r>
            <a:r>
              <a:rPr lang="zh-CN" altLang="en-US" dirty="0"/>
              <a:t>，加载要连接数据库的</a:t>
            </a:r>
            <a:r>
              <a:rPr lang="en-US" dirty="0"/>
              <a:t>Driver</a:t>
            </a:r>
            <a:r>
              <a:rPr lang="zh-CN" altLang="en-US" dirty="0"/>
              <a:t>类，该方法的入口参数为要加载</a:t>
            </a:r>
            <a:r>
              <a:rPr lang="en-US" dirty="0"/>
              <a:t>Driver</a:t>
            </a:r>
            <a:r>
              <a:rPr lang="zh-CN" altLang="en-US" dirty="0"/>
              <a:t>类的完整包名。</a:t>
            </a:r>
          </a:p>
        </p:txBody>
      </p:sp>
      <p:sp>
        <p:nvSpPr>
          <p:cNvPr id="7" name="矩形 6"/>
          <p:cNvSpPr/>
          <p:nvPr/>
        </p:nvSpPr>
        <p:spPr>
          <a:xfrm>
            <a:off x="2000232" y="3071816"/>
            <a:ext cx="4214842" cy="36933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err="1"/>
              <a:t>Class.forName</a:t>
            </a:r>
            <a:r>
              <a:rPr lang="en-US" dirty="0"/>
              <a:t>("</a:t>
            </a:r>
            <a:r>
              <a:rPr lang="en-US" dirty="0" err="1"/>
              <a:t>com.mysql.jdbc.Driver</a:t>
            </a:r>
            <a:r>
              <a:rPr lang="en-US" dirty="0"/>
              <a:t>");</a:t>
            </a:r>
            <a:endParaRPr lang="zh-CN" altLang="en-US" dirty="0"/>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685247" cy="708422"/>
          </a:xfrm>
          <a:prstGeom prst="rect">
            <a:avLst/>
          </a:prstGeom>
          <a:noFill/>
          <a:ln w="9525">
            <a:noFill/>
            <a:miter lim="800000"/>
            <a:headEnd/>
            <a:tailEnd/>
          </a:ln>
          <a:effectLst/>
        </p:spPr>
        <p:txBody>
          <a:bodyPr lIns="68580" tIns="34290" rIns="68580" bIns="34290" anchor="ctr"/>
          <a:lstStyle/>
          <a:p>
            <a:pPr algn="ctr">
              <a:spcBef>
                <a:spcPct val="0"/>
              </a:spcBef>
              <a:buFontTx/>
              <a:buNone/>
            </a:pPr>
            <a:r>
              <a:rPr lang="zh-CN" altLang="en-US" sz="2700" dirty="0">
                <a:solidFill>
                  <a:srgbClr val="FF6600"/>
                </a:solidFill>
                <a:latin typeface="Arial" charset="0"/>
                <a:ea typeface="隶书" pitchFamily="49" charset="-122"/>
              </a:rPr>
              <a:t>驱动程序管理器</a:t>
            </a:r>
            <a:r>
              <a:rPr lang="en-US" altLang="zh-CN" sz="2700" dirty="0" err="1">
                <a:solidFill>
                  <a:srgbClr val="FF6600"/>
                </a:solidFill>
                <a:latin typeface="Arial" charset="0"/>
                <a:ea typeface="隶书" pitchFamily="49" charset="-122"/>
              </a:rPr>
              <a:t>DriverManager</a:t>
            </a:r>
            <a:endParaRPr lang="zh-CN" altLang="en-US" sz="2700" dirty="0">
              <a:solidFill>
                <a:srgbClr val="FF6600"/>
              </a:solidFill>
              <a:latin typeface="Arial" charset="0"/>
              <a:ea typeface="隶书" pitchFamily="49" charset="-122"/>
            </a:endParaRPr>
          </a:p>
        </p:txBody>
      </p:sp>
      <p:graphicFrame>
        <p:nvGraphicFramePr>
          <p:cNvPr id="9" name="表格 8"/>
          <p:cNvGraphicFramePr>
            <a:graphicFrameLocks noGrp="1"/>
          </p:cNvGraphicFramePr>
          <p:nvPr/>
        </p:nvGraphicFramePr>
        <p:xfrm>
          <a:off x="1214414" y="2071684"/>
          <a:ext cx="6096000" cy="2032000"/>
        </p:xfrm>
        <a:graphic>
          <a:graphicData uri="http://schemas.openxmlformats.org/drawingml/2006/table">
            <a:tbl>
              <a:tblPr firstRow="1" bandRow="1">
                <a:tableStyleId>{D27102A9-8310-4765-A935-A1911B00CA55}</a:tableStyleId>
              </a:tblPr>
              <a:tblGrid>
                <a:gridCol w="2714644">
                  <a:extLst>
                    <a:ext uri="{9D8B030D-6E8A-4147-A177-3AD203B41FA5}">
                      <a16:colId xmlns:a16="http://schemas.microsoft.com/office/drawing/2014/main" val="20000"/>
                    </a:ext>
                  </a:extLst>
                </a:gridCol>
                <a:gridCol w="3381356">
                  <a:extLst>
                    <a:ext uri="{9D8B030D-6E8A-4147-A177-3AD203B41FA5}">
                      <a16:colId xmlns:a16="http://schemas.microsoft.com/office/drawing/2014/main" val="20001"/>
                    </a:ext>
                  </a:extLst>
                </a:gridCol>
              </a:tblGrid>
              <a:tr h="370840">
                <a:tc>
                  <a:txBody>
                    <a:bodyPr/>
                    <a:lstStyle/>
                    <a:p>
                      <a:pPr algn="ctr">
                        <a:spcBef>
                          <a:spcPts val="120"/>
                        </a:spcBef>
                        <a:spcAft>
                          <a:spcPts val="120"/>
                        </a:spcAft>
                      </a:pPr>
                      <a:r>
                        <a:rPr lang="zh-CN" sz="1800" kern="100" dirty="0"/>
                        <a:t>方 法 名 称</a:t>
                      </a:r>
                      <a:endParaRPr lang="zh-CN" sz="1800" kern="100" dirty="0">
                        <a:latin typeface="Times New Roman"/>
                        <a:ea typeface="方正书宋简体"/>
                        <a:cs typeface="Times New Roman"/>
                      </a:endParaRPr>
                    </a:p>
                  </a:txBody>
                  <a:tcPr marL="68580" marR="68580" marT="0" marB="0" anchor="ctr"/>
                </a:tc>
                <a:tc>
                  <a:txBody>
                    <a:bodyPr/>
                    <a:lstStyle/>
                    <a:p>
                      <a:pPr algn="ctr">
                        <a:spcBef>
                          <a:spcPts val="120"/>
                        </a:spcBef>
                        <a:spcAft>
                          <a:spcPts val="120"/>
                        </a:spcAft>
                      </a:pPr>
                      <a:r>
                        <a:rPr lang="zh-CN" sz="1800" kern="100" dirty="0"/>
                        <a:t>功 能 描 述</a:t>
                      </a:r>
                      <a:endParaRPr lang="zh-CN" sz="18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0"/>
                  </a:ext>
                </a:extLst>
              </a:tr>
              <a:tr h="370840">
                <a:tc>
                  <a:txBody>
                    <a:bodyPr/>
                    <a:lstStyle/>
                    <a:p>
                      <a:pPr algn="just">
                        <a:spcBef>
                          <a:spcPts val="120"/>
                        </a:spcBef>
                        <a:spcAft>
                          <a:spcPts val="120"/>
                        </a:spcAft>
                      </a:pPr>
                      <a:r>
                        <a:rPr lang="en-US" sz="1200" kern="100"/>
                        <a:t>getConnection(String url, String user, String password)</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为静态方法，用来获得数据库连接，有</a:t>
                      </a:r>
                      <a:r>
                        <a:rPr lang="en-US" sz="1200" kern="100"/>
                        <a:t>3</a:t>
                      </a:r>
                      <a:r>
                        <a:rPr lang="zh-CN" sz="1200" kern="100"/>
                        <a:t>个入口参数，依次为要连接数据库的</a:t>
                      </a:r>
                      <a:r>
                        <a:rPr lang="en-US" sz="1200" kern="100"/>
                        <a:t>URL</a:t>
                      </a:r>
                      <a:r>
                        <a:rPr lang="zh-CN" sz="1200" kern="100"/>
                        <a:t>、用户名和密码，返回值类型为</a:t>
                      </a:r>
                      <a:r>
                        <a:rPr lang="en-US" sz="1200" kern="100"/>
                        <a:t>java.sql.Connection</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1"/>
                  </a:ext>
                </a:extLst>
              </a:tr>
              <a:tr h="370840">
                <a:tc>
                  <a:txBody>
                    <a:bodyPr/>
                    <a:lstStyle/>
                    <a:p>
                      <a:pPr algn="just">
                        <a:spcBef>
                          <a:spcPts val="120"/>
                        </a:spcBef>
                        <a:spcAft>
                          <a:spcPts val="120"/>
                        </a:spcAft>
                      </a:pPr>
                      <a:r>
                        <a:rPr lang="en-US" sz="1200" kern="100"/>
                        <a:t>setLoginTimeout(int seconds)</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为静态方法，用来设置每次等待建立数据库连接的最长时间</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2"/>
                  </a:ext>
                </a:extLst>
              </a:tr>
              <a:tr h="370840">
                <a:tc>
                  <a:txBody>
                    <a:bodyPr/>
                    <a:lstStyle/>
                    <a:p>
                      <a:pPr algn="just">
                        <a:spcBef>
                          <a:spcPts val="120"/>
                        </a:spcBef>
                        <a:spcAft>
                          <a:spcPts val="120"/>
                        </a:spcAft>
                      </a:pPr>
                      <a:r>
                        <a:rPr lang="en-US" sz="1200" kern="100"/>
                        <a:t>setLogWriter(java.io.PrintWriter out)</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a:t>为静态方法，用来设置日志的输出对象</a:t>
                      </a:r>
                      <a:endParaRPr lang="zh-CN" sz="1200" kern="10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3"/>
                  </a:ext>
                </a:extLst>
              </a:tr>
              <a:tr h="370840">
                <a:tc>
                  <a:txBody>
                    <a:bodyPr/>
                    <a:lstStyle/>
                    <a:p>
                      <a:pPr algn="just">
                        <a:spcBef>
                          <a:spcPts val="120"/>
                        </a:spcBef>
                        <a:spcAft>
                          <a:spcPts val="120"/>
                        </a:spcAft>
                      </a:pPr>
                      <a:r>
                        <a:rPr lang="en-US" sz="1200" kern="100"/>
                        <a:t>println(String message)</a:t>
                      </a:r>
                      <a:endParaRPr lang="zh-CN" sz="1200" kern="100">
                        <a:latin typeface="Times New Roman"/>
                        <a:ea typeface="方正书宋简体"/>
                        <a:cs typeface="Times New Roman"/>
                      </a:endParaRPr>
                    </a:p>
                  </a:txBody>
                  <a:tcPr marL="68580" marR="68580" marT="0" marB="0" anchor="ctr"/>
                </a:tc>
                <a:tc>
                  <a:txBody>
                    <a:bodyPr/>
                    <a:lstStyle/>
                    <a:p>
                      <a:pPr algn="just">
                        <a:spcBef>
                          <a:spcPts val="120"/>
                        </a:spcBef>
                        <a:spcAft>
                          <a:spcPts val="120"/>
                        </a:spcAft>
                      </a:pPr>
                      <a:r>
                        <a:rPr lang="zh-CN" sz="1200" kern="100" dirty="0"/>
                        <a:t>为静态方法，用来输出指定消息到当前的</a:t>
                      </a:r>
                      <a:r>
                        <a:rPr lang="en-US" sz="1200" kern="100" dirty="0"/>
                        <a:t>JDBC</a:t>
                      </a:r>
                      <a:r>
                        <a:rPr lang="zh-CN" sz="1200" kern="100" dirty="0"/>
                        <a:t>日志流</a:t>
                      </a:r>
                      <a:endParaRPr lang="zh-CN" sz="1200" kern="100" dirty="0">
                        <a:latin typeface="Times New Roman"/>
                        <a:ea typeface="方正书宋简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矩形 9"/>
          <p:cNvSpPr/>
          <p:nvPr/>
        </p:nvSpPr>
        <p:spPr>
          <a:xfrm>
            <a:off x="2571736" y="1571618"/>
            <a:ext cx="3447419" cy="369332"/>
          </a:xfrm>
          <a:prstGeom prst="rect">
            <a:avLst/>
          </a:prstGeom>
        </p:spPr>
        <p:txBody>
          <a:bodyPr wrap="none">
            <a:spAutoFit/>
          </a:bodyPr>
          <a:lstStyle/>
          <a:p>
            <a:r>
              <a:rPr lang="en-US" dirty="0" err="1"/>
              <a:t>DriverManager</a:t>
            </a:r>
            <a:r>
              <a:rPr lang="zh-CN" altLang="en-US" dirty="0"/>
              <a:t>类提供的常用方法</a:t>
            </a:r>
          </a:p>
        </p:txBody>
      </p:sp>
    </p:spTree>
  </p:cSld>
  <p:clrMapOvr>
    <a:masterClrMapping/>
  </p:clrMapOvr>
  <p:transition spd="med">
    <p:wipe dir="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8196</TotalTime>
  <Words>2310</Words>
  <Application>Microsoft Macintosh PowerPoint</Application>
  <PresentationFormat>全屏显示(16:9)</PresentationFormat>
  <Paragraphs>196</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黑体</vt:lpstr>
      <vt:lpstr>楷体</vt:lpstr>
      <vt:lpstr>宋体</vt:lpstr>
      <vt:lpstr>Arial</vt:lpstr>
      <vt:lpstr>Calibri</vt:lpstr>
      <vt:lpstr>Lucida Sans Unicode</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xiang chen</cp:lastModifiedBy>
  <cp:revision>794</cp:revision>
  <dcterms:created xsi:type="dcterms:W3CDTF">2014-12-17T01:03:54Z</dcterms:created>
  <dcterms:modified xsi:type="dcterms:W3CDTF">2023-03-27T03:48:15Z</dcterms:modified>
</cp:coreProperties>
</file>