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9" r:id="rId2"/>
    <p:sldId id="260" r:id="rId3"/>
    <p:sldId id="509" r:id="rId4"/>
    <p:sldId id="694" r:id="rId5"/>
    <p:sldId id="691" r:id="rId6"/>
    <p:sldId id="695" r:id="rId7"/>
    <p:sldId id="696" r:id="rId8"/>
    <p:sldId id="697" r:id="rId9"/>
    <p:sldId id="698" r:id="rId10"/>
    <p:sldId id="692" r:id="rId11"/>
    <p:sldId id="700" r:id="rId12"/>
    <p:sldId id="693" r:id="rId13"/>
    <p:sldId id="701" r:id="rId14"/>
    <p:sldId id="702" r:id="rId15"/>
    <p:sldId id="449" r:id="rId16"/>
    <p:sldId id="703" r:id="rId1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  <a:srgbClr val="F11F0F"/>
    <a:srgbClr val="956B8C"/>
    <a:srgbClr val="F79646"/>
    <a:srgbClr val="D0EC46"/>
    <a:srgbClr val="58E046"/>
    <a:srgbClr val="48D2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9"/>
  </p:normalViewPr>
  <p:slideViewPr>
    <p:cSldViewPr>
      <p:cViewPr varScale="1">
        <p:scale>
          <a:sx n="136" d="100"/>
          <a:sy n="136" d="100"/>
        </p:scale>
        <p:origin x="960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1BBC95-E6E2-4F21-9098-39B1879AD77E}" type="doc">
      <dgm:prSet loTypeId="urn:microsoft.com/office/officeart/2005/8/layout/equation1" loCatId="relationship" qsTypeId="urn:microsoft.com/office/officeart/2005/8/quickstyle/simple4" qsCatId="simple" csTypeId="urn:microsoft.com/office/officeart/2005/8/colors/accent0_2" csCatId="mainScheme" phldr="1"/>
      <dgm:spPr/>
    </dgm:pt>
    <dgm:pt modelId="{F1DB554B-1A83-430D-8BE0-FBF63D196AC4}">
      <dgm:prSet phldrT="[文本]"/>
      <dgm:spPr/>
      <dgm:t>
        <a:bodyPr/>
        <a:lstStyle/>
        <a:p>
          <a:r>
            <a:rPr lang="en-US" dirty="0"/>
            <a:t>Logger</a:t>
          </a:r>
          <a:endParaRPr lang="zh-CN" altLang="en-US" dirty="0"/>
        </a:p>
      </dgm:t>
    </dgm:pt>
    <dgm:pt modelId="{D2428184-1405-4936-A140-3919360E2AB0}" type="parTrans" cxnId="{7D9DDF52-20E3-4F5E-9E2E-4E11116E675A}">
      <dgm:prSet/>
      <dgm:spPr/>
      <dgm:t>
        <a:bodyPr/>
        <a:lstStyle/>
        <a:p>
          <a:endParaRPr lang="zh-CN" altLang="en-US"/>
        </a:p>
      </dgm:t>
    </dgm:pt>
    <dgm:pt modelId="{8A423571-990D-4436-8D2A-5B6E6EAF32E4}" type="sibTrans" cxnId="{7D9DDF52-20E3-4F5E-9E2E-4E11116E675A}">
      <dgm:prSet/>
      <dgm:spPr/>
      <dgm:t>
        <a:bodyPr/>
        <a:lstStyle/>
        <a:p>
          <a:endParaRPr lang="zh-CN" altLang="en-US"/>
        </a:p>
      </dgm:t>
    </dgm:pt>
    <dgm:pt modelId="{66386F62-62E5-43A9-B88C-F992D51C77AC}">
      <dgm:prSet phldrT="[文本]"/>
      <dgm:spPr/>
      <dgm:t>
        <a:bodyPr/>
        <a:lstStyle/>
        <a:p>
          <a:r>
            <a:rPr lang="en-US" dirty="0"/>
            <a:t>Layout</a:t>
          </a:r>
          <a:endParaRPr lang="zh-CN" altLang="en-US" dirty="0"/>
        </a:p>
      </dgm:t>
    </dgm:pt>
    <dgm:pt modelId="{84FAA31F-E35C-4CCC-A4D0-7F59C522AE24}" type="parTrans" cxnId="{D08FCD01-1BD7-4C8E-BE03-FC4EF59E5A9E}">
      <dgm:prSet/>
      <dgm:spPr/>
      <dgm:t>
        <a:bodyPr/>
        <a:lstStyle/>
        <a:p>
          <a:endParaRPr lang="zh-CN" altLang="en-US"/>
        </a:p>
      </dgm:t>
    </dgm:pt>
    <dgm:pt modelId="{BF736679-641E-45C1-9230-E5B280111EEB}" type="sibTrans" cxnId="{D08FCD01-1BD7-4C8E-BE03-FC4EF59E5A9E}">
      <dgm:prSet/>
      <dgm:spPr/>
      <dgm:t>
        <a:bodyPr/>
        <a:lstStyle/>
        <a:p>
          <a:endParaRPr lang="zh-CN" altLang="en-US"/>
        </a:p>
      </dgm:t>
    </dgm:pt>
    <dgm:pt modelId="{D9556CD3-4D4B-4FE9-84A2-1E59FA3B9D09}">
      <dgm:prSet phldrT="[文本]"/>
      <dgm:spPr/>
      <dgm:t>
        <a:bodyPr/>
        <a:lstStyle/>
        <a:p>
          <a:r>
            <a:rPr lang="en-US" dirty="0" err="1"/>
            <a:t>Appender</a:t>
          </a:r>
          <a:endParaRPr lang="zh-CN" altLang="en-US" dirty="0"/>
        </a:p>
      </dgm:t>
    </dgm:pt>
    <dgm:pt modelId="{64CBD8F1-61B0-4D89-91D5-E14FD401285B}" type="parTrans" cxnId="{DC3EDCDA-E35D-4E71-85C2-326CBD101559}">
      <dgm:prSet/>
      <dgm:spPr/>
      <dgm:t>
        <a:bodyPr/>
        <a:lstStyle/>
        <a:p>
          <a:endParaRPr lang="zh-CN" altLang="en-US"/>
        </a:p>
      </dgm:t>
    </dgm:pt>
    <dgm:pt modelId="{898D0542-66F3-47B0-BB32-2394E4AA2389}" type="sibTrans" cxnId="{DC3EDCDA-E35D-4E71-85C2-326CBD101559}">
      <dgm:prSet/>
      <dgm:spPr/>
      <dgm:t>
        <a:bodyPr/>
        <a:lstStyle/>
        <a:p>
          <a:endParaRPr lang="zh-CN" altLang="en-US"/>
        </a:p>
      </dgm:t>
    </dgm:pt>
    <dgm:pt modelId="{5C6632B2-4435-4174-943B-E3FA16B6BAE5}">
      <dgm:prSet/>
      <dgm:spPr/>
      <dgm:t>
        <a:bodyPr/>
        <a:lstStyle/>
        <a:p>
          <a:r>
            <a:rPr lang="en-US"/>
            <a:t>Log4j</a:t>
          </a:r>
          <a:endParaRPr lang="zh-CN" altLang="en-US"/>
        </a:p>
      </dgm:t>
    </dgm:pt>
    <dgm:pt modelId="{34540DE1-F1E2-4CB5-A004-D53D17FDD6B1}" type="parTrans" cxnId="{000A2DDA-6294-455C-A263-4FD7244CFCD2}">
      <dgm:prSet/>
      <dgm:spPr/>
      <dgm:t>
        <a:bodyPr/>
        <a:lstStyle/>
        <a:p>
          <a:endParaRPr lang="zh-CN" altLang="en-US"/>
        </a:p>
      </dgm:t>
    </dgm:pt>
    <dgm:pt modelId="{00C8E4FC-46D3-4447-9622-87B89EAFC584}" type="sibTrans" cxnId="{000A2DDA-6294-455C-A263-4FD7244CFCD2}">
      <dgm:prSet/>
      <dgm:spPr/>
      <dgm:t>
        <a:bodyPr/>
        <a:lstStyle/>
        <a:p>
          <a:endParaRPr lang="zh-CN" altLang="en-US"/>
        </a:p>
      </dgm:t>
    </dgm:pt>
    <dgm:pt modelId="{539F78CF-5771-47FF-A7BE-3EFEE08E28C6}" type="pres">
      <dgm:prSet presAssocID="{3F1BBC95-E6E2-4F21-9098-39B1879AD77E}" presName="linearFlow" presStyleCnt="0">
        <dgm:presLayoutVars>
          <dgm:dir/>
          <dgm:resizeHandles val="exact"/>
        </dgm:presLayoutVars>
      </dgm:prSet>
      <dgm:spPr/>
    </dgm:pt>
    <dgm:pt modelId="{F934982E-6166-4BF8-B04E-407F2A193144}" type="pres">
      <dgm:prSet presAssocID="{F1DB554B-1A83-430D-8BE0-FBF63D196AC4}" presName="node" presStyleLbl="node1" presStyleIdx="0" presStyleCnt="4">
        <dgm:presLayoutVars>
          <dgm:bulletEnabled val="1"/>
        </dgm:presLayoutVars>
      </dgm:prSet>
      <dgm:spPr/>
    </dgm:pt>
    <dgm:pt modelId="{B2322CE0-7D13-4791-A14F-0FD2F6C14711}" type="pres">
      <dgm:prSet presAssocID="{8A423571-990D-4436-8D2A-5B6E6EAF32E4}" presName="spacerL" presStyleCnt="0"/>
      <dgm:spPr/>
    </dgm:pt>
    <dgm:pt modelId="{A25ACE6E-B11F-4D0E-AE54-6FAC3E8523AF}" type="pres">
      <dgm:prSet presAssocID="{8A423571-990D-4436-8D2A-5B6E6EAF32E4}" presName="sibTrans" presStyleLbl="sibTrans2D1" presStyleIdx="0" presStyleCnt="3"/>
      <dgm:spPr/>
    </dgm:pt>
    <dgm:pt modelId="{1B3FF5A6-AFC5-4670-9600-85BF28C64781}" type="pres">
      <dgm:prSet presAssocID="{8A423571-990D-4436-8D2A-5B6E6EAF32E4}" presName="spacerR" presStyleCnt="0"/>
      <dgm:spPr/>
    </dgm:pt>
    <dgm:pt modelId="{A1A305B0-B3FF-4083-93C9-E0870113D663}" type="pres">
      <dgm:prSet presAssocID="{D9556CD3-4D4B-4FE9-84A2-1E59FA3B9D09}" presName="node" presStyleLbl="node1" presStyleIdx="1" presStyleCnt="4">
        <dgm:presLayoutVars>
          <dgm:bulletEnabled val="1"/>
        </dgm:presLayoutVars>
      </dgm:prSet>
      <dgm:spPr/>
    </dgm:pt>
    <dgm:pt modelId="{E3B06263-6E6E-4499-9C65-90BC7ED8AF35}" type="pres">
      <dgm:prSet presAssocID="{898D0542-66F3-47B0-BB32-2394E4AA2389}" presName="spacerL" presStyleCnt="0"/>
      <dgm:spPr/>
    </dgm:pt>
    <dgm:pt modelId="{3FF766D6-5323-4881-B40C-317F68549BE7}" type="pres">
      <dgm:prSet presAssocID="{898D0542-66F3-47B0-BB32-2394E4AA2389}" presName="sibTrans" presStyleLbl="sibTrans2D1" presStyleIdx="1" presStyleCnt="3"/>
      <dgm:spPr/>
    </dgm:pt>
    <dgm:pt modelId="{D300A85B-0EE7-45F0-873F-A8A92F114719}" type="pres">
      <dgm:prSet presAssocID="{898D0542-66F3-47B0-BB32-2394E4AA2389}" presName="spacerR" presStyleCnt="0"/>
      <dgm:spPr/>
    </dgm:pt>
    <dgm:pt modelId="{8A1613E8-53BB-44DA-BB43-B19DAA55ACCE}" type="pres">
      <dgm:prSet presAssocID="{66386F62-62E5-43A9-B88C-F992D51C77AC}" presName="node" presStyleLbl="node1" presStyleIdx="2" presStyleCnt="4">
        <dgm:presLayoutVars>
          <dgm:bulletEnabled val="1"/>
        </dgm:presLayoutVars>
      </dgm:prSet>
      <dgm:spPr/>
    </dgm:pt>
    <dgm:pt modelId="{4D978945-DB3F-4E71-BFD0-06AED96414CD}" type="pres">
      <dgm:prSet presAssocID="{BF736679-641E-45C1-9230-E5B280111EEB}" presName="spacerL" presStyleCnt="0"/>
      <dgm:spPr/>
    </dgm:pt>
    <dgm:pt modelId="{7229C5E0-9626-4EAD-8DC0-9E6DE30A6F04}" type="pres">
      <dgm:prSet presAssocID="{BF736679-641E-45C1-9230-E5B280111EEB}" presName="sibTrans" presStyleLbl="sibTrans2D1" presStyleIdx="2" presStyleCnt="3"/>
      <dgm:spPr/>
    </dgm:pt>
    <dgm:pt modelId="{3DB474B8-5638-4FBD-9AC1-3EEAC0746BE5}" type="pres">
      <dgm:prSet presAssocID="{BF736679-641E-45C1-9230-E5B280111EEB}" presName="spacerR" presStyleCnt="0"/>
      <dgm:spPr/>
    </dgm:pt>
    <dgm:pt modelId="{CF5684FB-E664-4887-AA3E-E2DC4179DF39}" type="pres">
      <dgm:prSet presAssocID="{5C6632B2-4435-4174-943B-E3FA16B6BAE5}" presName="node" presStyleLbl="node1" presStyleIdx="3" presStyleCnt="4">
        <dgm:presLayoutVars>
          <dgm:bulletEnabled val="1"/>
        </dgm:presLayoutVars>
      </dgm:prSet>
      <dgm:spPr/>
    </dgm:pt>
  </dgm:ptLst>
  <dgm:cxnLst>
    <dgm:cxn modelId="{D08FCD01-1BD7-4C8E-BE03-FC4EF59E5A9E}" srcId="{3F1BBC95-E6E2-4F21-9098-39B1879AD77E}" destId="{66386F62-62E5-43A9-B88C-F992D51C77AC}" srcOrd="2" destOrd="0" parTransId="{84FAA31F-E35C-4CCC-A4D0-7F59C522AE24}" sibTransId="{BF736679-641E-45C1-9230-E5B280111EEB}"/>
    <dgm:cxn modelId="{E079320B-ABE1-4479-B4B5-C8A2C4E5F204}" type="presOf" srcId="{8A423571-990D-4436-8D2A-5B6E6EAF32E4}" destId="{A25ACE6E-B11F-4D0E-AE54-6FAC3E8523AF}" srcOrd="0" destOrd="0" presId="urn:microsoft.com/office/officeart/2005/8/layout/equation1"/>
    <dgm:cxn modelId="{00E7000F-C68C-471E-BA39-94B1A7A15E88}" type="presOf" srcId="{5C6632B2-4435-4174-943B-E3FA16B6BAE5}" destId="{CF5684FB-E664-4887-AA3E-E2DC4179DF39}" srcOrd="0" destOrd="0" presId="urn:microsoft.com/office/officeart/2005/8/layout/equation1"/>
    <dgm:cxn modelId="{CF9B3833-261E-41DA-96B6-8A2F4DBC9024}" type="presOf" srcId="{898D0542-66F3-47B0-BB32-2394E4AA2389}" destId="{3FF766D6-5323-4881-B40C-317F68549BE7}" srcOrd="0" destOrd="0" presId="urn:microsoft.com/office/officeart/2005/8/layout/equation1"/>
    <dgm:cxn modelId="{8F45B14C-EC8F-46FC-8B47-FE9D2BAF687B}" type="presOf" srcId="{D9556CD3-4D4B-4FE9-84A2-1E59FA3B9D09}" destId="{A1A305B0-B3FF-4083-93C9-E0870113D663}" srcOrd="0" destOrd="0" presId="urn:microsoft.com/office/officeart/2005/8/layout/equation1"/>
    <dgm:cxn modelId="{7D9DDF52-20E3-4F5E-9E2E-4E11116E675A}" srcId="{3F1BBC95-E6E2-4F21-9098-39B1879AD77E}" destId="{F1DB554B-1A83-430D-8BE0-FBF63D196AC4}" srcOrd="0" destOrd="0" parTransId="{D2428184-1405-4936-A140-3919360E2AB0}" sibTransId="{8A423571-990D-4436-8D2A-5B6E6EAF32E4}"/>
    <dgm:cxn modelId="{7387AE65-79ED-4C29-B1C4-93A1E634F388}" type="presOf" srcId="{BF736679-641E-45C1-9230-E5B280111EEB}" destId="{7229C5E0-9626-4EAD-8DC0-9E6DE30A6F04}" srcOrd="0" destOrd="0" presId="urn:microsoft.com/office/officeart/2005/8/layout/equation1"/>
    <dgm:cxn modelId="{BB3AA476-41A8-4DE6-B39E-A2366C9B1158}" type="presOf" srcId="{F1DB554B-1A83-430D-8BE0-FBF63D196AC4}" destId="{F934982E-6166-4BF8-B04E-407F2A193144}" srcOrd="0" destOrd="0" presId="urn:microsoft.com/office/officeart/2005/8/layout/equation1"/>
    <dgm:cxn modelId="{CF0C6DAE-B6E0-4F4B-A767-3C953D66BAC2}" type="presOf" srcId="{3F1BBC95-E6E2-4F21-9098-39B1879AD77E}" destId="{539F78CF-5771-47FF-A7BE-3EFEE08E28C6}" srcOrd="0" destOrd="0" presId="urn:microsoft.com/office/officeart/2005/8/layout/equation1"/>
    <dgm:cxn modelId="{C935DCCF-B6CD-42E0-8CEF-D45DB63787B2}" type="presOf" srcId="{66386F62-62E5-43A9-B88C-F992D51C77AC}" destId="{8A1613E8-53BB-44DA-BB43-B19DAA55ACCE}" srcOrd="0" destOrd="0" presId="urn:microsoft.com/office/officeart/2005/8/layout/equation1"/>
    <dgm:cxn modelId="{000A2DDA-6294-455C-A263-4FD7244CFCD2}" srcId="{3F1BBC95-E6E2-4F21-9098-39B1879AD77E}" destId="{5C6632B2-4435-4174-943B-E3FA16B6BAE5}" srcOrd="3" destOrd="0" parTransId="{34540DE1-F1E2-4CB5-A004-D53D17FDD6B1}" sibTransId="{00C8E4FC-46D3-4447-9622-87B89EAFC584}"/>
    <dgm:cxn modelId="{DC3EDCDA-E35D-4E71-85C2-326CBD101559}" srcId="{3F1BBC95-E6E2-4F21-9098-39B1879AD77E}" destId="{D9556CD3-4D4B-4FE9-84A2-1E59FA3B9D09}" srcOrd="1" destOrd="0" parTransId="{64CBD8F1-61B0-4D89-91D5-E14FD401285B}" sibTransId="{898D0542-66F3-47B0-BB32-2394E4AA2389}"/>
    <dgm:cxn modelId="{1B68794E-6B1F-489E-AF7C-6FA3C8A8FB9F}" type="presParOf" srcId="{539F78CF-5771-47FF-A7BE-3EFEE08E28C6}" destId="{F934982E-6166-4BF8-B04E-407F2A193144}" srcOrd="0" destOrd="0" presId="urn:microsoft.com/office/officeart/2005/8/layout/equation1"/>
    <dgm:cxn modelId="{B7239D84-D46C-456C-BEBF-8DE6A3BF953C}" type="presParOf" srcId="{539F78CF-5771-47FF-A7BE-3EFEE08E28C6}" destId="{B2322CE0-7D13-4791-A14F-0FD2F6C14711}" srcOrd="1" destOrd="0" presId="urn:microsoft.com/office/officeart/2005/8/layout/equation1"/>
    <dgm:cxn modelId="{9160A34F-DC9C-428D-8428-15061F9F24EB}" type="presParOf" srcId="{539F78CF-5771-47FF-A7BE-3EFEE08E28C6}" destId="{A25ACE6E-B11F-4D0E-AE54-6FAC3E8523AF}" srcOrd="2" destOrd="0" presId="urn:microsoft.com/office/officeart/2005/8/layout/equation1"/>
    <dgm:cxn modelId="{54D0CC9D-E9C8-4661-A72D-A523BCFECE89}" type="presParOf" srcId="{539F78CF-5771-47FF-A7BE-3EFEE08E28C6}" destId="{1B3FF5A6-AFC5-4670-9600-85BF28C64781}" srcOrd="3" destOrd="0" presId="urn:microsoft.com/office/officeart/2005/8/layout/equation1"/>
    <dgm:cxn modelId="{0662B414-D0DC-4CF9-A092-6A071E8E747C}" type="presParOf" srcId="{539F78CF-5771-47FF-A7BE-3EFEE08E28C6}" destId="{A1A305B0-B3FF-4083-93C9-E0870113D663}" srcOrd="4" destOrd="0" presId="urn:microsoft.com/office/officeart/2005/8/layout/equation1"/>
    <dgm:cxn modelId="{AC18220B-82D6-4208-B05F-B1A381623590}" type="presParOf" srcId="{539F78CF-5771-47FF-A7BE-3EFEE08E28C6}" destId="{E3B06263-6E6E-4499-9C65-90BC7ED8AF35}" srcOrd="5" destOrd="0" presId="urn:microsoft.com/office/officeart/2005/8/layout/equation1"/>
    <dgm:cxn modelId="{164F073D-86AF-466A-8D0B-D704000D8DA3}" type="presParOf" srcId="{539F78CF-5771-47FF-A7BE-3EFEE08E28C6}" destId="{3FF766D6-5323-4881-B40C-317F68549BE7}" srcOrd="6" destOrd="0" presId="urn:microsoft.com/office/officeart/2005/8/layout/equation1"/>
    <dgm:cxn modelId="{B2584D0E-F614-4E39-816C-0A1809E40E2F}" type="presParOf" srcId="{539F78CF-5771-47FF-A7BE-3EFEE08E28C6}" destId="{D300A85B-0EE7-45F0-873F-A8A92F114719}" srcOrd="7" destOrd="0" presId="urn:microsoft.com/office/officeart/2005/8/layout/equation1"/>
    <dgm:cxn modelId="{EEC8052E-E760-48F2-A2B1-AC8170C0D4FB}" type="presParOf" srcId="{539F78CF-5771-47FF-A7BE-3EFEE08E28C6}" destId="{8A1613E8-53BB-44DA-BB43-B19DAA55ACCE}" srcOrd="8" destOrd="0" presId="urn:microsoft.com/office/officeart/2005/8/layout/equation1"/>
    <dgm:cxn modelId="{61ED090E-EA32-483D-9116-0B81486823CB}" type="presParOf" srcId="{539F78CF-5771-47FF-A7BE-3EFEE08E28C6}" destId="{4D978945-DB3F-4E71-BFD0-06AED96414CD}" srcOrd="9" destOrd="0" presId="urn:microsoft.com/office/officeart/2005/8/layout/equation1"/>
    <dgm:cxn modelId="{93E42674-865C-4E7E-BDBA-20A9AA7599D9}" type="presParOf" srcId="{539F78CF-5771-47FF-A7BE-3EFEE08E28C6}" destId="{7229C5E0-9626-4EAD-8DC0-9E6DE30A6F04}" srcOrd="10" destOrd="0" presId="urn:microsoft.com/office/officeart/2005/8/layout/equation1"/>
    <dgm:cxn modelId="{DB801F8C-45B5-4E68-98EE-AE73F5560E74}" type="presParOf" srcId="{539F78CF-5771-47FF-A7BE-3EFEE08E28C6}" destId="{3DB474B8-5638-4FBD-9AC1-3EEAC0746BE5}" srcOrd="11" destOrd="0" presId="urn:microsoft.com/office/officeart/2005/8/layout/equation1"/>
    <dgm:cxn modelId="{9C18CD43-6097-4EAA-AD67-DEEC13957BDE}" type="presParOf" srcId="{539F78CF-5771-47FF-A7BE-3EFEE08E28C6}" destId="{CF5684FB-E664-4887-AA3E-E2DC4179DF39}" srcOrd="12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34982E-6166-4BF8-B04E-407F2A193144}">
      <dsp:nvSpPr>
        <dsp:cNvPr id="0" name=""/>
        <dsp:cNvSpPr/>
      </dsp:nvSpPr>
      <dsp:spPr>
        <a:xfrm>
          <a:off x="4041" y="117185"/>
          <a:ext cx="1122950" cy="112295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Logger</a:t>
          </a:r>
          <a:endParaRPr lang="zh-CN" altLang="en-US" sz="1400" kern="1200" dirty="0"/>
        </a:p>
      </dsp:txBody>
      <dsp:txXfrm>
        <a:off x="168493" y="281637"/>
        <a:ext cx="794046" cy="794046"/>
      </dsp:txXfrm>
    </dsp:sp>
    <dsp:sp modelId="{A25ACE6E-B11F-4D0E-AE54-6FAC3E8523AF}">
      <dsp:nvSpPr>
        <dsp:cNvPr id="0" name=""/>
        <dsp:cNvSpPr/>
      </dsp:nvSpPr>
      <dsp:spPr>
        <a:xfrm>
          <a:off x="1218176" y="353005"/>
          <a:ext cx="651311" cy="651311"/>
        </a:xfrm>
        <a:prstGeom prst="mathPlus">
          <a:avLst/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1304507" y="602066"/>
        <a:ext cx="478649" cy="153189"/>
      </dsp:txXfrm>
    </dsp:sp>
    <dsp:sp modelId="{A1A305B0-B3FF-4083-93C9-E0870113D663}">
      <dsp:nvSpPr>
        <dsp:cNvPr id="0" name=""/>
        <dsp:cNvSpPr/>
      </dsp:nvSpPr>
      <dsp:spPr>
        <a:xfrm>
          <a:off x="1960671" y="117185"/>
          <a:ext cx="1122950" cy="112295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Appender</a:t>
          </a:r>
          <a:endParaRPr lang="zh-CN" altLang="en-US" sz="1400" kern="1200" dirty="0"/>
        </a:p>
      </dsp:txBody>
      <dsp:txXfrm>
        <a:off x="2125123" y="281637"/>
        <a:ext cx="794046" cy="794046"/>
      </dsp:txXfrm>
    </dsp:sp>
    <dsp:sp modelId="{3FF766D6-5323-4881-B40C-317F68549BE7}">
      <dsp:nvSpPr>
        <dsp:cNvPr id="0" name=""/>
        <dsp:cNvSpPr/>
      </dsp:nvSpPr>
      <dsp:spPr>
        <a:xfrm>
          <a:off x="3174806" y="353005"/>
          <a:ext cx="651311" cy="651311"/>
        </a:xfrm>
        <a:prstGeom prst="mathPlus">
          <a:avLst/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3261137" y="602066"/>
        <a:ext cx="478649" cy="153189"/>
      </dsp:txXfrm>
    </dsp:sp>
    <dsp:sp modelId="{8A1613E8-53BB-44DA-BB43-B19DAA55ACCE}">
      <dsp:nvSpPr>
        <dsp:cNvPr id="0" name=""/>
        <dsp:cNvSpPr/>
      </dsp:nvSpPr>
      <dsp:spPr>
        <a:xfrm>
          <a:off x="3917301" y="117185"/>
          <a:ext cx="1122950" cy="112295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Layout</a:t>
          </a:r>
          <a:endParaRPr lang="zh-CN" altLang="en-US" sz="1400" kern="1200" dirty="0"/>
        </a:p>
      </dsp:txBody>
      <dsp:txXfrm>
        <a:off x="4081753" y="281637"/>
        <a:ext cx="794046" cy="794046"/>
      </dsp:txXfrm>
    </dsp:sp>
    <dsp:sp modelId="{7229C5E0-9626-4EAD-8DC0-9E6DE30A6F04}">
      <dsp:nvSpPr>
        <dsp:cNvPr id="0" name=""/>
        <dsp:cNvSpPr/>
      </dsp:nvSpPr>
      <dsp:spPr>
        <a:xfrm>
          <a:off x="5131435" y="353005"/>
          <a:ext cx="651311" cy="651311"/>
        </a:xfrm>
        <a:prstGeom prst="mathEqual">
          <a:avLst/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700" kern="1200"/>
        </a:p>
      </dsp:txBody>
      <dsp:txXfrm>
        <a:off x="5217766" y="487175"/>
        <a:ext cx="478649" cy="382971"/>
      </dsp:txXfrm>
    </dsp:sp>
    <dsp:sp modelId="{CF5684FB-E664-4887-AA3E-E2DC4179DF39}">
      <dsp:nvSpPr>
        <dsp:cNvPr id="0" name=""/>
        <dsp:cNvSpPr/>
      </dsp:nvSpPr>
      <dsp:spPr>
        <a:xfrm>
          <a:off x="5873931" y="117185"/>
          <a:ext cx="1122950" cy="112295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Log4j</a:t>
          </a:r>
          <a:endParaRPr lang="zh-CN" altLang="en-US" sz="1400" kern="1200"/>
        </a:p>
      </dsp:txBody>
      <dsp:txXfrm>
        <a:off x="6038383" y="281637"/>
        <a:ext cx="794046" cy="7940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4973ED-26A1-4216-97ED-B2108E7BFCB7}" type="datetimeFigureOut">
              <a:rPr lang="zh-CN" altLang="en-US" smtClean="0"/>
              <a:pPr/>
              <a:t>2023/3/27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C39DB-A80D-4F39-A1B2-FC28A20D89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3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2023/3/27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2023/3/27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2023/3/27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8" descr="F:\工作\功夫系列课程\PPT模版\标题\橙色\大标题-0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4450" y="1827905"/>
            <a:ext cx="66294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Text Box 9"/>
          <p:cNvSpPr txBox="1">
            <a:spLocks noChangeArrowheads="1"/>
          </p:cNvSpPr>
          <p:nvPr/>
        </p:nvSpPr>
        <p:spPr bwMode="auto">
          <a:xfrm>
            <a:off x="2254096" y="2401147"/>
            <a:ext cx="4464496" cy="530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8580" tIns="34290" rIns="68580" bIns="34290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3000" b="1" dirty="0">
                <a:solidFill>
                  <a:schemeClr val="bg1"/>
                </a:solidFill>
                <a:latin typeface="Arial" charset="0"/>
                <a:ea typeface="黑体" pitchFamily="49" charset="-122"/>
              </a:rPr>
              <a:t>第</a:t>
            </a:r>
            <a:r>
              <a:rPr lang="en-US" altLang="zh-CN" sz="3000" b="1" dirty="0">
                <a:solidFill>
                  <a:schemeClr val="bg1"/>
                </a:solidFill>
                <a:latin typeface="Arial" charset="0"/>
                <a:ea typeface="黑体" pitchFamily="49" charset="-122"/>
              </a:rPr>
              <a:t>8</a:t>
            </a:r>
            <a:r>
              <a:rPr lang="zh-CN" altLang="en-US" sz="3000" b="1" dirty="0">
                <a:solidFill>
                  <a:schemeClr val="bg1"/>
                </a:solidFill>
                <a:latin typeface="Arial" charset="0"/>
                <a:ea typeface="黑体" pitchFamily="49" charset="-122"/>
              </a:rPr>
              <a:t>章  程序日志组件</a:t>
            </a:r>
          </a:p>
        </p:txBody>
      </p:sp>
    </p:spTree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8850" y="1943100"/>
            <a:ext cx="44577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Text Box 18"/>
          <p:cNvSpPr txBox="1">
            <a:spLocks noChangeArrowheads="1"/>
          </p:cNvSpPr>
          <p:nvPr/>
        </p:nvSpPr>
        <p:spPr bwMode="auto">
          <a:xfrm>
            <a:off x="2884885" y="2301499"/>
            <a:ext cx="323016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b="1" dirty="0">
                <a:solidFill>
                  <a:srgbClr val="FF6600"/>
                </a:solidFill>
                <a:latin typeface="Arial" charset="0"/>
                <a:ea typeface="黑体" pitchFamily="49" charset="-122"/>
              </a:rPr>
              <a:t>1</a:t>
            </a:r>
            <a:r>
              <a:rPr lang="en-US" altLang="zh-CN" sz="1500" b="1" dirty="0">
                <a:solidFill>
                  <a:schemeClr val="bg1"/>
                </a:solidFill>
                <a:latin typeface="Arial" charset="0"/>
                <a:ea typeface="黑体" pitchFamily="49" charset="-122"/>
              </a:rPr>
              <a:t>     	  </a:t>
            </a:r>
            <a:r>
              <a:rPr lang="en-US" altLang="zh-CN" b="1" dirty="0" err="1">
                <a:solidFill>
                  <a:schemeClr val="bg1"/>
                </a:solidFill>
                <a:latin typeface="Arial" charset="0"/>
                <a:ea typeface="黑体" pitchFamily="49" charset="-122"/>
              </a:rPr>
              <a:t>Appenders</a:t>
            </a:r>
            <a:endParaRPr lang="en-US" altLang="zh-CN" b="1" dirty="0">
              <a:solidFill>
                <a:schemeClr val="bg1"/>
              </a:solidFill>
              <a:latin typeface="Arial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0798195"/>
      </p:ext>
    </p:extLst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:\工作\功夫系列课程\PPT模版\按扭\橙色\按扭-4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800100"/>
            <a:ext cx="85010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892717" y="611982"/>
            <a:ext cx="7465497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700" dirty="0" err="1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Appenders</a:t>
            </a:r>
            <a:r>
              <a:rPr lang="zh-CN" altLang="en-US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接口</a:t>
            </a:r>
          </a:p>
        </p:txBody>
      </p:sp>
      <p:sp>
        <p:nvSpPr>
          <p:cNvPr id="8" name="矩形 7"/>
          <p:cNvSpPr/>
          <p:nvPr/>
        </p:nvSpPr>
        <p:spPr>
          <a:xfrm>
            <a:off x="1214414" y="1428742"/>
            <a:ext cx="62151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在配置文件中定义</a:t>
            </a:r>
            <a:r>
              <a:rPr lang="en-US" dirty="0"/>
              <a:t>Logger</a:t>
            </a:r>
            <a:r>
              <a:rPr lang="zh-CN" altLang="en-US" dirty="0"/>
              <a:t>日志时，需要指定日志的输出目标即实现</a:t>
            </a:r>
            <a:r>
              <a:rPr lang="en-US" dirty="0" err="1"/>
              <a:t>Appenders</a:t>
            </a:r>
            <a:r>
              <a:rPr lang="zh-CN" altLang="en-US" dirty="0"/>
              <a:t>接口的对象。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857224" y="2143122"/>
          <a:ext cx="7429552" cy="2786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44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85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3280"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00" kern="1000" dirty="0" err="1"/>
                        <a:t>Appender</a:t>
                      </a:r>
                      <a:r>
                        <a:rPr lang="zh-CN" sz="1000" kern="1000" dirty="0"/>
                        <a:t>接口的实现类</a:t>
                      </a:r>
                      <a:endParaRPr lang="zh-CN" sz="1000" kern="1000" dirty="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000" kern="1000"/>
                        <a:t>描述</a:t>
                      </a:r>
                      <a:endParaRPr lang="zh-CN" sz="10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280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00" kern="1000"/>
                        <a:t>org.apache.log4j.ConsoleAppender</a:t>
                      </a:r>
                      <a:endParaRPr lang="zh-CN" sz="10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000" kern="1000"/>
                        <a:t>输出日志到控制台</a:t>
                      </a:r>
                      <a:endParaRPr lang="zh-CN" sz="10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280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00" kern="1000"/>
                        <a:t>org.apache.log4j.FileAppender</a:t>
                      </a:r>
                      <a:endParaRPr lang="zh-CN" sz="10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000" kern="1000"/>
                        <a:t>输出日志到文件</a:t>
                      </a:r>
                      <a:endParaRPr lang="zh-CN" sz="10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280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00" kern="1000" dirty="0"/>
                        <a:t>org.apache.log4j.DailyRollingFileAppender</a:t>
                      </a:r>
                      <a:endParaRPr lang="zh-CN" sz="1000" kern="1000" dirty="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000" kern="1000"/>
                        <a:t>每天只生成一个对应的日志文件</a:t>
                      </a:r>
                      <a:endParaRPr lang="zh-CN" sz="10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280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00" kern="1000"/>
                        <a:t>org.apache.log4j.RollingFileAppender</a:t>
                      </a:r>
                      <a:endParaRPr lang="zh-CN" sz="10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000" kern="1000"/>
                        <a:t>当文件大小超出限制时，从新生成新的日志文件，可以设置日志文件的备份数量</a:t>
                      </a:r>
                      <a:endParaRPr lang="zh-CN" sz="10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280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00" kern="1000"/>
                        <a:t>org.apache.log4j.WriterAppender</a:t>
                      </a:r>
                      <a:endParaRPr lang="zh-CN" sz="10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000" kern="1000"/>
                        <a:t>以流的形式输出日志信息到任意目的</a:t>
                      </a:r>
                      <a:endParaRPr lang="zh-CN" sz="10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280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00" kern="1000"/>
                        <a:t>org.apache.log4j.net.SMTPAppender</a:t>
                      </a:r>
                      <a:endParaRPr lang="zh-CN" sz="10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000" kern="1000"/>
                        <a:t>当特定的日志事件发生时，一般是指发生错误或者重大错误时，发送邮件</a:t>
                      </a:r>
                      <a:endParaRPr lang="zh-CN" sz="10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280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00" kern="1000"/>
                        <a:t>org.apache.log4j.net.SocketAppender</a:t>
                      </a:r>
                      <a:endParaRPr lang="zh-CN" sz="10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000" kern="1000"/>
                        <a:t>给远程日志服务器的网络套接字节点发送日志事件</a:t>
                      </a:r>
                      <a:r>
                        <a:rPr lang="en-US" sz="1000" kern="1000"/>
                        <a:t>LoggingEvent</a:t>
                      </a:r>
                      <a:r>
                        <a:rPr lang="zh-CN" sz="1000" kern="1000"/>
                        <a:t>对象</a:t>
                      </a:r>
                      <a:endParaRPr lang="zh-CN" sz="10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3280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00" kern="1000"/>
                        <a:t>org.apache.log4j.net.SocketHubAppender</a:t>
                      </a:r>
                      <a:endParaRPr lang="zh-CN" sz="10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000" kern="1000"/>
                        <a:t>给远程日志服务器群组网络套接字节点，发送日志事件</a:t>
                      </a:r>
                      <a:r>
                        <a:rPr lang="en-US" sz="1000" kern="1000"/>
                        <a:t>LoggingEvent</a:t>
                      </a:r>
                      <a:r>
                        <a:rPr lang="zh-CN" sz="1000" kern="1000"/>
                        <a:t>对象</a:t>
                      </a:r>
                      <a:endParaRPr lang="zh-CN" sz="10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3280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00" kern="1000"/>
                        <a:t>org.apache.log4j.net.SyslogAppender</a:t>
                      </a:r>
                      <a:endParaRPr lang="zh-CN" sz="10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000" kern="1000"/>
                        <a:t>给远程异步日志记录的后台程序</a:t>
                      </a:r>
                      <a:r>
                        <a:rPr lang="en-US" sz="1000" kern="1000"/>
                        <a:t>(daemon)</a:t>
                      </a:r>
                      <a:r>
                        <a:rPr lang="zh-CN" sz="1000" kern="1000"/>
                        <a:t>发送消息。</a:t>
                      </a:r>
                      <a:endParaRPr lang="zh-CN" sz="10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3280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00" kern="1000"/>
                        <a:t>org.apache.log4j.net.TelnetAppender</a:t>
                      </a:r>
                      <a:endParaRPr lang="zh-CN" sz="10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000" kern="1000" dirty="0"/>
                        <a:t>一个专用于向只读网络套接字发送消息的</a:t>
                      </a:r>
                      <a:r>
                        <a:rPr lang="en-US" sz="1000" kern="1000" dirty="0"/>
                        <a:t>log4j </a:t>
                      </a:r>
                      <a:r>
                        <a:rPr lang="en-US" sz="1000" kern="1000" dirty="0" err="1"/>
                        <a:t>appender</a:t>
                      </a:r>
                      <a:r>
                        <a:rPr lang="zh-CN" sz="1000" kern="1000" dirty="0"/>
                        <a:t>。</a:t>
                      </a:r>
                      <a:endParaRPr lang="zh-CN" sz="1000" kern="1000" dirty="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8850" y="1943100"/>
            <a:ext cx="44577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Text Box 18"/>
          <p:cNvSpPr txBox="1">
            <a:spLocks noChangeArrowheads="1"/>
          </p:cNvSpPr>
          <p:nvPr/>
        </p:nvSpPr>
        <p:spPr bwMode="auto">
          <a:xfrm>
            <a:off x="2884885" y="2301499"/>
            <a:ext cx="323016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b="1" dirty="0">
                <a:solidFill>
                  <a:srgbClr val="FF6600"/>
                </a:solidFill>
                <a:latin typeface="Arial" charset="0"/>
                <a:ea typeface="黑体" pitchFamily="49" charset="-122"/>
              </a:rPr>
              <a:t>4	       </a:t>
            </a:r>
            <a:r>
              <a:rPr lang="en-US" altLang="zh-CN" sz="1500" b="1" dirty="0">
                <a:solidFill>
                  <a:schemeClr val="bg1"/>
                </a:solidFill>
                <a:latin typeface="Arial" charset="0"/>
                <a:ea typeface="黑体" pitchFamily="49" charset="-122"/>
              </a:rPr>
              <a:t> Layouts</a:t>
            </a:r>
            <a:endParaRPr lang="zh-CN" altLang="en-US" b="1" dirty="0">
              <a:solidFill>
                <a:schemeClr val="bg1"/>
              </a:solidFill>
              <a:latin typeface="Arial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0798195"/>
      </p:ext>
    </p:extLst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:\工作\功夫系列课程\PPT模版\按扭\橙色\按扭-4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800100"/>
            <a:ext cx="85010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892717" y="611982"/>
            <a:ext cx="7465497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Layouts</a:t>
            </a:r>
            <a:r>
              <a:rPr lang="zh-CN" altLang="en-US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简介</a:t>
            </a:r>
          </a:p>
        </p:txBody>
      </p:sp>
      <p:sp>
        <p:nvSpPr>
          <p:cNvPr id="8" name="矩形 7"/>
          <p:cNvSpPr/>
          <p:nvPr/>
        </p:nvSpPr>
        <p:spPr>
          <a:xfrm>
            <a:off x="1000100" y="1428742"/>
            <a:ext cx="72866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Appender</a:t>
            </a:r>
            <a:r>
              <a:rPr lang="zh-CN" altLang="en-US" dirty="0"/>
              <a:t>必须使用一个与之相关联的</a:t>
            </a:r>
            <a:r>
              <a:rPr lang="en-US" dirty="0"/>
              <a:t>Layout</a:t>
            </a:r>
            <a:r>
              <a:rPr lang="zh-CN" altLang="en-US" dirty="0"/>
              <a:t>附加在</a:t>
            </a:r>
            <a:r>
              <a:rPr lang="en-US" dirty="0" err="1"/>
              <a:t>Appender</a:t>
            </a:r>
            <a:r>
              <a:rPr lang="zh-CN" altLang="en-US" dirty="0"/>
              <a:t>上，它可以根据用户的个人习惯格式化日志的输出格式，例如文本文件、</a:t>
            </a:r>
            <a:r>
              <a:rPr lang="en-US" dirty="0"/>
              <a:t>HTML</a:t>
            </a:r>
            <a:r>
              <a:rPr lang="zh-CN" altLang="en-US" dirty="0"/>
              <a:t>文件、邮件、网络套接字等。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285852" y="2643188"/>
          <a:ext cx="6429420" cy="18573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71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7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106"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200" kern="1000" dirty="0">
                          <a:latin typeface="Times New Roman"/>
                          <a:ea typeface="方正书宋简体"/>
                        </a:rPr>
                        <a:t>Layout</a:t>
                      </a:r>
                      <a:r>
                        <a:rPr lang="zh-CN" sz="1200" kern="1000" dirty="0">
                          <a:latin typeface="Times New Roman"/>
                          <a:ea typeface="方正书宋简体"/>
                        </a:rPr>
                        <a:t>的子类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200" kern="1000">
                          <a:latin typeface="Times New Roman"/>
                          <a:ea typeface="方正书宋简体"/>
                        </a:rPr>
                        <a:t>描述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106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200" kern="1000">
                          <a:latin typeface="Times New Roman"/>
                          <a:ea typeface="方正书宋简体"/>
                        </a:rPr>
                        <a:t>org.apache.log4j.HTMLLayout</a:t>
                      </a:r>
                      <a:endParaRPr lang="zh-CN" sz="12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200" kern="1000">
                          <a:latin typeface="Times New Roman"/>
                          <a:ea typeface="方正书宋简体"/>
                        </a:rPr>
                        <a:t>将日志以</a:t>
                      </a:r>
                      <a:r>
                        <a:rPr lang="en-US" sz="1200" kern="1000">
                          <a:latin typeface="Times New Roman"/>
                          <a:ea typeface="方正书宋简体"/>
                        </a:rPr>
                        <a:t>HTML</a:t>
                      </a:r>
                      <a:r>
                        <a:rPr lang="zh-CN" sz="1200" kern="1000">
                          <a:latin typeface="Times New Roman"/>
                          <a:ea typeface="方正书宋简体"/>
                        </a:rPr>
                        <a:t>格式布局输出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535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200" kern="1000">
                          <a:latin typeface="Times New Roman"/>
                          <a:ea typeface="方正书宋简体"/>
                        </a:rPr>
                        <a:t>org.apache.log4j.PatternLayout</a:t>
                      </a:r>
                      <a:endParaRPr lang="zh-CN" sz="12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200" kern="1000" dirty="0">
                          <a:latin typeface="Times New Roman"/>
                          <a:ea typeface="方正书宋简体"/>
                        </a:rPr>
                        <a:t>日志将根据指定的转换模式格式化并输出日志，如果没有指定任何转换模式，将采用默认的转换模式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535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200" kern="1000">
                          <a:latin typeface="Times New Roman"/>
                          <a:ea typeface="方正书宋简体"/>
                        </a:rPr>
                        <a:t>org.apache.log4j.SimpleLayout</a:t>
                      </a:r>
                      <a:endParaRPr lang="zh-CN" sz="12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200" kern="1000">
                          <a:latin typeface="Times New Roman"/>
                          <a:ea typeface="方正书宋简体"/>
                        </a:rPr>
                        <a:t>将日志以一种非常简单的方式格式化日志输出，它先输出日志级别，然后跟着一个破折号“</a:t>
                      </a:r>
                      <a:r>
                        <a:rPr lang="en-US" sz="1200" kern="1000">
                          <a:latin typeface="Times New Roman"/>
                          <a:ea typeface="方正书宋简体"/>
                        </a:rPr>
                        <a:t>-</a:t>
                      </a:r>
                      <a:r>
                        <a:rPr lang="zh-CN" sz="1200" kern="1000">
                          <a:latin typeface="Times New Roman"/>
                          <a:ea typeface="方正书宋简体"/>
                        </a:rPr>
                        <a:t>“，最后才是日志消息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106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200" kern="1000">
                          <a:latin typeface="Times New Roman"/>
                          <a:ea typeface="方正书宋简体"/>
                        </a:rPr>
                        <a:t>org.apache.log4j.TTCCLayout</a:t>
                      </a:r>
                      <a:endParaRPr lang="zh-CN" sz="12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200" kern="1000" dirty="0">
                          <a:latin typeface="Times New Roman"/>
                          <a:ea typeface="方正书宋简体"/>
                        </a:rPr>
                        <a:t>这种布局格式包含日志的线程、级别、日志名称跟着一个破折号“</a:t>
                      </a:r>
                      <a:r>
                        <a:rPr lang="en-US" sz="1200" kern="1000" dirty="0">
                          <a:latin typeface="Times New Roman"/>
                          <a:ea typeface="方正书宋简体"/>
                        </a:rPr>
                        <a:t>-</a:t>
                      </a:r>
                      <a:r>
                        <a:rPr lang="zh-CN" sz="1200" kern="1000" dirty="0">
                          <a:latin typeface="Times New Roman"/>
                          <a:ea typeface="方正书宋简体"/>
                        </a:rPr>
                        <a:t>“，然后才是日志消息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:\工作\功夫系列课程\PPT模版\按扭\橙色\按扭-4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800100"/>
            <a:ext cx="85010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892717" y="611982"/>
            <a:ext cx="7465497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700" dirty="0" err="1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PatternLayout</a:t>
            </a:r>
            <a:r>
              <a:rPr lang="zh-CN" altLang="en-US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布局的转义字符</a:t>
            </a:r>
          </a:p>
        </p:txBody>
      </p:sp>
      <p:sp>
        <p:nvSpPr>
          <p:cNvPr id="8" name="矩形 7"/>
          <p:cNvSpPr/>
          <p:nvPr/>
        </p:nvSpPr>
        <p:spPr>
          <a:xfrm>
            <a:off x="1000100" y="1285866"/>
            <a:ext cx="72866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Appender</a:t>
            </a:r>
            <a:r>
              <a:rPr lang="zh-CN" altLang="en-US" dirty="0"/>
              <a:t>必须使用一个与之相关联的</a:t>
            </a:r>
            <a:r>
              <a:rPr lang="en-US" dirty="0"/>
              <a:t>Layout</a:t>
            </a:r>
            <a:r>
              <a:rPr lang="zh-CN" altLang="en-US" dirty="0"/>
              <a:t>附加在</a:t>
            </a:r>
            <a:r>
              <a:rPr lang="en-US" dirty="0" err="1"/>
              <a:t>Appender</a:t>
            </a:r>
            <a:r>
              <a:rPr lang="zh-CN" altLang="en-US" dirty="0"/>
              <a:t>上，它可以根据用户的个人习惯格式化日志的输出格式，例如文本文件、</a:t>
            </a:r>
            <a:r>
              <a:rPr lang="en-US" dirty="0"/>
              <a:t>HTML</a:t>
            </a:r>
            <a:r>
              <a:rPr lang="zh-CN" altLang="en-US" dirty="0"/>
              <a:t>文件、邮件、网络套接字等。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142976" y="2214560"/>
          <a:ext cx="7143800" cy="2682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018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1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6689"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100" kern="1000" dirty="0">
                          <a:latin typeface="Times New Roman"/>
                          <a:ea typeface="方正书宋简体"/>
                        </a:rPr>
                        <a:t>转换字符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100" kern="1000" dirty="0">
                          <a:latin typeface="Times New Roman"/>
                          <a:ea typeface="方正书宋简体"/>
                        </a:rPr>
                        <a:t>描述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689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100" kern="1000">
                          <a:latin typeface="Times New Roman"/>
                          <a:ea typeface="方正书宋简体"/>
                        </a:rPr>
                        <a:t>%c</a:t>
                      </a:r>
                      <a:endParaRPr lang="zh-CN" sz="11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100" kern="1000">
                          <a:latin typeface="Times New Roman"/>
                          <a:ea typeface="方正书宋简体"/>
                        </a:rPr>
                        <a:t>日志名称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689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100" kern="1000">
                          <a:latin typeface="Times New Roman"/>
                          <a:ea typeface="方正书宋简体"/>
                        </a:rPr>
                        <a:t>%C</a:t>
                      </a:r>
                      <a:endParaRPr lang="zh-CN" sz="11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100" kern="1000">
                          <a:latin typeface="Times New Roman"/>
                          <a:ea typeface="方正书宋简体"/>
                        </a:rPr>
                        <a:t>日志操作所在的类的名称（不包含扩展名称）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6689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100" kern="1000">
                          <a:latin typeface="Times New Roman"/>
                          <a:ea typeface="方正书宋简体"/>
                        </a:rPr>
                        <a:t>%d</a:t>
                      </a:r>
                      <a:endParaRPr lang="zh-CN" sz="11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100" kern="1000">
                          <a:latin typeface="Times New Roman"/>
                          <a:ea typeface="方正书宋简体"/>
                        </a:rPr>
                        <a:t>产生日志的时间和日期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6689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100" kern="1000">
                          <a:latin typeface="Times New Roman"/>
                          <a:ea typeface="方正书宋简体"/>
                        </a:rPr>
                        <a:t>%F</a:t>
                      </a:r>
                      <a:endParaRPr lang="zh-CN" sz="11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100" kern="1000" dirty="0">
                          <a:latin typeface="Times New Roman"/>
                          <a:ea typeface="方正书宋简体"/>
                        </a:rPr>
                        <a:t>日志操作所在的类的源文件名称（既</a:t>
                      </a:r>
                      <a:r>
                        <a:rPr lang="en-US" sz="1100" kern="1000" dirty="0">
                          <a:latin typeface="Times New Roman"/>
                          <a:ea typeface="方正书宋简体"/>
                        </a:rPr>
                        <a:t>.java</a:t>
                      </a:r>
                      <a:r>
                        <a:rPr lang="zh-CN" sz="1100" kern="1000" dirty="0">
                          <a:latin typeface="Times New Roman"/>
                          <a:ea typeface="方正书宋简体"/>
                        </a:rPr>
                        <a:t>文件）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7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100" kern="1000">
                          <a:latin typeface="Times New Roman"/>
                          <a:ea typeface="方正书宋简体"/>
                        </a:rPr>
                        <a:t>%l</a:t>
                      </a:r>
                      <a:endParaRPr lang="zh-CN" sz="11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100" kern="1000" dirty="0">
                          <a:latin typeface="Times New Roman"/>
                          <a:ea typeface="方正书宋简体"/>
                        </a:rPr>
                        <a:t>日志操作代码所在的类的名称以“</a:t>
                      </a:r>
                      <a:r>
                        <a:rPr lang="en-US" sz="1100" kern="1000" dirty="0">
                          <a:latin typeface="Times New Roman"/>
                          <a:ea typeface="方正书宋简体"/>
                        </a:rPr>
                        <a:t>.</a:t>
                      </a:r>
                      <a:r>
                        <a:rPr lang="zh-CN" sz="1100" kern="1000" dirty="0">
                          <a:latin typeface="Times New Roman"/>
                          <a:ea typeface="方正书宋简体"/>
                        </a:rPr>
                        <a:t>”字符连接所在的方法，其后的（）中包含日志操作代码所在的源文件名称以“：”连接所在行号。例如</a:t>
                      </a:r>
                      <a:r>
                        <a:rPr lang="en-US" sz="1100" kern="1000" dirty="0" err="1">
                          <a:latin typeface="Times New Roman"/>
                          <a:ea typeface="方正书宋简体"/>
                        </a:rPr>
                        <a:t>Test.main</a:t>
                      </a:r>
                      <a:r>
                        <a:rPr lang="en-US" sz="1100" kern="1000" dirty="0">
                          <a:latin typeface="Times New Roman"/>
                          <a:ea typeface="方正书宋简体"/>
                        </a:rPr>
                        <a:t>(Test.java:19)</a:t>
                      </a:r>
                      <a:endParaRPr lang="zh-CN" sz="1100" kern="1000" dirty="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6689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100" kern="1000">
                          <a:latin typeface="Times New Roman"/>
                          <a:ea typeface="方正书宋简体"/>
                        </a:rPr>
                        <a:t>%L</a:t>
                      </a:r>
                      <a:endParaRPr lang="zh-CN" sz="11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100" kern="1000">
                          <a:latin typeface="Times New Roman"/>
                          <a:ea typeface="方正书宋简体"/>
                        </a:rPr>
                        <a:t>只包含日志操作代码所在源代码的行号。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6689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100" kern="1000">
                          <a:latin typeface="Times New Roman"/>
                          <a:ea typeface="方正书宋简体"/>
                        </a:rPr>
                        <a:t>%m</a:t>
                      </a:r>
                      <a:endParaRPr lang="zh-CN" sz="11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100" kern="1000">
                          <a:latin typeface="Times New Roman"/>
                          <a:ea typeface="方正书宋简体"/>
                        </a:rPr>
                        <a:t>除了输出日志信息之外，不包含任何信息。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6689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100" kern="1000">
                          <a:latin typeface="Times New Roman"/>
                          <a:ea typeface="方正书宋简体"/>
                        </a:rPr>
                        <a:t>%M</a:t>
                      </a:r>
                      <a:endParaRPr lang="zh-CN" sz="11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100" kern="1000">
                          <a:latin typeface="Times New Roman"/>
                          <a:ea typeface="方正书宋简体"/>
                        </a:rPr>
                        <a:t>只输出日志操作代码所在源文件中的方法名。例如</a:t>
                      </a:r>
                      <a:r>
                        <a:rPr lang="en-US" sz="1100" kern="1000">
                          <a:latin typeface="Times New Roman"/>
                          <a:ea typeface="方正书宋简体"/>
                        </a:rPr>
                        <a:t>main</a:t>
                      </a:r>
                      <a:endParaRPr lang="zh-CN" sz="11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6689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100" kern="1000">
                          <a:latin typeface="Times New Roman"/>
                          <a:ea typeface="方正书宋简体"/>
                        </a:rPr>
                        <a:t>%n</a:t>
                      </a:r>
                      <a:endParaRPr lang="zh-CN" sz="11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100" kern="1000">
                          <a:latin typeface="Times New Roman"/>
                          <a:ea typeface="方正书宋简体"/>
                        </a:rPr>
                        <a:t>日志信息中的换行符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6689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100" kern="1000">
                          <a:latin typeface="Times New Roman"/>
                          <a:ea typeface="方正书宋简体"/>
                        </a:rPr>
                        <a:t>%p</a:t>
                      </a:r>
                      <a:endParaRPr lang="zh-CN" sz="11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100" kern="1000">
                          <a:latin typeface="Times New Roman"/>
                          <a:ea typeface="方正书宋简体"/>
                        </a:rPr>
                        <a:t>以大写格式输出日志的级别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6689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100" kern="1000">
                          <a:latin typeface="Times New Roman"/>
                          <a:ea typeface="方正书宋简体"/>
                        </a:rPr>
                        <a:t>%r</a:t>
                      </a:r>
                      <a:endParaRPr lang="zh-CN" sz="11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100" kern="1000">
                          <a:latin typeface="Times New Roman"/>
                          <a:ea typeface="方正书宋简体"/>
                        </a:rPr>
                        <a:t>产生日志所耗费的时间（以毫秒为单位）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6689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100" kern="1000">
                          <a:latin typeface="Times New Roman"/>
                          <a:ea typeface="方正书宋简体"/>
                        </a:rPr>
                        <a:t>%t</a:t>
                      </a:r>
                      <a:endParaRPr lang="zh-CN" sz="11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100" kern="1000">
                          <a:latin typeface="Times New Roman"/>
                          <a:ea typeface="方正书宋简体"/>
                        </a:rPr>
                        <a:t>输出日志信息的线程名称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6689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100" kern="1000">
                          <a:latin typeface="Times New Roman"/>
                          <a:ea typeface="方正书宋简体"/>
                        </a:rPr>
                        <a:t>%%</a:t>
                      </a:r>
                      <a:endParaRPr lang="zh-CN" sz="11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100" kern="1000" dirty="0">
                          <a:latin typeface="Times New Roman"/>
                          <a:ea typeface="方正书宋简体"/>
                        </a:rPr>
                        <a:t>输出</a:t>
                      </a:r>
                      <a:r>
                        <a:rPr lang="en-US" sz="1100" kern="1000" dirty="0">
                          <a:latin typeface="Times New Roman"/>
                          <a:ea typeface="方正书宋简体"/>
                        </a:rPr>
                        <a:t>%</a:t>
                      </a:r>
                      <a:r>
                        <a:rPr lang="zh-CN" sz="1100" kern="1000" dirty="0">
                          <a:latin typeface="Times New Roman"/>
                          <a:ea typeface="方正书宋简体"/>
                        </a:rPr>
                        <a:t>符号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7383433" y="1835655"/>
            <a:ext cx="13811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D5C00"/>
            </a:outerShdw>
          </a:effectLst>
        </p:spPr>
        <p:txBody>
          <a:bodyPr wrap="none" lIns="68580" tIns="34290" rIns="68580" bIns="34290" anchor="ctr">
            <a:spAutoFit/>
          </a:bodyPr>
          <a:lstStyle/>
          <a:p>
            <a:pPr algn="r" eaLnBrk="0" hangingPunct="0">
              <a:spcBef>
                <a:spcPct val="0"/>
              </a:spcBef>
              <a:buFontTx/>
              <a:buNone/>
            </a:pPr>
            <a:endParaRPr lang="zh-CN" altLang="zh-CN" sz="1500" dirty="0">
              <a:solidFill>
                <a:schemeClr val="accent1"/>
              </a:solidFill>
              <a:latin typeface="Lucida Sans Unicode" pitchFamily="34" charset="0"/>
              <a:ea typeface="Gulim" pitchFamily="34" charset="-127"/>
            </a:endParaRPr>
          </a:p>
        </p:txBody>
      </p:sp>
      <p:pic>
        <p:nvPicPr>
          <p:cNvPr id="5" name="Picture 7" descr="F:\工作\功夫系列课程\PPT模版\按扭\橙色\按扭-4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800100"/>
            <a:ext cx="85010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672703" y="611982"/>
            <a:ext cx="1162993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700" b="1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小结</a:t>
            </a:r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467544" y="1635646"/>
            <a:ext cx="8291786" cy="835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这一章我们学习了</a:t>
            </a:r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Java</a:t>
            </a: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中最常用的</a:t>
            </a:r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Log4j</a:t>
            </a: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日志组件，这个组件可以将后台的日志按照我们制定的格式展示或者保存，</a:t>
            </a:r>
          </a:p>
        </p:txBody>
      </p:sp>
    </p:spTree>
    <p:extLst>
      <p:ext uri="{BB962C8B-B14F-4D97-AF65-F5344CB8AC3E}">
        <p14:creationId xmlns:p14="http://schemas.microsoft.com/office/powerpoint/2010/main" val="202701119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7383433" y="1835655"/>
            <a:ext cx="13811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D5C00"/>
            </a:outerShdw>
          </a:effectLst>
        </p:spPr>
        <p:txBody>
          <a:bodyPr wrap="none" lIns="68580" tIns="34290" rIns="68580" bIns="34290" anchor="ctr">
            <a:spAutoFit/>
          </a:bodyPr>
          <a:lstStyle/>
          <a:p>
            <a:pPr algn="r" eaLnBrk="0" hangingPunct="0">
              <a:spcBef>
                <a:spcPct val="0"/>
              </a:spcBef>
              <a:buFontTx/>
              <a:buNone/>
            </a:pPr>
            <a:endParaRPr lang="zh-CN" altLang="zh-CN" sz="1500" dirty="0">
              <a:solidFill>
                <a:schemeClr val="accent1"/>
              </a:solidFill>
              <a:latin typeface="Lucida Sans Unicode" pitchFamily="34" charset="0"/>
              <a:ea typeface="Gulim" pitchFamily="34" charset="-127"/>
            </a:endParaRPr>
          </a:p>
        </p:txBody>
      </p:sp>
      <p:pic>
        <p:nvPicPr>
          <p:cNvPr id="5" name="Picture 7" descr="F:\工作\功夫系列课程\PPT模版\按扭\橙色\按扭-4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800100"/>
            <a:ext cx="85010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672703" y="611982"/>
            <a:ext cx="2327661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700" b="1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上机指导</a:t>
            </a:r>
            <a:endParaRPr lang="en-US" altLang="zh-CN" sz="2700" b="1" dirty="0">
              <a:solidFill>
                <a:srgbClr val="FF6600"/>
              </a:solidFill>
              <a:latin typeface="Arial" charset="0"/>
              <a:ea typeface="隶书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00166" y="1714494"/>
            <a:ext cx="45720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使用</a:t>
            </a:r>
            <a:r>
              <a:rPr lang="en-US" dirty="0"/>
              <a:t>Log4j</a:t>
            </a:r>
            <a:r>
              <a:rPr lang="zh-CN" altLang="en-US" dirty="0"/>
              <a:t>将控制台异常日志保存到文件中。</a:t>
            </a:r>
            <a:endParaRPr lang="en-US" altLang="zh-CN" dirty="0"/>
          </a:p>
          <a:p>
            <a:r>
              <a:rPr lang="zh-CN" altLang="en-US" dirty="0"/>
              <a:t>使用如下配置：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00166" y="2389060"/>
            <a:ext cx="5631542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log4j.rootLogger=DEBUG, R   </a:t>
            </a:r>
            <a:endParaRPr lang="zh-CN" altLang="en-US" dirty="0"/>
          </a:p>
          <a:p>
            <a:r>
              <a:rPr lang="en-US" dirty="0"/>
              <a:t>log4j.appender.R=org.apache.log4j.FileAppender   </a:t>
            </a:r>
            <a:endParaRPr lang="zh-CN" altLang="en-US" dirty="0"/>
          </a:p>
          <a:p>
            <a:r>
              <a:rPr lang="en-US" dirty="0"/>
              <a:t>log4j.appender.R.file=console.log   </a:t>
            </a:r>
            <a:endParaRPr lang="zh-CN" altLang="en-US" dirty="0"/>
          </a:p>
          <a:p>
            <a:r>
              <a:rPr lang="en-US" dirty="0"/>
              <a:t>log4j.appender.R.Append=true</a:t>
            </a:r>
            <a:endParaRPr lang="zh-CN" altLang="en-US" dirty="0"/>
          </a:p>
          <a:p>
            <a:r>
              <a:rPr lang="en-US" dirty="0"/>
              <a:t>log4j.appender.R.layout.ConversionPattern=%</a:t>
            </a:r>
            <a:r>
              <a:rPr lang="en-US" dirty="0" err="1"/>
              <a:t>n%d</a:t>
            </a:r>
            <a:r>
              <a:rPr lang="en-US" dirty="0"/>
              <a:t>:%</a:t>
            </a:r>
            <a:r>
              <a:rPr lang="en-US" dirty="0" err="1"/>
              <a:t>m%n</a:t>
            </a:r>
            <a:r>
              <a:rPr lang="en-US" dirty="0"/>
              <a:t> </a:t>
            </a:r>
            <a:endParaRPr lang="zh-CN" altLang="en-US" dirty="0"/>
          </a:p>
          <a:p>
            <a:r>
              <a:rPr lang="en-US" dirty="0"/>
              <a:t>log4j.appender.R.layout=org.apache.log4j.PatternLayout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7011190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3" descr="F:\工作\功夫系列课程\PPT模版\目录\橙色\目录-3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8794" y="1142990"/>
            <a:ext cx="4752528" cy="649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Text Box 14"/>
          <p:cNvSpPr txBox="1">
            <a:spLocks noChangeArrowheads="1"/>
          </p:cNvSpPr>
          <p:nvPr/>
        </p:nvSpPr>
        <p:spPr bwMode="auto">
          <a:xfrm>
            <a:off x="2772252" y="1308929"/>
            <a:ext cx="2607071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8580" tIns="34290" rIns="68580" bIns="3429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500" b="1" dirty="0">
                <a:solidFill>
                  <a:schemeClr val="bg1"/>
                </a:solidFill>
                <a:latin typeface="Arial" charset="0"/>
              </a:rPr>
              <a:t>01	</a:t>
            </a:r>
            <a:r>
              <a:rPr lang="zh-CN" altLang="en-US" sz="1500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日志组件简介</a:t>
            </a:r>
          </a:p>
        </p:txBody>
      </p:sp>
      <p:pic>
        <p:nvPicPr>
          <p:cNvPr id="9" name="Picture 13" descr="F:\工作\功夫系列课程\PPT模版\目录\橙色\目录-3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8794" y="1951055"/>
            <a:ext cx="4752528" cy="649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2772252" y="2116994"/>
            <a:ext cx="2607071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8580" tIns="34290" rIns="68580" bIns="3429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500" b="1" dirty="0">
                <a:solidFill>
                  <a:schemeClr val="bg1"/>
                </a:solidFill>
                <a:latin typeface="Arial" charset="0"/>
              </a:rPr>
              <a:t>02                </a:t>
            </a:r>
            <a:r>
              <a:rPr lang="en-US" altLang="zh-CN" sz="1500" b="1" dirty="0">
                <a:solidFill>
                  <a:schemeClr val="bg1"/>
                </a:solidFill>
                <a:latin typeface="Arial" charset="0"/>
                <a:ea typeface="黑体" pitchFamily="49" charset="-122"/>
              </a:rPr>
              <a:t>Loggers</a:t>
            </a:r>
          </a:p>
        </p:txBody>
      </p:sp>
      <p:pic>
        <p:nvPicPr>
          <p:cNvPr id="11" name="Picture 13" descr="F:\工作\功夫系列课程\PPT模版\目录\橙色\目录-3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8794" y="2759120"/>
            <a:ext cx="4752528" cy="649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2772252" y="2925059"/>
            <a:ext cx="2607071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8580" tIns="34290" rIns="68580" bIns="3429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500" b="1" dirty="0">
                <a:solidFill>
                  <a:schemeClr val="bg1"/>
                </a:solidFill>
                <a:latin typeface="Arial" charset="0"/>
              </a:rPr>
              <a:t>03              </a:t>
            </a:r>
            <a:r>
              <a:rPr lang="en-US" altLang="zh-CN" sz="1500" b="1" dirty="0" err="1">
                <a:solidFill>
                  <a:schemeClr val="bg1"/>
                </a:solidFill>
                <a:latin typeface="Arial" charset="0"/>
                <a:ea typeface="黑体" pitchFamily="49" charset="-122"/>
              </a:rPr>
              <a:t>Appenders</a:t>
            </a:r>
            <a:endParaRPr lang="zh-CN" altLang="en-US" sz="1500" b="1" dirty="0">
              <a:solidFill>
                <a:schemeClr val="bg1"/>
              </a:solidFill>
              <a:latin typeface="Arial" charset="0"/>
              <a:ea typeface="黑体" pitchFamily="49" charset="-122"/>
            </a:endParaRPr>
          </a:p>
        </p:txBody>
      </p:sp>
      <p:pic>
        <p:nvPicPr>
          <p:cNvPr id="8" name="Picture 13" descr="F:\工作\功夫系列课程\PPT模版\目录\橙色\目录-3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8794" y="3565377"/>
            <a:ext cx="4752528" cy="649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2772252" y="3731316"/>
            <a:ext cx="2607071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8580" tIns="34290" rIns="68580" bIns="3429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500" b="1" dirty="0">
                <a:solidFill>
                  <a:schemeClr val="bg1"/>
                </a:solidFill>
                <a:latin typeface="Arial" charset="0"/>
              </a:rPr>
              <a:t>04                 </a:t>
            </a:r>
            <a:r>
              <a:rPr lang="en-US" altLang="zh-CN" sz="1500" b="1" dirty="0">
                <a:solidFill>
                  <a:schemeClr val="bg1"/>
                </a:solidFill>
                <a:latin typeface="Arial" charset="0"/>
                <a:ea typeface="黑体" pitchFamily="49" charset="-122"/>
              </a:rPr>
              <a:t>Layouts</a:t>
            </a:r>
            <a:endParaRPr lang="zh-CN" altLang="en-US" sz="1500" b="1" dirty="0">
              <a:solidFill>
                <a:schemeClr val="bg1"/>
              </a:solidFill>
              <a:latin typeface="Arial" charset="0"/>
              <a:ea typeface="黑体" pitchFamily="49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/>
      <p:bldP spid="10" grpId="0"/>
      <p:bldP spid="13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8850" y="1943100"/>
            <a:ext cx="44577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Text Box 18"/>
          <p:cNvSpPr txBox="1">
            <a:spLocks noChangeArrowheads="1"/>
          </p:cNvSpPr>
          <p:nvPr/>
        </p:nvSpPr>
        <p:spPr bwMode="auto">
          <a:xfrm>
            <a:off x="2884885" y="2301499"/>
            <a:ext cx="323016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b="1" dirty="0">
                <a:solidFill>
                  <a:srgbClr val="FF6600"/>
                </a:solidFill>
                <a:latin typeface="Arial" charset="0"/>
                <a:ea typeface="黑体" pitchFamily="49" charset="-122"/>
              </a:rPr>
              <a:t>1	</a:t>
            </a:r>
            <a:r>
              <a:rPr lang="zh-CN" altLang="en-US" sz="1500" b="1" dirty="0">
                <a:solidFill>
                  <a:schemeClr val="bg1"/>
                </a:solidFill>
                <a:latin typeface="Arial" charset="0"/>
                <a:ea typeface="黑体" pitchFamily="49" charset="-122"/>
              </a:rPr>
              <a:t>日志组件简介</a:t>
            </a:r>
            <a:endParaRPr lang="zh-CN" altLang="en-US" b="1" dirty="0">
              <a:solidFill>
                <a:schemeClr val="bg1"/>
              </a:solidFill>
              <a:latin typeface="Arial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0798195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:\工作\功夫系列课程\PPT模版\按扭\橙色\按扭-4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800100"/>
            <a:ext cx="85010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892717" y="611982"/>
            <a:ext cx="7465497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什么是</a:t>
            </a:r>
            <a:r>
              <a:rPr lang="en-US" altLang="zh-CN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Log4j</a:t>
            </a:r>
            <a:r>
              <a:rPr lang="zh-CN" altLang="en-US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？</a:t>
            </a:r>
          </a:p>
        </p:txBody>
      </p:sp>
      <p:sp>
        <p:nvSpPr>
          <p:cNvPr id="6" name="矩形 5"/>
          <p:cNvSpPr/>
          <p:nvPr/>
        </p:nvSpPr>
        <p:spPr>
          <a:xfrm>
            <a:off x="785786" y="1571618"/>
            <a:ext cx="7000924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Log4j</a:t>
            </a:r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是</a:t>
            </a:r>
            <a:r>
              <a:rPr 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Apache</a:t>
            </a:r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的开源项目，通过使用</a:t>
            </a:r>
            <a:r>
              <a:rPr 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Log4j</a:t>
            </a:r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，可以控制每一条日志的输出格式、级别，能够更加细致地控制日志的生成过程。</a:t>
            </a:r>
          </a:p>
        </p:txBody>
      </p:sp>
      <p:graphicFrame>
        <p:nvGraphicFramePr>
          <p:cNvPr id="7" name="图示 6"/>
          <p:cNvGraphicFramePr/>
          <p:nvPr/>
        </p:nvGraphicFramePr>
        <p:xfrm>
          <a:off x="1071538" y="3071816"/>
          <a:ext cx="7000924" cy="1357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矩形 7"/>
          <p:cNvSpPr/>
          <p:nvPr/>
        </p:nvSpPr>
        <p:spPr>
          <a:xfrm>
            <a:off x="6215090" y="2702484"/>
            <a:ext cx="2000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Log4j</a:t>
            </a:r>
            <a:r>
              <a:rPr lang="zh-CN" alt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的</a:t>
            </a:r>
            <a: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3</a:t>
            </a:r>
            <a:r>
              <a:rPr lang="zh-CN" alt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大组件</a:t>
            </a:r>
          </a:p>
        </p:txBody>
      </p:sp>
    </p:spTree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8850" y="1943100"/>
            <a:ext cx="44577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Text Box 18"/>
          <p:cNvSpPr txBox="1">
            <a:spLocks noChangeArrowheads="1"/>
          </p:cNvSpPr>
          <p:nvPr/>
        </p:nvSpPr>
        <p:spPr bwMode="auto">
          <a:xfrm>
            <a:off x="2884885" y="2301499"/>
            <a:ext cx="323016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FF6600"/>
                </a:solidFill>
                <a:latin typeface="Arial" charset="0"/>
                <a:ea typeface="黑体" pitchFamily="49" charset="-122"/>
              </a:rPr>
              <a:t>2	    </a:t>
            </a:r>
            <a:r>
              <a:rPr lang="en-US" altLang="zh-CN" sz="1500" b="1" dirty="0">
                <a:solidFill>
                  <a:schemeClr val="bg1"/>
                </a:solidFill>
                <a:latin typeface="Arial" charset="0"/>
                <a:ea typeface="黑体" pitchFamily="49" charset="-122"/>
              </a:rPr>
              <a:t> Loggers</a:t>
            </a:r>
            <a:endParaRPr lang="zh-CN" altLang="en-US" b="1" dirty="0">
              <a:solidFill>
                <a:schemeClr val="bg1"/>
              </a:solidFill>
              <a:latin typeface="Arial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0798195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:\工作\功夫系列课程\PPT模版\按扭\橙色\按扭-4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800100"/>
            <a:ext cx="85010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892717" y="611982"/>
            <a:ext cx="7465497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Loggers</a:t>
            </a:r>
            <a:r>
              <a:rPr lang="zh-CN" altLang="en-US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概述</a:t>
            </a:r>
          </a:p>
        </p:txBody>
      </p:sp>
      <p:sp>
        <p:nvSpPr>
          <p:cNvPr id="9" name="矩形 8"/>
          <p:cNvSpPr/>
          <p:nvPr/>
        </p:nvSpPr>
        <p:spPr>
          <a:xfrm>
            <a:off x="1571604" y="1571618"/>
            <a:ext cx="5357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Logger</a:t>
            </a:r>
            <a:r>
              <a:rPr lang="zh-CN" alt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是</a:t>
            </a: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Log4j</a:t>
            </a:r>
            <a:r>
              <a:rPr lang="zh-CN" alt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的日志记录器，它是</a:t>
            </a: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Log4j</a:t>
            </a:r>
            <a:r>
              <a:rPr lang="zh-CN" alt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的核心组件。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285852" y="2418412"/>
          <a:ext cx="6096000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73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5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27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indent="25400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000" kern="1000" dirty="0"/>
                        <a:t>日志级别</a:t>
                      </a:r>
                      <a:endParaRPr lang="zh-CN" sz="1000" kern="1000" dirty="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400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000" kern="1000" dirty="0"/>
                        <a:t>消息类型</a:t>
                      </a:r>
                      <a:endParaRPr lang="zh-CN" sz="1000" kern="1000" dirty="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400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000" kern="1000" dirty="0"/>
                        <a:t>描 述</a:t>
                      </a:r>
                      <a:endParaRPr lang="zh-CN" sz="1000" kern="1000" dirty="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25400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00" kern="1000"/>
                        <a:t>DEBUG</a:t>
                      </a:r>
                      <a:endParaRPr lang="zh-CN" sz="1000" kern="100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400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00" kern="1000"/>
                        <a:t>Object</a:t>
                      </a:r>
                      <a:endParaRPr lang="zh-CN" sz="1000" kern="100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400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000" kern="1000"/>
                        <a:t>输出调试级别的日志信息，它是所有日志级别中最低的</a:t>
                      </a:r>
                      <a:endParaRPr lang="zh-CN" sz="1000" kern="100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25400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00" kern="1000"/>
                        <a:t>INFO</a:t>
                      </a:r>
                      <a:endParaRPr lang="zh-CN" sz="1000" kern="100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400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00" kern="1000"/>
                        <a:t>Object</a:t>
                      </a:r>
                      <a:endParaRPr lang="zh-CN" sz="1000" kern="100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400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000" kern="1000"/>
                        <a:t>输出消息日志，它高于</a:t>
                      </a:r>
                      <a:r>
                        <a:rPr lang="en-US" sz="1000" kern="1000"/>
                        <a:t>DEBUG</a:t>
                      </a:r>
                      <a:r>
                        <a:rPr lang="zh-CN" sz="1000" kern="1000"/>
                        <a:t>级别日志</a:t>
                      </a:r>
                      <a:endParaRPr lang="zh-CN" sz="1000" kern="100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25400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00" kern="1000"/>
                        <a:t>WARN</a:t>
                      </a:r>
                      <a:endParaRPr lang="zh-CN" sz="1000" kern="100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400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00" kern="1000"/>
                        <a:t>Object</a:t>
                      </a:r>
                      <a:endParaRPr lang="zh-CN" sz="1000" kern="100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400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000" kern="1000"/>
                        <a:t>输出警告级别的日志信息，它高于</a:t>
                      </a:r>
                      <a:r>
                        <a:rPr lang="en-US" sz="1000" kern="1000"/>
                        <a:t>INFO</a:t>
                      </a:r>
                      <a:r>
                        <a:rPr lang="zh-CN" sz="1000" kern="1000"/>
                        <a:t>日志级别</a:t>
                      </a:r>
                      <a:endParaRPr lang="zh-CN" sz="1000" kern="100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25400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00" kern="1000"/>
                        <a:t>ERROR</a:t>
                      </a:r>
                      <a:endParaRPr lang="zh-CN" sz="1000" kern="100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400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00" kern="1000"/>
                        <a:t>Object</a:t>
                      </a:r>
                      <a:endParaRPr lang="zh-CN" sz="1000" kern="100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400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000" kern="1000"/>
                        <a:t>输出错误级别的日志信息，它高于</a:t>
                      </a:r>
                      <a:r>
                        <a:rPr lang="en-US" sz="1000" kern="1000"/>
                        <a:t>WARN</a:t>
                      </a:r>
                      <a:r>
                        <a:rPr lang="zh-CN" sz="1000" kern="1000"/>
                        <a:t>日志级别</a:t>
                      </a:r>
                      <a:endParaRPr lang="zh-CN" sz="1000" kern="100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25400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00" kern="1000"/>
                        <a:t>FATAL</a:t>
                      </a:r>
                      <a:endParaRPr lang="zh-CN" sz="1000" kern="100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400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00" kern="1000" dirty="0"/>
                        <a:t>Object</a:t>
                      </a:r>
                      <a:endParaRPr lang="zh-CN" sz="1000" kern="1000" dirty="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400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000" kern="1000" dirty="0"/>
                        <a:t>输出致命错误级别的日志信息，它是最高的日志级别</a:t>
                      </a:r>
                      <a:endParaRPr lang="zh-CN" sz="1000" kern="1000" dirty="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995159" y="2071684"/>
            <a:ext cx="2148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5</a:t>
            </a:r>
            <a:r>
              <a:rPr lang="zh-CN" altLang="en-US" dirty="0"/>
              <a:t>种级别的日志信息</a:t>
            </a:r>
          </a:p>
        </p:txBody>
      </p:sp>
    </p:spTree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:\工作\功夫系列课程\PPT模版\按扭\橙色\按扭-4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800100"/>
            <a:ext cx="85010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892717" y="611982"/>
            <a:ext cx="7465497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日志输出</a:t>
            </a: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1000100" y="2000246"/>
          <a:ext cx="6643734" cy="27146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14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4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45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4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/>
                        <a:t>级别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/>
                        <a:t>方法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/>
                        <a:t>举例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4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/>
                        <a:t>DEBUE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方正书宋简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/>
                        <a:t>logger.debug</a:t>
                      </a:r>
                      <a:r>
                        <a:rPr lang="en-US" sz="1000" u="none" strike="noStrike" dirty="0"/>
                        <a:t>(Object message)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方正书宋简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/>
                        <a:t>logger. debug ("</a:t>
                      </a:r>
                      <a:r>
                        <a:rPr lang="zh-CN" altLang="en-US" sz="1000" u="none" strike="noStrike"/>
                        <a:t>调试日志</a:t>
                      </a:r>
                      <a:r>
                        <a:rPr lang="en-US" altLang="zh-CN" sz="1000" u="none" strike="noStrike"/>
                        <a:t>")</a:t>
                      </a:r>
                      <a:r>
                        <a:rPr lang="zh-CN" altLang="en-US" sz="1000" u="none" strike="noStrike"/>
                        <a:t>；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方正书宋简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4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/>
                        <a:t>INFO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/>
                        <a:t>logger.info(Object message)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方正书宋简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/>
                        <a:t>logger. info ("</a:t>
                      </a:r>
                      <a:r>
                        <a:rPr lang="zh-CN" altLang="en-US" sz="1000" u="none" strike="noStrike"/>
                        <a:t>消息日志</a:t>
                      </a:r>
                      <a:r>
                        <a:rPr lang="en-US" altLang="zh-CN" sz="1000" u="none" strike="noStrike"/>
                        <a:t>")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方正书宋简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4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/>
                        <a:t>WARN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/>
                        <a:t>logger.warn(Object message)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方正书宋简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/>
                        <a:t>logger. warn ("</a:t>
                      </a:r>
                      <a:r>
                        <a:rPr lang="zh-CN" altLang="en-US" sz="1000" u="none" strike="noStrike"/>
                        <a:t>警告日志</a:t>
                      </a:r>
                      <a:r>
                        <a:rPr lang="en-US" altLang="zh-CN" sz="1000" u="none" strike="noStrike"/>
                        <a:t>")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方正书宋简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4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/>
                        <a:t>ERROR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/>
                        <a:t>logger.error(Object message)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方正书宋简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/>
                        <a:t>logger.error("</a:t>
                      </a:r>
                      <a:r>
                        <a:rPr lang="zh-CN" altLang="en-US" sz="1000" u="none" strike="noStrike"/>
                        <a:t>数据库连接失败</a:t>
                      </a:r>
                      <a:r>
                        <a:rPr lang="en-US" altLang="zh-CN" sz="1000" u="none" strike="noStrike"/>
                        <a:t>")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方正书宋简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4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/>
                        <a:t>FATAL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/>
                        <a:t>logger.fatal(Object message)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方正书宋简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/>
                        <a:t>logger.fatal</a:t>
                      </a:r>
                      <a:r>
                        <a:rPr lang="en-US" sz="1000" u="none" strike="noStrike" dirty="0"/>
                        <a:t>("</a:t>
                      </a:r>
                      <a:r>
                        <a:rPr lang="zh-CN" altLang="en-US" sz="1000" u="none" strike="noStrike" dirty="0"/>
                        <a:t>内存不足</a:t>
                      </a:r>
                      <a:r>
                        <a:rPr lang="en-US" altLang="zh-CN" sz="1000" u="none" strike="noStrike" dirty="0"/>
                        <a:t>")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方正书宋简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285720" y="1428742"/>
            <a:ext cx="750099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540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方正书宋简体" pitchFamily="65" charset="-122"/>
                <a:cs typeface="Times New Roman" pitchFamily="18" charset="0"/>
              </a:rPr>
              <a:t>在程序中可以使用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方正书宋简体" pitchFamily="65" charset="-122"/>
                <a:cs typeface="Times New Roman" pitchFamily="18" charset="0"/>
              </a:rPr>
              <a:t>Logger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方正书宋简体" pitchFamily="65" charset="-122"/>
                <a:cs typeface="Times New Roman" pitchFamily="18" charset="0"/>
              </a:rPr>
              <a:t>类的不同的方法来输出各种级别的日志信息，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方正书宋简体" pitchFamily="65" charset="-122"/>
                <a:cs typeface="Times New Roman" pitchFamily="18" charset="0"/>
              </a:rPr>
              <a:t>Log4j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方正书宋简体" pitchFamily="65" charset="-122"/>
                <a:cs typeface="Times New Roman" pitchFamily="18" charset="0"/>
              </a:rPr>
              <a:t>会根据配置的当前日志级别决定输出那些日志。对应各种级别日志的输出方法如下。</a:t>
            </a: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:\工作\功夫系列课程\PPT模版\按扭\橙色\按扭-4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800100"/>
            <a:ext cx="85010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892717" y="611982"/>
            <a:ext cx="7465497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配置日志</a:t>
            </a: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1000100" y="1428742"/>
            <a:ext cx="585791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2540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rgbClr val="000000"/>
                </a:solidFill>
                <a:latin typeface="Times New Roman" pitchFamily="18" charset="0"/>
                <a:ea typeface="方正书宋简体" pitchFamily="65" charset="-122"/>
                <a:cs typeface="Times New Roman" pitchFamily="18" charset="0"/>
              </a:rPr>
              <a:t>在配置文件中配置</a:t>
            </a: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ea typeface="方正书宋简体" pitchFamily="65" charset="-122"/>
                <a:cs typeface="Times New Roman" pitchFamily="18" charset="0"/>
              </a:rPr>
              <a:t>Logger</a:t>
            </a:r>
            <a:r>
              <a:rPr lang="zh-CN" altLang="en-US" sz="1200" dirty="0">
                <a:solidFill>
                  <a:srgbClr val="000000"/>
                </a:solidFill>
                <a:latin typeface="Times New Roman" pitchFamily="18" charset="0"/>
                <a:ea typeface="方正书宋简体" pitchFamily="65" charset="-122"/>
                <a:cs typeface="Times New Roman" pitchFamily="18" charset="0"/>
              </a:rPr>
              <a:t>日志时，可以定义日志的级别、输出目标等。</a:t>
            </a:r>
          </a:p>
        </p:txBody>
      </p:sp>
      <p:sp>
        <p:nvSpPr>
          <p:cNvPr id="6" name="矩形 5"/>
          <p:cNvSpPr/>
          <p:nvPr/>
        </p:nvSpPr>
        <p:spPr>
          <a:xfrm>
            <a:off x="2286000" y="2248585"/>
            <a:ext cx="542927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log4j.[</a:t>
            </a:r>
            <a:r>
              <a:rPr lang="en-US" dirty="0" err="1"/>
              <a:t>loggerName</a:t>
            </a:r>
            <a:r>
              <a:rPr lang="en-US" dirty="0"/>
              <a:t>]=[</a:t>
            </a:r>
            <a:r>
              <a:rPr lang="en-US" dirty="0" err="1"/>
              <a:t>loggerLevel</a:t>
            </a:r>
            <a:r>
              <a:rPr lang="en-US" dirty="0"/>
              <a:t>],</a:t>
            </a:r>
            <a:r>
              <a:rPr lang="en-US" dirty="0" err="1"/>
              <a:t>appenderName</a:t>
            </a:r>
            <a:r>
              <a:rPr lang="en-US" dirty="0"/>
              <a:t>,</a:t>
            </a:r>
            <a:r>
              <a:rPr lang="en-US" altLang="zh-CN" dirty="0"/>
              <a:t>……</a:t>
            </a:r>
            <a:endParaRPr lang="zh-CN" altLang="en-US" dirty="0"/>
          </a:p>
        </p:txBody>
      </p:sp>
      <p:pic>
        <p:nvPicPr>
          <p:cNvPr id="7" name="图片 6" descr="按扭-1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86" y="1714494"/>
            <a:ext cx="1438659" cy="143865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14414" y="22145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语法</a:t>
            </a:r>
          </a:p>
        </p:txBody>
      </p:sp>
      <p:sp>
        <p:nvSpPr>
          <p:cNvPr id="9" name="矩形 8"/>
          <p:cNvSpPr/>
          <p:nvPr/>
        </p:nvSpPr>
        <p:spPr>
          <a:xfrm>
            <a:off x="2285984" y="3643320"/>
            <a:ext cx="332552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log4j.logger.onelogger=</a:t>
            </a:r>
            <a:r>
              <a:rPr lang="en-US" dirty="0" err="1"/>
              <a:t>debug,file</a:t>
            </a:r>
            <a:endParaRPr lang="zh-CN" altLang="en-US" dirty="0"/>
          </a:p>
        </p:txBody>
      </p:sp>
      <p:pic>
        <p:nvPicPr>
          <p:cNvPr id="10" name="图片 9" descr="按扭-37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57290" y="3429006"/>
            <a:ext cx="682373" cy="68237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454129" y="3538014"/>
            <a:ext cx="461665" cy="54758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示例</a:t>
            </a:r>
          </a:p>
        </p:txBody>
      </p:sp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:\工作\功夫系列课程\PPT模版\按扭\橙色\按扭-4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800100"/>
            <a:ext cx="85010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892717" y="611982"/>
            <a:ext cx="7465497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日志的继承</a:t>
            </a:r>
          </a:p>
        </p:txBody>
      </p:sp>
      <p:sp>
        <p:nvSpPr>
          <p:cNvPr id="12" name="矩形 11"/>
          <p:cNvSpPr/>
          <p:nvPr/>
        </p:nvSpPr>
        <p:spPr>
          <a:xfrm>
            <a:off x="2635399" y="1428742"/>
            <a:ext cx="3222485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/>
              <a:t>log4j.rootLogger=</a:t>
            </a:r>
            <a:r>
              <a:rPr lang="en-US" dirty="0" err="1"/>
              <a:t>WARN,console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928662" y="1928808"/>
            <a:ext cx="68580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Logger</a:t>
            </a:r>
            <a:r>
              <a:rPr lang="zh-CN" altLang="en-US" dirty="0"/>
              <a:t>日志的最顶层是</a:t>
            </a:r>
            <a:r>
              <a:rPr lang="en-US" dirty="0" err="1"/>
              <a:t>rootLogger</a:t>
            </a:r>
            <a:r>
              <a:rPr lang="zh-CN" altLang="en-US" dirty="0"/>
              <a:t>日志，它类似于</a:t>
            </a:r>
            <a:r>
              <a:rPr lang="en-US" dirty="0"/>
              <a:t>Java</a:t>
            </a:r>
            <a:r>
              <a:rPr lang="zh-CN" altLang="en-US" dirty="0"/>
              <a:t>的</a:t>
            </a:r>
            <a:r>
              <a:rPr lang="en-US" dirty="0"/>
              <a:t>Object</a:t>
            </a:r>
            <a:r>
              <a:rPr lang="zh-CN" altLang="en-US" dirty="0"/>
              <a:t>类，所有日志都继承了</a:t>
            </a:r>
            <a:r>
              <a:rPr lang="en-US" dirty="0" err="1"/>
              <a:t>rootLogger</a:t>
            </a:r>
            <a:r>
              <a:rPr lang="zh-CN" altLang="en-US" dirty="0"/>
              <a:t>日志的定义，</a:t>
            </a:r>
          </a:p>
        </p:txBody>
      </p:sp>
      <p:sp>
        <p:nvSpPr>
          <p:cNvPr id="14" name="矩形 13"/>
          <p:cNvSpPr/>
          <p:nvPr/>
        </p:nvSpPr>
        <p:spPr>
          <a:xfrm>
            <a:off x="2386389" y="2857502"/>
            <a:ext cx="3757247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/>
              <a:t>log4j.logger.onelogger.newlogger=,file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000100" y="3357568"/>
            <a:ext cx="6858048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除了配置</a:t>
            </a:r>
            <a:r>
              <a:rPr lang="en-US" dirty="0" err="1"/>
              <a:t>rootLogger</a:t>
            </a:r>
            <a:r>
              <a:rPr lang="zh-CN" altLang="en-US" dirty="0"/>
              <a:t>日志定义所有日志都会继承的配置外，在配置日志时还可以指定的继承某个以存在的日志。例如，继承以存在的</a:t>
            </a:r>
            <a:r>
              <a:rPr lang="en-US" dirty="0" err="1"/>
              <a:t>onelogger</a:t>
            </a:r>
            <a:r>
              <a:rPr lang="zh-CN" altLang="en-US" dirty="0"/>
              <a:t>日志去定义一个新的</a:t>
            </a:r>
            <a:r>
              <a:rPr lang="en-US" dirty="0" err="1"/>
              <a:t>newlogger</a:t>
            </a:r>
            <a:r>
              <a:rPr lang="zh-CN" altLang="en-US" dirty="0"/>
              <a:t>日志，</a:t>
            </a:r>
          </a:p>
        </p:txBody>
      </p:sp>
    </p:spTree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79646"/>
        </a:solidFill>
        <a:ln>
          <a:solidFill>
            <a:srgbClr val="F79646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0000FF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8135</TotalTime>
  <Words>1211</Words>
  <Application>Microsoft Macintosh PowerPoint</Application>
  <PresentationFormat>全屏显示(16:9)</PresentationFormat>
  <Paragraphs>145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方正书宋简体</vt:lpstr>
      <vt:lpstr>黑体</vt:lpstr>
      <vt:lpstr>宋体</vt:lpstr>
      <vt:lpstr>Arial</vt:lpstr>
      <vt:lpstr>Calibri</vt:lpstr>
      <vt:lpstr>Lucida Sans Unicode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明日科技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第3章  面向对象编程基础</dc:title>
  <dc:subject>C#程序设计实用教程</dc:subject>
  <dc:creator>小科</dc:creator>
  <cp:lastModifiedBy>xiang chen</cp:lastModifiedBy>
  <cp:revision>787</cp:revision>
  <dcterms:created xsi:type="dcterms:W3CDTF">2014-12-17T01:03:54Z</dcterms:created>
  <dcterms:modified xsi:type="dcterms:W3CDTF">2023-03-27T03:48:38Z</dcterms:modified>
</cp:coreProperties>
</file>