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60" r:id="rId3"/>
    <p:sldId id="509" r:id="rId4"/>
    <p:sldId id="699" r:id="rId5"/>
    <p:sldId id="691" r:id="rId6"/>
    <p:sldId id="700" r:id="rId7"/>
    <p:sldId id="702" r:id="rId8"/>
    <p:sldId id="692" r:id="rId9"/>
    <p:sldId id="703" r:id="rId10"/>
    <p:sldId id="704" r:id="rId11"/>
    <p:sldId id="693" r:id="rId12"/>
    <p:sldId id="708" r:id="rId13"/>
    <p:sldId id="694" r:id="rId14"/>
    <p:sldId id="715" r:id="rId15"/>
    <p:sldId id="716" r:id="rId16"/>
    <p:sldId id="695" r:id="rId17"/>
    <p:sldId id="726" r:id="rId18"/>
    <p:sldId id="727" r:id="rId19"/>
    <p:sldId id="728" r:id="rId20"/>
    <p:sldId id="729" r:id="rId21"/>
    <p:sldId id="738" r:id="rId22"/>
    <p:sldId id="739" r:id="rId23"/>
    <p:sldId id="740" r:id="rId24"/>
    <p:sldId id="697" r:id="rId25"/>
    <p:sldId id="730" r:id="rId26"/>
    <p:sldId id="731" r:id="rId27"/>
    <p:sldId id="698" r:id="rId28"/>
    <p:sldId id="733" r:id="rId29"/>
    <p:sldId id="734" r:id="rId30"/>
    <p:sldId id="449" r:id="rId31"/>
    <p:sldId id="737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00FF"/>
    <a:srgbClr val="FFFFFF"/>
    <a:srgbClr val="F11F0F"/>
    <a:srgbClr val="956B8C"/>
    <a:srgbClr val="D0EC46"/>
    <a:srgbClr val="58E046"/>
    <a:srgbClr val="48D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973ED-26A1-4216-97ED-B2108E7BFCB7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C39DB-A80D-4F39-A1B2-FC28A20D89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F:\工作\功夫系列课程\PPT模版\标题\橙色\大标题-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4450" y="1827905"/>
            <a:ext cx="6629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 Box 9"/>
          <p:cNvSpPr txBox="1">
            <a:spLocks noChangeArrowheads="1"/>
          </p:cNvSpPr>
          <p:nvPr/>
        </p:nvSpPr>
        <p:spPr bwMode="auto">
          <a:xfrm>
            <a:off x="2254096" y="2401147"/>
            <a:ext cx="446449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第</a:t>
            </a:r>
            <a:r>
              <a:rPr lang="en-US" altLang="zh-CN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9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章   </a:t>
            </a:r>
            <a:r>
              <a:rPr lang="en-US" altLang="zh-CN" sz="3000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SpringMVC</a:t>
            </a:r>
            <a:r>
              <a:rPr lang="zh-CN" altLang="en-US" sz="30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框架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432735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SpringMVC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核心配置文件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1630"/>
            <a:ext cx="2552700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89018" y="185167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前端控制器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视图解析器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注解映射器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注解适配器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4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处理器 映射器和适配器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映射器、适配器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491630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配置映射器、适配器有两种方式</a:t>
            </a:r>
            <a:endParaRPr lang="en-US" altLang="zh-CN" dirty="0"/>
          </a:p>
          <a:p>
            <a:pPr lvl="0"/>
            <a:r>
              <a:rPr lang="zh-CN" altLang="en-US" dirty="0"/>
              <a:t>其一：</a:t>
            </a:r>
            <a:r>
              <a:rPr lang="en-US" altLang="zh-CN" dirty="0"/>
              <a:t>	&lt;!-- </a:t>
            </a:r>
            <a:r>
              <a:rPr lang="zh-CN" altLang="zh-CN" dirty="0"/>
              <a:t>注解映射器</a:t>
            </a:r>
            <a:r>
              <a:rPr lang="en-US" altLang="zh-CN" dirty="0"/>
              <a:t> --&gt;</a:t>
            </a:r>
            <a:endParaRPr lang="zh-CN" altLang="zh-CN" dirty="0"/>
          </a:p>
          <a:p>
            <a:pPr lvl="0"/>
            <a:r>
              <a:rPr lang="en-US" altLang="zh-CN" dirty="0"/>
              <a:t>&lt;bean class=</a:t>
            </a:r>
            <a:r>
              <a:rPr lang="en-US" altLang="zh-CN" i="1" dirty="0"/>
              <a:t>"org.springframework.web.servlet.mvc.method.annotation.RequestMappingHandlerMapping"</a:t>
            </a:r>
            <a:r>
              <a:rPr lang="en-US" altLang="zh-CN" dirty="0"/>
              <a:t>/&gt;</a:t>
            </a:r>
            <a:endParaRPr lang="zh-CN" altLang="zh-CN" dirty="0"/>
          </a:p>
          <a:p>
            <a:pPr lvl="0"/>
            <a:r>
              <a:rPr lang="en-US" altLang="zh-CN" dirty="0"/>
              <a:t>	&lt;!-- </a:t>
            </a:r>
            <a:r>
              <a:rPr lang="zh-CN" altLang="zh-CN" dirty="0"/>
              <a:t>注解适配器</a:t>
            </a:r>
            <a:r>
              <a:rPr lang="en-US" altLang="zh-CN" dirty="0"/>
              <a:t> --&gt;</a:t>
            </a:r>
            <a:endParaRPr lang="zh-CN" altLang="zh-CN" dirty="0"/>
          </a:p>
          <a:p>
            <a:r>
              <a:rPr lang="en-US" altLang="zh-CN" dirty="0"/>
              <a:t>&lt;bean class=</a:t>
            </a:r>
            <a:r>
              <a:rPr lang="en-US" altLang="zh-CN" i="1" dirty="0"/>
              <a:t>"org.springframework.web.servlet.mvc.method.annotation.RequestMappingHandlerAdapter"</a:t>
            </a:r>
            <a:r>
              <a:rPr lang="en-US" altLang="zh-CN" dirty="0"/>
              <a:t>/&gt;</a:t>
            </a:r>
          </a:p>
          <a:p>
            <a:endParaRPr lang="en-US" altLang="zh-CN" dirty="0"/>
          </a:p>
          <a:p>
            <a:r>
              <a:rPr lang="zh-CN" altLang="en-US" dirty="0"/>
              <a:t>其二：</a:t>
            </a:r>
            <a:r>
              <a:rPr lang="en-US" altLang="zh-CN" dirty="0"/>
              <a:t>&lt;</a:t>
            </a:r>
            <a:r>
              <a:rPr lang="en-US" altLang="zh-CN" dirty="0" err="1"/>
              <a:t>mvc:annotation-driven</a:t>
            </a:r>
            <a:r>
              <a:rPr lang="en-US" altLang="zh-CN" dirty="0"/>
              <a:t>/&gt;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5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前端控制器和视图解析器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前端控制器</a:t>
            </a:r>
          </a:p>
        </p:txBody>
      </p:sp>
      <p:sp>
        <p:nvSpPr>
          <p:cNvPr id="7" name="矩形 6"/>
          <p:cNvSpPr/>
          <p:nvPr/>
        </p:nvSpPr>
        <p:spPr>
          <a:xfrm>
            <a:off x="72008" y="1923678"/>
            <a:ext cx="4283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&lt;!-- </a:t>
            </a:r>
            <a:r>
              <a:rPr lang="zh-CN" altLang="en-US" dirty="0"/>
              <a:t>控制器映射 </a:t>
            </a:r>
            <a:r>
              <a:rPr lang="en-US" altLang="zh-CN" dirty="0"/>
              <a:t>--&gt;</a:t>
            </a:r>
          </a:p>
          <a:p>
            <a:r>
              <a:rPr lang="en-US" altLang="zh-CN" dirty="0"/>
              <a:t>&lt;servlet-mapping&gt;</a:t>
            </a:r>
          </a:p>
          <a:p>
            <a:r>
              <a:rPr lang="en-US" altLang="zh-CN" dirty="0"/>
              <a:t>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</a:p>
          <a:p>
            <a:r>
              <a:rPr lang="en-US" altLang="zh-CN" dirty="0"/>
              <a:t>&lt;</a:t>
            </a:r>
            <a:r>
              <a:rPr lang="en-US" altLang="zh-CN" dirty="0" err="1"/>
              <a:t>url</a:t>
            </a:r>
            <a:r>
              <a:rPr lang="en-US" altLang="zh-CN" dirty="0"/>
              <a:t>-pattern&gt;/&lt;/</a:t>
            </a:r>
            <a:r>
              <a:rPr lang="en-US" altLang="zh-CN" dirty="0" err="1"/>
              <a:t>url</a:t>
            </a:r>
            <a:r>
              <a:rPr lang="en-US" altLang="zh-CN" dirty="0"/>
              <a:t>-pattern&gt;</a:t>
            </a:r>
          </a:p>
          <a:p>
            <a:r>
              <a:rPr lang="en-US" altLang="zh-CN" dirty="0"/>
              <a:t>&lt;/servlet-mapping&gt;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825" y="4185835"/>
            <a:ext cx="3456384" cy="646331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这段实例中的配置是将所有请求都交给</a:t>
            </a:r>
            <a:r>
              <a:rPr lang="en-US" altLang="zh-CN" dirty="0" err="1"/>
              <a:t>SpringMVC</a:t>
            </a:r>
            <a:r>
              <a:rPr lang="zh-CN" altLang="en-US" dirty="0"/>
              <a:t>来控制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771" y="815682"/>
            <a:ext cx="4608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/>
              <a:t>&lt;servlet&gt;</a:t>
            </a:r>
            <a:endParaRPr lang="zh-CN" altLang="zh-CN" dirty="0"/>
          </a:p>
          <a:p>
            <a:pPr lvl="0"/>
            <a:r>
              <a:rPr lang="en-US" altLang="zh-CN" dirty="0"/>
              <a:t>    &lt;servlet-name&gt;</a:t>
            </a:r>
            <a:r>
              <a:rPr lang="en-US" altLang="zh-CN" dirty="0" err="1"/>
              <a:t>SpringMVC</a:t>
            </a:r>
            <a:r>
              <a:rPr lang="en-US" altLang="zh-CN" dirty="0"/>
              <a:t>&lt;/servlet-name&gt;</a:t>
            </a:r>
            <a:endParaRPr lang="zh-CN" altLang="zh-CN" dirty="0"/>
          </a:p>
          <a:p>
            <a:pPr lvl="0"/>
            <a:r>
              <a:rPr lang="en-US" altLang="zh-CN" dirty="0"/>
              <a:t>    &lt;servlet-class&gt;</a:t>
            </a:r>
            <a:r>
              <a:rPr lang="en-US" altLang="zh-CN" dirty="0" err="1"/>
              <a:t>org.springframework.web.servlet.DispatcherServlet</a:t>
            </a:r>
            <a:r>
              <a:rPr lang="en-US" altLang="zh-CN" dirty="0"/>
              <a:t>&lt;/servlet-class&gt;</a:t>
            </a:r>
            <a:endParaRPr lang="zh-CN" altLang="zh-CN" dirty="0"/>
          </a:p>
          <a:p>
            <a:pPr lvl="0"/>
            <a:r>
              <a:rPr lang="en-US" altLang="zh-CN" dirty="0"/>
              <a:t>    &lt;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  <a:endParaRPr lang="zh-CN" altLang="zh-CN" dirty="0"/>
          </a:p>
          <a:p>
            <a:pPr lvl="0"/>
            <a:r>
              <a:rPr lang="en-US" altLang="zh-CN" dirty="0"/>
              <a:t>      &lt;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r>
              <a:rPr lang="en-US" altLang="zh-CN" dirty="0" err="1"/>
              <a:t>contextConfigLocation</a:t>
            </a:r>
            <a:r>
              <a:rPr lang="en-US" altLang="zh-CN" dirty="0"/>
              <a:t>&lt;/</a:t>
            </a:r>
            <a:r>
              <a:rPr lang="en-US" altLang="zh-CN" dirty="0" err="1"/>
              <a:t>param</a:t>
            </a:r>
            <a:r>
              <a:rPr lang="en-US" altLang="zh-CN" dirty="0"/>
              <a:t>-name&gt;</a:t>
            </a:r>
            <a:endParaRPr lang="zh-CN" altLang="zh-CN" dirty="0"/>
          </a:p>
          <a:p>
            <a:pPr lvl="0"/>
            <a:r>
              <a:rPr lang="en-US" altLang="zh-CN" dirty="0"/>
              <a:t>      &lt;</a:t>
            </a:r>
            <a:r>
              <a:rPr lang="en-US" altLang="zh-CN" dirty="0" err="1"/>
              <a:t>param</a:t>
            </a:r>
            <a:r>
              <a:rPr lang="en-US" altLang="zh-CN" dirty="0"/>
              <a:t>-value&gt;/WEB-INF/SpringMVC.xml&lt;/</a:t>
            </a:r>
            <a:r>
              <a:rPr lang="en-US" altLang="zh-CN" dirty="0" err="1"/>
              <a:t>param</a:t>
            </a:r>
            <a:r>
              <a:rPr lang="en-US" altLang="zh-CN" dirty="0"/>
              <a:t>-value&gt;</a:t>
            </a:r>
            <a:endParaRPr lang="zh-CN" altLang="zh-CN" dirty="0"/>
          </a:p>
          <a:p>
            <a:pPr lvl="0"/>
            <a:r>
              <a:rPr lang="en-US" altLang="zh-CN" dirty="0"/>
              <a:t>    &lt;/</a:t>
            </a:r>
            <a:r>
              <a:rPr lang="en-US" altLang="zh-CN" dirty="0" err="1"/>
              <a:t>init-param</a:t>
            </a:r>
            <a:r>
              <a:rPr lang="en-US" altLang="zh-CN" dirty="0"/>
              <a:t>&gt;</a:t>
            </a:r>
            <a:endParaRPr lang="zh-CN" altLang="zh-CN" dirty="0"/>
          </a:p>
          <a:p>
            <a:pPr lvl="0"/>
            <a:r>
              <a:rPr lang="en-US" altLang="zh-CN" dirty="0"/>
              <a:t>  &lt;/servlet&gt;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视图解析器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21562"/>
              </p:ext>
            </p:extLst>
          </p:nvPr>
        </p:nvGraphicFramePr>
        <p:xfrm>
          <a:off x="1331640" y="2139702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试图名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AbstractCachingViewResolver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UrlBasedViewResolver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InternalResourceViewResolver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XmlViewResolver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BeanNameViewResolver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96709" y="1676408"/>
            <a:ext cx="1335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视图解析器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6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请求参数与参数绑定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Controller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与</a:t>
            </a:r>
            <a:r>
              <a:rPr lang="en-US" altLang="zh-CN" sz="28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RequestMapping</a:t>
            </a:r>
            <a:endParaRPr lang="zh-CN" altLang="en-US" sz="2800" dirty="0">
              <a:solidFill>
                <a:srgbClr val="FF6600"/>
              </a:solidFill>
              <a:latin typeface="Arial" charset="0"/>
              <a:ea typeface="隶书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59632" y="1851670"/>
            <a:ext cx="62646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@Controller</a:t>
            </a:r>
            <a:endParaRPr lang="zh-CN" altLang="zh-CN" dirty="0"/>
          </a:p>
          <a:p>
            <a:pPr lvl="0"/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b="1" dirty="0"/>
              <a:t>class</a:t>
            </a:r>
            <a:r>
              <a:rPr lang="en-US" altLang="zh-CN" dirty="0"/>
              <a:t> </a:t>
            </a:r>
            <a:r>
              <a:rPr lang="en-US" altLang="zh-CN" dirty="0" err="1"/>
              <a:t>UsersController</a:t>
            </a:r>
            <a:r>
              <a:rPr lang="en-US" altLang="zh-CN" dirty="0"/>
              <a:t> {	</a:t>
            </a:r>
            <a:endParaRPr lang="zh-CN" altLang="zh-CN" dirty="0"/>
          </a:p>
          <a:p>
            <a:pPr lvl="0"/>
            <a:r>
              <a:rPr lang="en-US" altLang="zh-CN" dirty="0"/>
              <a:t>	@</a:t>
            </a:r>
            <a:r>
              <a:rPr lang="en-US" altLang="zh-CN" dirty="0" err="1"/>
              <a:t>RequestMapping</a:t>
            </a:r>
            <a:r>
              <a:rPr lang="en-US" altLang="zh-CN" dirty="0"/>
              <a:t>("/</a:t>
            </a:r>
            <a:r>
              <a:rPr lang="en-US" altLang="zh-CN" dirty="0" err="1"/>
              <a:t>getAllUser</a:t>
            </a:r>
            <a:r>
              <a:rPr lang="en-US" altLang="zh-CN" dirty="0"/>
              <a:t>")</a:t>
            </a:r>
            <a:endParaRPr lang="zh-CN" altLang="zh-CN" dirty="0"/>
          </a:p>
          <a:p>
            <a:pPr lvl="0"/>
            <a:r>
              <a:rPr lang="en-US" altLang="zh-CN" dirty="0"/>
              <a:t>	</a:t>
            </a:r>
            <a:r>
              <a:rPr lang="en-US" altLang="zh-CN" b="1" dirty="0"/>
              <a:t>public</a:t>
            </a:r>
            <a:r>
              <a:rPr lang="en-US" altLang="zh-CN" dirty="0"/>
              <a:t> </a:t>
            </a:r>
            <a:r>
              <a:rPr lang="en-US" altLang="zh-CN" dirty="0" err="1"/>
              <a:t>ModelAndView</a:t>
            </a:r>
            <a:r>
              <a:rPr lang="en-US" altLang="zh-CN" dirty="0"/>
              <a:t> </a:t>
            </a:r>
            <a:r>
              <a:rPr lang="en-US" altLang="zh-CN" dirty="0" err="1"/>
              <a:t>getAllUser</a:t>
            </a:r>
            <a:r>
              <a:rPr lang="en-US" altLang="zh-CN" dirty="0"/>
              <a:t>() </a:t>
            </a:r>
            <a:r>
              <a:rPr lang="en-US" altLang="zh-CN" b="1" dirty="0"/>
              <a:t>throws</a:t>
            </a:r>
            <a:r>
              <a:rPr lang="en-US" altLang="zh-CN" dirty="0"/>
              <a:t> Exception {</a:t>
            </a:r>
            <a:endParaRPr lang="zh-CN" altLang="zh-CN" dirty="0"/>
          </a:p>
          <a:p>
            <a:pPr lvl="0"/>
            <a:r>
              <a:rPr lang="en-US" altLang="zh-CN" dirty="0"/>
              <a:t>		}	</a:t>
            </a:r>
            <a:endParaRPr lang="zh-CN" altLang="zh-CN" dirty="0"/>
          </a:p>
          <a:p>
            <a:pPr lvl="0"/>
            <a:r>
              <a:rPr lang="en-US" altLang="zh-CN" dirty="0"/>
              <a:t>	</a:t>
            </a:r>
            <a:endParaRPr lang="zh-CN" altLang="zh-CN" dirty="0"/>
          </a:p>
          <a:p>
            <a:pPr lvl="0"/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参数绑定过程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86391"/>
              </p:ext>
            </p:extLst>
          </p:nvPr>
        </p:nvGraphicFramePr>
        <p:xfrm>
          <a:off x="1259632" y="2139702"/>
          <a:ext cx="5904656" cy="2376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889"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zh-CN" sz="1000" kern="1000" dirty="0">
                          <a:effectLst/>
                        </a:rPr>
                        <a:t>名称</a:t>
                      </a:r>
                      <a:endParaRPr lang="zh-CN" sz="1000" kern="1000" dirty="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zh-CN" sz="1000" kern="1000">
                          <a:effectLst/>
                        </a:rPr>
                        <a:t>作用</a:t>
                      </a:r>
                      <a:endParaRPr lang="zh-CN" sz="1000" kern="100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89"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en-US" sz="1000" kern="1000">
                          <a:effectLst/>
                        </a:rPr>
                        <a:t>HttpServletRequest</a:t>
                      </a:r>
                      <a:endParaRPr lang="zh-CN" sz="1000" kern="100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850" kern="1000">
                          <a:effectLst/>
                        </a:rPr>
                        <a:t>通过</a:t>
                      </a:r>
                      <a:r>
                        <a:rPr lang="en-US" sz="850" kern="1000">
                          <a:effectLst/>
                        </a:rPr>
                        <a:t>request</a:t>
                      </a:r>
                      <a:r>
                        <a:rPr lang="zh-CN" sz="850" kern="1000">
                          <a:effectLst/>
                        </a:rPr>
                        <a:t>对象获取请求信息</a:t>
                      </a:r>
                      <a:endParaRPr lang="zh-CN" sz="850" kern="100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889"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en-US" sz="1000" kern="1000" dirty="0" err="1">
                          <a:effectLst/>
                        </a:rPr>
                        <a:t>HttpServletResponse</a:t>
                      </a:r>
                      <a:endParaRPr lang="zh-CN" sz="1000" kern="1000" dirty="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850" kern="1000">
                          <a:effectLst/>
                        </a:rPr>
                        <a:t>通过</a:t>
                      </a:r>
                      <a:r>
                        <a:rPr lang="en-US" sz="850" kern="1000">
                          <a:effectLst/>
                        </a:rPr>
                        <a:t>response</a:t>
                      </a:r>
                      <a:r>
                        <a:rPr lang="zh-CN" sz="850" kern="1000">
                          <a:effectLst/>
                        </a:rPr>
                        <a:t>对象处理相应信息</a:t>
                      </a:r>
                      <a:endParaRPr lang="zh-CN" sz="850" kern="100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89"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en-US" sz="1000" kern="1000" dirty="0" err="1">
                          <a:effectLst/>
                        </a:rPr>
                        <a:t>HttpSession</a:t>
                      </a:r>
                      <a:endParaRPr lang="zh-CN" sz="1000" kern="1000" dirty="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850" kern="1000">
                          <a:effectLst/>
                        </a:rPr>
                        <a:t>通过</a:t>
                      </a:r>
                      <a:r>
                        <a:rPr lang="en-US" sz="850" kern="1000">
                          <a:effectLst/>
                        </a:rPr>
                        <a:t>session</a:t>
                      </a:r>
                      <a:r>
                        <a:rPr lang="zh-CN" sz="850" kern="1000">
                          <a:effectLst/>
                        </a:rPr>
                        <a:t>对象得到</a:t>
                      </a:r>
                      <a:r>
                        <a:rPr lang="en-US" sz="850" kern="1000">
                          <a:effectLst/>
                        </a:rPr>
                        <a:t>session</a:t>
                      </a:r>
                      <a:r>
                        <a:rPr lang="zh-CN" sz="850" kern="1000">
                          <a:effectLst/>
                        </a:rPr>
                        <a:t>中存放得对象</a:t>
                      </a:r>
                      <a:endParaRPr lang="zh-CN" sz="850" kern="100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710">
                <a:tc>
                  <a:txBody>
                    <a:bodyPr/>
                    <a:lstStyle/>
                    <a:p>
                      <a:pPr indent="254000" algn="l">
                        <a:spcAft>
                          <a:spcPts val="0"/>
                        </a:spcAft>
                      </a:pPr>
                      <a:r>
                        <a:rPr lang="en-US" sz="1000" kern="1000">
                          <a:effectLst/>
                        </a:rPr>
                        <a:t>Model/ModelMap</a:t>
                      </a:r>
                      <a:endParaRPr lang="zh-CN" sz="1000" kern="100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850" kern="1000" dirty="0">
                          <a:effectLst/>
                        </a:rPr>
                        <a:t>Model</a:t>
                      </a:r>
                      <a:r>
                        <a:rPr lang="zh-CN" sz="850" kern="1000" dirty="0">
                          <a:effectLst/>
                        </a:rPr>
                        <a:t>是一个接口，</a:t>
                      </a:r>
                      <a:r>
                        <a:rPr lang="en-US" sz="850" kern="1000" dirty="0" err="1">
                          <a:effectLst/>
                        </a:rPr>
                        <a:t>ModelMap</a:t>
                      </a:r>
                      <a:r>
                        <a:rPr lang="zh-CN" sz="850" kern="1000" dirty="0">
                          <a:effectLst/>
                        </a:rPr>
                        <a:t>是一个接口实现，她得作用是将</a:t>
                      </a:r>
                      <a:r>
                        <a:rPr lang="en-US" sz="850" kern="1000" dirty="0">
                          <a:effectLst/>
                        </a:rPr>
                        <a:t>model</a:t>
                      </a:r>
                      <a:r>
                        <a:rPr lang="zh-CN" sz="850" kern="1000" dirty="0">
                          <a:effectLst/>
                        </a:rPr>
                        <a:t>数据填充到</a:t>
                      </a:r>
                      <a:r>
                        <a:rPr lang="en-US" sz="850" kern="1000" dirty="0">
                          <a:effectLst/>
                        </a:rPr>
                        <a:t>request</a:t>
                      </a:r>
                      <a:r>
                        <a:rPr lang="zh-CN" sz="850" kern="1000" dirty="0">
                          <a:effectLst/>
                        </a:rPr>
                        <a:t>域。</a:t>
                      </a:r>
                      <a:endParaRPr lang="zh-CN" sz="850" kern="1000" dirty="0">
                        <a:effectLst/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83768" y="1707654"/>
            <a:ext cx="376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SpringMVC</a:t>
            </a:r>
            <a:r>
              <a:rPr lang="zh-CN" altLang="zh-CN" dirty="0"/>
              <a:t>数据绑定默认支持得类型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简单类型参数绑定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283718"/>
            <a:ext cx="8276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当我们通过带参数的</a:t>
            </a:r>
            <a:r>
              <a:rPr lang="en-US" altLang="zh-CN" dirty="0" err="1"/>
              <a:t>url</a:t>
            </a:r>
            <a:r>
              <a:rPr lang="zh-CN" altLang="en-US" dirty="0"/>
              <a:t>来发送请求的时候，我们只需要在控制器中的方法上设定</a:t>
            </a:r>
            <a:endParaRPr lang="en-US" altLang="zh-CN" dirty="0"/>
          </a:p>
          <a:p>
            <a:r>
              <a:rPr lang="zh-CN" altLang="en-US" dirty="0"/>
              <a:t>好参数名称与请求链接中的参数名称一样的参数，</a:t>
            </a:r>
            <a:r>
              <a:rPr lang="en-US" altLang="zh-CN" dirty="0" err="1"/>
              <a:t>SpringMVC</a:t>
            </a:r>
            <a:r>
              <a:rPr lang="zh-CN" altLang="en-US" dirty="0"/>
              <a:t>就可以自动把参数值绑定到我们的方法参数中。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8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843458" y="1023177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01         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</a:rPr>
              <a:t>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设计模式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9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857238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272582" y="1023177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02         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</a:rPr>
              <a:t>SpringMVC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概述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11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779662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43458" y="1945601"/>
            <a:ext cx="315247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03        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搭建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</a:rPr>
              <a:t>SpringMVC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环境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779662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272582" y="1945601"/>
            <a:ext cx="304383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04        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处理器映射器和适配器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1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7774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43458" y="2950863"/>
            <a:ext cx="322448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05        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前端控制器和视图解析器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18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787774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343450" y="2953713"/>
            <a:ext cx="308563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06        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请求映射和参数绑定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2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794511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843458" y="3957600"/>
            <a:ext cx="260707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07        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拦截器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  <p:pic>
        <p:nvPicPr>
          <p:cNvPr id="24" name="Picture 13" descr="F:\工作\功夫系列课程\PPT模版\目录\橙色\目录-3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794511"/>
            <a:ext cx="4752528" cy="64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5343450" y="3960450"/>
            <a:ext cx="308563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80" tIns="34290" rIns="68580" bIns="3429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500" b="1" dirty="0">
                <a:solidFill>
                  <a:schemeClr val="bg1"/>
                </a:solidFill>
                <a:latin typeface="Arial" charset="0"/>
              </a:rPr>
              <a:t>08          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</a:rPr>
              <a:t>SpringMVC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其它操作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10" grpId="0"/>
      <p:bldP spid="13" grpId="0"/>
      <p:bldP spid="12" grpId="0"/>
      <p:bldP spid="15" grpId="0"/>
      <p:bldP spid="19" grpId="0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包装类型参数绑定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77" y="1200150"/>
            <a:ext cx="3952875" cy="376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集合类型参数绑定</a:t>
            </a:r>
            <a:r>
              <a:rPr lang="en-US" altLang="zh-CN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—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数组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20408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下面在介绍一种情况，我们在系统中经常会用到复选框，那么就要求我们后台代码可以处理批量的数据。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9663"/>
            <a:ext cx="4104456" cy="328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189" y="1995686"/>
            <a:ext cx="30765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55926"/>
            <a:ext cx="4464496" cy="29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7373235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集合类型参数绑定</a:t>
            </a:r>
            <a:r>
              <a:rPr lang="en-US" altLang="zh-CN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—List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集合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8" y="2139702"/>
            <a:ext cx="795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要想使用集合来绑定参数，我们要满足几个条件：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在表单中，每一行元素的</a:t>
            </a:r>
            <a:r>
              <a:rPr lang="en-US" altLang="zh-CN" dirty="0"/>
              <a:t>name</a:t>
            </a:r>
            <a:r>
              <a:rPr lang="zh-CN" altLang="en-US" dirty="0"/>
              <a:t>属性值应该是“</a:t>
            </a:r>
            <a:r>
              <a:rPr lang="zh-CN" altLang="zh-CN" dirty="0"/>
              <a:t>集合名</a:t>
            </a:r>
            <a:r>
              <a:rPr lang="en-US" altLang="zh-CN" dirty="0"/>
              <a:t>[</a:t>
            </a:r>
            <a:r>
              <a:rPr lang="zh-CN" altLang="zh-CN" dirty="0"/>
              <a:t>下标</a:t>
            </a:r>
            <a:r>
              <a:rPr lang="en-US" altLang="zh-CN" dirty="0"/>
              <a:t>].</a:t>
            </a:r>
            <a:r>
              <a:rPr lang="zh-CN" altLang="zh-CN" dirty="0"/>
              <a:t>属性</a:t>
            </a:r>
            <a:r>
              <a:rPr lang="zh-CN" altLang="en-US" dirty="0"/>
              <a:t>”的形式。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要提供一个</a:t>
            </a:r>
            <a:r>
              <a:rPr lang="en-US" altLang="zh-CN" dirty="0"/>
              <a:t>List</a:t>
            </a:r>
            <a:r>
              <a:rPr lang="zh-CN" altLang="en-US" dirty="0"/>
              <a:t>集合的包装类。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在业务方法中循环遍历我们创建的</a:t>
            </a:r>
            <a:r>
              <a:rPr lang="en-US" altLang="zh-CN" dirty="0"/>
              <a:t>List</a:t>
            </a:r>
            <a:r>
              <a:rPr lang="zh-CN" altLang="en-US" dirty="0"/>
              <a:t>读取数据。</a:t>
            </a:r>
          </a:p>
        </p:txBody>
      </p:sp>
    </p:spTree>
    <p:extLst>
      <p:ext uri="{BB962C8B-B14F-4D97-AF65-F5344CB8AC3E}">
        <p14:creationId xmlns:p14="http://schemas.microsoft.com/office/powerpoint/2010/main" val="722597961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集合类型参数绑定</a:t>
            </a:r>
            <a:r>
              <a:rPr lang="en-US" altLang="zh-CN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—Map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集合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567" y="2283718"/>
            <a:ext cx="795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</a:t>
            </a:r>
            <a:r>
              <a:rPr lang="zh-CN" altLang="en-US" dirty="0"/>
              <a:t>集合同</a:t>
            </a:r>
            <a:r>
              <a:rPr lang="en-US" altLang="zh-CN" dirty="0"/>
              <a:t>List</a:t>
            </a:r>
            <a:r>
              <a:rPr lang="zh-CN" altLang="en-US" dirty="0"/>
              <a:t>集合有些类似，同样需要</a:t>
            </a:r>
            <a:r>
              <a:rPr lang="en-US" altLang="zh-CN" dirty="0"/>
              <a:t>3</a:t>
            </a:r>
            <a:r>
              <a:rPr lang="zh-CN" altLang="en-US" dirty="0"/>
              <a:t>个条件，只不过我们需要把第</a:t>
            </a:r>
            <a:r>
              <a:rPr lang="en-US" altLang="zh-CN" dirty="0"/>
              <a:t>2</a:t>
            </a:r>
            <a:r>
              <a:rPr lang="zh-CN" altLang="en-US" dirty="0"/>
              <a:t>个条件替换成</a:t>
            </a:r>
            <a:r>
              <a:rPr lang="en-US" altLang="zh-CN" dirty="0"/>
              <a:t>Map</a:t>
            </a:r>
            <a:r>
              <a:rPr lang="zh-CN" altLang="en-US" dirty="0"/>
              <a:t>的包装类。</a:t>
            </a:r>
          </a:p>
        </p:txBody>
      </p:sp>
    </p:spTree>
    <p:extLst>
      <p:ext uri="{BB962C8B-B14F-4D97-AF65-F5344CB8AC3E}">
        <p14:creationId xmlns:p14="http://schemas.microsoft.com/office/powerpoint/2010/main" val="1701614405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7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</a:rPr>
              <a:t>拦截器</a:t>
            </a:r>
            <a:endParaRPr lang="zh-CN" altLang="en-US" sz="1500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HandlerInterceptor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接口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33387"/>
              </p:ext>
            </p:extLst>
          </p:nvPr>
        </p:nvGraphicFramePr>
        <p:xfrm>
          <a:off x="1259632" y="1923678"/>
          <a:ext cx="60960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preHandle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在执行</a:t>
                      </a:r>
                      <a:r>
                        <a:rPr lang="en-US" altLang="zh-CN" dirty="0"/>
                        <a:t>Handler</a:t>
                      </a:r>
                      <a:r>
                        <a:rPr lang="zh-CN" altLang="en-US" dirty="0"/>
                        <a:t>方法之前执行，返回值类型为</a:t>
                      </a:r>
                      <a:r>
                        <a:rPr lang="en-US" altLang="zh-CN" dirty="0" err="1"/>
                        <a:t>boolean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postHandle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在执行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之后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，返回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ModelAndView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之前执行。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afterCompletion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在执行完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之后执行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1354272"/>
            <a:ext cx="591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HandlerInterceptor</a:t>
            </a:r>
            <a:r>
              <a:rPr lang="zh-CN" altLang="en-US" dirty="0"/>
              <a:t>接口必须实现该接口下的三个方法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8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WebRequestInterceptor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接口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7504" y="1381982"/>
            <a:ext cx="9036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WebRequestInterceptor</a:t>
            </a:r>
            <a:r>
              <a:rPr lang="zh-CN" altLang="en-US" dirty="0"/>
              <a:t>和</a:t>
            </a:r>
            <a:r>
              <a:rPr lang="en-US" altLang="zh-CN" dirty="0" err="1"/>
              <a:t>HandlerInterceptor</a:t>
            </a:r>
            <a:r>
              <a:rPr lang="zh-CN" altLang="en-US" dirty="0"/>
              <a:t>一样，也有三个方法，</a:t>
            </a:r>
            <a:r>
              <a:rPr lang="en-US" altLang="zh-CN" dirty="0" err="1"/>
              <a:t>preHandle</a:t>
            </a:r>
            <a:r>
              <a:rPr lang="zh-CN" altLang="en-US" dirty="0"/>
              <a:t>，</a:t>
            </a:r>
            <a:r>
              <a:rPr lang="en-US" altLang="zh-CN" dirty="0" err="1"/>
              <a:t>postHandle</a:t>
            </a:r>
            <a:r>
              <a:rPr lang="zh-CN" altLang="en-US" dirty="0"/>
              <a:t>，</a:t>
            </a:r>
            <a:r>
              <a:rPr lang="en-US" altLang="zh-CN" dirty="0" err="1"/>
              <a:t>afterCompletion</a:t>
            </a:r>
            <a:r>
              <a:rPr lang="zh-CN" altLang="en-US" dirty="0"/>
              <a:t>，不同的是</a:t>
            </a:r>
            <a:r>
              <a:rPr lang="en-US" altLang="zh-CN" dirty="0" err="1"/>
              <a:t>preHandle</a:t>
            </a:r>
            <a:r>
              <a:rPr lang="zh-CN" altLang="en-US" dirty="0"/>
              <a:t>没有返回值</a:t>
            </a:r>
            <a:r>
              <a:rPr lang="en-US" altLang="zh-CN" dirty="0"/>
              <a:t>,</a:t>
            </a:r>
            <a:r>
              <a:rPr lang="zh-CN" altLang="en-US" dirty="0"/>
              <a:t>而且</a:t>
            </a:r>
            <a:r>
              <a:rPr lang="en-US" altLang="zh-CN" dirty="0" err="1"/>
              <a:t>WebRequestInterceptor</a:t>
            </a:r>
            <a:r>
              <a:rPr lang="zh-CN" altLang="en-US" dirty="0"/>
              <a:t>的三个方法的参数都是</a:t>
            </a:r>
            <a:r>
              <a:rPr lang="en-US" altLang="zh-CN" dirty="0" err="1"/>
              <a:t>WebRequest,WebRequest</a:t>
            </a:r>
            <a:r>
              <a:rPr lang="zh-CN" altLang="en-US" dirty="0"/>
              <a:t>和</a:t>
            </a:r>
            <a:r>
              <a:rPr lang="en-US" altLang="zh-CN" dirty="0" err="1"/>
              <a:t>HttpServletRequest</a:t>
            </a:r>
            <a:r>
              <a:rPr lang="zh-CN" altLang="en-US" dirty="0"/>
              <a:t>用法基本一样。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61057"/>
              </p:ext>
            </p:extLst>
          </p:nvPr>
        </p:nvGraphicFramePr>
        <p:xfrm>
          <a:off x="205443" y="2305312"/>
          <a:ext cx="8831052" cy="2642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88"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常量名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>
                          <a:effectLst/>
                          <a:latin typeface="+mj-ea"/>
                          <a:ea typeface="+mj-ea"/>
                        </a:rPr>
                        <a:t>真实值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作用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15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0" dirty="0" err="1">
                          <a:effectLst/>
                          <a:latin typeface="+mj-ea"/>
                          <a:ea typeface="+mj-ea"/>
                        </a:rPr>
                        <a:t>SCOPE_REQUEST</a:t>
                      </a:r>
                      <a:endParaRPr lang="zh-CN" sz="1400" kern="10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sz="1400" kern="10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>
                          <a:effectLst/>
                          <a:latin typeface="+mj-ea"/>
                          <a:ea typeface="+mj-ea"/>
                        </a:rPr>
                        <a:t>代表只有在</a:t>
                      </a:r>
                      <a:r>
                        <a:rPr lang="en-US" sz="1400" kern="1000">
                          <a:effectLst/>
                          <a:latin typeface="+mj-ea"/>
                          <a:ea typeface="+mj-ea"/>
                        </a:rPr>
                        <a:t>request</a:t>
                      </a:r>
                      <a:r>
                        <a:rPr lang="zh-CN" sz="1400" kern="1000">
                          <a:effectLst/>
                          <a:latin typeface="+mj-ea"/>
                          <a:ea typeface="+mj-ea"/>
                        </a:rPr>
                        <a:t>中可以访问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75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+mj-ea"/>
                          <a:ea typeface="+mj-ea"/>
                        </a:rPr>
                        <a:t>SCOPE_SESSION</a:t>
                      </a:r>
                      <a:endParaRPr lang="zh-CN" sz="1400" kern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400" kern="1000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如果环境允许它代表一个局部的隔离的</a:t>
                      </a: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session</a:t>
                      </a: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，否则就代表普通的</a:t>
                      </a: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session</a:t>
                      </a: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，并且该</a:t>
                      </a: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session</a:t>
                      </a: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范围内而可以访问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8750"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+mj-ea"/>
                          <a:ea typeface="+mj-ea"/>
                        </a:rPr>
                        <a:t>SCOPE_GLOBAL_SESSION</a:t>
                      </a:r>
                      <a:endParaRPr lang="zh-CN" sz="1400" kern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spcAft>
                          <a:spcPts val="0"/>
                        </a:spcAft>
                      </a:pPr>
                      <a:r>
                        <a:rPr lang="en-US" sz="1400" kern="100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400" kern="1000">
                        <a:effectLst/>
                        <a:latin typeface="+mj-ea"/>
                        <a:ea typeface="+mj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40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如果环境允许，它代表一个全局共享的</a:t>
                      </a: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session</a:t>
                      </a: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，否则就代表普通的</a:t>
                      </a: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session</a:t>
                      </a: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，并且在该</a:t>
                      </a:r>
                      <a:r>
                        <a:rPr lang="en-US" sz="1400" kern="1000" dirty="0">
                          <a:effectLst/>
                          <a:latin typeface="+mj-ea"/>
                          <a:ea typeface="+mj-ea"/>
                        </a:rPr>
                        <a:t>session</a:t>
                      </a:r>
                      <a:r>
                        <a:rPr lang="zh-CN" sz="1400" kern="1000" dirty="0">
                          <a:effectLst/>
                          <a:latin typeface="+mj-ea"/>
                          <a:ea typeface="+mj-ea"/>
                        </a:rPr>
                        <a:t>范围内可以访问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8	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SpringMVC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的其他操作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利用</a:t>
            </a:r>
            <a:r>
              <a:rPr lang="en-US" altLang="zh-CN" sz="28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SpringMVC</a:t>
            </a: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上传文件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81" y="3981425"/>
            <a:ext cx="2105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779662"/>
            <a:ext cx="8784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SpringMVC</a:t>
            </a:r>
            <a:r>
              <a:rPr lang="zh-CN" altLang="en-US" dirty="0"/>
              <a:t>框架完成上传文件与</a:t>
            </a:r>
            <a:r>
              <a:rPr lang="en-US" altLang="zh-CN" dirty="0" err="1"/>
              <a:t>JSP</a:t>
            </a:r>
            <a:r>
              <a:rPr lang="en-US" altLang="zh-CN" dirty="0"/>
              <a:t>/Servlet</a:t>
            </a:r>
            <a:r>
              <a:rPr lang="zh-CN" altLang="en-US" dirty="0"/>
              <a:t>一样，我们都需要在</a:t>
            </a:r>
            <a:r>
              <a:rPr lang="en-US" altLang="zh-CN" dirty="0" err="1"/>
              <a:t>JSP</a:t>
            </a:r>
            <a:r>
              <a:rPr lang="zh-CN" altLang="en-US" dirty="0"/>
              <a:t>页面使用</a:t>
            </a:r>
            <a:r>
              <a:rPr lang="en-US" altLang="zh-CN" dirty="0"/>
              <a:t>file</a:t>
            </a:r>
            <a:r>
              <a:rPr lang="zh-CN" altLang="en-US" dirty="0"/>
              <a:t>元素，还获取要上传的文件。</a:t>
            </a:r>
            <a:endParaRPr lang="en-US" altLang="zh-CN" dirty="0"/>
          </a:p>
          <a:p>
            <a:r>
              <a:rPr lang="zh-CN" altLang="en-US" dirty="0"/>
              <a:t>不同点在于我们需要在</a:t>
            </a:r>
            <a:r>
              <a:rPr lang="en-US" altLang="zh-CN" dirty="0" err="1"/>
              <a:t>SpringMVC</a:t>
            </a:r>
            <a:r>
              <a:rPr lang="zh-CN" altLang="en-US" dirty="0"/>
              <a:t>的配置文件中配置一个多文件类型的解析器“</a:t>
            </a:r>
            <a:r>
              <a:rPr lang="en-US" altLang="zh-CN" dirty="0" err="1"/>
              <a:t>CommonsMultipartResolver</a:t>
            </a:r>
            <a:r>
              <a:rPr lang="zh-CN" altLang="en-US" dirty="0"/>
              <a:t>”。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另外还需要注意，要完成文件上传功能，别忘了要导入一下两个</a:t>
            </a:r>
            <a:r>
              <a:rPr lang="en-US" altLang="zh-CN" dirty="0">
                <a:solidFill>
                  <a:srgbClr val="FF0000"/>
                </a:solidFill>
              </a:rPr>
              <a:t>jar</a:t>
            </a:r>
            <a:r>
              <a:rPr lang="zh-CN" altLang="en-US" dirty="0">
                <a:solidFill>
                  <a:srgbClr val="FF0000"/>
                </a:solidFill>
              </a:rPr>
              <a:t>包。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575098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静态资源访问问题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2211710"/>
            <a:ext cx="6480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location=</a:t>
            </a:r>
            <a:r>
              <a:rPr lang="en-US" altLang="zh-CN" i="1" dirty="0"/>
              <a:t>"/WEB-INF/</a:t>
            </a:r>
            <a:r>
              <a:rPr lang="en-US" altLang="zh-CN" i="1" dirty="0" err="1"/>
              <a:t>jsp</a:t>
            </a:r>
            <a:r>
              <a:rPr lang="en-US" altLang="zh-CN" i="1" dirty="0"/>
              <a:t>"</a:t>
            </a:r>
            <a:r>
              <a:rPr lang="en-US" altLang="zh-CN" dirty="0"/>
              <a:t> mapping=</a:t>
            </a:r>
            <a:r>
              <a:rPr lang="en-US" altLang="zh-CN" i="1" dirty="0"/>
              <a:t>"/</a:t>
            </a:r>
            <a:r>
              <a:rPr lang="en-US" altLang="zh-CN" i="1" dirty="0" err="1"/>
              <a:t>jsp</a:t>
            </a:r>
            <a:r>
              <a:rPr lang="en-US" altLang="zh-CN" i="1" dirty="0"/>
              <a:t>/**"</a:t>
            </a:r>
            <a:r>
              <a:rPr lang="en-US" altLang="zh-CN" dirty="0"/>
              <a:t>/&gt;</a:t>
            </a:r>
            <a:endParaRPr lang="zh-CN" altLang="zh-CN" dirty="0"/>
          </a:p>
          <a:p>
            <a:pPr lvl="0"/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location=</a:t>
            </a:r>
            <a:r>
              <a:rPr lang="en-US" altLang="zh-CN" i="1" dirty="0"/>
              <a:t>"/WEB-INF/</a:t>
            </a:r>
            <a:r>
              <a:rPr lang="en-US" altLang="zh-CN" i="1" dirty="0" err="1"/>
              <a:t>js</a:t>
            </a:r>
            <a:r>
              <a:rPr lang="en-US" altLang="zh-CN" i="1" dirty="0"/>
              <a:t>"</a:t>
            </a:r>
            <a:r>
              <a:rPr lang="en-US" altLang="zh-CN" dirty="0"/>
              <a:t> mapping=</a:t>
            </a:r>
            <a:r>
              <a:rPr lang="en-US" altLang="zh-CN" i="1" dirty="0"/>
              <a:t>"/</a:t>
            </a:r>
            <a:r>
              <a:rPr lang="en-US" altLang="zh-CN" i="1" dirty="0" err="1"/>
              <a:t>js</a:t>
            </a:r>
            <a:r>
              <a:rPr lang="en-US" altLang="zh-CN" i="1" dirty="0"/>
              <a:t>/**"</a:t>
            </a:r>
            <a:r>
              <a:rPr lang="en-US" altLang="zh-CN" dirty="0"/>
              <a:t>/&gt;</a:t>
            </a:r>
            <a:endParaRPr lang="zh-CN" altLang="zh-CN" dirty="0"/>
          </a:p>
          <a:p>
            <a:pPr lvl="0"/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location=</a:t>
            </a:r>
            <a:r>
              <a:rPr lang="en-US" altLang="zh-CN" i="1" dirty="0"/>
              <a:t>"/WEB-INF/</a:t>
            </a:r>
            <a:r>
              <a:rPr lang="en-US" altLang="zh-CN" i="1" dirty="0" err="1"/>
              <a:t>css</a:t>
            </a:r>
            <a:r>
              <a:rPr lang="en-US" altLang="zh-CN" i="1" dirty="0"/>
              <a:t>"</a:t>
            </a:r>
            <a:r>
              <a:rPr lang="en-US" altLang="zh-CN" dirty="0"/>
              <a:t> mapping=</a:t>
            </a:r>
            <a:r>
              <a:rPr lang="en-US" altLang="zh-CN" i="1" dirty="0"/>
              <a:t>"/</a:t>
            </a:r>
            <a:r>
              <a:rPr lang="en-US" altLang="zh-CN" i="1" dirty="0" err="1"/>
              <a:t>css</a:t>
            </a:r>
            <a:r>
              <a:rPr lang="en-US" altLang="zh-CN" i="1" dirty="0"/>
              <a:t>/**"</a:t>
            </a:r>
            <a:r>
              <a:rPr lang="en-US" altLang="zh-CN" dirty="0"/>
              <a:t>/&gt;</a:t>
            </a:r>
            <a:endParaRPr lang="zh-CN" altLang="zh-CN" dirty="0"/>
          </a:p>
          <a:p>
            <a:pPr lvl="0"/>
            <a:r>
              <a:rPr lang="en-US" altLang="zh-CN" dirty="0"/>
              <a:t>&lt;</a:t>
            </a:r>
            <a:r>
              <a:rPr lang="en-US" altLang="zh-CN" dirty="0" err="1"/>
              <a:t>mvc:resources</a:t>
            </a:r>
            <a:r>
              <a:rPr lang="en-US" altLang="zh-CN" dirty="0"/>
              <a:t> location=</a:t>
            </a:r>
            <a:r>
              <a:rPr lang="en-US" altLang="zh-CN" i="1" dirty="0"/>
              <a:t>"/WEB-INF/</a:t>
            </a:r>
            <a:r>
              <a:rPr lang="en-US" altLang="zh-CN" i="1" dirty="0" err="1"/>
              <a:t>img</a:t>
            </a:r>
            <a:r>
              <a:rPr lang="en-US" altLang="zh-CN" i="1" dirty="0"/>
              <a:t>"</a:t>
            </a:r>
            <a:r>
              <a:rPr lang="en-US" altLang="zh-CN" dirty="0"/>
              <a:t> mapping=</a:t>
            </a:r>
            <a:r>
              <a:rPr lang="en-US" altLang="zh-CN" i="1" dirty="0"/>
              <a:t>"/</a:t>
            </a:r>
            <a:r>
              <a:rPr lang="en-US" altLang="zh-CN" i="1" dirty="0" err="1"/>
              <a:t>img</a:t>
            </a:r>
            <a:r>
              <a:rPr lang="en-US" altLang="zh-CN" i="1" dirty="0"/>
              <a:t>/**"</a:t>
            </a:r>
            <a:r>
              <a:rPr lang="en-US" altLang="zh-CN" dirty="0"/>
              <a:t>/&gt;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1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设计模式</a:t>
            </a:r>
            <a:endParaRPr lang="zh-CN" altLang="en-US" b="1" dirty="0">
              <a:solidFill>
                <a:schemeClr val="bg1"/>
              </a:solidFill>
              <a:latin typeface="Arial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672703" y="611982"/>
            <a:ext cx="1162993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小结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67544" y="1635646"/>
            <a:ext cx="8390736" cy="1731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本章向读者介绍了一种非常流行的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模型解决方案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——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SpringMVC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技术，其中包括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设计模式、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SpringMVC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框架的体系、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SpringMVC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配置文件与拦截器等组件。对于初学者来说，只有切实掌握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SpringMVC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框架的体系，才能灵活地应用</a:t>
            </a:r>
            <a:r>
              <a:rPr lang="en-US" altLang="zh-CN" b="1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SpringMVC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框架进行开发。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7383433" y="1835655"/>
            <a:ext cx="13811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D5C00"/>
            </a:outerShdw>
          </a:effectLst>
        </p:spPr>
        <p:txBody>
          <a:bodyPr wrap="none" lIns="68580" tIns="34290" rIns="68580" bIns="34290" anchor="ctr">
            <a:spAutoFit/>
          </a:bodyPr>
          <a:lstStyle/>
          <a:p>
            <a:pPr algn="r" eaLnBrk="0" hangingPunct="0">
              <a:spcBef>
                <a:spcPct val="0"/>
              </a:spcBef>
              <a:buFontTx/>
              <a:buNone/>
            </a:pPr>
            <a:endParaRPr lang="zh-CN" altLang="zh-CN" sz="1500" dirty="0">
              <a:solidFill>
                <a:schemeClr val="accent1"/>
              </a:solidFill>
              <a:latin typeface="Lucida Sans Unicode" pitchFamily="34" charset="0"/>
              <a:ea typeface="Gulim" pitchFamily="34" charset="-127"/>
            </a:endParaRPr>
          </a:p>
        </p:txBody>
      </p:sp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15579" y="611982"/>
            <a:ext cx="389929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700" b="1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上机指导</a:t>
            </a:r>
          </a:p>
        </p:txBody>
      </p:sp>
      <p:sp>
        <p:nvSpPr>
          <p:cNvPr id="7" name="矩形 6"/>
          <p:cNvSpPr/>
          <p:nvPr/>
        </p:nvSpPr>
        <p:spPr>
          <a:xfrm>
            <a:off x="1214414" y="1428742"/>
            <a:ext cx="399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应用</a:t>
            </a:r>
            <a:r>
              <a:rPr lang="en-US" altLang="zh-CN" dirty="0" err="1"/>
              <a:t>SpringMVC</a:t>
            </a:r>
            <a:r>
              <a:rPr lang="zh-CN" altLang="en-US" dirty="0"/>
              <a:t>实现一个简单计算器。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214560"/>
            <a:ext cx="2643206" cy="203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5" y="2214560"/>
            <a:ext cx="269012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01119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MVC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模式</a:t>
            </a:r>
          </a:p>
        </p:txBody>
      </p:sp>
      <p:sp>
        <p:nvSpPr>
          <p:cNvPr id="10" name="矩形 9"/>
          <p:cNvSpPr/>
          <p:nvPr/>
        </p:nvSpPr>
        <p:spPr>
          <a:xfrm>
            <a:off x="428596" y="1785932"/>
            <a:ext cx="33575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MVC</a:t>
            </a:r>
            <a:r>
              <a:rPr lang="zh-CN" altLang="en-US" dirty="0"/>
              <a:t>（</a:t>
            </a:r>
            <a:r>
              <a:rPr lang="en-US" dirty="0"/>
              <a:t>Model-View-Controller </a:t>
            </a:r>
            <a:r>
              <a:rPr lang="zh-CN" altLang="en-US" dirty="0"/>
              <a:t>模型</a:t>
            </a:r>
            <a:r>
              <a:rPr lang="en-US" dirty="0"/>
              <a:t>-</a:t>
            </a:r>
            <a:r>
              <a:rPr lang="zh-CN" altLang="en-US" dirty="0"/>
              <a:t>视图</a:t>
            </a:r>
            <a:r>
              <a:rPr lang="en-US" dirty="0"/>
              <a:t>-</a:t>
            </a:r>
            <a:r>
              <a:rPr lang="zh-CN" altLang="en-US" dirty="0"/>
              <a:t>控制器）是一个存在于服务器表达层的模型。在</a:t>
            </a:r>
            <a:r>
              <a:rPr lang="en-US" dirty="0"/>
              <a:t>MVC</a:t>
            </a:r>
            <a:r>
              <a:rPr lang="zh-CN" altLang="en-US" dirty="0"/>
              <a:t>经典架构中，强制性地把应用程序的输入、处理和输出分开，将程序分成</a:t>
            </a:r>
            <a:r>
              <a:rPr lang="en-US" dirty="0"/>
              <a:t>3</a:t>
            </a:r>
            <a:r>
              <a:rPr lang="zh-CN" altLang="en-US" dirty="0"/>
              <a:t>个核心模块</a:t>
            </a:r>
            <a:r>
              <a:rPr lang="en-US" altLang="zh-CN" dirty="0"/>
              <a:t>——</a:t>
            </a:r>
            <a:r>
              <a:rPr lang="zh-CN" altLang="en-US" dirty="0"/>
              <a:t>模型、视图、控制器。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95808" y="1343038"/>
            <a:ext cx="3248026" cy="3086100"/>
            <a:chOff x="4500562" y="1285866"/>
            <a:chExt cx="3248026" cy="3086100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>
              <a:grayscl/>
            </a:blip>
            <a:srcRect/>
            <a:stretch>
              <a:fillRect/>
            </a:stretch>
          </p:blipFill>
          <p:spPr bwMode="auto">
            <a:xfrm>
              <a:off x="4643438" y="1285866"/>
              <a:ext cx="3105150" cy="3086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4500562" y="1928808"/>
              <a:ext cx="350838" cy="19150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2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	</a:t>
            </a:r>
            <a:r>
              <a:rPr lang="en-US" altLang="zh-CN" sz="1500" b="1" dirty="0" err="1">
                <a:solidFill>
                  <a:schemeClr val="bg1"/>
                </a:solidFill>
                <a:latin typeface="Arial" charset="0"/>
                <a:ea typeface="黑体" pitchFamily="49" charset="-122"/>
              </a:rPr>
              <a:t>SpringMVC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3607275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SpringMVC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框架概述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1643042" y="1500180"/>
            <a:ext cx="5572148" cy="923330"/>
          </a:xfrm>
          <a:prstGeom prst="rect">
            <a:avLst/>
          </a:prstGeom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dirty="0"/>
              <a:t>Spring </a:t>
            </a:r>
            <a:r>
              <a:rPr lang="en-US" altLang="zh-CN" dirty="0" err="1"/>
              <a:t>MVC</a:t>
            </a:r>
            <a:r>
              <a:rPr lang="zh-CN" altLang="en-US" dirty="0"/>
              <a:t>属于</a:t>
            </a:r>
            <a:r>
              <a:rPr lang="en-US" altLang="zh-CN" dirty="0" err="1"/>
              <a:t>SpringFrameWork</a:t>
            </a:r>
            <a:r>
              <a:rPr lang="zh-CN" altLang="en-US" dirty="0"/>
              <a:t>的后续产品，已经融合在</a:t>
            </a:r>
            <a:r>
              <a:rPr lang="en-US" altLang="zh-CN" dirty="0"/>
              <a:t>Spring Web Flow</a:t>
            </a:r>
            <a:r>
              <a:rPr lang="zh-CN" altLang="en-US" dirty="0"/>
              <a:t>里面。</a:t>
            </a:r>
            <a:r>
              <a:rPr lang="en-US" altLang="zh-CN" dirty="0"/>
              <a:t>Spring </a:t>
            </a:r>
            <a:r>
              <a:rPr lang="zh-CN" altLang="en-US" dirty="0"/>
              <a:t>框架提供了构建 </a:t>
            </a:r>
            <a:r>
              <a:rPr lang="en-US" altLang="zh-CN" dirty="0"/>
              <a:t>Web </a:t>
            </a:r>
            <a:r>
              <a:rPr lang="zh-CN" altLang="en-US" dirty="0"/>
              <a:t>应用程序的全功能 </a:t>
            </a:r>
            <a:r>
              <a:rPr lang="en-US" altLang="zh-CN" dirty="0" err="1"/>
              <a:t>MVC</a:t>
            </a:r>
            <a:r>
              <a:rPr lang="en-US" altLang="zh-CN" dirty="0"/>
              <a:t> </a:t>
            </a:r>
            <a:r>
              <a:rPr lang="zh-CN" altLang="en-US" dirty="0"/>
              <a:t>模块。</a:t>
            </a:r>
            <a:endParaRPr lang="zh-CN" alt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8662" y="2928940"/>
            <a:ext cx="45005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同</a:t>
            </a:r>
            <a:r>
              <a:rPr lang="en-US" altLang="zh-CN" sz="1400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SpringMVC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框架相同作用的控制层框架还有一个叫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struts2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的框架，不过随着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Spring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的版本更新，目前</a:t>
            </a:r>
            <a:r>
              <a:rPr lang="en-US" altLang="zh-CN" sz="1400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SpringMVC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框架无论从安全还是性能上来说都远高于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struts2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框架。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34468"/>
            <a:ext cx="23622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3179217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Struts 2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的结构体系</a:t>
            </a:r>
          </a:p>
        </p:txBody>
      </p:sp>
      <p:sp>
        <p:nvSpPr>
          <p:cNvPr id="10" name="矩形 9"/>
          <p:cNvSpPr/>
          <p:nvPr/>
        </p:nvSpPr>
        <p:spPr>
          <a:xfrm>
            <a:off x="500034" y="2285998"/>
            <a:ext cx="3714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框架的结构体系图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4" y="1210464"/>
            <a:ext cx="4532514" cy="34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1943100"/>
            <a:ext cx="44577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18"/>
          <p:cNvSpPr txBox="1">
            <a:spLocks noChangeArrowheads="1"/>
          </p:cNvSpPr>
          <p:nvPr/>
        </p:nvSpPr>
        <p:spPr bwMode="auto">
          <a:xfrm>
            <a:off x="2884885" y="2301499"/>
            <a:ext cx="323016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6600"/>
                </a:solidFill>
                <a:latin typeface="Arial" charset="0"/>
                <a:ea typeface="黑体" pitchFamily="49" charset="-122"/>
              </a:rPr>
              <a:t>3	</a:t>
            </a:r>
            <a:r>
              <a:rPr lang="en-US" altLang="zh-CN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 </a:t>
            </a:r>
            <a:r>
              <a:rPr lang="zh-CN" altLang="en-US" sz="1500" b="1" dirty="0">
                <a:solidFill>
                  <a:schemeClr val="bg1"/>
                </a:solidFill>
                <a:latin typeface="Arial" charset="0"/>
                <a:ea typeface="黑体" pitchFamily="49" charset="-122"/>
              </a:rPr>
              <a:t>搭建环境</a:t>
            </a:r>
          </a:p>
        </p:txBody>
      </p:sp>
    </p:spTree>
    <p:extLst>
      <p:ext uri="{BB962C8B-B14F-4D97-AF65-F5344CB8AC3E}">
        <p14:creationId xmlns:p14="http://schemas.microsoft.com/office/powerpoint/2010/main" val="159079819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F:\工作\功夫系列课程\PPT模版\按扭\橙色\按扭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85010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92717" y="645850"/>
            <a:ext cx="4831411" cy="70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80" tIns="34290" rIns="68580" bIns="34290" anchor="ctr"/>
          <a:lstStyle/>
          <a:p>
            <a:pPr>
              <a:spcBef>
                <a:spcPct val="0"/>
              </a:spcBef>
            </a:pP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添加</a:t>
            </a:r>
            <a:r>
              <a:rPr lang="en-US" altLang="zh-CN" sz="2700" dirty="0" err="1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SpringMVC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依赖</a:t>
            </a:r>
            <a:r>
              <a:rPr lang="en-US" altLang="zh-CN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jar</a:t>
            </a:r>
            <a:r>
              <a:rPr lang="zh-CN" altLang="en-US" sz="2700" dirty="0">
                <a:solidFill>
                  <a:srgbClr val="FF6600"/>
                </a:solidFill>
                <a:latin typeface="Arial" charset="0"/>
                <a:ea typeface="隶书" pitchFamily="49" charset="-122"/>
              </a:rPr>
              <a:t>包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1630"/>
            <a:ext cx="316322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54272"/>
            <a:ext cx="3605419" cy="352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9780</TotalTime>
  <Words>1136</Words>
  <Application>Microsoft Macintosh PowerPoint</Application>
  <PresentationFormat>全屏显示(16:9)</PresentationFormat>
  <Paragraphs>134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楷体</vt:lpstr>
      <vt:lpstr>宋体</vt:lpstr>
      <vt:lpstr>Arial</vt:lpstr>
      <vt:lpstr>Calibri</vt:lpstr>
      <vt:lpstr>Lucida Sans Unicode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xiang chen</cp:lastModifiedBy>
  <cp:revision>969</cp:revision>
  <dcterms:created xsi:type="dcterms:W3CDTF">2014-12-17T01:03:54Z</dcterms:created>
  <dcterms:modified xsi:type="dcterms:W3CDTF">2023-03-27T03:49:15Z</dcterms:modified>
</cp:coreProperties>
</file>