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21" r:id="rId4"/>
    <p:sldId id="284" r:id="rId5"/>
    <p:sldId id="285" r:id="rId6"/>
    <p:sldId id="286" r:id="rId7"/>
    <p:sldId id="287" r:id="rId8"/>
    <p:sldId id="317" r:id="rId9"/>
    <p:sldId id="318" r:id="rId10"/>
    <p:sldId id="319" r:id="rId11"/>
    <p:sldId id="320" r:id="rId12"/>
    <p:sldId id="356" r:id="rId13"/>
    <p:sldId id="357" r:id="rId14"/>
    <p:sldId id="257" r:id="rId15"/>
    <p:sldId id="258" r:id="rId16"/>
    <p:sldId id="259" r:id="rId17"/>
    <p:sldId id="260" r:id="rId18"/>
    <p:sldId id="261" r:id="rId19"/>
    <p:sldId id="263" r:id="rId20"/>
    <p:sldId id="264" r:id="rId21"/>
    <p:sldId id="265" r:id="rId22"/>
    <p:sldId id="355" r:id="rId23"/>
    <p:sldId id="360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361" r:id="rId33"/>
    <p:sldId id="362" r:id="rId34"/>
    <p:sldId id="363" r:id="rId35"/>
    <p:sldId id="274" r:id="rId36"/>
    <p:sldId id="275" r:id="rId37"/>
    <p:sldId id="276" r:id="rId38"/>
    <p:sldId id="277" r:id="rId39"/>
    <p:sldId id="279" r:id="rId40"/>
    <p:sldId id="280" r:id="rId41"/>
    <p:sldId id="281" r:id="rId42"/>
    <p:sldId id="282" r:id="rId43"/>
    <p:sldId id="283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主成分分析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11-</a:t>
            </a:r>
            <a:r>
              <a:rPr lang="zh-CN" altLang="en-US"/>
              <a:t>李方圻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Illustration</a:t>
            </a:r>
            <a:endParaRPr lang="en-US" altLang="zh-CN"/>
          </a:p>
        </p:txBody>
      </p:sp>
      <p:pic>
        <p:nvPicPr>
          <p:cNvPr id="4" name="内容占位符 3" descr="comp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520" y="1827530"/>
            <a:ext cx="4436110" cy="2884170"/>
          </a:xfrm>
          <a:prstGeom prst="rect">
            <a:avLst/>
          </a:prstGeom>
        </p:spPr>
      </p:pic>
      <p:pic>
        <p:nvPicPr>
          <p:cNvPr id="5" name="图片 4" descr="com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455" y="1699895"/>
            <a:ext cx="4830445" cy="3140075"/>
          </a:xfrm>
          <a:prstGeom prst="rect">
            <a:avLst/>
          </a:prstGeom>
        </p:spPr>
      </p:pic>
      <p:pic>
        <p:nvPicPr>
          <p:cNvPr id="6" name="图片 5" descr="comp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855" y="1660525"/>
            <a:ext cx="4951730" cy="32181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849880" y="4709160"/>
            <a:ext cx="86556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3</a:t>
            </a:r>
            <a:r>
              <a:rPr lang="zh-CN" altLang="en-US" sz="2400"/>
              <a:t>维正态分布，竖直</a:t>
            </a:r>
            <a:r>
              <a:rPr lang="en-US" altLang="zh-CN" sz="2400"/>
              <a:t>(Z)</a:t>
            </a:r>
            <a:r>
              <a:rPr lang="zh-CN" altLang="en-US" sz="2400"/>
              <a:t>方向的方差依次为</a:t>
            </a:r>
            <a:r>
              <a:rPr lang="en-US" altLang="zh-CN" sz="2400"/>
              <a:t>0.7    0.1    0.03</a:t>
            </a:r>
            <a:endParaRPr lang="en-US" altLang="zh-CN" sz="2400"/>
          </a:p>
          <a:p>
            <a:r>
              <a:rPr lang="zh-CN" altLang="en-US" sz="2400"/>
              <a:t>其他两个方向</a:t>
            </a:r>
            <a:r>
              <a:rPr lang="en-US" altLang="zh-CN" sz="2400"/>
              <a:t>(X,Y)</a:t>
            </a:r>
            <a:r>
              <a:rPr lang="zh-CN" altLang="en-US" sz="2400"/>
              <a:t>方差为</a:t>
            </a:r>
            <a:r>
              <a:rPr lang="en-US" altLang="zh-CN" sz="2400"/>
              <a:t>0.7</a:t>
            </a:r>
            <a:r>
              <a:rPr lang="zh-CN" altLang="en-US" sz="2400"/>
              <a:t>，三个维度互相独立</a:t>
            </a:r>
            <a:endParaRPr lang="zh-CN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Illustration</a:t>
            </a:r>
            <a:endParaRPr lang="en-US" altLang="zh-CN"/>
          </a:p>
        </p:txBody>
      </p:sp>
      <p:pic>
        <p:nvPicPr>
          <p:cNvPr id="4" name="内容占位符 3" descr="comp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40640" y="2097405"/>
            <a:ext cx="4830445" cy="3140710"/>
          </a:xfrm>
          <a:prstGeom prst="rect">
            <a:avLst/>
          </a:prstGeom>
        </p:spPr>
      </p:pic>
      <p:pic>
        <p:nvPicPr>
          <p:cNvPr id="5" name="图片 4" descr="comp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455" y="1972310"/>
            <a:ext cx="5023485" cy="3265805"/>
          </a:xfrm>
          <a:prstGeom prst="rect">
            <a:avLst/>
          </a:prstGeom>
        </p:spPr>
      </p:pic>
      <p:pic>
        <p:nvPicPr>
          <p:cNvPr id="6" name="图片 5" descr="comp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615" y="1972310"/>
            <a:ext cx="5215255" cy="33902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65120" y="5090160"/>
            <a:ext cx="68732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同样的三个分布，变换视角至约平行于</a:t>
            </a:r>
            <a:r>
              <a:rPr lang="en-US" altLang="zh-CN" sz="2400"/>
              <a:t>X-Y</a:t>
            </a:r>
            <a:r>
              <a:rPr lang="zh-CN" altLang="en-US" sz="2400"/>
              <a:t>平面</a:t>
            </a:r>
            <a:endParaRPr lang="zh-CN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Illustration</a:t>
            </a:r>
            <a:endParaRPr lang="en-US" altLang="zh-CN"/>
          </a:p>
        </p:txBody>
      </p:sp>
      <p:pic>
        <p:nvPicPr>
          <p:cNvPr id="4" name="内容占位符 3" descr="comp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485900"/>
            <a:ext cx="5977890" cy="3886200"/>
          </a:xfrm>
          <a:prstGeom prst="rect">
            <a:avLst/>
          </a:prstGeom>
        </p:spPr>
      </p:pic>
      <p:pic>
        <p:nvPicPr>
          <p:cNvPr id="5" name="图片 4" descr="com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535" y="1485900"/>
            <a:ext cx="6108065" cy="39706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1400" y="4785360"/>
            <a:ext cx="57150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采取平视视角，将所有数据项规约到</a:t>
            </a:r>
            <a:r>
              <a:rPr lang="en-US" altLang="zh-CN" sz="2400"/>
              <a:t>X-Y</a:t>
            </a:r>
            <a:r>
              <a:rPr lang="zh-CN" altLang="en-US" sz="2400"/>
              <a:t>平面后的效果，协方差分别为</a:t>
            </a:r>
            <a:r>
              <a:rPr lang="en-US" altLang="zh-CN" sz="2400"/>
              <a:t>0.7    0.03</a:t>
            </a:r>
            <a:endParaRPr lang="en-US" altLang="zh-CN" sz="2400"/>
          </a:p>
          <a:p>
            <a:r>
              <a:rPr lang="zh-CN" altLang="en-US" sz="2400"/>
              <a:t>混色点为原始数据</a:t>
            </a:r>
            <a:endParaRPr lang="zh-CN" altLang="en-US" sz="2400"/>
          </a:p>
          <a:p>
            <a:r>
              <a:rPr lang="zh-CN" altLang="en-US" sz="2400"/>
              <a:t>红色点为规约后的数据</a:t>
            </a:r>
            <a:endParaRPr lang="zh-CN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如何规约一个矩阵？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奇异值分解</a:t>
            </a:r>
            <a:r>
              <a:rPr lang="en-US" altLang="zh-CN"/>
              <a:t>(Singular Value Decomposition)</a:t>
            </a:r>
            <a:r>
              <a:rPr lang="zh-CN" altLang="en-US"/>
              <a:t>：</a:t>
            </a:r>
            <a:endParaRPr lang="zh-CN" altLang="en-US"/>
          </a:p>
          <a:p>
            <a:pPr lvl="1"/>
            <a:r>
              <a:rPr lang="zh-CN" altLang="en-US"/>
              <a:t>任何矩阵</a:t>
            </a:r>
            <a:r>
              <a:rPr lang="en-US" altLang="zh-CN"/>
              <a:t>A</a:t>
            </a:r>
            <a:r>
              <a:rPr lang="zh-CN" altLang="en-US"/>
              <a:t>都可以分解为如下形式（先由</a:t>
            </a:r>
            <a:r>
              <a:rPr lang="en-US" altLang="zh-CN"/>
              <a:t>A</a:t>
            </a:r>
            <a:r>
              <a:rPr lang="zh-CN" altLang="en-US"/>
              <a:t>构造一个对称矩阵）：</a:t>
            </a:r>
            <a:endParaRPr lang="zh-CN" altLang="en-US"/>
          </a:p>
          <a:p>
            <a:pPr lvl="1"/>
            <a:r>
              <a:rPr lang="en-US" altLang="zh-CN"/>
              <a:t>A=MLV*</a:t>
            </a:r>
            <a:endParaRPr lang="en-US" altLang="zh-CN"/>
          </a:p>
          <a:p>
            <a:pPr lvl="1"/>
            <a:r>
              <a:rPr lang="zh-CN" altLang="en-US"/>
              <a:t>其中</a:t>
            </a:r>
            <a:r>
              <a:rPr lang="en-US" altLang="zh-CN"/>
              <a:t>M</a:t>
            </a:r>
            <a:r>
              <a:rPr lang="zh-CN" altLang="en-US"/>
              <a:t>，</a:t>
            </a:r>
            <a:r>
              <a:rPr lang="en-US" altLang="zh-CN"/>
              <a:t>V</a:t>
            </a:r>
            <a:r>
              <a:rPr lang="zh-CN" altLang="en-US"/>
              <a:t>为酉矩阵，</a:t>
            </a:r>
            <a:r>
              <a:rPr lang="en-US" altLang="zh-CN"/>
              <a:t>L</a:t>
            </a:r>
            <a:r>
              <a:rPr lang="zh-CN" altLang="en-US"/>
              <a:t>为对角矩阵</a:t>
            </a:r>
            <a:endParaRPr lang="zh-CN" altLang="en-US"/>
          </a:p>
          <a:p>
            <a:pPr lvl="1"/>
            <a:r>
              <a:rPr lang="zh-CN" altLang="en-US"/>
              <a:t>！奇异值分解对于矩阵不做任何假设！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特征值分解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如何理解特征值分解？</a:t>
            </a:r>
            <a:endParaRPr lang="zh-CN" altLang="en-US"/>
          </a:p>
          <a:p>
            <a:pPr lvl="1"/>
            <a:r>
              <a:rPr lang="en-US" altLang="zh-CN"/>
              <a:t>A=MLV*</a:t>
            </a:r>
            <a:endParaRPr lang="en-US" altLang="zh-CN"/>
          </a:p>
          <a:p>
            <a:pPr lvl="1"/>
            <a:r>
              <a:rPr lang="zh-CN" altLang="en-US"/>
              <a:t>把矩阵看成一个线性变换的过程，乘以</a:t>
            </a:r>
            <a:r>
              <a:rPr lang="en-US" altLang="zh-CN"/>
              <a:t>M</a:t>
            </a:r>
            <a:r>
              <a:rPr lang="zh-CN" altLang="en-US"/>
              <a:t>是进行一次坐标变换，乘以</a:t>
            </a:r>
            <a:r>
              <a:rPr lang="en-US" altLang="zh-CN"/>
              <a:t>L</a:t>
            </a:r>
            <a:r>
              <a:rPr lang="zh-CN" altLang="en-US"/>
              <a:t>是进行各个坐标上的放缩，乘以</a:t>
            </a:r>
            <a:r>
              <a:rPr lang="en-US" altLang="zh-CN"/>
              <a:t>V*</a:t>
            </a:r>
            <a:r>
              <a:rPr lang="zh-CN" altLang="en-US"/>
              <a:t>是进行另一次坐标变换。</a:t>
            </a:r>
            <a:endParaRPr lang="zh-CN" altLang="en-US"/>
          </a:p>
          <a:p>
            <a:pPr lvl="1"/>
            <a:r>
              <a:rPr lang="zh-CN" altLang="en-US"/>
              <a:t>可以通过将</a:t>
            </a:r>
            <a:r>
              <a:rPr lang="en-US" altLang="zh-CN"/>
              <a:t>L</a:t>
            </a:r>
            <a:r>
              <a:rPr lang="zh-CN" altLang="en-US"/>
              <a:t>中的偏小值置零来规约矩阵。</a:t>
            </a:r>
            <a:endParaRPr lang="zh-CN" altLang="en-US"/>
          </a:p>
          <a:p>
            <a:pPr lvl="1"/>
            <a:r>
              <a:rPr lang="zh-CN" altLang="en-US"/>
              <a:t>这等价于把一些代表缩减的维度变换直接当成维度消除来处理。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特征值分解：图片化简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550160"/>
            <a:ext cx="10515600" cy="2901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主成分分析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主成分分析</a:t>
            </a:r>
            <a:r>
              <a:rPr lang="en-US" altLang="zh-CN"/>
              <a:t>=</a:t>
            </a:r>
            <a:r>
              <a:rPr lang="zh-CN" altLang="en-US"/>
              <a:t>对协方差矩阵进行</a:t>
            </a:r>
            <a:r>
              <a:rPr lang="en-US" altLang="zh-CN"/>
              <a:t>SVD</a:t>
            </a:r>
            <a:r>
              <a:rPr lang="zh-CN" altLang="en-US"/>
              <a:t>并规约对角矩阵！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什么是协方差矩阵？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假定给定数据集</a:t>
            </a:r>
            <a:r>
              <a:rPr lang="en-US" altLang="zh-CN" i="1"/>
              <a:t>X</a:t>
            </a:r>
            <a:r>
              <a:rPr lang="zh-CN" altLang="en-US"/>
              <a:t>服从一个高维正态分布</a:t>
            </a:r>
            <a:r>
              <a:rPr lang="en-US" altLang="zh-CN"/>
              <a:t>N(x|m,S)</a:t>
            </a:r>
            <a:r>
              <a:rPr lang="zh-CN" altLang="en-US"/>
              <a:t>，如何求得</a:t>
            </a:r>
            <a:r>
              <a:rPr lang="en-US" altLang="zh-CN"/>
              <a:t>m</a:t>
            </a:r>
            <a:r>
              <a:rPr lang="zh-CN" altLang="en-US"/>
              <a:t>和</a:t>
            </a:r>
            <a:r>
              <a:rPr lang="en-US" altLang="zh-CN"/>
              <a:t>S</a:t>
            </a:r>
            <a:r>
              <a:rPr lang="zh-CN" altLang="en-US"/>
              <a:t>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使用最大似然估计！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02075" y="42545"/>
            <a:ext cx="4143375" cy="67271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35525" y="27305"/>
            <a:ext cx="2656205" cy="68122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Outline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基础知识</a:t>
            </a:r>
            <a:endParaRPr lang="zh-CN" altLang="en-US"/>
          </a:p>
          <a:p>
            <a:r>
              <a:rPr lang="zh-CN" altLang="en-US"/>
              <a:t>主成分分析的推导</a:t>
            </a:r>
            <a:endParaRPr lang="zh-CN" altLang="en-US"/>
          </a:p>
          <a:p>
            <a:r>
              <a:rPr lang="zh-CN" altLang="en-US"/>
              <a:t>主成分分析的实例</a:t>
            </a:r>
            <a:endParaRPr lang="zh-CN" altLang="en-US"/>
          </a:p>
          <a:p>
            <a:r>
              <a:rPr lang="zh-CN" altLang="en-US"/>
              <a:t>主成分分析的核心思想</a:t>
            </a:r>
            <a:endParaRPr lang="zh-CN" altLang="en-US"/>
          </a:p>
          <a:p>
            <a:r>
              <a:rPr lang="zh-CN" altLang="en-US"/>
              <a:t>主成分分析核心思想的其他应用（选）</a:t>
            </a:r>
            <a:endParaRPr lang="zh-CN" altLang="en-US"/>
          </a:p>
          <a:p>
            <a:r>
              <a:rPr lang="zh-CN" altLang="en-US"/>
              <a:t>进阶模型中的主成分分析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主成分分析的应用步骤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、计算均值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、数据集中心化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、计算协方差矩阵，进行</a:t>
            </a:r>
            <a:r>
              <a:rPr lang="en-US" altLang="zh-CN"/>
              <a:t>SVD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、规约协方差矩阵，取出有效的一组正交向量集合</a:t>
            </a:r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、将原始数据项投影到新的正交向量集合上，作为新的表示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Illustration</a:t>
            </a:r>
            <a:endParaRPr lang="en-US" altLang="zh-CN"/>
          </a:p>
        </p:txBody>
      </p:sp>
      <p:pic>
        <p:nvPicPr>
          <p:cNvPr id="4" name="内容占位符 3" descr="comp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3240" y="1750695"/>
            <a:ext cx="3718560" cy="2417445"/>
          </a:xfrm>
          <a:prstGeom prst="rect">
            <a:avLst/>
          </a:prstGeom>
        </p:spPr>
      </p:pic>
      <p:pic>
        <p:nvPicPr>
          <p:cNvPr id="5" name="图片 4" descr="comp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215" y="1616710"/>
            <a:ext cx="4412615" cy="2868295"/>
          </a:xfrm>
          <a:prstGeom prst="rect">
            <a:avLst/>
          </a:prstGeom>
        </p:spPr>
      </p:pic>
      <p:pic>
        <p:nvPicPr>
          <p:cNvPr id="6" name="图片 5" descr="comp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190" y="1615440"/>
            <a:ext cx="4232275" cy="27508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2605" y="4678680"/>
            <a:ext cx="114255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在本例中，</a:t>
            </a:r>
            <a:r>
              <a:rPr lang="en-US" altLang="zh-CN" sz="2400"/>
              <a:t>Q=I</a:t>
            </a:r>
            <a:r>
              <a:rPr lang="zh-CN" altLang="en-US" sz="2400"/>
              <a:t>，对角矩阵的三个元素为</a:t>
            </a:r>
            <a:r>
              <a:rPr lang="en-US" altLang="zh-CN" sz="2400"/>
              <a:t>0.7</a:t>
            </a:r>
            <a:r>
              <a:rPr lang="zh-CN" altLang="en-US" sz="2400"/>
              <a:t>、</a:t>
            </a:r>
            <a:r>
              <a:rPr lang="en-US" altLang="zh-CN" sz="2400"/>
              <a:t>0.7</a:t>
            </a:r>
            <a:r>
              <a:rPr lang="zh-CN" altLang="en-US" sz="2400"/>
              <a:t>、</a:t>
            </a:r>
            <a:r>
              <a:rPr lang="en-US" altLang="zh-CN" sz="2400"/>
              <a:t>0.03</a:t>
            </a:r>
            <a:r>
              <a:rPr lang="zh-CN" altLang="en-US" sz="2400"/>
              <a:t>，按照</a:t>
            </a:r>
            <a:r>
              <a:rPr lang="en-US" altLang="zh-CN" sz="2400"/>
              <a:t>SVD</a:t>
            </a:r>
            <a:r>
              <a:rPr lang="zh-CN" altLang="en-US" sz="2400"/>
              <a:t>规约方法，将</a:t>
            </a:r>
            <a:r>
              <a:rPr lang="en-US" altLang="zh-CN" sz="2400"/>
              <a:t>0.03</a:t>
            </a:r>
            <a:r>
              <a:rPr lang="zh-CN" altLang="en-US" sz="2400"/>
              <a:t>规约为</a:t>
            </a:r>
            <a:r>
              <a:rPr lang="en-US" altLang="zh-CN" sz="2400"/>
              <a:t>0</a:t>
            </a:r>
            <a:r>
              <a:rPr lang="zh-CN" altLang="en-US" sz="2400"/>
              <a:t>，得到最终结果。</a:t>
            </a:r>
            <a:endParaRPr lang="zh-CN" alt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评价</a:t>
            </a:r>
            <a:r>
              <a:rPr lang="en-US" altLang="zh-CN"/>
              <a:t>PCA</a:t>
            </a:r>
            <a:r>
              <a:rPr lang="zh-CN" altLang="en-US"/>
              <a:t>的效果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计算被置零的特征值占对角矩阵的比重</a:t>
            </a:r>
            <a:endParaRPr lang="zh-CN" altLang="en-US"/>
          </a:p>
        </p:txBody>
      </p:sp>
      <p:pic>
        <p:nvPicPr>
          <p:cNvPr id="4" name="图片 3" descr="comp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9895" y="2802255"/>
            <a:ext cx="4505960" cy="2929255"/>
          </a:xfrm>
          <a:prstGeom prst="rect">
            <a:avLst/>
          </a:prstGeom>
        </p:spPr>
      </p:pic>
      <p:pic>
        <p:nvPicPr>
          <p:cNvPr id="5" name="图片 4" descr="com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255" y="2684145"/>
            <a:ext cx="4869815" cy="316611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PCA</a:t>
            </a:r>
            <a:r>
              <a:rPr lang="zh-CN" altLang="en-US"/>
              <a:t>的本质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数据的分布在一些方向上的偏差是由外加噪音导致的，它们理当被消除（最大方差理论）。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上述假设蕴含：元数据的生成服从一个低维的分布，元数据在生成以后，被施加了新的噪声，形成了现在的被观测数据。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对于</a:t>
            </a:r>
            <a:r>
              <a:rPr lang="en-US" altLang="zh-CN"/>
              <a:t>PCA</a:t>
            </a:r>
            <a:r>
              <a:rPr lang="zh-CN" altLang="en-US"/>
              <a:t>本质直接建模的模型</a:t>
            </a:r>
            <a:r>
              <a:rPr lang="en-US" altLang="zh-CN"/>
              <a:t>——PPCA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Probabilistic Principal Component Analysis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ppc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5185" y="2649855"/>
            <a:ext cx="9238615" cy="270319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PPCA</a:t>
            </a:r>
            <a:r>
              <a:rPr lang="zh-CN" altLang="en-US"/>
              <a:t>的参数计算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结果见文档 </a:t>
            </a:r>
            <a:r>
              <a:rPr lang="en-US" altLang="zh-CN"/>
              <a:t>= =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核心思想！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用一个正态分布来描述</a:t>
            </a:r>
            <a:r>
              <a:rPr lang="en-US" altLang="zh-CN"/>
              <a:t>iid</a:t>
            </a:r>
            <a:r>
              <a:rPr lang="zh-CN" altLang="en-US"/>
              <a:t>模型系统中的随机性</a:t>
            </a:r>
            <a:endParaRPr lang="zh-CN" altLang="en-US"/>
          </a:p>
          <a:p>
            <a:pPr lvl="1"/>
            <a:r>
              <a:rPr lang="zh-CN" altLang="en-US"/>
              <a:t>优点：一般性强、鲁棒性强、分析性强</a:t>
            </a:r>
            <a:endParaRPr lang="zh-CN" altLang="en-US"/>
          </a:p>
          <a:p>
            <a:pPr lvl="1"/>
            <a:r>
              <a:rPr lang="zh-CN" altLang="en-US"/>
              <a:t>缺点：分析形式有时比较复杂、对于非线性系统和时变模型难以模拟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数学模型中的正态分布</a:t>
            </a:r>
            <a:r>
              <a:rPr lang="en-US" altLang="zh-CN"/>
              <a:t>——</a:t>
            </a:r>
            <a:r>
              <a:rPr lang="zh-CN" altLang="en-US"/>
              <a:t>线性回归（选讲）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最小二乘法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0780" y="2052955"/>
            <a:ext cx="6249035" cy="359029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数学模型中的正态分布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线性回归（选讲）</a:t>
            </a:r>
            <a:endParaRPr lang="zh-CN" altLang="en-US"/>
          </a:p>
        </p:txBody>
      </p:sp>
      <p:pic>
        <p:nvPicPr>
          <p:cNvPr id="4" name="内容占位符 3" descr="lr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27910" y="2391410"/>
            <a:ext cx="7535545" cy="236601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数学模型中的正态分布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线性回归（选讲）</a:t>
            </a:r>
            <a:endParaRPr lang="zh-CN" altLang="en-US"/>
          </a:p>
        </p:txBody>
      </p:sp>
      <p:pic>
        <p:nvPicPr>
          <p:cNvPr id="4" name="内容占位符 3" descr="lr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51810" y="1588135"/>
            <a:ext cx="6088380" cy="43218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矩阵的特征值和特征向量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矩阵</a:t>
            </a:r>
            <a:r>
              <a:rPr lang="en-US" altLang="zh-CN"/>
              <a:t>A</a:t>
            </a:r>
            <a:r>
              <a:rPr lang="zh-CN" altLang="en-US"/>
              <a:t>，列向量</a:t>
            </a:r>
            <a:r>
              <a:rPr lang="en-US" altLang="zh-CN"/>
              <a:t>u</a:t>
            </a:r>
            <a:r>
              <a:rPr lang="zh-CN" altLang="en-US"/>
              <a:t>，数</a:t>
            </a:r>
            <a:r>
              <a:rPr lang="en-US" altLang="zh-CN"/>
              <a:t>p</a:t>
            </a:r>
            <a:endParaRPr lang="en-US" altLang="zh-CN"/>
          </a:p>
          <a:p>
            <a:r>
              <a:rPr lang="en-US" altLang="zh-CN"/>
              <a:t>Au=pu</a:t>
            </a:r>
            <a:r>
              <a:rPr lang="zh-CN" altLang="en-US"/>
              <a:t>时，称</a:t>
            </a:r>
            <a:r>
              <a:rPr lang="en-US" altLang="zh-CN"/>
              <a:t>u</a:t>
            </a:r>
            <a:r>
              <a:rPr lang="zh-CN" altLang="en-US"/>
              <a:t>为</a:t>
            </a:r>
            <a:r>
              <a:rPr lang="en-US" altLang="zh-CN"/>
              <a:t>A</a:t>
            </a:r>
            <a:r>
              <a:rPr lang="zh-CN" altLang="en-US"/>
              <a:t>对应于</a:t>
            </a:r>
            <a:r>
              <a:rPr lang="en-US" altLang="zh-CN"/>
              <a:t>p</a:t>
            </a:r>
            <a:r>
              <a:rPr lang="zh-CN" altLang="en-US"/>
              <a:t>的特征向量，</a:t>
            </a:r>
            <a:r>
              <a:rPr lang="en-US" altLang="zh-CN"/>
              <a:t>p</a:t>
            </a:r>
            <a:r>
              <a:rPr lang="zh-CN" altLang="en-US"/>
              <a:t>为</a:t>
            </a:r>
            <a:r>
              <a:rPr lang="en-US" altLang="zh-CN"/>
              <a:t>A</a:t>
            </a:r>
            <a:r>
              <a:rPr lang="zh-CN" altLang="en-US"/>
              <a:t>的对应于</a:t>
            </a:r>
            <a:r>
              <a:rPr lang="en-US" altLang="zh-CN"/>
              <a:t>u</a:t>
            </a:r>
            <a:r>
              <a:rPr lang="zh-CN" altLang="en-US"/>
              <a:t>的特征值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数学模型中的正态分布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线性回归（选讲）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通过正则项（regularization </a:t>
            </a:r>
            <a:r>
              <a:rPr lang="en-US" altLang="zh-CN"/>
              <a:t>term</a:t>
            </a:r>
            <a:r>
              <a:rPr lang="zh-CN" altLang="en-US"/>
              <a:t>）来消除过拟合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正则项的加入等价于对参数进行最大后验估计，取代最大似然估计！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4925" y="2465070"/>
            <a:ext cx="9582785" cy="144018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数学模型中的正态分布</a:t>
            </a:r>
            <a:r>
              <a:rPr lang="en-US" altLang="zh-CN">
                <a:sym typeface="+mn-ea"/>
              </a:rPr>
              <a:t>——logistic</a:t>
            </a:r>
            <a:r>
              <a:rPr lang="zh-CN" altLang="en-US">
                <a:sym typeface="+mn-ea"/>
              </a:rPr>
              <a:t>回归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什么是分类？？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c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260" y="1370330"/>
            <a:ext cx="6839585" cy="4446905"/>
          </a:xfrm>
          <a:prstGeom prst="rect">
            <a:avLst/>
          </a:prstGeom>
        </p:spPr>
      </p:pic>
      <p:pic>
        <p:nvPicPr>
          <p:cNvPr id="5" name="图片 4" descr="c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155" y="1370965"/>
            <a:ext cx="7207885" cy="468566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c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90805" y="1551940"/>
            <a:ext cx="6577330" cy="4276090"/>
          </a:xfrm>
          <a:prstGeom prst="rect">
            <a:avLst/>
          </a:prstGeom>
        </p:spPr>
      </p:pic>
      <p:pic>
        <p:nvPicPr>
          <p:cNvPr id="5" name="图片 4" descr="c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375" y="1397000"/>
            <a:ext cx="6885940" cy="447611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数学模型中的正态分布</a:t>
            </a:r>
            <a:r>
              <a:rPr lang="en-US" altLang="zh-CN">
                <a:sym typeface="+mn-ea"/>
              </a:rPr>
              <a:t>——logistic</a:t>
            </a:r>
            <a:r>
              <a:rPr lang="zh-CN" altLang="en-US">
                <a:sym typeface="+mn-ea"/>
              </a:rPr>
              <a:t>回归</a:t>
            </a:r>
            <a:endParaRPr lang="zh-CN" altLang="en-US"/>
          </a:p>
        </p:txBody>
      </p:sp>
      <p:pic>
        <p:nvPicPr>
          <p:cNvPr id="4" name="内容占位符 3" descr="log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3265" y="1405255"/>
            <a:ext cx="10677525" cy="468820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数学模型中的正态分布</a:t>
            </a:r>
            <a:r>
              <a:rPr lang="en-US" altLang="zh-CN">
                <a:sym typeface="+mn-ea"/>
              </a:rPr>
              <a:t>——logistic</a:t>
            </a:r>
            <a:r>
              <a:rPr lang="zh-CN" altLang="en-US">
                <a:sym typeface="+mn-ea"/>
              </a:rPr>
              <a:t>回归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19855" y="1825625"/>
            <a:ext cx="43516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数学模型中的正态分布</a:t>
            </a:r>
            <a:r>
              <a:rPr lang="en-US" altLang="zh-CN">
                <a:sym typeface="+mn-ea"/>
              </a:rPr>
              <a:t>——logistic</a:t>
            </a:r>
            <a:r>
              <a:rPr lang="zh-CN" altLang="en-US">
                <a:sym typeface="+mn-ea"/>
              </a:rPr>
              <a:t>回归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为什么能进行线性假设？</a:t>
            </a:r>
            <a:endParaRPr lang="zh-CN" altLang="en-US"/>
          </a:p>
          <a:p>
            <a:r>
              <a:rPr lang="zh-CN" altLang="en-US"/>
              <a:t>为什么使用</a:t>
            </a:r>
            <a:r>
              <a:rPr lang="en-US" altLang="zh-CN"/>
              <a:t>sigmoid</a:t>
            </a:r>
            <a:r>
              <a:rPr lang="zh-CN" altLang="en-US"/>
              <a:t>函数？什么鬼？</a:t>
            </a:r>
            <a:endParaRPr lang="zh-CN" altLang="en-US"/>
          </a:p>
          <a:p>
            <a:r>
              <a:rPr lang="zh-CN" altLang="en-US"/>
              <a:t>预测值的输出有什么意义？</a:t>
            </a:r>
            <a:endParaRPr lang="zh-CN" altLang="en-US"/>
          </a:p>
          <a:p>
            <a:r>
              <a:rPr lang="zh-CN" altLang="en-US"/>
              <a:t>什么情况下不能用</a:t>
            </a:r>
            <a:r>
              <a:rPr lang="en-US" altLang="zh-CN"/>
              <a:t>logistic</a:t>
            </a:r>
            <a:r>
              <a:rPr lang="zh-CN" altLang="en-US"/>
              <a:t>回归？</a:t>
            </a:r>
            <a:endParaRPr lang="zh-CN" altLang="en-US"/>
          </a:p>
          <a:p>
            <a:r>
              <a:rPr lang="zh-CN" altLang="en-US"/>
              <a:t>怎么向多类分类推广？？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数学模型中的正态分布</a:t>
            </a:r>
            <a:r>
              <a:rPr lang="en-US" altLang="zh-CN">
                <a:sym typeface="+mn-ea"/>
              </a:rPr>
              <a:t>——logistic</a:t>
            </a:r>
            <a:r>
              <a:rPr lang="zh-CN" altLang="en-US">
                <a:sym typeface="+mn-ea"/>
              </a:rPr>
              <a:t>回归</a:t>
            </a:r>
            <a:endParaRPr lang="zh-CN" altLang="en-US"/>
          </a:p>
        </p:txBody>
      </p:sp>
      <p:pic>
        <p:nvPicPr>
          <p:cNvPr id="4" name="内容占位符 3" descr="logr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21840" y="1285240"/>
            <a:ext cx="8116570" cy="542861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PCA</a:t>
            </a:r>
            <a:r>
              <a:rPr lang="zh-CN" altLang="en-US"/>
              <a:t>与其他进阶模型的结合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显式结合：</a:t>
            </a:r>
            <a:endParaRPr lang="zh-CN" altLang="en-US"/>
          </a:p>
          <a:p>
            <a:pPr lvl="1"/>
            <a:r>
              <a:rPr lang="zh-CN" altLang="en-US"/>
              <a:t>用</a:t>
            </a:r>
            <a:r>
              <a:rPr lang="en-US" altLang="zh-CN"/>
              <a:t>PCA</a:t>
            </a:r>
            <a:r>
              <a:rPr lang="zh-CN" altLang="en-US"/>
              <a:t>预处理数据，并送入下一个处理单元</a:t>
            </a:r>
            <a:endParaRPr lang="zh-CN" altLang="en-US"/>
          </a:p>
          <a:p>
            <a:pPr lvl="1"/>
            <a:r>
              <a:rPr lang="zh-CN" altLang="en-US"/>
              <a:t>优点</a:t>
            </a:r>
            <a:r>
              <a:rPr lang="en-US" altLang="zh-CN"/>
              <a:t>1</a:t>
            </a:r>
            <a:r>
              <a:rPr lang="zh-CN" altLang="en-US"/>
              <a:t>：降低维度，解除特征间的线性关联性（</a:t>
            </a:r>
            <a:r>
              <a:rPr lang="en-US" altLang="zh-CN"/>
              <a:t>decorrelation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zh-CN" altLang="en-US"/>
              <a:t>优点</a:t>
            </a:r>
            <a:r>
              <a:rPr lang="en-US" altLang="zh-CN"/>
              <a:t>2</a:t>
            </a:r>
            <a:r>
              <a:rPr lang="zh-CN" altLang="en-US"/>
              <a:t>：将原始特征线性组合出有阐释价值的新特征（文理科）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r>
              <a:rPr lang="zh-CN" altLang="en-US"/>
              <a:t>隐式结合？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pcaan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7590" y="145415"/>
            <a:ext cx="10056495" cy="6629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矩阵的特征值和特征向量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对称矩阵对应于不同特征值的特征向量是两两正交的</a:t>
            </a:r>
            <a:endParaRPr lang="zh-CN" altLang="en-US"/>
          </a:p>
          <a:p>
            <a:r>
              <a:rPr lang="zh-CN" altLang="en-US"/>
              <a:t>利用矩阵运算的结合律分析</a:t>
            </a:r>
            <a:r>
              <a:rPr lang="en-US" altLang="zh-CN"/>
              <a:t>u^(T)Av</a:t>
            </a:r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PCA</a:t>
            </a:r>
            <a:r>
              <a:rPr lang="zh-CN" altLang="en-US"/>
              <a:t>可以看做线性神经网络在被限制隐含元数量时的自适应策略</a:t>
            </a:r>
            <a:endParaRPr lang="zh-CN" altLang="en-US"/>
          </a:p>
        </p:txBody>
      </p:sp>
      <p:pic>
        <p:nvPicPr>
          <p:cNvPr id="4" name="内容占位符 3" descr="an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31235" y="1895475"/>
            <a:ext cx="4944745" cy="447230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人工神经网络中的</a:t>
            </a:r>
            <a:r>
              <a:rPr lang="en-US" altLang="zh-CN"/>
              <a:t>PCA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给</a:t>
            </a:r>
            <a:r>
              <a:rPr lang="en-US" altLang="zh-CN"/>
              <a:t>ANN</a:t>
            </a:r>
            <a:r>
              <a:rPr lang="zh-CN" altLang="en-US"/>
              <a:t>一个这样的任务：基于当前数据集，寻找一个限定秩的线性变换，使得信息损失尽可能少。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ANN</a:t>
            </a:r>
            <a:r>
              <a:rPr lang="zh-CN" altLang="en-US"/>
              <a:t>能够自己得出</a:t>
            </a:r>
            <a:r>
              <a:rPr lang="en-US" altLang="zh-CN"/>
              <a:t>PCA  	: )</a:t>
            </a:r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PCA</a:t>
            </a:r>
            <a:r>
              <a:rPr lang="zh-CN" altLang="en-US"/>
              <a:t>的非线性形式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使用同样的</a:t>
            </a:r>
            <a:r>
              <a:rPr lang="en-US" altLang="zh-CN"/>
              <a:t>ANN</a:t>
            </a:r>
            <a:r>
              <a:rPr lang="zh-CN" altLang="en-US"/>
              <a:t>结构和损失函数，将线性激活函数替换成非线性激活函数即可。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矩阵的特征值和特征向量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对称矩阵可以分解为一个正交矩阵、对角矩阵、正交矩阵的乘积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p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50210" y="499745"/>
            <a:ext cx="5909945" cy="55003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最大方差假设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寻找一个方向</a:t>
            </a:r>
            <a:r>
              <a:rPr lang="en-US" altLang="zh-CN"/>
              <a:t>u</a:t>
            </a:r>
            <a:r>
              <a:rPr lang="zh-CN" altLang="en-US"/>
              <a:t>，在这个方向上数据集合</a:t>
            </a:r>
            <a:r>
              <a:rPr lang="en-US" altLang="zh-CN"/>
              <a:t>X</a:t>
            </a:r>
            <a:r>
              <a:rPr lang="zh-CN" altLang="en-US"/>
              <a:t>有最大的偏差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单个数据项</a:t>
            </a:r>
            <a:r>
              <a:rPr lang="en-US" altLang="zh-CN"/>
              <a:t>x</a:t>
            </a:r>
            <a:r>
              <a:rPr lang="zh-CN" altLang="en-US"/>
              <a:t>的偏差：</a:t>
            </a:r>
            <a:r>
              <a:rPr lang="en-US" altLang="zh-CN"/>
              <a:t>&lt;x,u&gt;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00" y="3909695"/>
            <a:ext cx="8623300" cy="16586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53285" y="456565"/>
            <a:ext cx="8569960" cy="53492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3110" y="1511300"/>
            <a:ext cx="10685780" cy="24187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1811</Words>
  <Application>WPS 演示</Application>
  <PresentationFormat>宽屏</PresentationFormat>
  <Paragraphs>171</Paragraphs>
  <Slides>42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1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Equation.KSEE3</vt:lpstr>
      <vt:lpstr>主成分分析</vt:lpstr>
      <vt:lpstr>Outline</vt:lpstr>
      <vt:lpstr>矩阵的特征值和特征向量</vt:lpstr>
      <vt:lpstr>矩阵的特征值和特征向量</vt:lpstr>
      <vt:lpstr>矩阵的特征值和特征向量</vt:lpstr>
      <vt:lpstr>PowerPoint 演示文稿</vt:lpstr>
      <vt:lpstr>最大方差假设</vt:lpstr>
      <vt:lpstr>PowerPoint 演示文稿</vt:lpstr>
      <vt:lpstr>PowerPoint 演示文稿</vt:lpstr>
      <vt:lpstr>Illustration</vt:lpstr>
      <vt:lpstr>Illustration</vt:lpstr>
      <vt:lpstr>Illustration</vt:lpstr>
      <vt:lpstr>如何规约一个矩阵？</vt:lpstr>
      <vt:lpstr>特征值分解</vt:lpstr>
      <vt:lpstr>特征值分解：图片化简</vt:lpstr>
      <vt:lpstr>主成分分析</vt:lpstr>
      <vt:lpstr>什么是协方差矩阵？</vt:lpstr>
      <vt:lpstr>PowerPoint 演示文稿</vt:lpstr>
      <vt:lpstr>PowerPoint 演示文稿</vt:lpstr>
      <vt:lpstr>主成分分析的应用步骤</vt:lpstr>
      <vt:lpstr>Illustration</vt:lpstr>
      <vt:lpstr>评价PCA的效果</vt:lpstr>
      <vt:lpstr>PCA的本质</vt:lpstr>
      <vt:lpstr>对于PCA本质直接建模的模型——PPCA</vt:lpstr>
      <vt:lpstr>PPCA的参数计算</vt:lpstr>
      <vt:lpstr>核心思想！</vt:lpstr>
      <vt:lpstr>数学模型中的正态分布——线性回归（选讲）</vt:lpstr>
      <vt:lpstr>数学模型中的正态分布——线性回归（选讲）</vt:lpstr>
      <vt:lpstr>数学模型中的正态分布——线性回归（选讲）</vt:lpstr>
      <vt:lpstr>数学模型中的正态分布——线性回归（选讲）</vt:lpstr>
      <vt:lpstr>数学模型中的正态分布——logistic回归</vt:lpstr>
      <vt:lpstr>PowerPoint 演示文稿</vt:lpstr>
      <vt:lpstr>PowerPoint 演示文稿</vt:lpstr>
      <vt:lpstr>数学模型中的正态分布——logistic回归</vt:lpstr>
      <vt:lpstr>数学模型中的正态分布——logistic回归</vt:lpstr>
      <vt:lpstr>数学模型中的正态分布——logistic回归</vt:lpstr>
      <vt:lpstr>数学模型中的正态分布——logistic回归</vt:lpstr>
      <vt:lpstr>PCA与其他进阶模型的结合</vt:lpstr>
      <vt:lpstr>PowerPoint 演示文稿</vt:lpstr>
      <vt:lpstr>PCA可以看做线性神经网络在被限制隐含元数量时的自适应策略</vt:lpstr>
      <vt:lpstr>人工神经网络中的PCA</vt:lpstr>
      <vt:lpstr>PCA的非线性形式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Dell</cp:lastModifiedBy>
  <cp:revision>142</cp:revision>
  <dcterms:created xsi:type="dcterms:W3CDTF">2015-05-05T08:02:00Z</dcterms:created>
  <dcterms:modified xsi:type="dcterms:W3CDTF">2018-04-01T14:46:20Z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