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96" r:id="rId10"/>
    <p:sldId id="263" r:id="rId11"/>
    <p:sldId id="337" r:id="rId12"/>
    <p:sldId id="338" r:id="rId13"/>
    <p:sldId id="264" r:id="rId14"/>
    <p:sldId id="265" r:id="rId15"/>
    <p:sldId id="297" r:id="rId16"/>
    <p:sldId id="266" r:id="rId17"/>
    <p:sldId id="267" r:id="rId18"/>
    <p:sldId id="268" r:id="rId19"/>
    <p:sldId id="269" r:id="rId20"/>
    <p:sldId id="333" r:id="rId21"/>
    <p:sldId id="270" r:id="rId22"/>
    <p:sldId id="271" r:id="rId23"/>
    <p:sldId id="272" r:id="rId24"/>
    <p:sldId id="273" r:id="rId25"/>
    <p:sldId id="274" r:id="rId26"/>
    <p:sldId id="331" r:id="rId27"/>
    <p:sldId id="275" r:id="rId28"/>
    <p:sldId id="277" r:id="rId29"/>
    <p:sldId id="336" r:id="rId30"/>
    <p:sldId id="278" r:id="rId31"/>
    <p:sldId id="332" r:id="rId32"/>
    <p:sldId id="334" r:id="rId33"/>
    <p:sldId id="335" r:id="rId34"/>
    <p:sldId id="279" r:id="rId35"/>
    <p:sldId id="280" r:id="rId36"/>
    <p:sldId id="281" r:id="rId37"/>
    <p:sldId id="282" r:id="rId38"/>
    <p:sldId id="283" r:id="rId39"/>
    <p:sldId id="285" r:id="rId40"/>
    <p:sldId id="286" r:id="rId41"/>
    <p:sldId id="287" r:id="rId42"/>
    <p:sldId id="288" r:id="rId43"/>
    <p:sldId id="289" r:id="rId44"/>
    <p:sldId id="290" r:id="rId45"/>
    <p:sldId id="291" r:id="rId46"/>
    <p:sldId id="292" r:id="rId47"/>
    <p:sldId id="293" r:id="rId48"/>
    <p:sldId id="294" r:id="rId49"/>
    <p:sldId id="295" r:id="rId50"/>
    <p:sldId id="339" r:id="rId51"/>
    <p:sldId id="340" r:id="rId52"/>
    <p:sldId id="341" r:id="rId53"/>
    <p:sldId id="343"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排队理论</a:t>
            </a:r>
            <a:endParaRPr lang="zh-CN" altLang="en-US"/>
          </a:p>
        </p:txBody>
      </p:sp>
      <p:sp>
        <p:nvSpPr>
          <p:cNvPr id="3" name="副标题 2"/>
          <p:cNvSpPr>
            <a:spLocks noGrp="1"/>
          </p:cNvSpPr>
          <p:nvPr>
            <p:ph type="subTitle" idx="1"/>
          </p:nvPr>
        </p:nvSpPr>
        <p:spPr/>
        <p:txBody>
          <a:bodyPr/>
          <a:p>
            <a:r>
              <a:rPr lang="en-US" altLang="zh-CN"/>
              <a:t>11-</a:t>
            </a:r>
            <a:r>
              <a:rPr lang="zh-CN" altLang="en-US"/>
              <a:t>倪润博 叶昊然 李方圻</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sp>
        <p:nvSpPr>
          <p:cNvPr id="3" name="内容占位符 2"/>
          <p:cNvSpPr>
            <a:spLocks noGrp="1"/>
          </p:cNvSpPr>
          <p:nvPr>
            <p:ph idx="1"/>
          </p:nvPr>
        </p:nvSpPr>
        <p:spPr/>
        <p:txBody>
          <a:bodyPr/>
          <a:p>
            <a:r>
              <a:rPr lang="zh-CN" altLang="en-US"/>
              <a:t>上述统计量之间有什么关系？</a:t>
            </a:r>
            <a:endParaRPr lang="zh-CN" altLang="en-US"/>
          </a:p>
          <a:p>
            <a:r>
              <a:rPr lang="zh-CN" altLang="en-US"/>
              <a:t>假设我们对于所有进入服务</a:t>
            </a:r>
            <a:r>
              <a:rPr lang="en-US" altLang="zh-CN"/>
              <a:t>-</a:t>
            </a:r>
            <a:r>
              <a:rPr lang="zh-CN" altLang="en-US"/>
              <a:t>排队系统的顾客按照某种策略进行一种计价，则有关系（价格方程）：</a:t>
            </a:r>
            <a:endParaRPr lang="zh-CN" altLang="en-US"/>
          </a:p>
          <a:p>
            <a:r>
              <a:rPr lang="en-US" altLang="zh-CN"/>
              <a:t>“</a:t>
            </a:r>
            <a:r>
              <a:rPr lang="zh-CN" altLang="en-US"/>
              <a:t>系统赚到的总金额</a:t>
            </a:r>
            <a:r>
              <a:rPr lang="en-US" altLang="zh-CN"/>
              <a:t>=</a:t>
            </a:r>
            <a:r>
              <a:rPr lang="zh-CN" altLang="en-US"/>
              <a:t>总人数</a:t>
            </a:r>
            <a:r>
              <a:rPr lang="en-US" altLang="zh-CN"/>
              <a:t>*</a:t>
            </a:r>
            <a:r>
              <a:rPr lang="zh-CN" altLang="en-US"/>
              <a:t>平均每个人付出的金额</a:t>
            </a:r>
            <a:r>
              <a:rPr lang="en-US" altLang="zh-CN"/>
              <a:t>”</a:t>
            </a:r>
            <a:endParaRPr lang="en-US" altLang="zh-CN"/>
          </a:p>
          <a:p>
            <a:endParaRPr lang="zh-CN" altLang="en-US"/>
          </a:p>
          <a:p>
            <a:r>
              <a:rPr lang="zh-CN" altLang="en-US"/>
              <a:t>对时间微分得到：</a:t>
            </a:r>
            <a:endParaRPr lang="zh-CN" altLang="en-US"/>
          </a:p>
          <a:p>
            <a:r>
              <a:rPr lang="en-US" altLang="zh-CN"/>
              <a:t>“</a:t>
            </a:r>
            <a:r>
              <a:rPr lang="zh-CN" altLang="en-US"/>
              <a:t>系统平均赚钱的速率</a:t>
            </a:r>
            <a:r>
              <a:rPr lang="en-US" altLang="zh-CN"/>
              <a:t>=</a:t>
            </a:r>
            <a:r>
              <a:rPr lang="zh-CN" altLang="en-US"/>
              <a:t>顾客的平均到达速率</a:t>
            </a:r>
            <a:r>
              <a:rPr lang="en-US" altLang="zh-CN"/>
              <a:t>*</a:t>
            </a:r>
            <a:r>
              <a:rPr lang="zh-CN" altLang="en-US">
                <a:sym typeface="+mn-ea"/>
              </a:rPr>
              <a:t>平均每个人付出的金额</a:t>
            </a:r>
            <a:r>
              <a:rPr lang="en-US" altLang="zh-CN"/>
              <a:t>”</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导言：什么是排队问题？（重要）</a:t>
            </a:r>
            <a:endParaRPr lang="zh-CN" altLang="en-US"/>
          </a:p>
        </p:txBody>
      </p:sp>
      <p:sp>
        <p:nvSpPr>
          <p:cNvPr id="3" name="内容占位符 2"/>
          <p:cNvSpPr>
            <a:spLocks noGrp="1"/>
          </p:cNvSpPr>
          <p:nvPr>
            <p:ph idx="1"/>
          </p:nvPr>
        </p:nvSpPr>
        <p:spPr/>
        <p:txBody>
          <a:bodyPr/>
          <a:p>
            <a:r>
              <a:rPr lang="zh-CN" altLang="en-US"/>
              <a:t>计价策略</a:t>
            </a:r>
            <a:r>
              <a:rPr lang="en-US" altLang="zh-CN"/>
              <a:t>1</a:t>
            </a:r>
            <a:r>
              <a:rPr lang="zh-CN" altLang="en-US"/>
              <a:t>：所有在系统中的顾客每单位时间支付一单位金钱</a:t>
            </a:r>
            <a:endParaRPr lang="zh-CN" altLang="en-US"/>
          </a:p>
          <a:p>
            <a:r>
              <a:rPr lang="en-US" altLang="zh-CN"/>
              <a:t>L=</a:t>
            </a:r>
            <a:r>
              <a:rPr lang="zh-CN" altLang="en-US">
                <a:sym typeface="+mn-ea"/>
              </a:rPr>
              <a:t>顾客的平均到达速率</a:t>
            </a:r>
            <a:r>
              <a:rPr lang="en-US" altLang="zh-CN">
                <a:sym typeface="+mn-ea"/>
              </a:rPr>
              <a:t>*W</a:t>
            </a:r>
            <a:endParaRPr lang="en-US" altLang="zh-CN"/>
          </a:p>
          <a:p>
            <a:r>
              <a:rPr lang="zh-CN" altLang="en-US">
                <a:sym typeface="+mn-ea"/>
              </a:rPr>
              <a:t>计价策略</a:t>
            </a:r>
            <a:r>
              <a:rPr lang="en-US" altLang="zh-CN">
                <a:sym typeface="+mn-ea"/>
              </a:rPr>
              <a:t>2</a:t>
            </a:r>
            <a:r>
              <a:rPr lang="zh-CN" altLang="en-US">
                <a:sym typeface="+mn-ea"/>
              </a:rPr>
              <a:t>：所有在队列中的顾客每单位时间支付一单位金钱</a:t>
            </a:r>
            <a:endParaRPr lang="zh-CN" altLang="en-US"/>
          </a:p>
          <a:p>
            <a:r>
              <a:rPr lang="en-US" altLang="zh-CN">
                <a:sym typeface="+mn-ea"/>
              </a:rPr>
              <a:t>LQ=</a:t>
            </a:r>
            <a:r>
              <a:rPr lang="zh-CN" altLang="en-US">
                <a:sym typeface="+mn-ea"/>
              </a:rPr>
              <a:t>顾客的平均到达速率</a:t>
            </a:r>
            <a:r>
              <a:rPr lang="en-US" altLang="zh-CN">
                <a:sym typeface="+mn-ea"/>
              </a:rPr>
              <a:t>*WQ</a:t>
            </a:r>
            <a:endParaRPr lang="zh-CN" altLang="en-US"/>
          </a:p>
          <a:p>
            <a:r>
              <a:rPr lang="zh-CN" altLang="en-US">
                <a:sym typeface="+mn-ea"/>
              </a:rPr>
              <a:t>计价策略</a:t>
            </a:r>
            <a:r>
              <a:rPr lang="en-US" altLang="zh-CN">
                <a:sym typeface="+mn-ea"/>
              </a:rPr>
              <a:t>3</a:t>
            </a:r>
            <a:r>
              <a:rPr lang="zh-CN" altLang="en-US">
                <a:sym typeface="+mn-ea"/>
              </a:rPr>
              <a:t>：所有被服务中的顾客每单位时间支付一单位金钱</a:t>
            </a:r>
            <a:endParaRPr lang="zh-CN" altLang="en-US"/>
          </a:p>
          <a:p>
            <a:r>
              <a:rPr lang="en-US" altLang="zh-CN"/>
              <a:t>1-</a:t>
            </a:r>
            <a:r>
              <a:rPr lang="zh-CN" altLang="en-US"/>
              <a:t>系统不提供服务的时间占比</a:t>
            </a:r>
            <a:r>
              <a:rPr lang="en-US" altLang="zh-CN"/>
              <a:t>=</a:t>
            </a:r>
            <a:r>
              <a:rPr lang="zh-CN" altLang="en-US">
                <a:sym typeface="+mn-ea"/>
              </a:rPr>
              <a:t>顾客的平均到达速率</a:t>
            </a:r>
            <a:r>
              <a:rPr lang="en-US" altLang="zh-CN">
                <a:sym typeface="+mn-ea"/>
              </a:rPr>
              <a:t>*</a:t>
            </a:r>
            <a:r>
              <a:rPr lang="zh-CN" altLang="en-US">
                <a:sym typeface="+mn-ea"/>
              </a:rPr>
              <a:t>平均服务时间</a:t>
            </a:r>
            <a:endParaRPr lang="zh-CN" altLang="en-US">
              <a:sym typeface="+mn-ea"/>
            </a:endParaRPr>
          </a:p>
          <a:p>
            <a:r>
              <a:rPr lang="en-US" altLang="zh-CN">
                <a:sym typeface="+mn-ea"/>
              </a:rPr>
              <a:t>W=WQ+</a:t>
            </a:r>
            <a:r>
              <a:rPr lang="zh-CN" altLang="en-US">
                <a:sym typeface="+mn-ea"/>
              </a:rPr>
              <a:t>平均服务时间</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sp>
        <p:nvSpPr>
          <p:cNvPr id="3" name="内容占位符 2"/>
          <p:cNvSpPr>
            <a:spLocks noGrp="1"/>
          </p:cNvSpPr>
          <p:nvPr>
            <p:ph idx="1"/>
          </p:nvPr>
        </p:nvSpPr>
        <p:spPr/>
        <p:txBody>
          <a:bodyPr/>
          <a:p>
            <a:r>
              <a:rPr lang="zh-CN" altLang="en-US"/>
              <a:t>排队论建模的一般问题形式：给定一个肯德尔记号和参数，求解上述四个基本量。</a:t>
            </a:r>
            <a:endParaRPr lang="zh-CN" altLang="en-US"/>
          </a:p>
          <a:p>
            <a:endParaRPr lang="zh-CN" altLang="en-US"/>
          </a:p>
          <a:p>
            <a:r>
              <a:rPr lang="en-US" altLang="zh-CN"/>
              <a:t>1</a:t>
            </a:r>
            <a:r>
              <a:rPr lang="zh-CN" altLang="en-US"/>
              <a:t>、直接模拟</a:t>
            </a:r>
            <a:endParaRPr lang="zh-CN" altLang="en-US"/>
          </a:p>
          <a:p>
            <a:endParaRPr lang="zh-CN" altLang="en-US"/>
          </a:p>
          <a:p>
            <a:r>
              <a:rPr lang="en-US" altLang="zh-CN"/>
              <a:t>2</a:t>
            </a:r>
            <a:r>
              <a:rPr lang="zh-CN" altLang="en-US"/>
              <a:t>、理论求解</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离散马尔可夫过程</a:t>
            </a:r>
            <a:endParaRPr lang="zh-CN" altLang="en-US"/>
          </a:p>
        </p:txBody>
      </p:sp>
      <p:sp>
        <p:nvSpPr>
          <p:cNvPr id="3" name="内容占位符 2"/>
          <p:cNvSpPr>
            <a:spLocks noGrp="1"/>
          </p:cNvSpPr>
          <p:nvPr>
            <p:ph idx="1"/>
          </p:nvPr>
        </p:nvSpPr>
        <p:spPr/>
        <p:txBody>
          <a:bodyPr/>
          <a:p>
            <a:r>
              <a:rPr lang="zh-CN" altLang="en-US"/>
              <a:t>系统在第</a:t>
            </a:r>
            <a:r>
              <a:rPr lang="en-US" altLang="zh-CN"/>
              <a:t>n</a:t>
            </a:r>
            <a:r>
              <a:rPr lang="zh-CN" altLang="en-US"/>
              <a:t>步的状态记为</a:t>
            </a:r>
            <a:r>
              <a:rPr lang="en-US" altLang="zh-CN"/>
              <a:t>S(n)</a:t>
            </a:r>
            <a:r>
              <a:rPr lang="zh-CN" altLang="en-US"/>
              <a:t>，给定</a:t>
            </a:r>
            <a:r>
              <a:rPr lang="en-US" altLang="zh-CN"/>
              <a:t>S(n)</a:t>
            </a:r>
            <a:r>
              <a:rPr lang="zh-CN" altLang="en-US"/>
              <a:t>时，</a:t>
            </a:r>
            <a:r>
              <a:rPr lang="en-US" altLang="zh-CN"/>
              <a:t>S(n+1)</a:t>
            </a:r>
            <a:r>
              <a:rPr lang="zh-CN" altLang="en-US"/>
              <a:t>和其他步上的状态是无关的。</a:t>
            </a:r>
            <a:endParaRPr lang="zh-CN" altLang="en-US"/>
          </a:p>
        </p:txBody>
      </p:sp>
      <p:pic>
        <p:nvPicPr>
          <p:cNvPr id="5" name="图片 4"/>
          <p:cNvPicPr>
            <a:picLocks noChangeAspect="1"/>
          </p:cNvPicPr>
          <p:nvPr/>
        </p:nvPicPr>
        <p:blipFill>
          <a:blip r:embed="rId1"/>
          <a:stretch>
            <a:fillRect/>
          </a:stretch>
        </p:blipFill>
        <p:spPr>
          <a:xfrm>
            <a:off x="1565910" y="3343910"/>
            <a:ext cx="9060180" cy="1692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3057525" y="513715"/>
            <a:ext cx="5954395" cy="56172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离散马尔可夫过程</a:t>
            </a:r>
            <a:endParaRPr lang="zh-CN" altLang="en-US"/>
          </a:p>
        </p:txBody>
      </p:sp>
      <p:sp>
        <p:nvSpPr>
          <p:cNvPr id="3" name="内容占位符 2"/>
          <p:cNvSpPr>
            <a:spLocks noGrp="1"/>
          </p:cNvSpPr>
          <p:nvPr>
            <p:ph idx="1"/>
          </p:nvPr>
        </p:nvSpPr>
        <p:spPr/>
        <p:txBody>
          <a:bodyPr/>
          <a:p>
            <a:r>
              <a:rPr lang="zh-CN" altLang="en-US"/>
              <a:t>为什么马尔可夫过程很重要？</a:t>
            </a:r>
            <a:endParaRPr lang="zh-CN" altLang="en-US"/>
          </a:p>
          <a:p>
            <a:pPr lvl="1"/>
            <a:r>
              <a:rPr lang="en-US" altLang="zh-CN"/>
              <a:t>1</a:t>
            </a:r>
            <a:r>
              <a:rPr lang="zh-CN" altLang="en-US"/>
              <a:t>、条件独立性符合许多现实情况</a:t>
            </a:r>
            <a:endParaRPr lang="zh-CN" altLang="en-US"/>
          </a:p>
          <a:p>
            <a:pPr lvl="1"/>
            <a:r>
              <a:rPr lang="en-US" altLang="zh-CN"/>
              <a:t>2</a:t>
            </a:r>
            <a:r>
              <a:rPr lang="zh-CN" altLang="en-US"/>
              <a:t>、参数空间小，易于求解</a:t>
            </a:r>
            <a:endParaRPr lang="zh-CN" altLang="en-US"/>
          </a:p>
          <a:p>
            <a:pPr lvl="1"/>
            <a:r>
              <a:rPr lang="zh-CN" altLang="en-US"/>
              <a:t>例如，对于</a:t>
            </a:r>
            <a:r>
              <a:rPr lang="en-US" altLang="zh-CN"/>
              <a:t>n</a:t>
            </a:r>
            <a:r>
              <a:rPr lang="zh-CN" altLang="en-US"/>
              <a:t>个随机变量：</a:t>
            </a:r>
            <a:endParaRPr lang="zh-CN" altLang="en-US"/>
          </a:p>
          <a:p>
            <a:pPr lvl="2"/>
            <a:r>
              <a:rPr lang="zh-CN" altLang="en-US"/>
              <a:t>如果其依赖关系是任意的，则一般而言求联合分布或者条件分布都是</a:t>
            </a:r>
            <a:r>
              <a:rPr lang="en-US" altLang="zh-CN"/>
              <a:t>#P</a:t>
            </a:r>
            <a:r>
              <a:rPr lang="zh-CN" altLang="en-US"/>
              <a:t>难的；</a:t>
            </a:r>
            <a:endParaRPr lang="zh-CN" altLang="en-US"/>
          </a:p>
          <a:p>
            <a:pPr lvl="2"/>
            <a:r>
              <a:rPr lang="zh-CN" altLang="en-US"/>
              <a:t>如果其依赖关系是马尔可夫性的，则求联合分布或者条件分布是多项式难度的。</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离散马尔可夫过程</a:t>
            </a:r>
            <a:r>
              <a:rPr lang="en-US" altLang="zh-CN">
                <a:sym typeface="+mn-ea"/>
              </a:rPr>
              <a:t>——</a:t>
            </a:r>
            <a:r>
              <a:rPr lang="zh-CN" altLang="en-US">
                <a:sym typeface="+mn-ea"/>
              </a:rPr>
              <a:t>平稳概率</a:t>
            </a:r>
            <a:endParaRPr lang="zh-CN" altLang="en-US">
              <a:sym typeface="+mn-ea"/>
            </a:endParaRPr>
          </a:p>
        </p:txBody>
      </p:sp>
      <p:sp>
        <p:nvSpPr>
          <p:cNvPr id="3" name="内容占位符 2"/>
          <p:cNvSpPr>
            <a:spLocks noGrp="1"/>
          </p:cNvSpPr>
          <p:nvPr>
            <p:ph idx="1"/>
          </p:nvPr>
        </p:nvSpPr>
        <p:spPr/>
        <p:txBody>
          <a:bodyPr/>
          <a:p>
            <a:r>
              <a:rPr lang="zh-CN" altLang="en-US"/>
              <a:t>什么是平稳概率？</a:t>
            </a:r>
            <a:r>
              <a:rPr lang="en-US" altLang="zh-CN"/>
              <a:t>——</a:t>
            </a:r>
            <a:r>
              <a:rPr lang="zh-CN" altLang="en-US"/>
              <a:t>联系一次采样过程！</a:t>
            </a:r>
            <a:endParaRPr lang="zh-CN" altLang="en-US"/>
          </a:p>
        </p:txBody>
      </p:sp>
      <p:pic>
        <p:nvPicPr>
          <p:cNvPr id="5" name="图片 4"/>
          <p:cNvPicPr>
            <a:picLocks noChangeAspect="1"/>
          </p:cNvPicPr>
          <p:nvPr/>
        </p:nvPicPr>
        <p:blipFill>
          <a:blip r:embed="rId1"/>
          <a:stretch>
            <a:fillRect/>
          </a:stretch>
        </p:blipFill>
        <p:spPr>
          <a:xfrm>
            <a:off x="1149350" y="2910840"/>
            <a:ext cx="9803765" cy="2272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离散马尔可夫过程</a:t>
            </a:r>
            <a:r>
              <a:rPr lang="en-US" altLang="zh-CN">
                <a:sym typeface="+mn-ea"/>
              </a:rPr>
              <a:t>——</a:t>
            </a:r>
            <a:r>
              <a:rPr lang="zh-CN" altLang="en-US">
                <a:sym typeface="+mn-ea"/>
              </a:rPr>
              <a:t>平稳概率</a:t>
            </a:r>
            <a:endParaRPr lang="zh-CN" altLang="en-US"/>
          </a:p>
        </p:txBody>
      </p:sp>
      <p:sp>
        <p:nvSpPr>
          <p:cNvPr id="3" name="内容占位符 2"/>
          <p:cNvSpPr>
            <a:spLocks noGrp="1"/>
          </p:cNvSpPr>
          <p:nvPr>
            <p:ph idx="1"/>
          </p:nvPr>
        </p:nvSpPr>
        <p:spPr/>
        <p:txBody>
          <a:bodyPr/>
          <a:p>
            <a:r>
              <a:rPr lang="zh-CN" altLang="en-US"/>
              <a:t>例：（阶层迁移模型）社会学家认为，一个家庭中孩子的社会阶层是仅和其父母的社会阶层地位有关的，假定这个说法是恰当的，并且统计得到转移概率矩阵：</a:t>
            </a:r>
            <a:endParaRPr lang="zh-CN" altLang="en-US"/>
          </a:p>
          <a:p>
            <a:pPr marL="0" indent="0">
              <a:buNone/>
            </a:pPr>
            <a:r>
              <a:rPr lang="en-US" altLang="zh-CN"/>
              <a:t>	       	0.45   0.48   0.07</a:t>
            </a:r>
            <a:endParaRPr lang="en-US" altLang="zh-CN"/>
          </a:p>
          <a:p>
            <a:pPr marL="0" indent="0">
              <a:buNone/>
            </a:pPr>
            <a:r>
              <a:rPr lang="en-US" altLang="zh-CN"/>
              <a:t>	P   =  	0.05   0.70   0.25</a:t>
            </a:r>
            <a:endParaRPr lang="en-US" altLang="zh-CN"/>
          </a:p>
          <a:p>
            <a:pPr marL="0" indent="0">
              <a:buNone/>
            </a:pPr>
            <a:r>
              <a:rPr lang="en-US" altLang="zh-CN"/>
              <a:t>		0.01   0.50   0.49</a:t>
            </a:r>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离散马尔可夫过程</a:t>
            </a:r>
            <a:r>
              <a:rPr lang="en-US" altLang="zh-CN">
                <a:sym typeface="+mn-ea"/>
              </a:rPr>
              <a:t>——</a:t>
            </a:r>
            <a:r>
              <a:rPr lang="zh-CN" altLang="en-US">
                <a:sym typeface="+mn-ea"/>
              </a:rPr>
              <a:t>平稳概率</a:t>
            </a:r>
            <a:endParaRPr lang="zh-CN" altLang="en-US"/>
          </a:p>
        </p:txBody>
      </p:sp>
      <p:sp>
        <p:nvSpPr>
          <p:cNvPr id="3" name="内容占位符 2"/>
          <p:cNvSpPr>
            <a:spLocks noGrp="1"/>
          </p:cNvSpPr>
          <p:nvPr>
            <p:ph idx="1"/>
          </p:nvPr>
        </p:nvSpPr>
        <p:spPr/>
        <p:txBody>
          <a:bodyPr/>
          <a:p>
            <a:r>
              <a:rPr lang="zh-CN" altLang="en-US"/>
              <a:t>解得平稳概率向量为</a:t>
            </a:r>
            <a:r>
              <a:rPr lang="en-US" altLang="zh-CN"/>
              <a:t>s=(0.07,0.62,0.31)</a:t>
            </a:r>
            <a:r>
              <a:rPr lang="zh-CN" altLang="en-US"/>
              <a:t>，换言之，长程中有</a:t>
            </a:r>
            <a:r>
              <a:rPr lang="en-US" altLang="zh-CN"/>
              <a:t>7%</a:t>
            </a:r>
            <a:r>
              <a:rPr lang="zh-CN" altLang="en-US"/>
              <a:t>的人属于上流阶层，</a:t>
            </a:r>
            <a:r>
              <a:rPr lang="en-US" altLang="zh-CN"/>
              <a:t>62%</a:t>
            </a:r>
            <a:r>
              <a:rPr lang="zh-CN" altLang="en-US"/>
              <a:t>属于中间阶层，</a:t>
            </a:r>
            <a:r>
              <a:rPr lang="en-US" altLang="zh-CN"/>
              <a:t>31%</a:t>
            </a:r>
            <a:r>
              <a:rPr lang="zh-CN" altLang="en-US"/>
              <a:t>属于较低职业阶层。</a:t>
            </a:r>
            <a:endParaRPr lang="zh-CN" altLang="en-US"/>
          </a:p>
          <a:p>
            <a:endParaRPr lang="zh-CN" altLang="en-US"/>
          </a:p>
          <a:p>
            <a:r>
              <a:rPr lang="en-US" altLang="zh-CN"/>
              <a:t>sP=s</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离散马尔可夫过程</a:t>
            </a:r>
            <a:endParaRPr lang="zh-CN" altLang="en-US"/>
          </a:p>
        </p:txBody>
      </p:sp>
      <p:sp>
        <p:nvSpPr>
          <p:cNvPr id="3" name="内容占位符 2"/>
          <p:cNvSpPr>
            <a:spLocks noGrp="1"/>
          </p:cNvSpPr>
          <p:nvPr>
            <p:ph idx="1"/>
          </p:nvPr>
        </p:nvSpPr>
        <p:spPr/>
        <p:txBody>
          <a:bodyPr/>
          <a:p>
            <a:r>
              <a:rPr lang="zh-CN" altLang="en-US"/>
              <a:t>例：随机游走</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Outline</a:t>
            </a:r>
            <a:endParaRPr lang="en-US" altLang="zh-CN"/>
          </a:p>
        </p:txBody>
      </p:sp>
      <p:sp>
        <p:nvSpPr>
          <p:cNvPr id="3" name="内容占位符 2"/>
          <p:cNvSpPr>
            <a:spLocks noGrp="1"/>
          </p:cNvSpPr>
          <p:nvPr>
            <p:ph idx="1"/>
          </p:nvPr>
        </p:nvSpPr>
        <p:spPr/>
        <p:txBody>
          <a:bodyPr/>
          <a:p>
            <a:r>
              <a:rPr lang="zh-CN" altLang="en-US"/>
              <a:t>导言：什么是排队问题？</a:t>
            </a:r>
            <a:endParaRPr lang="zh-CN" altLang="en-US"/>
          </a:p>
          <a:p>
            <a:endParaRPr lang="zh-CN" altLang="en-US"/>
          </a:p>
          <a:p>
            <a:r>
              <a:rPr lang="zh-CN" altLang="en-US"/>
              <a:t>理论：离散马尔可夫过程</a:t>
            </a:r>
            <a:endParaRPr lang="zh-CN" altLang="en-US"/>
          </a:p>
          <a:p>
            <a:pPr lvl="1"/>
            <a:r>
              <a:rPr lang="zh-CN" altLang="en-US"/>
              <a:t>生灭过程是一种连续马尔可夫过程</a:t>
            </a:r>
            <a:endParaRPr lang="zh-CN" altLang="en-US"/>
          </a:p>
          <a:p>
            <a:r>
              <a:rPr lang="zh-CN" altLang="en-US"/>
              <a:t>理论：生灭过程</a:t>
            </a:r>
            <a:endParaRPr lang="zh-CN" altLang="en-US"/>
          </a:p>
          <a:p>
            <a:pPr lvl="1"/>
            <a:r>
              <a:rPr lang="zh-CN" altLang="en-US"/>
              <a:t>最经典的排队模型是生灭过程的直接应用</a:t>
            </a:r>
            <a:endParaRPr lang="zh-CN" altLang="en-US"/>
          </a:p>
          <a:p>
            <a:r>
              <a:rPr lang="zh-CN" altLang="en-US"/>
              <a:t>推广：其他排队模型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连续马尔可夫链</a:t>
            </a:r>
            <a:endParaRPr lang="zh-CN" altLang="en-US"/>
          </a:p>
        </p:txBody>
      </p:sp>
      <p:sp>
        <p:nvSpPr>
          <p:cNvPr id="3" name="内容占位符 2"/>
          <p:cNvSpPr>
            <a:spLocks noGrp="1"/>
          </p:cNvSpPr>
          <p:nvPr>
            <p:ph idx="1"/>
          </p:nvPr>
        </p:nvSpPr>
        <p:spPr/>
        <p:txBody>
          <a:bodyPr/>
          <a:p>
            <a:r>
              <a:rPr lang="zh-CN" altLang="en-US"/>
              <a:t>离散马尔可夫链中，在离散的时间轴上，每次经过</a:t>
            </a:r>
            <a:r>
              <a:rPr lang="zh-CN" altLang="en-US" b="1"/>
              <a:t>一个步长的时间</a:t>
            </a:r>
            <a:r>
              <a:rPr lang="zh-CN" altLang="en-US"/>
              <a:t>就一定发生一次概率转移。</a:t>
            </a:r>
            <a:endParaRPr lang="zh-CN" altLang="en-US"/>
          </a:p>
          <a:p>
            <a:endParaRPr lang="zh-CN" altLang="en-US"/>
          </a:p>
          <a:p>
            <a:r>
              <a:rPr lang="zh-CN" altLang="en-US"/>
              <a:t>连续马尔可夫链讨论时间轴连续的情况。</a:t>
            </a:r>
            <a:endParaRPr lang="zh-CN" altLang="en-US"/>
          </a:p>
          <a:p>
            <a:endParaRPr lang="zh-CN" altLang="en-US"/>
          </a:p>
          <a:p>
            <a:r>
              <a:rPr lang="zh-CN" altLang="en-US"/>
              <a:t>能否直接应用离散情况的结论？</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连续马尔可夫链</a:t>
            </a:r>
            <a:endParaRPr lang="zh-CN" altLang="en-US"/>
          </a:p>
        </p:txBody>
      </p:sp>
      <p:sp>
        <p:nvSpPr>
          <p:cNvPr id="3" name="内容占位符 2"/>
          <p:cNvSpPr>
            <a:spLocks noGrp="1"/>
          </p:cNvSpPr>
          <p:nvPr>
            <p:ph idx="1"/>
          </p:nvPr>
        </p:nvSpPr>
        <p:spPr/>
        <p:txBody>
          <a:bodyPr>
            <a:normAutofit lnSpcReduction="10000"/>
          </a:bodyPr>
          <a:p>
            <a:r>
              <a:rPr lang="zh-CN" altLang="en-US">
                <a:sym typeface="+mn-ea"/>
              </a:rPr>
              <a:t>为什么不能直接应用离散情况的结论？</a:t>
            </a:r>
            <a:endParaRPr lang="zh-CN" altLang="en-US">
              <a:sym typeface="+mn-ea"/>
            </a:endParaRPr>
          </a:p>
          <a:p>
            <a:endParaRPr lang="zh-CN" altLang="en-US">
              <a:sym typeface="+mn-ea"/>
            </a:endParaRPr>
          </a:p>
          <a:p>
            <a:r>
              <a:rPr lang="zh-CN" altLang="en-US">
                <a:sym typeface="+mn-ea"/>
              </a:rPr>
              <a:t>如果我们保持和离散情况下一样的状态空间记录方法，即以</a:t>
            </a:r>
            <a:r>
              <a:rPr lang="en-US" altLang="zh-CN">
                <a:sym typeface="+mn-ea"/>
              </a:rPr>
              <a:t>s</a:t>
            </a:r>
            <a:r>
              <a:rPr lang="zh-CN" altLang="en-US">
                <a:sym typeface="+mn-ea"/>
              </a:rPr>
              <a:t>记录</a:t>
            </a:r>
            <a:r>
              <a:rPr lang="en-US" altLang="zh-CN">
                <a:sym typeface="+mn-ea"/>
              </a:rPr>
              <a:t>t0</a:t>
            </a:r>
            <a:r>
              <a:rPr lang="zh-CN" altLang="en-US">
                <a:sym typeface="+mn-ea"/>
              </a:rPr>
              <a:t>时刻的状态，并且假设从</a:t>
            </a:r>
            <a:r>
              <a:rPr lang="en-US" altLang="zh-CN">
                <a:sym typeface="+mn-ea"/>
              </a:rPr>
              <a:t>t0</a:t>
            </a:r>
            <a:r>
              <a:rPr lang="zh-CN" altLang="en-US">
                <a:sym typeface="+mn-ea"/>
              </a:rPr>
              <a:t>开始到发生下一次状态迁移所需要的时间满足一个分布</a:t>
            </a:r>
            <a:r>
              <a:rPr lang="en-US" altLang="zh-CN">
                <a:sym typeface="+mn-ea"/>
              </a:rPr>
              <a:t>P(t)</a:t>
            </a:r>
            <a:r>
              <a:rPr lang="zh-CN" altLang="en-US">
                <a:sym typeface="+mn-ea"/>
              </a:rPr>
              <a:t>，那么</a:t>
            </a:r>
            <a:r>
              <a:rPr lang="en-US" altLang="zh-CN">
                <a:sym typeface="+mn-ea"/>
              </a:rPr>
              <a:t>(s,t0)</a:t>
            </a:r>
            <a:r>
              <a:rPr lang="zh-CN" altLang="en-US">
                <a:sym typeface="+mn-ea"/>
              </a:rPr>
              <a:t>和</a:t>
            </a:r>
            <a:r>
              <a:rPr lang="en-US" altLang="zh-CN">
                <a:sym typeface="+mn-ea"/>
              </a:rPr>
              <a:t>(s,t0+t1)</a:t>
            </a:r>
            <a:r>
              <a:rPr lang="zh-CN" altLang="en-US">
                <a:sym typeface="+mn-ea"/>
              </a:rPr>
              <a:t>能否等价？</a:t>
            </a:r>
            <a:endParaRPr lang="zh-CN" altLang="en-US">
              <a:sym typeface="+mn-ea"/>
            </a:endParaRPr>
          </a:p>
          <a:p>
            <a:endParaRPr lang="zh-CN" altLang="en-US">
              <a:sym typeface="+mn-ea"/>
            </a:endParaRPr>
          </a:p>
          <a:p>
            <a:r>
              <a:rPr lang="zh-CN" altLang="en-US">
                <a:sym typeface="+mn-ea"/>
              </a:rPr>
              <a:t>在离散的情况，二者是等价的，所以只需要关于状态的信息</a:t>
            </a:r>
            <a:r>
              <a:rPr lang="en-US" altLang="zh-CN">
                <a:sym typeface="+mn-ea"/>
              </a:rPr>
              <a:t>s</a:t>
            </a:r>
            <a:r>
              <a:rPr lang="zh-CN" altLang="en-US">
                <a:sym typeface="+mn-ea"/>
              </a:rPr>
              <a:t>就可以唯一地描述系统当前的情况。</a:t>
            </a:r>
            <a:endParaRPr lang="zh-CN" altLang="en-US">
              <a:sym typeface="+mn-ea"/>
            </a:endParaRPr>
          </a:p>
          <a:p>
            <a:r>
              <a:rPr lang="zh-CN" altLang="en-US">
                <a:sym typeface="+mn-ea"/>
              </a:rPr>
              <a:t>在连续的情况，一般而言，需要</a:t>
            </a:r>
            <a:r>
              <a:rPr lang="en-US" altLang="zh-CN">
                <a:sym typeface="+mn-ea"/>
              </a:rPr>
              <a:t>(s,t)</a:t>
            </a:r>
            <a:r>
              <a:rPr lang="zh-CN" altLang="en-US">
                <a:sym typeface="+mn-ea"/>
              </a:rPr>
              <a:t>的序对来描述系统的当前状态。</a:t>
            </a:r>
            <a:endParaRPr lang="zh-CN" altLang="en-US">
              <a:sym typeface="+mn-ea"/>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连续马尔可夫链</a:t>
            </a:r>
            <a:endParaRPr lang="zh-CN" altLang="en-US"/>
          </a:p>
        </p:txBody>
      </p:sp>
      <p:sp>
        <p:nvSpPr>
          <p:cNvPr id="3" name="内容占位符 2"/>
          <p:cNvSpPr>
            <a:spLocks noGrp="1"/>
          </p:cNvSpPr>
          <p:nvPr>
            <p:ph idx="1"/>
          </p:nvPr>
        </p:nvSpPr>
        <p:spPr/>
        <p:txBody>
          <a:bodyPr/>
          <a:p>
            <a:r>
              <a:rPr lang="zh-CN" altLang="en-US"/>
              <a:t>是否存在一种</a:t>
            </a:r>
            <a:r>
              <a:rPr lang="en-US" altLang="zh-CN"/>
              <a:t>P(t)</a:t>
            </a:r>
            <a:r>
              <a:rPr lang="zh-CN" altLang="en-US"/>
              <a:t>，使得我们可以继续使用离散情况下的状态空间记录方法？</a:t>
            </a:r>
            <a:endParaRPr lang="zh-CN" altLang="en-US"/>
          </a:p>
          <a:p>
            <a:r>
              <a:rPr lang="zh-CN" altLang="en-US"/>
              <a:t>即是否存在</a:t>
            </a:r>
            <a:r>
              <a:rPr lang="en-US" altLang="zh-CN"/>
              <a:t>P(t)</a:t>
            </a:r>
            <a:r>
              <a:rPr lang="zh-CN" altLang="en-US"/>
              <a:t>，使得</a:t>
            </a:r>
            <a:r>
              <a:rPr lang="en-US" altLang="zh-CN"/>
              <a:t>(s,t0)</a:t>
            </a:r>
            <a:r>
              <a:rPr lang="zh-CN" altLang="en-US"/>
              <a:t>和</a:t>
            </a:r>
            <a:r>
              <a:rPr lang="en-US" altLang="zh-CN"/>
              <a:t>(s,t0+t1)</a:t>
            </a:r>
            <a:r>
              <a:rPr lang="zh-CN" altLang="en-US"/>
              <a:t>等价？这也就意味着：从</a:t>
            </a:r>
            <a:r>
              <a:rPr lang="en-US" altLang="zh-CN"/>
              <a:t>t0</a:t>
            </a:r>
            <a:r>
              <a:rPr lang="zh-CN" altLang="en-US"/>
              <a:t>开始和从</a:t>
            </a:r>
            <a:r>
              <a:rPr lang="en-US" altLang="zh-CN"/>
              <a:t>t0+t1</a:t>
            </a:r>
            <a:r>
              <a:rPr lang="zh-CN" altLang="en-US"/>
              <a:t>开始，系统在用时</a:t>
            </a:r>
            <a:r>
              <a:rPr lang="en-US" altLang="zh-CN"/>
              <a:t>s</a:t>
            </a:r>
            <a:r>
              <a:rPr lang="zh-CN" altLang="en-US"/>
              <a:t>后进行转移的概率相同，令</a:t>
            </a:r>
            <a:r>
              <a:rPr lang="en-US" altLang="zh-CN"/>
              <a:t>t0=0</a:t>
            </a:r>
            <a:r>
              <a:rPr lang="zh-CN" altLang="en-US"/>
              <a:t>，此时</a:t>
            </a:r>
            <a:r>
              <a:rPr lang="en-US" altLang="zh-CN"/>
              <a:t>P(t)</a:t>
            </a:r>
            <a:r>
              <a:rPr lang="zh-CN" altLang="en-US"/>
              <a:t>满足：</a:t>
            </a:r>
            <a:endParaRPr lang="zh-CN" altLang="en-US"/>
          </a:p>
          <a:p>
            <a:r>
              <a:rPr lang="en-US" altLang="zh-CN"/>
              <a:t>P(t=s+t1|t&gt;t1)=P(t=s)</a:t>
            </a:r>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指数分布</a:t>
            </a:r>
            <a:endParaRPr lang="zh-CN" altLang="en-US"/>
          </a:p>
        </p:txBody>
      </p:sp>
      <p:pic>
        <p:nvPicPr>
          <p:cNvPr id="4" name="内容占位符 3"/>
          <p:cNvPicPr>
            <a:picLocks noChangeAspect="1"/>
          </p:cNvPicPr>
          <p:nvPr>
            <p:ph idx="1"/>
          </p:nvPr>
        </p:nvPicPr>
        <p:blipFill>
          <a:blip r:embed="rId1"/>
          <a:stretch>
            <a:fillRect/>
          </a:stretch>
        </p:blipFill>
        <p:spPr>
          <a:xfrm>
            <a:off x="2408555" y="1414145"/>
            <a:ext cx="7374890" cy="53047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指数分布</a:t>
            </a:r>
            <a:endParaRPr lang="zh-CN" altLang="en-US"/>
          </a:p>
        </p:txBody>
      </p:sp>
      <p:sp>
        <p:nvSpPr>
          <p:cNvPr id="3" name="内容占位符 2"/>
          <p:cNvSpPr>
            <a:spLocks noGrp="1"/>
          </p:cNvSpPr>
          <p:nvPr>
            <p:ph idx="1"/>
          </p:nvPr>
        </p:nvSpPr>
        <p:spPr/>
        <p:txBody>
          <a:bodyPr/>
          <a:p>
            <a:r>
              <a:rPr lang="zh-CN" altLang="en-US"/>
              <a:t>当系统在迁移用时服从指数分布时，我们可以忽略当前的具体时间，而仅仅用当前状态来完全描述系统，这和离散情况保持了一致。</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endParaRPr lang="zh-CN" altLang="en-US"/>
          </a:p>
        </p:txBody>
      </p:sp>
      <p:sp>
        <p:nvSpPr>
          <p:cNvPr id="3" name="内容占位符 2"/>
          <p:cNvSpPr>
            <a:spLocks noGrp="1"/>
          </p:cNvSpPr>
          <p:nvPr>
            <p:ph idx="1"/>
          </p:nvPr>
        </p:nvSpPr>
        <p:spPr/>
        <p:txBody>
          <a:bodyPr/>
          <a:p>
            <a:r>
              <a:rPr lang="zh-CN" altLang="en-US"/>
              <a:t>离散马尔可夫链（解析形式比较简单，可简化为线性代数问题）</a:t>
            </a:r>
            <a:endParaRPr lang="zh-CN" altLang="en-US"/>
          </a:p>
          <a:p>
            <a:endParaRPr lang="zh-CN" altLang="en-US"/>
          </a:p>
          <a:p>
            <a:r>
              <a:rPr lang="zh-CN" altLang="en-US"/>
              <a:t>在试图推广到连续情况时，受制于发生状态迁移的时间的随机性，导致离散马尔可夫链中关于状态的描述不再完备。</a:t>
            </a:r>
            <a:endParaRPr lang="zh-CN" altLang="en-US"/>
          </a:p>
          <a:p>
            <a:endParaRPr lang="zh-CN" altLang="en-US"/>
          </a:p>
          <a:p>
            <a:r>
              <a:rPr lang="zh-CN" altLang="en-US"/>
              <a:t>当且仅当状态迁移时间服从指数分布，离散情形下的状态描述可以复用在连续情形。</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linds(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指数分布的性质</a:t>
            </a:r>
            <a:endParaRPr lang="zh-CN" altLang="en-US"/>
          </a:p>
        </p:txBody>
      </p:sp>
      <p:pic>
        <p:nvPicPr>
          <p:cNvPr id="4" name="内容占位符 3"/>
          <p:cNvPicPr>
            <a:picLocks noChangeAspect="1"/>
          </p:cNvPicPr>
          <p:nvPr>
            <p:ph idx="1"/>
          </p:nvPr>
        </p:nvPicPr>
        <p:blipFill>
          <a:blip r:embed="rId1"/>
          <a:stretch>
            <a:fillRect/>
          </a:stretch>
        </p:blipFill>
        <p:spPr>
          <a:xfrm>
            <a:off x="3376930" y="1825625"/>
            <a:ext cx="5436870" cy="435165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指数分布的性质</a:t>
            </a:r>
            <a:endParaRPr lang="zh-CN" altLang="en-US"/>
          </a:p>
        </p:txBody>
      </p:sp>
      <p:pic>
        <p:nvPicPr>
          <p:cNvPr id="4" name="内容占位符 3"/>
          <p:cNvPicPr>
            <a:picLocks noChangeAspect="1"/>
          </p:cNvPicPr>
          <p:nvPr>
            <p:ph idx="1"/>
          </p:nvPr>
        </p:nvPicPr>
        <p:blipFill>
          <a:blip r:embed="rId1"/>
          <a:stretch>
            <a:fillRect/>
          </a:stretch>
        </p:blipFill>
        <p:spPr>
          <a:xfrm>
            <a:off x="1494155" y="1843405"/>
            <a:ext cx="9421495" cy="373126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指数分布的性质</a:t>
            </a:r>
            <a:endParaRPr lang="zh-CN" altLang="en-US"/>
          </a:p>
        </p:txBody>
      </p:sp>
      <p:pic>
        <p:nvPicPr>
          <p:cNvPr id="4" name="内容占位符 3"/>
          <p:cNvPicPr>
            <a:picLocks noChangeAspect="1"/>
          </p:cNvPicPr>
          <p:nvPr>
            <p:ph idx="1"/>
          </p:nvPr>
        </p:nvPicPr>
        <p:blipFill>
          <a:blip r:embed="rId1"/>
          <a:stretch>
            <a:fillRect/>
          </a:stretch>
        </p:blipFill>
        <p:spPr>
          <a:xfrm>
            <a:off x="1063625" y="2338070"/>
            <a:ext cx="10058400" cy="291211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指数分布的性质（重要）</a:t>
            </a:r>
            <a:endParaRPr lang="zh-CN" altLang="en-US"/>
          </a:p>
        </p:txBody>
      </p:sp>
      <p:sp>
        <p:nvSpPr>
          <p:cNvPr id="3" name="内容占位符 2"/>
          <p:cNvSpPr>
            <a:spLocks noGrp="1"/>
          </p:cNvSpPr>
          <p:nvPr>
            <p:ph idx="1"/>
          </p:nvPr>
        </p:nvSpPr>
        <p:spPr/>
        <p:txBody>
          <a:bodyPr/>
          <a:p>
            <a:r>
              <a:rPr lang="zh-CN" altLang="en-US"/>
              <a:t>如果多个独立事件的发生时间都服从指数分布，则</a:t>
            </a:r>
            <a:r>
              <a:rPr lang="en-US" altLang="zh-CN"/>
              <a:t>“</a:t>
            </a:r>
            <a:r>
              <a:rPr lang="zh-CN" altLang="en-US"/>
              <a:t>这多个事件中任一个发生</a:t>
            </a:r>
            <a:r>
              <a:rPr lang="en-US" altLang="zh-CN"/>
              <a:t>”</a:t>
            </a:r>
            <a:r>
              <a:rPr lang="zh-CN" altLang="en-US"/>
              <a:t>这一事件的发生时间也服从指数分布，其参数为各个独立事件的参数之和。</a:t>
            </a:r>
            <a:endParaRPr lang="zh-CN" altLang="en-US"/>
          </a:p>
          <a:p>
            <a:endParaRPr lang="zh-CN" altLang="en-US"/>
          </a:p>
          <a:p>
            <a:r>
              <a:rPr lang="zh-CN" altLang="en-US"/>
              <a:t>如果事件</a:t>
            </a:r>
            <a:r>
              <a:rPr lang="en-US" altLang="zh-CN"/>
              <a:t>A</a:t>
            </a:r>
            <a:r>
              <a:rPr lang="zh-CN" altLang="en-US"/>
              <a:t>和</a:t>
            </a:r>
            <a:r>
              <a:rPr lang="en-US" altLang="zh-CN"/>
              <a:t>B</a:t>
            </a:r>
            <a:r>
              <a:rPr lang="zh-CN" altLang="en-US"/>
              <a:t>发生时间分别服从参数为</a:t>
            </a:r>
            <a:r>
              <a:rPr lang="en-US" altLang="zh-CN"/>
              <a:t>a</a:t>
            </a:r>
            <a:r>
              <a:rPr lang="zh-CN" altLang="en-US"/>
              <a:t>和</a:t>
            </a:r>
            <a:r>
              <a:rPr lang="en-US" altLang="zh-CN"/>
              <a:t>b</a:t>
            </a:r>
            <a:r>
              <a:rPr lang="zh-CN" altLang="en-US"/>
              <a:t>的指数分布，则</a:t>
            </a:r>
            <a:r>
              <a:rPr lang="en-US" altLang="zh-CN"/>
              <a:t>A</a:t>
            </a:r>
            <a:r>
              <a:rPr lang="zh-CN" altLang="en-US"/>
              <a:t>先发生的概率为</a:t>
            </a:r>
            <a:r>
              <a:rPr lang="en-US" altLang="zh-CN"/>
              <a:t>a/(a+b)</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导言：什么是排队问题？</a:t>
            </a:r>
            <a:endParaRPr lang="zh-CN" altLang="en-US"/>
          </a:p>
        </p:txBody>
      </p:sp>
      <p:pic>
        <p:nvPicPr>
          <p:cNvPr id="4" name="内容占位符 3"/>
          <p:cNvPicPr>
            <a:picLocks noChangeAspect="1"/>
          </p:cNvPicPr>
          <p:nvPr>
            <p:ph idx="1"/>
          </p:nvPr>
        </p:nvPicPr>
        <p:blipFill>
          <a:blip r:embed="rId1"/>
          <a:stretch>
            <a:fillRect/>
          </a:stretch>
        </p:blipFill>
        <p:spPr>
          <a:xfrm>
            <a:off x="2488565" y="1691005"/>
            <a:ext cx="7215505" cy="465010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生灭过程</a:t>
            </a:r>
            <a:endParaRPr lang="zh-CN" altLang="en-US"/>
          </a:p>
        </p:txBody>
      </p:sp>
      <p:sp>
        <p:nvSpPr>
          <p:cNvPr id="3" name="内容占位符 2"/>
          <p:cNvSpPr>
            <a:spLocks noGrp="1"/>
          </p:cNvSpPr>
          <p:nvPr>
            <p:ph idx="1"/>
          </p:nvPr>
        </p:nvSpPr>
        <p:spPr/>
        <p:txBody>
          <a:bodyPr/>
          <a:p>
            <a:r>
              <a:rPr lang="zh-CN" altLang="en-US"/>
              <a:t>生灭过程是一种连续马尔可夫过程，它使用离散的状态空间（即状态间迁移时间间隔服从指数分布）记为</a:t>
            </a:r>
            <a:r>
              <a:rPr lang="en-US" altLang="zh-CN"/>
              <a:t>{0,1,2...}</a:t>
            </a:r>
            <a:r>
              <a:rPr lang="zh-CN" altLang="en-US"/>
              <a:t>。并且规定：从状态</a:t>
            </a:r>
            <a:r>
              <a:rPr lang="en-US" altLang="zh-CN"/>
              <a:t>n</a:t>
            </a:r>
            <a:r>
              <a:rPr lang="zh-CN" altLang="en-US"/>
              <a:t>只能迁移到</a:t>
            </a:r>
            <a:r>
              <a:rPr lang="en-US" altLang="zh-CN"/>
              <a:t>n-1</a:t>
            </a:r>
            <a:r>
              <a:rPr lang="zh-CN" altLang="en-US"/>
              <a:t>或者</a:t>
            </a:r>
            <a:r>
              <a:rPr lang="en-US" altLang="zh-CN"/>
              <a:t>n+1</a:t>
            </a:r>
            <a:r>
              <a:rPr lang="zh-CN" altLang="en-US"/>
              <a:t>。</a:t>
            </a:r>
            <a:endParaRPr lang="zh-CN" altLang="en-US"/>
          </a:p>
          <a:p>
            <a:endParaRPr lang="en-US" altLang="zh-CN"/>
          </a:p>
          <a:p>
            <a:r>
              <a:rPr lang="zh-CN" altLang="en-US"/>
              <a:t>类似于离散情形下的随机游走。</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868680" y="934085"/>
            <a:ext cx="10419715" cy="42437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78865" y="971550"/>
            <a:ext cx="10034905" cy="49142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生灭过程的长程解</a:t>
            </a:r>
            <a:endParaRPr lang="zh-CN" altLang="en-US"/>
          </a:p>
        </p:txBody>
      </p:sp>
      <p:sp>
        <p:nvSpPr>
          <p:cNvPr id="3" name="内容占位符 2"/>
          <p:cNvSpPr>
            <a:spLocks noGrp="1"/>
          </p:cNvSpPr>
          <p:nvPr>
            <p:ph idx="1"/>
          </p:nvPr>
        </p:nvSpPr>
        <p:spPr/>
        <p:txBody>
          <a:bodyPr/>
          <a:p>
            <a:r>
              <a:rPr lang="zh-CN" altLang="en-US"/>
              <a:t>在离散情形下，长程概率即平稳概率是在无限长的转移次数中到达某状态的次数比例。</a:t>
            </a:r>
            <a:endParaRPr lang="zh-CN" altLang="en-US"/>
          </a:p>
          <a:p>
            <a:endParaRPr lang="zh-CN" altLang="en-US"/>
          </a:p>
          <a:p>
            <a:r>
              <a:rPr lang="zh-CN" altLang="en-US"/>
              <a:t>在连续情形下，长程概率即在稠密时间轴上处于某一个状态的时间占比，不仅和到访某一状态的次数有关，还和在此状态停留的用时有关。</a:t>
            </a: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无标题"/>
          <p:cNvPicPr>
            <a:picLocks noChangeAspect="1"/>
          </p:cNvPicPr>
          <p:nvPr>
            <p:ph idx="1"/>
          </p:nvPr>
        </p:nvPicPr>
        <p:blipFill>
          <a:blip r:embed="rId1"/>
          <a:stretch>
            <a:fillRect/>
          </a:stretch>
        </p:blipFill>
        <p:spPr>
          <a:xfrm>
            <a:off x="-2844165" y="944245"/>
            <a:ext cx="17880965" cy="638746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生灭过程的长程解</a:t>
            </a:r>
            <a:endParaRPr lang="zh-CN" altLang="en-US"/>
          </a:p>
        </p:txBody>
      </p:sp>
      <p:sp>
        <p:nvSpPr>
          <p:cNvPr id="3" name="内容占位符 2"/>
          <p:cNvSpPr>
            <a:spLocks noGrp="1"/>
          </p:cNvSpPr>
          <p:nvPr>
            <p:ph idx="1"/>
          </p:nvPr>
        </p:nvSpPr>
        <p:spPr/>
        <p:txBody>
          <a:bodyPr/>
          <a:p>
            <a:r>
              <a:rPr lang="zh-CN" altLang="en-US"/>
              <a:t>先按照离散情况，求得长程处于某个状态的次数比例</a:t>
            </a:r>
            <a:endParaRPr lang="zh-CN" altLang="en-US"/>
          </a:p>
          <a:p>
            <a:endParaRPr lang="zh-CN" altLang="en-US"/>
          </a:p>
          <a:p>
            <a:r>
              <a:rPr lang="zh-CN" altLang="en-US"/>
              <a:t>加时间权归一化</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4437380" y="1587500"/>
            <a:ext cx="2826385" cy="1200785"/>
          </a:xfrm>
          <a:prstGeom prst="rect">
            <a:avLst/>
          </a:prstGeom>
        </p:spPr>
      </p:pic>
      <p:pic>
        <p:nvPicPr>
          <p:cNvPr id="5" name="图片 4"/>
          <p:cNvPicPr>
            <a:picLocks noChangeAspect="1"/>
          </p:cNvPicPr>
          <p:nvPr/>
        </p:nvPicPr>
        <p:blipFill>
          <a:blip r:embed="rId2"/>
          <a:stretch>
            <a:fillRect/>
          </a:stretch>
        </p:blipFill>
        <p:spPr>
          <a:xfrm>
            <a:off x="1840230" y="3177540"/>
            <a:ext cx="9976485" cy="201104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生灭过程的长程解</a:t>
            </a:r>
            <a:endParaRPr lang="zh-CN" altLang="en-US"/>
          </a:p>
        </p:txBody>
      </p:sp>
      <p:pic>
        <p:nvPicPr>
          <p:cNvPr id="4" name="内容占位符 3"/>
          <p:cNvPicPr>
            <a:picLocks noChangeAspect="1"/>
          </p:cNvPicPr>
          <p:nvPr>
            <p:ph idx="1"/>
          </p:nvPr>
        </p:nvPicPr>
        <p:blipFill>
          <a:blip r:embed="rId1"/>
          <a:stretch>
            <a:fillRect/>
          </a:stretch>
        </p:blipFill>
        <p:spPr>
          <a:xfrm>
            <a:off x="1915160" y="1591945"/>
            <a:ext cx="8361045" cy="2413000"/>
          </a:xfrm>
          <a:prstGeom prst="rect">
            <a:avLst/>
          </a:prstGeom>
        </p:spPr>
      </p:pic>
      <p:pic>
        <p:nvPicPr>
          <p:cNvPr id="5" name="图片 4"/>
          <p:cNvPicPr>
            <a:picLocks noChangeAspect="1"/>
          </p:cNvPicPr>
          <p:nvPr/>
        </p:nvPicPr>
        <p:blipFill>
          <a:blip r:embed="rId2"/>
          <a:stretch>
            <a:fillRect/>
          </a:stretch>
        </p:blipFill>
        <p:spPr>
          <a:xfrm>
            <a:off x="3112135" y="4029075"/>
            <a:ext cx="5968365" cy="20002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生灭过程：</a:t>
            </a:r>
            <a:r>
              <a:rPr lang="en-US" altLang="zh-CN"/>
              <a:t>M/M/1</a:t>
            </a:r>
            <a:r>
              <a:rPr lang="zh-CN" altLang="en-US"/>
              <a:t>排队系统</a:t>
            </a:r>
            <a:endParaRPr lang="zh-CN" altLang="en-US"/>
          </a:p>
        </p:txBody>
      </p:sp>
      <p:sp>
        <p:nvSpPr>
          <p:cNvPr id="3" name="内容占位符 2"/>
          <p:cNvSpPr>
            <a:spLocks noGrp="1"/>
          </p:cNvSpPr>
          <p:nvPr>
            <p:ph idx="1"/>
          </p:nvPr>
        </p:nvSpPr>
        <p:spPr/>
        <p:txBody>
          <a:bodyPr/>
          <a:p>
            <a:r>
              <a:rPr lang="zh-CN" altLang="en-US"/>
              <a:t>对于</a:t>
            </a:r>
            <a:r>
              <a:rPr lang="en-US" altLang="zh-CN"/>
              <a:t>M/M/1</a:t>
            </a:r>
            <a:r>
              <a:rPr lang="zh-CN" altLang="en-US"/>
              <a:t>系统，直接套用生灭过程的长程解（状态编号</a:t>
            </a:r>
            <a:r>
              <a:rPr lang="en-US" altLang="zh-CN"/>
              <a:t>=</a:t>
            </a:r>
            <a:r>
              <a:rPr lang="zh-CN" altLang="en-US"/>
              <a:t>系统中人数），得到的</a:t>
            </a:r>
            <a:r>
              <a:rPr lang="en-US" altLang="zh-CN"/>
              <a:t>Pn</a:t>
            </a:r>
            <a:r>
              <a:rPr lang="zh-CN" altLang="en-US"/>
              <a:t>即系统中人数为</a:t>
            </a:r>
            <a:r>
              <a:rPr lang="en-US" altLang="zh-CN"/>
              <a:t>n</a:t>
            </a:r>
            <a:r>
              <a:rPr lang="zh-CN" altLang="en-US"/>
              <a:t>的时间所占的比例，利用</a:t>
            </a:r>
            <a:r>
              <a:rPr lang="en-US" altLang="zh-CN"/>
              <a:t>Pn</a:t>
            </a:r>
            <a:r>
              <a:rPr lang="zh-CN" altLang="en-US"/>
              <a:t>求：</a:t>
            </a:r>
            <a:endParaRPr lang="zh-CN" altLang="en-US"/>
          </a:p>
        </p:txBody>
      </p:sp>
      <p:pic>
        <p:nvPicPr>
          <p:cNvPr id="5" name="图片 4"/>
          <p:cNvPicPr>
            <a:picLocks noChangeAspect="1"/>
          </p:cNvPicPr>
          <p:nvPr/>
        </p:nvPicPr>
        <p:blipFill>
          <a:blip r:embed="rId1"/>
          <a:stretch>
            <a:fillRect/>
          </a:stretch>
        </p:blipFill>
        <p:spPr>
          <a:xfrm>
            <a:off x="2703195" y="3158490"/>
            <a:ext cx="6548120" cy="211963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生灭过程：</a:t>
            </a:r>
            <a:r>
              <a:rPr lang="en-US" altLang="zh-CN">
                <a:sym typeface="+mn-ea"/>
              </a:rPr>
              <a:t>M/M/1</a:t>
            </a:r>
            <a:r>
              <a:rPr lang="zh-CN" altLang="en-US">
                <a:sym typeface="+mn-ea"/>
              </a:rPr>
              <a:t>排队系统</a:t>
            </a:r>
            <a:endParaRPr lang="zh-CN" altLang="en-US"/>
          </a:p>
        </p:txBody>
      </p:sp>
      <p:pic>
        <p:nvPicPr>
          <p:cNvPr id="6" name="内容占位符 5"/>
          <p:cNvPicPr>
            <a:picLocks noChangeAspect="1"/>
          </p:cNvPicPr>
          <p:nvPr>
            <p:ph idx="1"/>
          </p:nvPr>
        </p:nvPicPr>
        <p:blipFill>
          <a:blip r:embed="rId1"/>
          <a:stretch>
            <a:fillRect/>
          </a:stretch>
        </p:blipFill>
        <p:spPr>
          <a:xfrm>
            <a:off x="838200" y="1837690"/>
            <a:ext cx="10760075" cy="3609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sp>
        <p:nvSpPr>
          <p:cNvPr id="3" name="内容占位符 2"/>
          <p:cNvSpPr>
            <a:spLocks noGrp="1"/>
          </p:cNvSpPr>
          <p:nvPr>
            <p:ph idx="1"/>
          </p:nvPr>
        </p:nvSpPr>
        <p:spPr/>
        <p:txBody>
          <a:bodyPr/>
          <a:p>
            <a:r>
              <a:rPr lang="zh-CN" altLang="en-US"/>
              <a:t>研究对象是一个由顾客、服务台构成的系统：</a:t>
            </a:r>
            <a:endParaRPr lang="zh-CN" altLang="en-US"/>
          </a:p>
          <a:p>
            <a:pPr lvl="1"/>
            <a:r>
              <a:rPr lang="zh-CN" altLang="en-US"/>
              <a:t>顾客的到达由一个随机过程决定</a:t>
            </a:r>
            <a:endParaRPr lang="zh-CN" altLang="en-US"/>
          </a:p>
          <a:p>
            <a:pPr lvl="1"/>
            <a:r>
              <a:rPr lang="zh-CN" altLang="en-US"/>
              <a:t>服务台的服务用时由一个随机变量决定</a:t>
            </a:r>
            <a:endParaRPr lang="zh-CN" altLang="en-US"/>
          </a:p>
          <a:p>
            <a:pPr lvl="1"/>
            <a:r>
              <a:rPr lang="zh-CN" altLang="en-US"/>
              <a:t>当服务台正在提供服务时，新来的顾客无法立刻得到服务，故进入队列等待</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生灭过程：</a:t>
            </a:r>
            <a:r>
              <a:rPr lang="en-US" altLang="zh-CN">
                <a:sym typeface="+mn-ea"/>
              </a:rPr>
              <a:t>M/M/1</a:t>
            </a:r>
            <a:r>
              <a:rPr lang="zh-CN" altLang="en-US">
                <a:sym typeface="+mn-ea"/>
              </a:rPr>
              <a:t>排队系统</a:t>
            </a:r>
            <a:endParaRPr lang="zh-CN" altLang="en-US"/>
          </a:p>
        </p:txBody>
      </p:sp>
      <p:pic>
        <p:nvPicPr>
          <p:cNvPr id="5" name="内容占位符 4"/>
          <p:cNvPicPr>
            <a:picLocks noChangeAspect="1"/>
          </p:cNvPicPr>
          <p:nvPr>
            <p:ph idx="1"/>
          </p:nvPr>
        </p:nvPicPr>
        <p:blipFill>
          <a:blip r:embed="rId1"/>
          <a:stretch>
            <a:fillRect/>
          </a:stretch>
        </p:blipFill>
        <p:spPr>
          <a:xfrm>
            <a:off x="2690495" y="1398905"/>
            <a:ext cx="6215380" cy="53962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生灭过程：</a:t>
            </a:r>
            <a:r>
              <a:rPr lang="en-US" altLang="zh-CN">
                <a:sym typeface="+mn-ea"/>
              </a:rPr>
              <a:t>M/M/1</a:t>
            </a:r>
            <a:r>
              <a:rPr lang="zh-CN" altLang="en-US">
                <a:sym typeface="+mn-ea"/>
              </a:rPr>
              <a:t>排队系统</a:t>
            </a:r>
            <a:endParaRPr lang="zh-CN" altLang="en-US"/>
          </a:p>
        </p:txBody>
      </p:sp>
      <p:pic>
        <p:nvPicPr>
          <p:cNvPr id="4" name="内容占位符 3"/>
          <p:cNvPicPr>
            <a:picLocks noChangeAspect="1"/>
          </p:cNvPicPr>
          <p:nvPr>
            <p:ph idx="1"/>
          </p:nvPr>
        </p:nvPicPr>
        <p:blipFill>
          <a:blip r:embed="rId1"/>
          <a:stretch>
            <a:fillRect/>
          </a:stretch>
        </p:blipFill>
        <p:spPr>
          <a:xfrm>
            <a:off x="1068705" y="1858645"/>
            <a:ext cx="10054590" cy="38614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生灭过程：</a:t>
            </a:r>
            <a:r>
              <a:rPr lang="en-US" altLang="zh-CN"/>
              <a:t>M/M/1/k</a:t>
            </a:r>
            <a:r>
              <a:rPr lang="zh-CN" altLang="en-US"/>
              <a:t>排队系统</a:t>
            </a:r>
            <a:endParaRPr lang="zh-CN" altLang="en-US"/>
          </a:p>
        </p:txBody>
      </p:sp>
      <p:sp>
        <p:nvSpPr>
          <p:cNvPr id="3" name="内容占位符 2"/>
          <p:cNvSpPr>
            <a:spLocks noGrp="1"/>
          </p:cNvSpPr>
          <p:nvPr>
            <p:ph idx="1"/>
          </p:nvPr>
        </p:nvSpPr>
        <p:spPr/>
        <p:txBody>
          <a:bodyPr/>
          <a:p>
            <a:r>
              <a:rPr lang="zh-CN" altLang="en-US"/>
              <a:t>区别在于</a:t>
            </a:r>
            <a:r>
              <a:rPr lang="en-US" altLang="zh-CN"/>
              <a:t>Pn</a:t>
            </a:r>
            <a:r>
              <a:rPr lang="zh-CN" altLang="en-US"/>
              <a:t>的递归式不再有无穷多个。</a:t>
            </a:r>
            <a:endParaRPr lang="zh-CN" altLang="en-US"/>
          </a:p>
        </p:txBody>
      </p:sp>
      <p:pic>
        <p:nvPicPr>
          <p:cNvPr id="4" name="图片 3"/>
          <p:cNvPicPr>
            <a:picLocks noChangeAspect="1"/>
          </p:cNvPicPr>
          <p:nvPr/>
        </p:nvPicPr>
        <p:blipFill>
          <a:blip r:embed="rId1"/>
          <a:stretch>
            <a:fillRect/>
          </a:stretch>
        </p:blipFill>
        <p:spPr>
          <a:xfrm>
            <a:off x="2213610" y="2468245"/>
            <a:ext cx="7428230" cy="38576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生灭过程：</a:t>
            </a:r>
            <a:r>
              <a:rPr lang="en-US" altLang="zh-CN">
                <a:sym typeface="+mn-ea"/>
              </a:rPr>
              <a:t>M/M/k</a:t>
            </a:r>
            <a:r>
              <a:rPr lang="zh-CN" altLang="en-US">
                <a:sym typeface="+mn-ea"/>
              </a:rPr>
              <a:t>排队系统</a:t>
            </a:r>
            <a:endParaRPr lang="zh-CN" altLang="en-US"/>
          </a:p>
        </p:txBody>
      </p:sp>
      <p:pic>
        <p:nvPicPr>
          <p:cNvPr id="4" name="内容占位符 3"/>
          <p:cNvPicPr>
            <a:picLocks noChangeAspect="1"/>
          </p:cNvPicPr>
          <p:nvPr>
            <p:ph idx="1"/>
          </p:nvPr>
        </p:nvPicPr>
        <p:blipFill>
          <a:blip r:embed="rId1"/>
          <a:stretch>
            <a:fillRect/>
          </a:stretch>
        </p:blipFill>
        <p:spPr>
          <a:xfrm>
            <a:off x="1348740" y="2070100"/>
            <a:ext cx="10005060" cy="358711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生灭过程：</a:t>
            </a:r>
            <a:r>
              <a:rPr lang="en-US" altLang="zh-CN"/>
              <a:t>M/M</a:t>
            </a:r>
            <a:r>
              <a:rPr lang="zh-CN" altLang="en-US"/>
              <a:t>类型的排队系统</a:t>
            </a:r>
            <a:endParaRPr lang="zh-CN" altLang="en-US"/>
          </a:p>
        </p:txBody>
      </p:sp>
      <p:sp>
        <p:nvSpPr>
          <p:cNvPr id="3" name="内容占位符 2"/>
          <p:cNvSpPr>
            <a:spLocks noGrp="1"/>
          </p:cNvSpPr>
          <p:nvPr>
            <p:ph idx="1"/>
          </p:nvPr>
        </p:nvSpPr>
        <p:spPr/>
        <p:txBody>
          <a:bodyPr/>
          <a:p>
            <a:r>
              <a:rPr lang="zh-CN" altLang="en-US"/>
              <a:t>第一步：求出各个状态下的状态迁移速率（即顾客的到达速率和服务的速率和当前系统中人数的关系）。</a:t>
            </a:r>
            <a:endParaRPr lang="zh-CN" altLang="en-US"/>
          </a:p>
          <a:p>
            <a:r>
              <a:rPr lang="zh-CN" altLang="en-US"/>
              <a:t>第二步：使用生灭过程的解的一般形式，求得平稳概率。</a:t>
            </a:r>
            <a:endParaRPr lang="zh-CN" altLang="en-US"/>
          </a:p>
          <a:p>
            <a:r>
              <a:rPr lang="zh-CN" altLang="en-US"/>
              <a:t>第三步：求出平均到达速率（利用不同状态下的顾客到达速率和各状态的长程占比加权平均）。</a:t>
            </a:r>
            <a:endParaRPr lang="zh-CN" altLang="en-US"/>
          </a:p>
          <a:p>
            <a:r>
              <a:rPr lang="zh-CN" altLang="en-US"/>
              <a:t>第四步：使用价格方程，计算四个关键统计量。</a:t>
            </a:r>
            <a:endParaRPr lang="zh-CN" altLang="en-US"/>
          </a:p>
          <a:p>
            <a:r>
              <a:rPr lang="zh-CN" altLang="en-US"/>
              <a:t>（在更复杂一些的排队系统中：譬如服务台之间构成选择关系时，可以通过将子系统的状态空间直积为总体的状态空间来解。）</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其他排队模型</a:t>
            </a:r>
            <a:endParaRPr lang="zh-CN" altLang="en-US"/>
          </a:p>
        </p:txBody>
      </p:sp>
      <p:sp>
        <p:nvSpPr>
          <p:cNvPr id="3" name="内容占位符 2"/>
          <p:cNvSpPr>
            <a:spLocks noGrp="1"/>
          </p:cNvSpPr>
          <p:nvPr>
            <p:ph idx="1"/>
          </p:nvPr>
        </p:nvSpPr>
        <p:spPr/>
        <p:txBody>
          <a:bodyPr/>
          <a:p>
            <a:r>
              <a:rPr lang="zh-CN" altLang="en-US"/>
              <a:t>和在介绍向连续马尔可夫链推广的部分所说明的一样，如果顾客的到来时间和服务时间中有任一个不服从指数分布，则不能继续以顾客数量来完备地描述系统当前状态。所以此时的分析仰赖于一些特别分析技巧。</a:t>
            </a:r>
            <a:endParaRPr lang="zh-CN" altLang="en-US"/>
          </a:p>
          <a:p>
            <a:endParaRPr lang="zh-CN" altLang="en-US"/>
          </a:p>
          <a:p>
            <a:r>
              <a:rPr lang="en-US" altLang="zh-CN"/>
              <a:t>G/G</a:t>
            </a:r>
            <a:r>
              <a:rPr lang="zh-CN" altLang="en-US"/>
              <a:t>系统（即两者都服从任意分布）没有一般性的分析框架。</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M/G/1</a:t>
            </a:r>
            <a:r>
              <a:rPr lang="zh-CN" altLang="en-US"/>
              <a:t>排队系统（服务时间不服从指数分布）</a:t>
            </a:r>
            <a:endParaRPr lang="zh-CN" altLang="en-US"/>
          </a:p>
        </p:txBody>
      </p:sp>
      <p:pic>
        <p:nvPicPr>
          <p:cNvPr id="4" name="内容占位符 3"/>
          <p:cNvPicPr>
            <a:picLocks noChangeAspect="1"/>
          </p:cNvPicPr>
          <p:nvPr>
            <p:ph idx="1"/>
          </p:nvPr>
        </p:nvPicPr>
        <p:blipFill>
          <a:blip r:embed="rId1"/>
          <a:stretch>
            <a:fillRect/>
          </a:stretch>
        </p:blipFill>
        <p:spPr>
          <a:xfrm>
            <a:off x="1541780" y="1691005"/>
            <a:ext cx="9109075" cy="426910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M/G/1</a:t>
            </a:r>
            <a:r>
              <a:rPr lang="zh-CN" altLang="en-US">
                <a:sym typeface="+mn-ea"/>
              </a:rPr>
              <a:t>排队系统</a:t>
            </a:r>
            <a:endParaRPr lang="zh-CN" altLang="en-US"/>
          </a:p>
        </p:txBody>
      </p:sp>
      <p:pic>
        <p:nvPicPr>
          <p:cNvPr id="4" name="内容占位符 3" descr="cost"/>
          <p:cNvPicPr>
            <a:picLocks noChangeAspect="1"/>
          </p:cNvPicPr>
          <p:nvPr>
            <p:ph idx="1"/>
          </p:nvPr>
        </p:nvPicPr>
        <p:blipFill>
          <a:blip r:embed="rId1"/>
          <a:stretch>
            <a:fillRect/>
          </a:stretch>
        </p:blipFill>
        <p:spPr>
          <a:xfrm>
            <a:off x="-1590040" y="2224405"/>
            <a:ext cx="10372725" cy="3705225"/>
          </a:xfrm>
          <a:prstGeom prst="rect">
            <a:avLst/>
          </a:prstGeom>
        </p:spPr>
      </p:pic>
      <p:pic>
        <p:nvPicPr>
          <p:cNvPr id="5" name="图片 4"/>
          <p:cNvPicPr>
            <a:picLocks noChangeAspect="1"/>
          </p:cNvPicPr>
          <p:nvPr/>
        </p:nvPicPr>
        <p:blipFill>
          <a:blip r:embed="rId2"/>
          <a:stretch>
            <a:fillRect/>
          </a:stretch>
        </p:blipFill>
        <p:spPr>
          <a:xfrm>
            <a:off x="7539990" y="2544445"/>
            <a:ext cx="2614295" cy="1062355"/>
          </a:xfrm>
          <a:prstGeom prst="rect">
            <a:avLst/>
          </a:prstGeom>
        </p:spPr>
      </p:pic>
      <p:pic>
        <p:nvPicPr>
          <p:cNvPr id="6" name="图片 5"/>
          <p:cNvPicPr>
            <a:picLocks noChangeAspect="1"/>
          </p:cNvPicPr>
          <p:nvPr/>
        </p:nvPicPr>
        <p:blipFill>
          <a:blip r:embed="rId3"/>
          <a:stretch>
            <a:fillRect/>
          </a:stretch>
        </p:blipFill>
        <p:spPr>
          <a:xfrm>
            <a:off x="6341110" y="3905885"/>
            <a:ext cx="5012690" cy="114871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M/G/1</a:t>
            </a:r>
            <a:r>
              <a:rPr lang="zh-CN" altLang="en-US">
                <a:sym typeface="+mn-ea"/>
              </a:rPr>
              <a:t>排队系统</a:t>
            </a:r>
            <a:endParaRPr lang="zh-CN" altLang="en-US"/>
          </a:p>
        </p:txBody>
      </p:sp>
      <p:pic>
        <p:nvPicPr>
          <p:cNvPr id="4" name="内容占位符 3"/>
          <p:cNvPicPr>
            <a:picLocks noChangeAspect="1"/>
          </p:cNvPicPr>
          <p:nvPr>
            <p:ph idx="1"/>
          </p:nvPr>
        </p:nvPicPr>
        <p:blipFill>
          <a:blip r:embed="rId1"/>
          <a:stretch>
            <a:fillRect/>
          </a:stretch>
        </p:blipFill>
        <p:spPr>
          <a:xfrm>
            <a:off x="1112520" y="2212975"/>
            <a:ext cx="10432415" cy="243205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G/M/1</a:t>
            </a:r>
            <a:r>
              <a:rPr lang="zh-CN" altLang="en-US"/>
              <a:t>排队系统</a:t>
            </a:r>
            <a:endParaRPr lang="zh-CN" altLang="en-US"/>
          </a:p>
        </p:txBody>
      </p:sp>
      <p:pic>
        <p:nvPicPr>
          <p:cNvPr id="4" name="内容占位符 3"/>
          <p:cNvPicPr>
            <a:picLocks noChangeAspect="1"/>
          </p:cNvPicPr>
          <p:nvPr>
            <p:ph idx="1"/>
          </p:nvPr>
        </p:nvPicPr>
        <p:blipFill>
          <a:blip r:embed="rId1"/>
          <a:stretch>
            <a:fillRect/>
          </a:stretch>
        </p:blipFill>
        <p:spPr>
          <a:xfrm>
            <a:off x="1416685" y="1979930"/>
            <a:ext cx="9676765" cy="4001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pic>
        <p:nvPicPr>
          <p:cNvPr id="4" name="内容占位符 3"/>
          <p:cNvPicPr>
            <a:picLocks noChangeAspect="1"/>
          </p:cNvPicPr>
          <p:nvPr>
            <p:ph idx="1"/>
          </p:nvPr>
        </p:nvPicPr>
        <p:blipFill>
          <a:blip r:embed="rId1"/>
          <a:stretch>
            <a:fillRect/>
          </a:stretch>
        </p:blipFill>
        <p:spPr>
          <a:xfrm>
            <a:off x="838200" y="2266315"/>
            <a:ext cx="10423525" cy="232600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G/M/1</a:t>
            </a:r>
            <a:r>
              <a:rPr lang="zh-CN" altLang="en-US">
                <a:sym typeface="+mn-ea"/>
              </a:rPr>
              <a:t>排队系统</a:t>
            </a:r>
            <a:endParaRPr lang="zh-CN" altLang="en-US"/>
          </a:p>
        </p:txBody>
      </p:sp>
      <p:pic>
        <p:nvPicPr>
          <p:cNvPr id="4" name="内容占位符 3"/>
          <p:cNvPicPr>
            <a:picLocks noChangeAspect="1"/>
          </p:cNvPicPr>
          <p:nvPr>
            <p:ph idx="1"/>
          </p:nvPr>
        </p:nvPicPr>
        <p:blipFill>
          <a:blip r:embed="rId1"/>
          <a:stretch>
            <a:fillRect/>
          </a:stretch>
        </p:blipFill>
        <p:spPr>
          <a:xfrm>
            <a:off x="2609215" y="1599565"/>
            <a:ext cx="6637020" cy="486029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G/M/1</a:t>
            </a:r>
            <a:r>
              <a:rPr lang="zh-CN" altLang="en-US">
                <a:sym typeface="+mn-ea"/>
              </a:rPr>
              <a:t>排队系统</a:t>
            </a:r>
            <a:endParaRPr lang="zh-CN" altLang="en-US"/>
          </a:p>
        </p:txBody>
      </p:sp>
      <p:pic>
        <p:nvPicPr>
          <p:cNvPr id="4" name="内容占位符 3"/>
          <p:cNvPicPr>
            <a:picLocks noChangeAspect="1"/>
          </p:cNvPicPr>
          <p:nvPr>
            <p:ph idx="1"/>
          </p:nvPr>
        </p:nvPicPr>
        <p:blipFill>
          <a:blip r:embed="rId1"/>
          <a:stretch>
            <a:fillRect/>
          </a:stretch>
        </p:blipFill>
        <p:spPr>
          <a:xfrm>
            <a:off x="2072005" y="1818640"/>
            <a:ext cx="7325360" cy="412051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sp>
        <p:nvSpPr>
          <p:cNvPr id="3" name="内容占位符 2"/>
          <p:cNvSpPr>
            <a:spLocks noGrp="1"/>
          </p:cNvSpPr>
          <p:nvPr>
            <p:ph idx="1"/>
          </p:nvPr>
        </p:nvSpPr>
        <p:spPr/>
        <p:txBody>
          <a:bodyPr/>
          <a:p>
            <a:r>
              <a:rPr lang="zh-CN" altLang="en-US"/>
              <a:t>如何完备地描述一个排队系统？</a:t>
            </a:r>
            <a:endParaRPr lang="zh-CN" altLang="en-US"/>
          </a:p>
          <a:p>
            <a:pPr lvl="1"/>
            <a:r>
              <a:rPr lang="zh-CN" altLang="en-US"/>
              <a:t>提供顾客到达时间</a:t>
            </a:r>
            <a:endParaRPr lang="zh-CN" altLang="en-US"/>
          </a:p>
          <a:p>
            <a:pPr lvl="1"/>
            <a:r>
              <a:rPr lang="zh-CN" altLang="en-US"/>
              <a:t>提供服务效率</a:t>
            </a:r>
            <a:endParaRPr lang="zh-CN" altLang="en-US"/>
          </a:p>
          <a:p>
            <a:pPr lvl="1"/>
            <a:r>
              <a:rPr lang="zh-CN" altLang="en-US"/>
              <a:t>提供队列</a:t>
            </a:r>
            <a:r>
              <a:rPr lang="en-US" altLang="zh-CN"/>
              <a:t>/</a:t>
            </a:r>
            <a:r>
              <a:rPr lang="zh-CN" altLang="en-US"/>
              <a:t>服务台的数量</a:t>
            </a:r>
            <a:endParaRPr lang="zh-CN" altLang="en-US"/>
          </a:p>
          <a:p>
            <a:pPr lvl="1"/>
            <a:r>
              <a:rPr lang="zh-CN" altLang="en-US"/>
              <a:t>提供队列的长度限制（默认为无穷大）</a:t>
            </a:r>
            <a:endParaRPr lang="zh-CN" altLang="en-US"/>
          </a:p>
          <a:p>
            <a:pPr lvl="1"/>
            <a:r>
              <a:rPr lang="zh-CN" altLang="en-US"/>
              <a:t>提供顾客的数量（默认为无穷大）</a:t>
            </a:r>
            <a:endParaRPr lang="zh-CN" altLang="en-US"/>
          </a:p>
          <a:p>
            <a:pPr lvl="1"/>
            <a:r>
              <a:rPr lang="zh-CN" altLang="en-US"/>
              <a:t>提供服务规则（默认为先到先得：</a:t>
            </a:r>
            <a:r>
              <a:rPr lang="en-US" altLang="zh-CN"/>
              <a:t>First Come First Service</a:t>
            </a:r>
            <a:r>
              <a:rPr lang="zh-CN" altLang="en-US"/>
              <a:t>）</a:t>
            </a:r>
            <a:endParaRPr lang="zh-CN" altLang="en-US"/>
          </a:p>
          <a:p>
            <a:pPr lvl="1"/>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sp>
        <p:nvSpPr>
          <p:cNvPr id="3" name="内容占位符 2"/>
          <p:cNvSpPr>
            <a:spLocks noGrp="1"/>
          </p:cNvSpPr>
          <p:nvPr>
            <p:ph idx="1"/>
          </p:nvPr>
        </p:nvSpPr>
        <p:spPr/>
        <p:txBody>
          <a:bodyPr/>
          <a:p>
            <a:r>
              <a:rPr lang="zh-CN" altLang="en-US"/>
              <a:t>肯德尔记号：将上述六个量依次排列，（用</a:t>
            </a:r>
            <a:r>
              <a:rPr lang="en-US" altLang="zh-CN"/>
              <a:t>”/”</a:t>
            </a:r>
            <a:r>
              <a:rPr lang="zh-CN" altLang="en-US"/>
              <a:t>隔开）省略即取默认参数</a:t>
            </a:r>
            <a:endParaRPr lang="zh-CN" altLang="en-US"/>
          </a:p>
          <a:p>
            <a:endParaRPr lang="zh-CN" altLang="en-US"/>
          </a:p>
          <a:p>
            <a:r>
              <a:rPr lang="zh-CN" altLang="en-US"/>
              <a:t>顾客到达时间间隔和服务用时用一个随机变量表达，如果这个随机变量服从指数分布，记为</a:t>
            </a:r>
            <a:r>
              <a:rPr lang="en-US" altLang="zh-CN"/>
              <a:t>M</a:t>
            </a:r>
            <a:r>
              <a:rPr lang="zh-CN" altLang="en-US"/>
              <a:t>；服从一般的任意分布记为</a:t>
            </a:r>
            <a:r>
              <a:rPr lang="en-US" altLang="zh-CN"/>
              <a:t>G</a:t>
            </a:r>
            <a:r>
              <a:rPr lang="zh-CN" altLang="en-US"/>
              <a:t>。</a:t>
            </a:r>
            <a:endParaRPr lang="zh-CN" altLang="en-US"/>
          </a:p>
          <a:p>
            <a:endParaRPr lang="zh-CN" altLang="en-US"/>
          </a:p>
          <a:p>
            <a:r>
              <a:rPr lang="zh-CN" altLang="en-US"/>
              <a:t>例如：</a:t>
            </a:r>
            <a:endParaRPr lang="zh-CN" altLang="en-US"/>
          </a:p>
          <a:p>
            <a:pPr lvl="1"/>
            <a:r>
              <a:rPr lang="en-US" altLang="zh-CN"/>
              <a:t>M/M/1</a:t>
            </a:r>
            <a:endParaRPr lang="en-US" altLang="zh-CN"/>
          </a:p>
          <a:p>
            <a:pPr lvl="1"/>
            <a:r>
              <a:rPr lang="en-US" altLang="zh-CN"/>
              <a:t>G/M/k/m</a:t>
            </a:r>
            <a:endParaRPr lang="en-US" altLang="zh-CN"/>
          </a:p>
          <a:p>
            <a:pPr lvl="1"/>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为什么指数分布（Exponential Distribution）缩写成</a:t>
            </a:r>
            <a:r>
              <a:rPr lang="en-US" altLang="zh-CN"/>
              <a:t>M</a:t>
            </a:r>
            <a:r>
              <a:rPr lang="zh-CN" altLang="en-US"/>
              <a:t>？？？</a:t>
            </a:r>
            <a:endParaRPr lang="zh-CN" altLang="en-US"/>
          </a:p>
        </p:txBody>
      </p:sp>
      <p:pic>
        <p:nvPicPr>
          <p:cNvPr id="4" name="内容占位符 3"/>
          <p:cNvPicPr>
            <a:picLocks noChangeAspect="1"/>
          </p:cNvPicPr>
          <p:nvPr>
            <p:ph idx="1"/>
          </p:nvPr>
        </p:nvPicPr>
        <p:blipFill>
          <a:blip r:embed="rId1"/>
          <a:stretch>
            <a:fillRect/>
          </a:stretch>
        </p:blipFill>
        <p:spPr>
          <a:xfrm>
            <a:off x="1085215" y="1520825"/>
            <a:ext cx="4351655" cy="4351655"/>
          </a:xfrm>
          <a:prstGeom prst="rect">
            <a:avLst/>
          </a:prstGeom>
        </p:spPr>
      </p:pic>
      <p:sp>
        <p:nvSpPr>
          <p:cNvPr id="6" name="文本框 5"/>
          <p:cNvSpPr txBox="1"/>
          <p:nvPr/>
        </p:nvSpPr>
        <p:spPr>
          <a:xfrm>
            <a:off x="5852160" y="2738755"/>
            <a:ext cx="5791200" cy="1814830"/>
          </a:xfrm>
          <a:prstGeom prst="rect">
            <a:avLst/>
          </a:prstGeom>
          <a:noFill/>
        </p:spPr>
        <p:txBody>
          <a:bodyPr wrap="square" rtlCol="0">
            <a:spAutoFit/>
          </a:bodyPr>
          <a:p>
            <a:r>
              <a:rPr lang="en-US" altLang="zh-CN" sz="2800"/>
              <a:t>M</a:t>
            </a:r>
            <a:r>
              <a:rPr lang="zh-CN" altLang="en-US" sz="2800"/>
              <a:t>上是马尔可夫性质（</a:t>
            </a:r>
            <a:r>
              <a:rPr lang="en-US" altLang="zh-CN" sz="2800"/>
              <a:t>M</a:t>
            </a:r>
            <a:r>
              <a:rPr lang="zh-CN" altLang="en-US" sz="2800"/>
              <a:t>arkov </a:t>
            </a:r>
            <a:r>
              <a:rPr lang="en-US" altLang="zh-CN" sz="2800"/>
              <a:t>Property</a:t>
            </a:r>
            <a:r>
              <a:rPr lang="zh-CN" altLang="en-US" sz="2800"/>
              <a:t>）的缩写！</a:t>
            </a:r>
            <a:endParaRPr lang="zh-CN" altLang="en-US" sz="2800"/>
          </a:p>
          <a:p>
            <a:endParaRPr lang="zh-CN" altLang="en-US" sz="2800"/>
          </a:p>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导言：什么是排队问题？</a:t>
            </a:r>
            <a:endParaRPr lang="zh-CN" altLang="en-US"/>
          </a:p>
        </p:txBody>
      </p:sp>
      <p:sp>
        <p:nvSpPr>
          <p:cNvPr id="3" name="内容占位符 2"/>
          <p:cNvSpPr>
            <a:spLocks noGrp="1"/>
          </p:cNvSpPr>
          <p:nvPr>
            <p:ph idx="1"/>
          </p:nvPr>
        </p:nvSpPr>
        <p:spPr/>
        <p:txBody>
          <a:bodyPr/>
          <a:p>
            <a:r>
              <a:rPr lang="zh-CN" altLang="en-US"/>
              <a:t>我们关心系统的哪些性质？</a:t>
            </a:r>
            <a:endParaRPr lang="zh-CN" altLang="en-US"/>
          </a:p>
          <a:p>
            <a:pPr lvl="1"/>
            <a:endParaRPr lang="zh-CN" altLang="en-US"/>
          </a:p>
        </p:txBody>
      </p:sp>
      <p:pic>
        <p:nvPicPr>
          <p:cNvPr id="4" name="图片 3"/>
          <p:cNvPicPr>
            <a:picLocks noChangeAspect="1"/>
          </p:cNvPicPr>
          <p:nvPr/>
        </p:nvPicPr>
        <p:blipFill>
          <a:blip r:embed="rId1"/>
          <a:stretch>
            <a:fillRect/>
          </a:stretch>
        </p:blipFill>
        <p:spPr>
          <a:xfrm>
            <a:off x="2291715" y="2594610"/>
            <a:ext cx="7416800" cy="240093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2944</Words>
  <Application>WPS 演示</Application>
  <PresentationFormat>宽屏</PresentationFormat>
  <Paragraphs>231</Paragraphs>
  <Slides>52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52</vt:i4>
      </vt:variant>
    </vt:vector>
  </HeadingPairs>
  <TitlesOfParts>
    <vt:vector size="60" baseType="lpstr">
      <vt:lpstr>Arial</vt:lpstr>
      <vt:lpstr>宋体</vt:lpstr>
      <vt:lpstr>Wingdings</vt:lpstr>
      <vt:lpstr>Calibri Light</vt:lpstr>
      <vt:lpstr>Calibri</vt:lpstr>
      <vt:lpstr>微软雅黑</vt:lpstr>
      <vt:lpstr>Arial Unicode MS</vt:lpstr>
      <vt:lpstr>Office 主题</vt:lpstr>
      <vt:lpstr>排队理论</vt:lpstr>
      <vt:lpstr>Outline</vt:lpstr>
      <vt:lpstr>导言：什么是排队问题？</vt:lpstr>
      <vt:lpstr>导言：什么是排队问题？</vt:lpstr>
      <vt:lpstr>导言：什么是排队问题？</vt:lpstr>
      <vt:lpstr>导言：什么是排队问题？</vt:lpstr>
      <vt:lpstr>导言：什么是排队问题？</vt:lpstr>
      <vt:lpstr>为什么指数分布（Exponential Distribution）缩写成M？？？</vt:lpstr>
      <vt:lpstr>导言：什么是排队问题？</vt:lpstr>
      <vt:lpstr>导言：什么是排队问题？</vt:lpstr>
      <vt:lpstr>导言：什么是排队问题？（重要）</vt:lpstr>
      <vt:lpstr>导言：什么是排队问题？</vt:lpstr>
      <vt:lpstr>离散马尔可夫过程</vt:lpstr>
      <vt:lpstr>PowerPoint 演示文稿</vt:lpstr>
      <vt:lpstr>离散马尔可夫过程</vt:lpstr>
      <vt:lpstr>离散马尔可夫过程——平稳概率</vt:lpstr>
      <vt:lpstr>离散马尔可夫过程——平稳概率</vt:lpstr>
      <vt:lpstr>离散马尔可夫过程——平稳概率</vt:lpstr>
      <vt:lpstr>离散马尔可夫过程</vt:lpstr>
      <vt:lpstr>连续马尔可夫链</vt:lpstr>
      <vt:lpstr>连续马尔可夫链</vt:lpstr>
      <vt:lpstr>连续马尔可夫链</vt:lpstr>
      <vt:lpstr>指数分布</vt:lpstr>
      <vt:lpstr>指数分布</vt:lpstr>
      <vt:lpstr>小结！</vt:lpstr>
      <vt:lpstr>指数分布的性质</vt:lpstr>
      <vt:lpstr>指数分布的性质</vt:lpstr>
      <vt:lpstr>指数分布的性质</vt:lpstr>
      <vt:lpstr>指数分布的性质（重要）</vt:lpstr>
      <vt:lpstr>生灭过程</vt:lpstr>
      <vt:lpstr>PowerPoint 演示文稿</vt:lpstr>
      <vt:lpstr>PowerPoint 演示文稿</vt:lpstr>
      <vt:lpstr>生灭过程的长程解</vt:lpstr>
      <vt:lpstr>PowerPoint 演示文稿</vt:lpstr>
      <vt:lpstr>生灭过程的长程解</vt:lpstr>
      <vt:lpstr>PowerPoint 演示文稿</vt:lpstr>
      <vt:lpstr>生灭过程的长程解</vt:lpstr>
      <vt:lpstr>生灭过程：M/M/1排队系统</vt:lpstr>
      <vt:lpstr>生灭过程：M/M/1排队系统</vt:lpstr>
      <vt:lpstr>生灭过程：M/M/1排队系统</vt:lpstr>
      <vt:lpstr>生灭过程：M/M/1排队系统</vt:lpstr>
      <vt:lpstr>生灭过程：M/M/1/k排队系统</vt:lpstr>
      <vt:lpstr>生灭过程：M/M/k排队系统</vt:lpstr>
      <vt:lpstr>生灭过程：M/M类型的排队系统</vt:lpstr>
      <vt:lpstr>其他排队模型</vt:lpstr>
      <vt:lpstr>M/G/1排队系统（服务时间不服从指数分布）</vt:lpstr>
      <vt:lpstr>M/G/1排队系统</vt:lpstr>
      <vt:lpstr>M/G/1排队系统</vt:lpstr>
      <vt:lpstr>G/M/1排队系统</vt:lpstr>
      <vt:lpstr>G/M/1排队系统</vt:lpstr>
      <vt:lpstr>G/M/1排队系统</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Dell</cp:lastModifiedBy>
  <cp:revision>166</cp:revision>
  <dcterms:created xsi:type="dcterms:W3CDTF">2015-05-05T08:02:00Z</dcterms:created>
  <dcterms:modified xsi:type="dcterms:W3CDTF">2017-08-29T12:50:43Z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