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notesMasters/notesMaster1.xml" ContentType="application/vnd.openxmlformats-officedocument.presentationml.notes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howSpecialPlsOnTitleSld="0" saveSubsetFonts="1">
  <p:sldMasterIdLst>
    <p:sldMasterId id="2147483714" r:id="rId6"/>
    <p:sldMasterId id="2147483715" r:id="rId8"/>
  </p:sldMasterIdLst>
  <p:notesMasterIdLst>
    <p:notesMasterId r:id="rId12"/>
  </p:notesMasterIdLst>
  <p:handoutMasterIdLst>
    <p:handoutMasterId r:id="rId10"/>
  </p:handoutMasterIdLst>
  <p:sldIdLst>
    <p:sldId id="269" r:id="rId14"/>
    <p:sldId id="275" r:id="rId15"/>
    <p:sldId id="297" r:id="rId16"/>
    <p:sldId id="289" r:id="rId17"/>
    <p:sldId id="290" r:id="rId18"/>
    <p:sldId id="291" r:id="rId19"/>
    <p:sldId id="292" r:id="rId20"/>
    <p:sldId id="293" r:id="rId21"/>
    <p:sldId id="294" r:id="rId22"/>
    <p:sldId id="296" r:id="rId23"/>
    <p:sldId id="295" r:id="rId24"/>
    <p:sldId id="274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2D200454-40CA-4A62-9FC3-DE9A4176ACB9}">
      <p15:notesGuideLst xmlns:p15="http://schemas.microsoft.com/office/powerpoint/2012/main"/>
    </p:ext>
    <p:ext uri="{EFAFB233-063F-42B5-8137-9DF3F51BA10A}">
      <p15:sldGuideLst xmlns:p15="http://schemas.microsoft.com/office/powerpoint/2012/main">
        <p15:guide id="1" orient="horz" pos="2157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2E75B6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0084" autoAdjust="0"/>
    <p:restoredTop sz="94660"/>
  </p:normalViewPr>
  <p:slideViewPr>
    <p:cSldViewPr snapToGrid="0" snapToObjects="1">
      <p:cViewPr varScale="1">
        <p:scale>
          <a:sx n="100" d="100"/>
          <a:sy n="100" d="100"/>
        </p:scale>
        <p:origin x="700" y="60"/>
      </p:cViewPr>
      <p:guideLst>
        <p:guide orient="horz" pos="2157"/>
        <p:guide pos="383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2" d="100"/>
          <a:sy n="92" d="100"/>
        </p:scale>
        <p:origin x="3730" y="91"/>
      </p:cViewPr>
      <p:guideLst>
        <p:guide orient="horz" pos="2157"/>
        <p:guide pos="3837"/>
      </p:guideLst>
    </p:cSldViewPr>
  </p:notes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openxmlformats.org/officeDocument/2006/relationships/tableStyles" Target="tableStyles.xml"></Relationship><Relationship Id="rId6" Type="http://schemas.openxmlformats.org/officeDocument/2006/relationships/slideMaster" Target="slideMasters/slideMaster1.xml"></Relationship><Relationship Id="rId7" Type="http://schemas.openxmlformats.org/officeDocument/2006/relationships/theme" Target="theme/theme1.xml"></Relationship><Relationship Id="rId8" Type="http://schemas.openxmlformats.org/officeDocument/2006/relationships/slideMaster" Target="slideMasters/slideMaster2.xml"></Relationship><Relationship Id="rId10" Type="http://schemas.openxmlformats.org/officeDocument/2006/relationships/handoutMaster" Target="handoutMasters/handoutMaster1.xml"></Relationship><Relationship Id="rId12" Type="http://schemas.openxmlformats.org/officeDocument/2006/relationships/notesMaster" Target="notesMasters/notesMaster1.xml"></Relationship><Relationship Id="rId14" Type="http://schemas.openxmlformats.org/officeDocument/2006/relationships/slide" Target="slides/slide1.xml"></Relationship><Relationship Id="rId15" Type="http://schemas.openxmlformats.org/officeDocument/2006/relationships/slide" Target="slides/slide2.xml"></Relationship><Relationship Id="rId16" Type="http://schemas.openxmlformats.org/officeDocument/2006/relationships/slide" Target="slides/slide3.xml"></Relationship><Relationship Id="rId17" Type="http://schemas.openxmlformats.org/officeDocument/2006/relationships/slide" Target="slides/slide4.xml"></Relationship><Relationship Id="rId18" Type="http://schemas.openxmlformats.org/officeDocument/2006/relationships/slide" Target="slides/slide5.xml"></Relationship><Relationship Id="rId19" Type="http://schemas.openxmlformats.org/officeDocument/2006/relationships/slide" Target="slides/slide6.xml"></Relationship><Relationship Id="rId20" Type="http://schemas.openxmlformats.org/officeDocument/2006/relationships/slide" Target="slides/slide7.xml"></Relationship><Relationship Id="rId21" Type="http://schemas.openxmlformats.org/officeDocument/2006/relationships/slide" Target="slides/slide8.xml"></Relationship><Relationship Id="rId22" Type="http://schemas.openxmlformats.org/officeDocument/2006/relationships/slide" Target="slides/slide9.xml"></Relationship><Relationship Id="rId23" Type="http://schemas.openxmlformats.org/officeDocument/2006/relationships/slide" Target="slides/slide10.xml"></Relationship><Relationship Id="rId24" Type="http://schemas.openxmlformats.org/officeDocument/2006/relationships/slide" Target="slides/slide11.xml"></Relationship><Relationship Id="rId25" Type="http://schemas.openxmlformats.org/officeDocument/2006/relationships/slide" Target="slides/slide12.xml"></Relationship><Relationship Id="rId26" Type="http://schemas.openxmlformats.org/officeDocument/2006/relationships/viewProps" Target="viewProps.xml"></Relationship><Relationship Id="rId27" Type="http://schemas.openxmlformats.org/officeDocument/2006/relationships/presProps" Target="presProps.xml"></Relationship></Relationships>
</file>

<file path=ppt/handoutMasters/_rels/handoutMaster1.xml.rels><?xml version="1.0" encoding="UTF-8"?>
<Relationships xmlns="http://schemas.openxmlformats.org/package/2006/relationships"><Relationship Id="rId1" Type="http://schemas.openxmlformats.org/officeDocument/2006/relationships/theme" Target="../theme/theme3.xml"></Relationship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?>
<Relationships xmlns="http://schemas.openxmlformats.org/package/2006/relationships"><Relationship Id="rId1" Type="http://schemas.openxmlformats.org/officeDocument/2006/relationships/theme" Target="../theme/theme4.xml"></Relationship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2021-07-05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2.xml"></Relationship></Relationships>
</file>

<file path=ppt/slides/_rels/slide10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651622255724.png"></Relationship></Relationships>
</file>

<file path=ppt/slides/_rels/slide11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42392231478.png"></Relationship></Relationships>
</file>

<file path=ppt/slides/_rels/slide1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4.xml"></Relationship></Relationships>
</file>

<file path=ppt/slides/_rels/slide2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3.xml"></Relationship></Relationships>
</file>

<file path=ppt/slides/_rels/slide3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4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11693813641.png"></Relationship><Relationship Id="rId3" Type="http://schemas.openxmlformats.org/officeDocument/2006/relationships/image" Target="../media/fImage6981398467.png"></Relationship></Relationships>
</file>

<file path=ppt/slides/_rels/slide5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6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Relationship Id="rId2" Type="http://schemas.openxmlformats.org/officeDocument/2006/relationships/image" Target="../media/fImage2567291446334.png"></Relationship><Relationship Id="rId3" Type="http://schemas.openxmlformats.org/officeDocument/2006/relationships/image" Target="../media/fImage1169381466500.png"></Relationship><Relationship Id="rId4" Type="http://schemas.openxmlformats.org/officeDocument/2006/relationships/image" Target="../media/fImage6981479169.png"></Relationship></Relationships>
</file>

<file path=ppt/slides/_rels/slide7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8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1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010"/>
            <a:ext cx="12193270" cy="238887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GCN</a:t>
            </a:r>
            <a:r>
              <a:rPr lang="ko-KR" altLang="en-US"/>
              <a:t/>
            </a:r>
            <a:br>
              <a:rPr lang="ko-KR" altLang="en-US"/>
            </a:br>
            <a:r>
              <a:rPr lang="ko-KR" altLang="en-US"/>
              <a:t>(Graph Convolution Network)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794760"/>
            <a:ext cx="12193270" cy="1656715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2400">
                <a:latin typeface="+mn-ea"/>
                <a:ea typeface="맑은 고딕" charset="0"/>
                <a:cs typeface="함초롬돋움" charset="0"/>
              </a:rPr>
              <a:t>https://youtu.be/e_5s4uLw-d8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GCN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Readout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146" descr="C:/Users/dnjsd/AppData/Roaming/PolarisOffice/ETemp/18676_9427256/fImage1651622255724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2150745" y="1861185"/>
            <a:ext cx="7887335" cy="434403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GCN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145" descr="C:/Users/dnjsd/AppData/Roaming/PolarisOffice/ETemp/18676_9427256/fImage142392231478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0">
            <a:off x="1138555" y="2150745"/>
            <a:ext cx="9906635" cy="3058160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1055370" y="1691005"/>
            <a:ext cx="10073005" cy="72009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Graph란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1055370" y="2606675"/>
            <a:ext cx="10073005" cy="720090"/>
          </a:xfrm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Convolution이란</a:t>
            </a:r>
            <a:endParaRPr lang="ko-KR" altLang="en-US"/>
          </a:p>
        </p:txBody>
      </p:sp>
      <p:sp>
        <p:nvSpPr>
          <p:cNvPr id="4" name="텍스트 개체 틀 3"/>
          <p:cNvSpPr txBox="1">
            <a:spLocks noGrp="1"/>
          </p:cNvSpPr>
          <p:nvPr>
            <p:ph type="body" sz="quarter" idx="27"/>
          </p:nvPr>
        </p:nvSpPr>
        <p:spPr>
          <a:xfrm rot="0">
            <a:off x="1055370" y="3526155"/>
            <a:ext cx="10073005" cy="720090"/>
          </a:xfrm>
          <a:prstGeom prst="rect"/>
          <a:ln w="0">
            <a:noFill/>
            <a:prstDash/>
          </a:ln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/>
              <a:t>GCN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1055370" y="4441825"/>
            <a:ext cx="10072370" cy="71945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도형 1"/>
          <p:cNvSpPr>
            <a:spLocks/>
          </p:cNvSpPr>
          <p:nvPr/>
        </p:nvSpPr>
        <p:spPr>
          <a:xfrm rot="0">
            <a:off x="840740" y="4391660"/>
            <a:ext cx="10654030" cy="1066800"/>
          </a:xfrm>
          <a:prstGeom prst="rect"/>
          <a:solidFill>
            <a:schemeClr val="bg1"/>
          </a:solidFill>
          <a:ln w="0">
            <a:noFill/>
            <a:prstDash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Graph란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089660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node와 edge로 이루어진 자료구조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- Undirected Graph &lt;-&gt; Directed Graph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- Weighted Graph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Rect 0"/>
          <p:cNvSpPr>
            <a:spLocks/>
          </p:cNvSpPr>
          <p:nvPr/>
        </p:nvSpPr>
        <p:spPr>
          <a:xfrm rot="0">
            <a:off x="4762500" y="3406775"/>
            <a:ext cx="479425" cy="461645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10" name="Rect 0"/>
          <p:cNvCxnSpPr/>
          <p:nvPr/>
        </p:nvCxnSpPr>
        <p:spPr>
          <a:xfrm rot="0" flipV="1">
            <a:off x="3562350" y="3637280"/>
            <a:ext cx="1200785" cy="63182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ct 0"/>
          <p:cNvCxnSpPr/>
          <p:nvPr/>
        </p:nvCxnSpPr>
        <p:spPr>
          <a:xfrm rot="0">
            <a:off x="3562350" y="4594860"/>
            <a:ext cx="1200150" cy="75057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t 0"/>
          <p:cNvCxnSpPr/>
          <p:nvPr/>
        </p:nvCxnSpPr>
        <p:spPr>
          <a:xfrm rot="0" flipV="1">
            <a:off x="5241290" y="3636645"/>
            <a:ext cx="1355725" cy="127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t 0"/>
          <p:cNvCxnSpPr/>
          <p:nvPr/>
        </p:nvCxnSpPr>
        <p:spPr>
          <a:xfrm rot="0">
            <a:off x="7075170" y="3636645"/>
            <a:ext cx="1274445" cy="63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t 0"/>
          <p:cNvCxnSpPr/>
          <p:nvPr/>
        </p:nvCxnSpPr>
        <p:spPr>
          <a:xfrm rot="0">
            <a:off x="6835775" y="3867150"/>
            <a:ext cx="635" cy="124714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Rect 0"/>
          <p:cNvCxnSpPr/>
          <p:nvPr/>
        </p:nvCxnSpPr>
        <p:spPr>
          <a:xfrm rot="0" flipH="1">
            <a:off x="5001260" y="3867785"/>
            <a:ext cx="1270" cy="123761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ct 0"/>
          <p:cNvCxnSpPr/>
          <p:nvPr/>
        </p:nvCxnSpPr>
        <p:spPr>
          <a:xfrm rot="0" flipV="1">
            <a:off x="5240655" y="5344160"/>
            <a:ext cx="1356360" cy="127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Rect 0"/>
          <p:cNvCxnSpPr/>
          <p:nvPr/>
        </p:nvCxnSpPr>
        <p:spPr>
          <a:xfrm rot="0" flipV="1">
            <a:off x="5170805" y="3799840"/>
            <a:ext cx="1496060" cy="138239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 0"/>
          <p:cNvSpPr>
            <a:spLocks/>
          </p:cNvSpPr>
          <p:nvPr/>
        </p:nvSpPr>
        <p:spPr>
          <a:xfrm rot="0">
            <a:off x="6596380" y="3406140"/>
            <a:ext cx="479425" cy="461645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9" name="Rect 0"/>
          <p:cNvSpPr>
            <a:spLocks/>
          </p:cNvSpPr>
          <p:nvPr/>
        </p:nvSpPr>
        <p:spPr>
          <a:xfrm rot="0">
            <a:off x="8348980" y="3406140"/>
            <a:ext cx="479425" cy="461645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0" name="Rect 0"/>
          <p:cNvSpPr>
            <a:spLocks/>
          </p:cNvSpPr>
          <p:nvPr/>
        </p:nvSpPr>
        <p:spPr>
          <a:xfrm rot="0">
            <a:off x="3153410" y="4201160"/>
            <a:ext cx="479425" cy="461645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1" name="Rect 0"/>
          <p:cNvSpPr>
            <a:spLocks/>
          </p:cNvSpPr>
          <p:nvPr/>
        </p:nvSpPr>
        <p:spPr>
          <a:xfrm rot="0">
            <a:off x="4761865" y="5114290"/>
            <a:ext cx="479425" cy="461645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2" name="Rect 0"/>
          <p:cNvSpPr>
            <a:spLocks/>
          </p:cNvSpPr>
          <p:nvPr/>
        </p:nvSpPr>
        <p:spPr>
          <a:xfrm rot="0">
            <a:off x="6596380" y="5113655"/>
            <a:ext cx="479425" cy="461645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Convolution이란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filter를 이용하여 activation map을 업데이트 하는 layer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- CNN의 Convolution Layer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39" descr="C:/Users/dnjsd/AppData/Roaming/PolarisOffice/ETemp/18676_9427256/fImage11693813641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3161030" y="2386330"/>
            <a:ext cx="5819775" cy="3780155"/>
          </a:xfrm>
          <a:prstGeom prst="rect"/>
          <a:noFill/>
        </p:spPr>
      </p:pic>
      <p:pic>
        <p:nvPicPr>
          <p:cNvPr id="5" name="그림 41" descr="C:/Users/dnjsd/AppData/Roaming/PolarisOffice/ETemp/18676_9427256/fImage6981398467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630670" y="4274185"/>
            <a:ext cx="2397125" cy="169989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GCN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CNN과의 공통점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- weight sharing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- reduce the number of parameter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			=&gt; less overfitting, low computational cost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- learn local features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GCN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pic>
        <p:nvPicPr>
          <p:cNvPr id="4" name="그림 45" descr="C:/Users/dnjsd/AppData/Roaming/PolarisOffice/ETemp/18676_9427256/fImage2567291446334.png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1247140" y="2395220"/>
            <a:ext cx="4856480" cy="2595245"/>
          </a:xfrm>
          <a:prstGeom prst="rect"/>
          <a:noFill/>
        </p:spPr>
      </p:pic>
      <p:sp>
        <p:nvSpPr>
          <p:cNvPr id="5" name="텍스트 상자 46"/>
          <p:cNvSpPr txBox="1">
            <a:spLocks/>
          </p:cNvSpPr>
          <p:nvPr/>
        </p:nvSpPr>
        <p:spPr>
          <a:xfrm rot="0">
            <a:off x="1417955" y="4184015"/>
            <a:ext cx="98679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rtl="0" algn="l" defTabSz="914400" eaLnBrk="1" latinLnBrk="0" hangingPunct="1">
              <a:buFontTx/>
              <a:buNone/>
            </a:pPr>
            <a:r>
              <a:rPr sz="1800">
                <a:latin typeface="맑은 고딕" charset="0"/>
                <a:ea typeface="맑은 고딕" charset="0"/>
              </a:rPr>
              <a:t>28x28 image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pic>
        <p:nvPicPr>
          <p:cNvPr id="6" name="그림 47" descr="C:/Users/dnjsd/AppData/Roaming/PolarisOffice/ETemp/18676_9427256/fImage1169381466500.png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6912610" y="2213610"/>
            <a:ext cx="4498975" cy="2940685"/>
          </a:xfrm>
          <a:prstGeom prst="rect"/>
          <a:noFill/>
        </p:spPr>
      </p:pic>
      <p:pic>
        <p:nvPicPr>
          <p:cNvPr id="7" name="그림 48" descr="C:/Users/dnjsd/AppData/Roaming/PolarisOffice/ETemp/18676_9427256/fImage6981479169.png"/>
          <p:cNvPicPr>
            <a:picLocks noChangeAspect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0">
            <a:off x="9605010" y="3639185"/>
            <a:ext cx="1853565" cy="1322705"/>
          </a:xfrm>
          <a:prstGeom prst="rect"/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GCN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56565" y="10890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목표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Graph에서 feature를 추출하여 각 노드를 update 하는 것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 typeface="Arial"/>
              <a:buChar char="•"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  <a:p>
            <a:pPr marL="685800" indent="-228600" latinLnBrk="0" lvl="1">
              <a:buFontTx/>
              <a:buNone/>
            </a:pP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도형 49"/>
          <p:cNvSpPr>
            <a:spLocks/>
          </p:cNvSpPr>
          <p:nvPr/>
        </p:nvSpPr>
        <p:spPr>
          <a:xfrm rot="0">
            <a:off x="1418590" y="3135630"/>
            <a:ext cx="479425" cy="461645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" name="도형 50"/>
          <p:cNvCxnSpPr/>
          <p:nvPr/>
        </p:nvCxnSpPr>
        <p:spPr>
          <a:xfrm rot="0" flipV="1">
            <a:off x="950595" y="3366135"/>
            <a:ext cx="468630" cy="39687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도형 51"/>
          <p:cNvCxnSpPr/>
          <p:nvPr/>
        </p:nvCxnSpPr>
        <p:spPr>
          <a:xfrm rot="0">
            <a:off x="950595" y="4088765"/>
            <a:ext cx="467995" cy="37084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52"/>
          <p:cNvCxnSpPr/>
          <p:nvPr/>
        </p:nvCxnSpPr>
        <p:spPr>
          <a:xfrm rot="0" flipV="1">
            <a:off x="1897380" y="3365500"/>
            <a:ext cx="633095" cy="127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53"/>
          <p:cNvCxnSpPr/>
          <p:nvPr/>
        </p:nvCxnSpPr>
        <p:spPr>
          <a:xfrm rot="0">
            <a:off x="3017520" y="3356610"/>
            <a:ext cx="506730" cy="952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54"/>
          <p:cNvCxnSpPr/>
          <p:nvPr/>
        </p:nvCxnSpPr>
        <p:spPr>
          <a:xfrm rot="0">
            <a:off x="2769235" y="3596005"/>
            <a:ext cx="635" cy="63246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55"/>
          <p:cNvCxnSpPr/>
          <p:nvPr/>
        </p:nvCxnSpPr>
        <p:spPr>
          <a:xfrm rot="0" flipH="1">
            <a:off x="1657350" y="3596640"/>
            <a:ext cx="1270" cy="63246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56"/>
          <p:cNvCxnSpPr/>
          <p:nvPr/>
        </p:nvCxnSpPr>
        <p:spPr>
          <a:xfrm rot="0" flipV="1">
            <a:off x="1896745" y="4458335"/>
            <a:ext cx="633730" cy="127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57"/>
          <p:cNvCxnSpPr/>
          <p:nvPr/>
        </p:nvCxnSpPr>
        <p:spPr>
          <a:xfrm rot="0" flipV="1">
            <a:off x="1826895" y="3519805"/>
            <a:ext cx="782320" cy="77660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도형 58"/>
          <p:cNvSpPr>
            <a:spLocks/>
          </p:cNvSpPr>
          <p:nvPr/>
        </p:nvSpPr>
        <p:spPr>
          <a:xfrm rot="0">
            <a:off x="2529840" y="3134995"/>
            <a:ext cx="479425" cy="461645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59"/>
          <p:cNvSpPr>
            <a:spLocks/>
          </p:cNvSpPr>
          <p:nvPr/>
        </p:nvSpPr>
        <p:spPr>
          <a:xfrm rot="0">
            <a:off x="3523615" y="3134995"/>
            <a:ext cx="479425" cy="461645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60"/>
          <p:cNvSpPr>
            <a:spLocks/>
          </p:cNvSpPr>
          <p:nvPr/>
        </p:nvSpPr>
        <p:spPr>
          <a:xfrm rot="0">
            <a:off x="541655" y="3695065"/>
            <a:ext cx="479425" cy="461645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61"/>
          <p:cNvSpPr>
            <a:spLocks/>
          </p:cNvSpPr>
          <p:nvPr/>
        </p:nvSpPr>
        <p:spPr>
          <a:xfrm rot="0">
            <a:off x="1417955" y="4228465"/>
            <a:ext cx="479425" cy="461645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62"/>
          <p:cNvSpPr>
            <a:spLocks/>
          </p:cNvSpPr>
          <p:nvPr/>
        </p:nvSpPr>
        <p:spPr>
          <a:xfrm rot="0">
            <a:off x="2529840" y="4227830"/>
            <a:ext cx="479425" cy="461645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20" name="표 69"/>
          <p:cNvGraphicFramePr>
            <a:graphicFrameLocks noGrp="1"/>
          </p:cNvGraphicFramePr>
          <p:nvPr/>
        </p:nvGraphicFramePr>
        <p:xfrm>
          <a:off x="4274185" y="2546350"/>
          <a:ext cx="33782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600"/>
                <a:gridCol w="482600"/>
                <a:gridCol w="482600"/>
                <a:gridCol w="482600"/>
                <a:gridCol w="482600"/>
                <a:gridCol w="482600"/>
                <a:gridCol w="482600"/>
              </a:tblGrid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800" kern="1200" i="0" b="1">
                        <a:solidFill>
                          <a:schemeClr val="tx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22" name="텍스트 상자 71"/>
          <p:cNvSpPr txBox="1">
            <a:spLocks/>
          </p:cNvSpPr>
          <p:nvPr/>
        </p:nvSpPr>
        <p:spPr>
          <a:xfrm rot="0">
            <a:off x="5096510" y="5267325"/>
            <a:ext cx="210566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Adjacency matrix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72"/>
          <p:cNvSpPr txBox="1">
            <a:spLocks/>
          </p:cNvSpPr>
          <p:nvPr/>
        </p:nvSpPr>
        <p:spPr>
          <a:xfrm rot="0">
            <a:off x="8737600" y="5240655"/>
            <a:ext cx="242252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Node feature matrix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4" name="표 113"/>
          <p:cNvGraphicFramePr>
            <a:graphicFrameLocks noGrp="1"/>
          </p:cNvGraphicFramePr>
          <p:nvPr/>
        </p:nvGraphicFramePr>
        <p:xfrm>
          <a:off x="8241665" y="2548255"/>
          <a:ext cx="343281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2135"/>
                <a:gridCol w="572135"/>
                <a:gridCol w="572135"/>
                <a:gridCol w="572135"/>
                <a:gridCol w="572135"/>
                <a:gridCol w="572135"/>
              </a:tblGrid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255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46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27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124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245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86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57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56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13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1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46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45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34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GCN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152525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altLang="en-US" sz="2800">
                <a:latin typeface="Arial" charset="0"/>
                <a:ea typeface="맑은 고딕" charset="0"/>
                <a:cs typeface="+mn-cs"/>
              </a:rPr>
              <a:t>Convolution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도형 73"/>
          <p:cNvSpPr>
            <a:spLocks/>
          </p:cNvSpPr>
          <p:nvPr/>
        </p:nvSpPr>
        <p:spPr>
          <a:xfrm rot="0">
            <a:off x="2449195" y="2972435"/>
            <a:ext cx="479425" cy="461645"/>
          </a:xfrm>
          <a:prstGeom prst="ellipse"/>
          <a:solidFill>
            <a:srgbClr val="FF5050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1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cxnSp>
        <p:nvCxnSpPr>
          <p:cNvPr id="5" name="도형 74"/>
          <p:cNvCxnSpPr/>
          <p:nvPr/>
        </p:nvCxnSpPr>
        <p:spPr>
          <a:xfrm rot="0" flipV="1">
            <a:off x="1981200" y="3202940"/>
            <a:ext cx="468630" cy="39687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도형 75"/>
          <p:cNvCxnSpPr/>
          <p:nvPr/>
        </p:nvCxnSpPr>
        <p:spPr>
          <a:xfrm rot="0">
            <a:off x="1981200" y="3925570"/>
            <a:ext cx="467995" cy="37084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도형 76"/>
          <p:cNvCxnSpPr/>
          <p:nvPr/>
        </p:nvCxnSpPr>
        <p:spPr>
          <a:xfrm rot="0" flipV="1">
            <a:off x="2927985" y="3202305"/>
            <a:ext cx="633095" cy="127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도형 77"/>
          <p:cNvCxnSpPr/>
          <p:nvPr/>
        </p:nvCxnSpPr>
        <p:spPr>
          <a:xfrm rot="0">
            <a:off x="4048125" y="3193415"/>
            <a:ext cx="506730" cy="952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도형 78"/>
          <p:cNvCxnSpPr/>
          <p:nvPr/>
        </p:nvCxnSpPr>
        <p:spPr>
          <a:xfrm rot="0">
            <a:off x="3799840" y="3432810"/>
            <a:ext cx="635" cy="63246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도형 79"/>
          <p:cNvCxnSpPr/>
          <p:nvPr/>
        </p:nvCxnSpPr>
        <p:spPr>
          <a:xfrm rot="0" flipH="1">
            <a:off x="2687955" y="3433445"/>
            <a:ext cx="1270" cy="63246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도형 80"/>
          <p:cNvCxnSpPr/>
          <p:nvPr/>
        </p:nvCxnSpPr>
        <p:spPr>
          <a:xfrm rot="0" flipV="1">
            <a:off x="2927350" y="4295140"/>
            <a:ext cx="633730" cy="1270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도형 81"/>
          <p:cNvCxnSpPr/>
          <p:nvPr/>
        </p:nvCxnSpPr>
        <p:spPr>
          <a:xfrm rot="0" flipV="1">
            <a:off x="2857500" y="3356610"/>
            <a:ext cx="782320" cy="776605"/>
          </a:xfrm>
          <a:prstGeom prst="line"/>
          <a:ln w="6350" cap="flat" cmpd="sng">
            <a:solidFill>
              <a:schemeClr val="tx1">
                <a:alpha val="10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도형 82"/>
          <p:cNvSpPr>
            <a:spLocks/>
          </p:cNvSpPr>
          <p:nvPr/>
        </p:nvSpPr>
        <p:spPr>
          <a:xfrm rot="0">
            <a:off x="3560445" y="2971800"/>
            <a:ext cx="479425" cy="461645"/>
          </a:xfrm>
          <a:prstGeom prst="ellipse"/>
          <a:solidFill>
            <a:schemeClr val="accent6">
              <a:lumMod val="60000"/>
              <a:lumOff val="40000"/>
            </a:schemeClr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2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4" name="도형 83"/>
          <p:cNvSpPr>
            <a:spLocks/>
          </p:cNvSpPr>
          <p:nvPr/>
        </p:nvSpPr>
        <p:spPr>
          <a:xfrm rot="0">
            <a:off x="4554220" y="2971800"/>
            <a:ext cx="479425" cy="461645"/>
          </a:xfrm>
          <a:prstGeom prst="ellipse"/>
          <a:solidFill>
            <a:schemeClr val="accent1">
              <a:lumMod val="60000"/>
              <a:lumOff val="40000"/>
            </a:schemeClr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5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5" name="도형 84"/>
          <p:cNvSpPr>
            <a:spLocks/>
          </p:cNvSpPr>
          <p:nvPr/>
        </p:nvSpPr>
        <p:spPr>
          <a:xfrm rot="0">
            <a:off x="1572260" y="3531870"/>
            <a:ext cx="479425" cy="461645"/>
          </a:xfrm>
          <a:prstGeom prst="ellipse"/>
          <a:solidFill>
            <a:schemeClr val="bg1"/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0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6" name="도형 85"/>
          <p:cNvSpPr>
            <a:spLocks/>
          </p:cNvSpPr>
          <p:nvPr/>
        </p:nvSpPr>
        <p:spPr>
          <a:xfrm rot="0">
            <a:off x="2448560" y="4065270"/>
            <a:ext cx="479425" cy="461645"/>
          </a:xfrm>
          <a:prstGeom prst="ellipse"/>
          <a:solidFill>
            <a:schemeClr val="accent2">
              <a:lumMod val="60000"/>
              <a:lumOff val="40000"/>
            </a:schemeClr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3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17" name="도형 86"/>
          <p:cNvSpPr>
            <a:spLocks/>
          </p:cNvSpPr>
          <p:nvPr/>
        </p:nvSpPr>
        <p:spPr>
          <a:xfrm rot="0">
            <a:off x="3560445" y="4064635"/>
            <a:ext cx="479425" cy="461645"/>
          </a:xfrm>
          <a:prstGeom prst="ellipse"/>
          <a:solidFill>
            <a:schemeClr val="bg2">
              <a:lumMod val="75000"/>
              <a:lumOff val="0"/>
            </a:schemeClr>
          </a:solidFill>
          <a:ln w="28575" cap="flat" cmpd="sng">
            <a:solidFill>
              <a:schemeClr val="tx1">
                <a:alpha val="100000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vert="horz" anchor="ctr">
            <a:noAutofit/>
          </a:bodyPr>
          <a:lstStyle/>
          <a:p>
            <a:pPr marL="0" indent="0" algn="ctr" hangingPunct="1"/>
            <a:r>
              <a:rPr lang="ko-KR" sz="1800">
                <a:solidFill>
                  <a:schemeClr val="tx1"/>
                </a:solidFill>
                <a:latin typeface="맑은 고딕" charset="0"/>
                <a:ea typeface="맑은 고딕" charset="0"/>
              </a:rPr>
              <a:t>4</a:t>
            </a:r>
            <a:endParaRPr lang="ko-KR" altLang="en-US" sz="1800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19" name="표 115"/>
          <p:cNvGraphicFramePr>
            <a:graphicFrameLocks noGrp="1"/>
          </p:cNvGraphicFramePr>
          <p:nvPr/>
        </p:nvGraphicFramePr>
        <p:xfrm>
          <a:off x="3693795" y="1346200"/>
          <a:ext cx="200660" cy="14859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00660"/>
              </a:tblGrid>
              <a:tr h="24765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20" name="표 116"/>
          <p:cNvGraphicFramePr>
            <a:graphicFrameLocks noGrp="1"/>
          </p:cNvGraphicFramePr>
          <p:nvPr/>
        </p:nvGraphicFramePr>
        <p:xfrm>
          <a:off x="2581910" y="4653280"/>
          <a:ext cx="209550" cy="14859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09550"/>
              </a:tblGrid>
              <a:tr h="24765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21" name="표 117"/>
          <p:cNvGraphicFramePr>
            <a:graphicFrameLocks noGrp="1"/>
          </p:cNvGraphicFramePr>
          <p:nvPr/>
        </p:nvGraphicFramePr>
        <p:xfrm>
          <a:off x="3692525" y="4643755"/>
          <a:ext cx="209550" cy="1485900"/>
        </p:xfrm>
        <a:graphic>
          <a:graphicData uri="http://schemas.openxmlformats.org/drawingml/2006/table">
            <a:tbl>
              <a:tblPr firstRow="1" bandRow="1">
                <a:tableStyleId>{69C7853C-536D-4A76-A0AE-DD22124D55A5}</a:tableStyleId>
              </a:tblPr>
              <a:tblGrid>
                <a:gridCol w="209550"/>
              </a:tblGrid>
              <a:tr h="24765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22" name="텍스트 상자 118"/>
          <p:cNvSpPr txBox="1">
            <a:spLocks/>
          </p:cNvSpPr>
          <p:nvPr/>
        </p:nvSpPr>
        <p:spPr>
          <a:xfrm rot="0">
            <a:off x="6488430" y="2674620"/>
            <a:ext cx="497903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H</a:t>
            </a:r>
            <a:r>
              <a:rPr lang="ko-KR" sz="1800" baseline="-25000" b="1"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4</a:t>
            </a:r>
            <a:r>
              <a:rPr lang="ko-KR" sz="1800" baseline="30000" b="1">
                <a:solidFill>
                  <a:schemeClr val="bg2">
                    <a:lumMod val="50000"/>
                    <a:lumOff val="0"/>
                  </a:schemeClr>
                </a:solidFill>
                <a:latin typeface="맑은 고딕" charset="0"/>
                <a:ea typeface="맑은 고딕" charset="0"/>
              </a:rPr>
              <a:t>(l+1)</a:t>
            </a:r>
            <a:r>
              <a:rPr lang="ko-KR" sz="1800" b="1">
                <a:latin typeface="맑은 고딕" charset="0"/>
                <a:ea typeface="맑은 고딕" charset="0"/>
              </a:rPr>
              <a:t> = </a:t>
            </a:r>
            <a:r>
              <a:rPr sz="2000" i="0" b="1">
                <a:solidFill>
                  <a:srgbClr val="202124"/>
                </a:solidFill>
                <a:latin typeface="Arial" charset="0"/>
                <a:ea typeface="Apple SD Gothic Neo" charset="0"/>
              </a:rPr>
              <a:t>σ</a:t>
            </a:r>
            <a:r>
              <a:rPr sz="2000" i="0" b="1">
                <a:solidFill>
                  <a:srgbClr val="202124"/>
                </a:solidFill>
                <a:latin typeface="Arial" charset="0"/>
                <a:ea typeface="Apple SD Gothic Neo" charset="0"/>
              </a:rPr>
              <a:t>(</a:t>
            </a:r>
            <a:r>
              <a:rPr sz="2000" i="0" b="1">
                <a:solidFill>
                  <a:schemeClr val="accent6">
                    <a:lumMod val="75000"/>
                    <a:lumOff val="0"/>
                  </a:schemeClr>
                </a:solidFill>
                <a:latin typeface="Arial" charset="0"/>
                <a:ea typeface="Apple SD Gothic Neo" charset="0"/>
              </a:rPr>
              <a:t>H</a:t>
            </a:r>
            <a:r>
              <a:rPr lang="ko-KR" sz="2000" baseline="-25000" i="0" b="1">
                <a:solidFill>
                  <a:schemeClr val="accent6">
                    <a:lumMod val="75000"/>
                    <a:lumOff val="0"/>
                  </a:schemeClr>
                </a:solidFill>
                <a:latin typeface="Arial" charset="0"/>
                <a:ea typeface="Apple SD Gothic Neo" charset="0"/>
              </a:rPr>
              <a:t>2</a:t>
            </a:r>
            <a:r>
              <a:rPr sz="2000" baseline="30000" i="0" b="1">
                <a:solidFill>
                  <a:schemeClr val="accent6">
                    <a:lumMod val="75000"/>
                    <a:lumOff val="0"/>
                  </a:schemeClr>
                </a:solidFill>
                <a:latin typeface="Arial" charset="0"/>
                <a:ea typeface="Apple SD Gothic Neo" charset="0"/>
              </a:rPr>
              <a:t>(l</a:t>
            </a:r>
            <a:r>
              <a:rPr lang="ko-KR" sz="2000" baseline="30000" i="0" b="1">
                <a:solidFill>
                  <a:schemeClr val="accent6">
                    <a:lumMod val="75000"/>
                    <a:lumOff val="0"/>
                  </a:schemeClr>
                </a:solidFill>
                <a:latin typeface="Arial" charset="0"/>
                <a:ea typeface="Apple SD Gothic Neo" charset="0"/>
              </a:rPr>
              <a:t>)</a:t>
            </a:r>
            <a:r>
              <a:rPr lang="ko-KR" sz="2000" i="0" b="1">
                <a:solidFill>
                  <a:schemeClr val="accent6">
                    <a:lumMod val="75000"/>
                    <a:lumOff val="0"/>
                  </a:schemeClr>
                </a:solidFill>
                <a:latin typeface="Arial" charset="0"/>
                <a:ea typeface="Apple SD Gothic Neo" charset="0"/>
              </a:rPr>
              <a:t>W</a:t>
            </a:r>
            <a:r>
              <a:rPr lang="ko-KR" sz="2000" baseline="30000" i="0" b="1">
                <a:solidFill>
                  <a:schemeClr val="accent6">
                    <a:lumMod val="75000"/>
                    <a:lumOff val="0"/>
                  </a:schemeClr>
                </a:solidFill>
                <a:latin typeface="Arial" charset="0"/>
                <a:ea typeface="Apple SD Gothic Neo" charset="0"/>
              </a:rPr>
              <a:t>(l)</a:t>
            </a:r>
            <a:r>
              <a:rPr lang="ko-KR" sz="2000" i="0" b="1">
                <a:solidFill>
                  <a:srgbClr val="202124"/>
                </a:solidFill>
                <a:latin typeface="Arial" charset="0"/>
                <a:ea typeface="Apple SD Gothic Neo" charset="0"/>
              </a:rPr>
              <a:t> + </a:t>
            </a:r>
            <a:r>
              <a:rPr sz="2000" i="0" b="1">
                <a:solidFill>
                  <a:schemeClr val="accent2">
                    <a:lumMod val="75000"/>
                    <a:lumOff val="0"/>
                  </a:schemeClr>
                </a:solidFill>
                <a:latin typeface="Arial" charset="0"/>
                <a:ea typeface="Apple SD Gothic Neo" charset="0"/>
              </a:rPr>
              <a:t>H</a:t>
            </a:r>
            <a:r>
              <a:rPr lang="ko-KR" sz="2000" baseline="-25000" i="0" b="1">
                <a:solidFill>
                  <a:schemeClr val="accent2">
                    <a:lumMod val="75000"/>
                    <a:lumOff val="0"/>
                  </a:schemeClr>
                </a:solidFill>
                <a:latin typeface="Arial" charset="0"/>
                <a:ea typeface="Apple SD Gothic Neo" charset="0"/>
              </a:rPr>
              <a:t>3</a:t>
            </a:r>
            <a:r>
              <a:rPr sz="2000" baseline="30000" i="0" b="1">
                <a:solidFill>
                  <a:schemeClr val="accent2">
                    <a:lumMod val="75000"/>
                    <a:lumOff val="0"/>
                  </a:schemeClr>
                </a:solidFill>
                <a:latin typeface="Arial" charset="0"/>
                <a:ea typeface="Apple SD Gothic Neo" charset="0"/>
              </a:rPr>
              <a:t>(l</a:t>
            </a:r>
            <a:r>
              <a:rPr lang="ko-KR" sz="2000" baseline="30000" i="0" b="1">
                <a:solidFill>
                  <a:schemeClr val="accent2">
                    <a:lumMod val="75000"/>
                    <a:lumOff val="0"/>
                  </a:schemeClr>
                </a:solidFill>
                <a:latin typeface="Arial" charset="0"/>
                <a:ea typeface="Apple SD Gothic Neo" charset="0"/>
              </a:rPr>
              <a:t>)</a:t>
            </a:r>
            <a:r>
              <a:rPr lang="ko-KR" sz="2000" i="0" b="1">
                <a:solidFill>
                  <a:schemeClr val="accent2">
                    <a:lumMod val="75000"/>
                    <a:lumOff val="0"/>
                  </a:schemeClr>
                </a:solidFill>
                <a:latin typeface="Arial" charset="0"/>
                <a:ea typeface="Apple SD Gothic Neo" charset="0"/>
              </a:rPr>
              <a:t>W</a:t>
            </a:r>
            <a:r>
              <a:rPr lang="ko-KR" sz="2000" baseline="30000" i="0" b="1">
                <a:solidFill>
                  <a:schemeClr val="accent2">
                    <a:lumMod val="75000"/>
                    <a:lumOff val="0"/>
                  </a:schemeClr>
                </a:solidFill>
                <a:latin typeface="Arial" charset="0"/>
                <a:ea typeface="Apple SD Gothic Neo" charset="0"/>
              </a:rPr>
              <a:t>(l)</a:t>
            </a:r>
            <a:r>
              <a:rPr lang="ko-KR" sz="2000" baseline="30000" i="0" b="1">
                <a:solidFill>
                  <a:srgbClr val="202124"/>
                </a:solidFill>
                <a:latin typeface="Arial" charset="0"/>
                <a:ea typeface="Apple SD Gothic Neo" charset="0"/>
              </a:rPr>
              <a:t> </a:t>
            </a:r>
            <a:r>
              <a:rPr lang="ko-KR" sz="2000" i="0" b="1">
                <a:solidFill>
                  <a:srgbClr val="202124"/>
                </a:solidFill>
                <a:latin typeface="Arial" charset="0"/>
                <a:ea typeface="Apple SD Gothic Neo" charset="0"/>
              </a:rPr>
              <a:t>+</a:t>
            </a:r>
            <a:r>
              <a:rPr lang="ko-KR" sz="2000" baseline="30000" i="0" b="1">
                <a:solidFill>
                  <a:srgbClr val="202124"/>
                </a:solidFill>
                <a:latin typeface="Arial" charset="0"/>
                <a:ea typeface="Apple SD Gothic Neo" charset="0"/>
              </a:rPr>
              <a:t> </a:t>
            </a:r>
            <a:r>
              <a:rPr sz="2000" i="0" b="1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pple SD Gothic Neo" charset="0"/>
              </a:rPr>
              <a:t>H</a:t>
            </a:r>
            <a:r>
              <a:rPr lang="ko-KR" sz="2000" baseline="-25000" i="0" b="1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pple SD Gothic Neo" charset="0"/>
              </a:rPr>
              <a:t>4</a:t>
            </a:r>
            <a:r>
              <a:rPr sz="2000" baseline="30000" i="0" b="1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pple SD Gothic Neo" charset="0"/>
              </a:rPr>
              <a:t>(l</a:t>
            </a:r>
            <a:r>
              <a:rPr lang="ko-KR" sz="2000" baseline="30000" i="0" b="1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pple SD Gothic Neo" charset="0"/>
              </a:rPr>
              <a:t>)</a:t>
            </a:r>
            <a:r>
              <a:rPr lang="ko-KR" sz="2000" i="0" b="1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pple SD Gothic Neo" charset="0"/>
              </a:rPr>
              <a:t>W</a:t>
            </a:r>
            <a:r>
              <a:rPr lang="ko-KR" sz="2000" baseline="30000" i="0" b="1">
                <a:solidFill>
                  <a:schemeClr val="bg2">
                    <a:lumMod val="50000"/>
                    <a:lumOff val="0"/>
                  </a:schemeClr>
                </a:solidFill>
                <a:latin typeface="Arial" charset="0"/>
                <a:ea typeface="Apple SD Gothic Neo" charset="0"/>
              </a:rPr>
              <a:t>(l)</a:t>
            </a:r>
            <a:r>
              <a:rPr lang="ko-KR" sz="2000" i="0" b="1">
                <a:solidFill>
                  <a:srgbClr val="202124"/>
                </a:solidFill>
                <a:latin typeface="Arial" charset="0"/>
                <a:ea typeface="Apple SD Gothic Neo" charset="0"/>
              </a:rPr>
              <a:t>)</a:t>
            </a:r>
            <a:endParaRPr lang="ko-KR" altLang="en-US" sz="1800" b="1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119"/>
          <p:cNvSpPr txBox="1">
            <a:spLocks/>
          </p:cNvSpPr>
          <p:nvPr/>
        </p:nvSpPr>
        <p:spPr>
          <a:xfrm rot="0">
            <a:off x="6487160" y="3940175"/>
            <a:ext cx="4374515" cy="40068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ko-KR" sz="1800" baseline="30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(l+1)</a:t>
            </a:r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= </a:t>
            </a:r>
            <a:r>
              <a:rPr sz="2000" i="0" b="1">
                <a:solidFill>
                  <a:schemeClr val="tx1"/>
                </a:solidFill>
                <a:latin typeface="Arial" charset="0"/>
                <a:ea typeface="Apple SD Gothic Neo" charset="0"/>
              </a:rPr>
              <a:t>σ</a:t>
            </a:r>
            <a:r>
              <a:rPr sz="2000" i="0" b="1">
                <a:solidFill>
                  <a:schemeClr val="tx1"/>
                </a:solidFill>
                <a:latin typeface="Arial" charset="0"/>
                <a:ea typeface="Apple SD Gothic Neo" charset="0"/>
              </a:rPr>
              <a:t>(</a:t>
            </a:r>
            <a:r>
              <a:rPr lang="ko-KR" sz="2000" i="0" b="1">
                <a:solidFill>
                  <a:schemeClr val="tx1"/>
                </a:solidFill>
                <a:latin typeface="Arial" charset="0"/>
                <a:ea typeface="Apple SD Gothic Neo" charset="0"/>
              </a:rPr>
              <a:t>A</a:t>
            </a:r>
            <a:r>
              <a:rPr sz="2000" i="0" b="1">
                <a:solidFill>
                  <a:schemeClr val="tx1"/>
                </a:solidFill>
                <a:latin typeface="Arial" charset="0"/>
                <a:ea typeface="Apple SD Gothic Neo" charset="0"/>
              </a:rPr>
              <a:t>H</a:t>
            </a:r>
            <a:r>
              <a:rPr sz="2000" baseline="30000" i="0" b="1">
                <a:solidFill>
                  <a:schemeClr val="tx1"/>
                </a:solidFill>
                <a:latin typeface="Arial" charset="0"/>
                <a:ea typeface="Apple SD Gothic Neo" charset="0"/>
              </a:rPr>
              <a:t>(l</a:t>
            </a:r>
            <a:r>
              <a:rPr lang="ko-KR" sz="2000" baseline="30000" i="0" b="1">
                <a:solidFill>
                  <a:schemeClr val="tx1"/>
                </a:solidFill>
                <a:latin typeface="Arial" charset="0"/>
                <a:ea typeface="Apple SD Gothic Neo" charset="0"/>
              </a:rPr>
              <a:t>)</a:t>
            </a:r>
            <a:r>
              <a:rPr lang="ko-KR" sz="2000" i="0" b="1">
                <a:solidFill>
                  <a:schemeClr val="tx1"/>
                </a:solidFill>
                <a:latin typeface="Arial" charset="0"/>
                <a:ea typeface="Apple SD Gothic Neo" charset="0"/>
              </a:rPr>
              <a:t>W</a:t>
            </a:r>
            <a:r>
              <a:rPr lang="ko-KR" sz="2000" baseline="30000" i="0" b="1">
                <a:solidFill>
                  <a:schemeClr val="tx1"/>
                </a:solidFill>
                <a:latin typeface="Arial" charset="0"/>
                <a:ea typeface="Apple SD Gothic Neo" charset="0"/>
              </a:rPr>
              <a:t>(l)</a:t>
            </a:r>
            <a:r>
              <a:rPr lang="ko-KR" sz="2000" i="0" b="1">
                <a:solidFill>
                  <a:schemeClr val="tx1"/>
                </a:solidFill>
                <a:latin typeface="Arial" charset="0"/>
                <a:ea typeface="Apple SD Gothic Neo" charset="0"/>
              </a:rPr>
              <a:t>)</a:t>
            </a:r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 txBox="1">
            <a:spLocks/>
          </p:cNvSpPr>
          <p:nvPr>
            <p:ph type="title"/>
          </p:nvPr>
        </p:nvSpPr>
        <p:spPr>
          <a:xfrm rot="0">
            <a:off x="412115" y="207645"/>
            <a:ext cx="11369675" cy="763270"/>
          </a:xfrm>
          <a:prstGeom prst="rect"/>
        </p:spPr>
        <p:txBody>
          <a:bodyPr wrap="square" lIns="91440" tIns="45720" rIns="91440" bIns="45720" numCol="1" vert="horz" anchor="ctr">
            <a:normAutofit fontScale="100000" lnSpcReduction="0"/>
          </a:bodyPr>
          <a:lstStyle/>
          <a:p>
            <a:pPr marL="0" indent="0" latinLnBrk="0">
              <a:buFontTx/>
              <a:buNone/>
            </a:pPr>
            <a:r>
              <a:rPr lang="ko-KR" altLang="en-US" sz="3600">
                <a:latin typeface="Arial" charset="0"/>
                <a:ea typeface="맑은 고딕" charset="0"/>
                <a:cs typeface="+mj-cs"/>
              </a:rPr>
              <a:t>GCN</a:t>
            </a:r>
            <a:endParaRPr lang="ko-KR" altLang="en-US" sz="3600">
              <a:latin typeface="Arial" charset="0"/>
              <a:ea typeface="맑은 고딕" charset="0"/>
              <a:cs typeface="+mj-cs"/>
            </a:endParaRPr>
          </a:p>
        </p:txBody>
      </p:sp>
      <p:sp>
        <p:nvSpPr>
          <p:cNvPr id="3" name="텍스트 개체 틀 2"/>
          <p:cNvSpPr txBox="1">
            <a:spLocks/>
          </p:cNvSpPr>
          <p:nvPr>
            <p:ph type="body" idx="10"/>
          </p:nvPr>
        </p:nvSpPr>
        <p:spPr>
          <a:xfrm rot="0">
            <a:off x="411480" y="1043940"/>
            <a:ext cx="11370945" cy="5059045"/>
          </a:xfrm>
          <a:prstGeom prst="rect"/>
        </p:spPr>
        <p:txBody>
          <a:bodyPr wrap="square" lIns="91440" tIns="45720" rIns="91440" bIns="45720" numCol="1" vert="horz" anchor="t">
            <a:normAutofit fontScale="100000" lnSpcReduction="0"/>
          </a:bodyPr>
          <a:lstStyle/>
          <a:p>
            <a:pPr marL="228600" indent="-228600" latinLnBrk="0">
              <a:buFont typeface="Arial"/>
              <a:buChar char="•"/>
            </a:pPr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H</a:t>
            </a:r>
            <a:r>
              <a:rPr lang="ko-KR" sz="1800" baseline="300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(l+1)</a:t>
            </a:r>
            <a:r>
              <a:rPr lang="ko-KR" sz="1800" b="1">
                <a:solidFill>
                  <a:schemeClr val="tx1"/>
                </a:solidFill>
                <a:latin typeface="맑은 고딕" charset="0"/>
                <a:ea typeface="맑은 고딕" charset="0"/>
              </a:rPr>
              <a:t> = </a:t>
            </a:r>
            <a:r>
              <a:rPr sz="2000" i="0" b="1">
                <a:solidFill>
                  <a:schemeClr val="tx1"/>
                </a:solidFill>
                <a:latin typeface="Arial" charset="0"/>
                <a:ea typeface="Apple SD Gothic Neo" charset="0"/>
              </a:rPr>
              <a:t>σ</a:t>
            </a:r>
            <a:r>
              <a:rPr sz="2000" i="0" b="1">
                <a:solidFill>
                  <a:schemeClr val="tx1"/>
                </a:solidFill>
                <a:latin typeface="Arial" charset="0"/>
                <a:ea typeface="Apple SD Gothic Neo" charset="0"/>
              </a:rPr>
              <a:t>(</a:t>
            </a:r>
            <a:r>
              <a:rPr lang="ko-KR" sz="2000" i="0" b="1">
                <a:solidFill>
                  <a:schemeClr val="tx1"/>
                </a:solidFill>
                <a:latin typeface="Arial" charset="0"/>
                <a:ea typeface="Apple SD Gothic Neo" charset="0"/>
              </a:rPr>
              <a:t>A</a:t>
            </a:r>
            <a:r>
              <a:rPr sz="2000" i="0" b="1">
                <a:solidFill>
                  <a:schemeClr val="tx1"/>
                </a:solidFill>
                <a:latin typeface="Arial" charset="0"/>
                <a:ea typeface="Apple SD Gothic Neo" charset="0"/>
              </a:rPr>
              <a:t>H</a:t>
            </a:r>
            <a:r>
              <a:rPr sz="2000" baseline="30000" i="0" b="1">
                <a:solidFill>
                  <a:schemeClr val="tx1"/>
                </a:solidFill>
                <a:latin typeface="Arial" charset="0"/>
                <a:ea typeface="Apple SD Gothic Neo" charset="0"/>
              </a:rPr>
              <a:t>(l</a:t>
            </a:r>
            <a:r>
              <a:rPr lang="ko-KR" sz="2000" baseline="30000" i="0" b="1">
                <a:solidFill>
                  <a:schemeClr val="tx1"/>
                </a:solidFill>
                <a:latin typeface="Arial" charset="0"/>
                <a:ea typeface="Apple SD Gothic Neo" charset="0"/>
              </a:rPr>
              <a:t>)</a:t>
            </a:r>
            <a:r>
              <a:rPr lang="ko-KR" sz="2000" i="0" b="1">
                <a:solidFill>
                  <a:schemeClr val="tx1"/>
                </a:solidFill>
                <a:latin typeface="Arial" charset="0"/>
                <a:ea typeface="Apple SD Gothic Neo" charset="0"/>
              </a:rPr>
              <a:t>W</a:t>
            </a:r>
            <a:r>
              <a:rPr lang="ko-KR" sz="2000" baseline="30000" i="0" b="1">
                <a:solidFill>
                  <a:schemeClr val="tx1"/>
                </a:solidFill>
                <a:latin typeface="Arial" charset="0"/>
                <a:ea typeface="Apple SD Gothic Neo" charset="0"/>
              </a:rPr>
              <a:t>(l)</a:t>
            </a:r>
            <a:r>
              <a:rPr lang="ko-KR" sz="2000" i="0" b="1">
                <a:solidFill>
                  <a:schemeClr val="tx1"/>
                </a:solidFill>
                <a:latin typeface="Arial" charset="0"/>
                <a:ea typeface="Apple SD Gothic Neo" charset="0"/>
              </a:rPr>
              <a:t>)</a:t>
            </a:r>
            <a:endParaRPr lang="ko-KR" altLang="en-US" sz="2800">
              <a:latin typeface="Arial" charset="0"/>
              <a:ea typeface="맑은 고딕" charset="0"/>
              <a:cs typeface="+mn-cs"/>
            </a:endParaRPr>
          </a:p>
        </p:txBody>
      </p:sp>
      <p:sp>
        <p:nvSpPr>
          <p:cNvPr id="4" name="텍스트 상자 122"/>
          <p:cNvSpPr txBox="1">
            <a:spLocks/>
          </p:cNvSpPr>
          <p:nvPr/>
        </p:nvSpPr>
        <p:spPr>
          <a:xfrm rot="0">
            <a:off x="6740525" y="2900680"/>
            <a:ext cx="437451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endParaRPr lang="ko-KR" altLang="en-US" sz="1800" b="1">
              <a:solidFill>
                <a:schemeClr val="tx1"/>
              </a:solidFill>
              <a:latin typeface="맑은 고딕" charset="0"/>
              <a:ea typeface="맑은 고딕" charset="0"/>
            </a:endParaRPr>
          </a:p>
        </p:txBody>
      </p:sp>
      <p:graphicFrame>
        <p:nvGraphicFramePr>
          <p:cNvPr id="5" name="표 123"/>
          <p:cNvGraphicFramePr>
            <a:graphicFrameLocks noGrp="1"/>
          </p:cNvGraphicFramePr>
          <p:nvPr/>
        </p:nvGraphicFramePr>
        <p:xfrm>
          <a:off x="848360" y="1979295"/>
          <a:ext cx="1968500" cy="170180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393700"/>
                <a:gridCol w="393700"/>
                <a:gridCol w="393700"/>
                <a:gridCol w="393700"/>
                <a:gridCol w="393700"/>
              </a:tblGrid>
              <a:tr h="24765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255</a:t>
                      </a:r>
                      <a:endParaRPr lang="ko-KR" altLang="en-US" sz="10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24</a:t>
                      </a:r>
                      <a:endParaRPr lang="ko-KR" altLang="en-US" sz="10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0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3</a:t>
                      </a:r>
                      <a:endParaRPr lang="ko-KR" altLang="en-US" sz="10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0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0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9083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46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27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75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9083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124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45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245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9083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86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57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56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9083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13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11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45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9083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46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45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0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34</a:t>
                      </a:r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7" name="텍스트 상자 125"/>
          <p:cNvSpPr txBox="1">
            <a:spLocks/>
          </p:cNvSpPr>
          <p:nvPr/>
        </p:nvSpPr>
        <p:spPr>
          <a:xfrm rot="0">
            <a:off x="2973070" y="2647315"/>
            <a:ext cx="30797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9" name="표 127"/>
          <p:cNvGraphicFramePr>
            <a:graphicFrameLocks noGrp="1"/>
          </p:cNvGraphicFramePr>
          <p:nvPr/>
        </p:nvGraphicFramePr>
        <p:xfrm>
          <a:off x="3541395" y="1823085"/>
          <a:ext cx="3342640" cy="2115820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477520"/>
                <a:gridCol w="477520"/>
                <a:gridCol w="477520"/>
                <a:gridCol w="477520"/>
                <a:gridCol w="477520"/>
                <a:gridCol w="477520"/>
                <a:gridCol w="477520"/>
              </a:tblGrid>
              <a:tr h="37084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36245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...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36245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...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36245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...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436245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...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graphicFrame>
        <p:nvGraphicFramePr>
          <p:cNvPr id="10" name="표 128"/>
          <p:cNvGraphicFramePr>
            <a:graphicFrameLocks noGrp="1"/>
          </p:cNvGraphicFramePr>
          <p:nvPr/>
        </p:nvGraphicFramePr>
        <p:xfrm>
          <a:off x="7773035" y="1804670"/>
          <a:ext cx="3341370" cy="2228215"/>
        </p:xfrm>
        <a:graphic>
          <a:graphicData uri="http://schemas.openxmlformats.org/drawingml/2006/table">
            <a:tbl>
              <a:tblPr firstRow="1" bandRow="1">
                <a:tableStyleId>{35758FB7-9AC5-4552-8A53-C91805E547FA}</a:tableStyleId>
              </a:tblPr>
              <a:tblGrid>
                <a:gridCol w="559435"/>
                <a:gridCol w="559435"/>
                <a:gridCol w="559435"/>
                <a:gridCol w="559435"/>
                <a:gridCol w="559435"/>
                <a:gridCol w="544195"/>
              </a:tblGrid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tx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4015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370840"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0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ctr" hangingPunct="1"/>
                      <a:r>
                        <a:rPr lang="ko-KR" sz="1800" kern="1200" i="0" b="0">
                          <a:solidFill>
                            <a:schemeClr val="dk1"/>
                          </a:solidFill>
                          <a:latin typeface="맑은 고딕" charset="0"/>
                          <a:ea typeface="맑은 고딕" charset="0"/>
                        </a:rPr>
                        <a:t>1</a:t>
                      </a:r>
                      <a:endParaRPr lang="ko-KR" altLang="en-US" sz="18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11" name="텍스트 상자 129"/>
          <p:cNvSpPr txBox="1">
            <a:spLocks/>
          </p:cNvSpPr>
          <p:nvPr/>
        </p:nvSpPr>
        <p:spPr>
          <a:xfrm rot="0">
            <a:off x="7139305" y="2646680"/>
            <a:ext cx="1358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x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2" name="텍스트 상자 130"/>
          <p:cNvSpPr txBox="1">
            <a:spLocks/>
          </p:cNvSpPr>
          <p:nvPr/>
        </p:nvSpPr>
        <p:spPr>
          <a:xfrm rot="0">
            <a:off x="533400" y="4065905"/>
            <a:ext cx="252158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Node feature matrix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H</a:t>
            </a:r>
            <a:r>
              <a:rPr lang="ko-KR" sz="1800" baseline="30000">
                <a:latin typeface="맑은 고딕" charset="0"/>
                <a:ea typeface="맑은 고딕" charset="0"/>
              </a:rPr>
              <a:t>(l)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3" name="텍스트 상자 131"/>
          <p:cNvSpPr txBox="1">
            <a:spLocks/>
          </p:cNvSpPr>
          <p:nvPr/>
        </p:nvSpPr>
        <p:spPr>
          <a:xfrm rot="0">
            <a:off x="4130040" y="4065905"/>
            <a:ext cx="2178050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Weight</a:t>
            </a:r>
            <a:r>
              <a:rPr lang="ko-KR" sz="1800">
                <a:latin typeface="맑은 고딕" charset="0"/>
                <a:ea typeface="맑은 고딕" charset="0"/>
              </a:rPr>
              <a:t> matrix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W</a:t>
            </a:r>
            <a:r>
              <a:rPr lang="ko-KR" sz="1800" baseline="30000">
                <a:latin typeface="맑은 고딕" charset="0"/>
                <a:ea typeface="맑은 고딕" charset="0"/>
              </a:rPr>
              <a:t>(l)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4" name="텍스트 상자 132"/>
          <p:cNvSpPr txBox="1">
            <a:spLocks/>
          </p:cNvSpPr>
          <p:nvPr/>
        </p:nvSpPr>
        <p:spPr>
          <a:xfrm rot="0">
            <a:off x="8078470" y="4074160"/>
            <a:ext cx="273875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ctr" hangingPunct="1"/>
            <a:r>
              <a:rPr sz="1800">
                <a:latin typeface="맑은 고딕" charset="0"/>
                <a:ea typeface="맑은 고딕" charset="0"/>
              </a:rPr>
              <a:t>Adja</a:t>
            </a:r>
            <a:r>
              <a:rPr lang="ko-KR" sz="1800">
                <a:latin typeface="맑은 고딕" charset="0"/>
                <a:ea typeface="맑은 고딕" charset="0"/>
              </a:rPr>
              <a:t>cency matrix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ctr" hangingPunct="1"/>
            <a:r>
              <a:rPr lang="ko-KR" sz="1800">
                <a:latin typeface="맑은 고딕" charset="0"/>
                <a:ea typeface="맑은 고딕" charset="0"/>
              </a:rPr>
              <a:t>A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5" name="텍스트 상자 134"/>
          <p:cNvSpPr txBox="1">
            <a:spLocks/>
          </p:cNvSpPr>
          <p:nvPr/>
        </p:nvSpPr>
        <p:spPr>
          <a:xfrm rot="0">
            <a:off x="488315" y="2611120"/>
            <a:ext cx="16319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6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6" name="텍스트 상자 135"/>
          <p:cNvSpPr txBox="1">
            <a:spLocks/>
          </p:cNvSpPr>
          <p:nvPr/>
        </p:nvSpPr>
        <p:spPr>
          <a:xfrm rot="0">
            <a:off x="1680845" y="1608455"/>
            <a:ext cx="43434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7" name="텍스트 상자 136"/>
          <p:cNvSpPr txBox="1">
            <a:spLocks/>
          </p:cNvSpPr>
          <p:nvPr/>
        </p:nvSpPr>
        <p:spPr>
          <a:xfrm rot="0">
            <a:off x="3281045" y="2647315"/>
            <a:ext cx="723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5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8" name="텍스트 상자 137"/>
          <p:cNvSpPr txBox="1">
            <a:spLocks/>
          </p:cNvSpPr>
          <p:nvPr/>
        </p:nvSpPr>
        <p:spPr>
          <a:xfrm rot="0">
            <a:off x="4952365" y="1418590"/>
            <a:ext cx="46164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64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19" name="텍스트 상자 138"/>
          <p:cNvSpPr txBox="1">
            <a:spLocks/>
          </p:cNvSpPr>
          <p:nvPr/>
        </p:nvSpPr>
        <p:spPr>
          <a:xfrm rot="0">
            <a:off x="7463790" y="2647315"/>
            <a:ext cx="13589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6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0" name="텍스트 상자 139"/>
          <p:cNvSpPr txBox="1">
            <a:spLocks/>
          </p:cNvSpPr>
          <p:nvPr/>
        </p:nvSpPr>
        <p:spPr>
          <a:xfrm rot="0">
            <a:off x="9298305" y="1436370"/>
            <a:ext cx="5607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6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graphicFrame>
        <p:nvGraphicFramePr>
          <p:cNvPr id="21" name="표 140"/>
          <p:cNvGraphicFramePr>
            <a:graphicFrameLocks noGrp="1"/>
          </p:cNvGraphicFramePr>
          <p:nvPr/>
        </p:nvGraphicFramePr>
        <p:xfrm>
          <a:off x="1871345" y="4880610"/>
          <a:ext cx="2131695" cy="1485900"/>
        </p:xfrm>
        <a:graphic>
          <a:graphicData uri="http://schemas.openxmlformats.org/drawingml/2006/table">
            <a:tbl>
              <a:tblPr firstRow="1" bandRow="1">
                <a:tableStyleId>{08FB837D-C827-4EFA-A057-4D05807E0F7C}</a:tableStyleId>
              </a:tblPr>
              <a:tblGrid>
                <a:gridCol w="305435"/>
                <a:gridCol w="305435"/>
                <a:gridCol w="305435"/>
                <a:gridCol w="305435"/>
                <a:gridCol w="305435"/>
                <a:gridCol w="305435"/>
                <a:gridCol w="299085"/>
              </a:tblGrid>
              <a:tr h="24765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1">
                        <a:solidFill>
                          <a:schemeClr val="lt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  <a:tr h="247650"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  <a:tc>
                  <a:txBody>
                    <a:bodyPr/>
                    <a:lstStyle/>
                    <a:p>
                      <a:pPr marL="0" indent="0" algn="just" hangingPunct="1"/>
                      <a:endParaRPr lang="ko-KR" altLang="en-US" sz="1000" kern="1200" i="0" b="0">
                        <a:solidFill>
                          <a:schemeClr val="dk1"/>
                        </a:solidFill>
                        <a:latin typeface="맑은 고딕" charset="0"/>
                        <a:ea typeface="맑은 고딕" charset="0"/>
                      </a:endParaRPr>
                    </a:p>
                  </a:txBody>
                  <a:tcPr marL="90170" marR="90170" marT="46990" marB="46990" anchor="t"/>
                </a:tc>
              </a:tr>
            </a:tbl>
          </a:graphicData>
        </a:graphic>
      </p:graphicFrame>
      <p:sp>
        <p:nvSpPr>
          <p:cNvPr id="22" name="텍스트 상자 141"/>
          <p:cNvSpPr txBox="1">
            <a:spLocks/>
          </p:cNvSpPr>
          <p:nvPr/>
        </p:nvSpPr>
        <p:spPr>
          <a:xfrm rot="0">
            <a:off x="840740" y="5448300"/>
            <a:ext cx="45212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=</a:t>
            </a:r>
            <a:r>
              <a:rPr lang="ko-KR" sz="1800">
                <a:latin typeface="맑은 고딕" charset="0"/>
                <a:ea typeface="맑은 고딕" charset="0"/>
              </a:rPr>
              <a:t>&gt;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3" name="텍스트 상자 142"/>
          <p:cNvSpPr txBox="1">
            <a:spLocks/>
          </p:cNvSpPr>
          <p:nvPr/>
        </p:nvSpPr>
        <p:spPr>
          <a:xfrm rot="0">
            <a:off x="1437005" y="5466080"/>
            <a:ext cx="298450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6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4" name="텍스트 상자 143"/>
          <p:cNvSpPr txBox="1">
            <a:spLocks/>
          </p:cNvSpPr>
          <p:nvPr/>
        </p:nvSpPr>
        <p:spPr>
          <a:xfrm rot="0">
            <a:off x="2738120" y="4544695"/>
            <a:ext cx="560705" cy="37020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sz="1800">
                <a:latin typeface="맑은 고딕" charset="0"/>
                <a:ea typeface="맑은 고딕" charset="0"/>
              </a:rPr>
              <a:t>64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  <p:sp>
        <p:nvSpPr>
          <p:cNvPr id="25" name="텍스트 상자 144"/>
          <p:cNvSpPr txBox="1">
            <a:spLocks/>
          </p:cNvSpPr>
          <p:nvPr/>
        </p:nvSpPr>
        <p:spPr>
          <a:xfrm rot="0">
            <a:off x="4065905" y="5358130"/>
            <a:ext cx="3443605" cy="647065"/>
          </a:xfrm>
          <a:prstGeom prst="rect"/>
          <a:noFill/>
          <a:ln w="0">
            <a:noFill/>
            <a:prstDash/>
          </a:ln>
        </p:spPr>
        <p:txBody>
          <a:bodyPr wrap="square" lIns="89535" tIns="46355" rIns="89535" bIns="46355" vert="horz" anchor="t">
            <a:spAutoFit/>
          </a:bodyPr>
          <a:lstStyle/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Node feature matrix</a:t>
            </a:r>
            <a:endParaRPr lang="ko-KR" altLang="en-US" sz="1800">
              <a:latin typeface="맑은 고딕" charset="0"/>
              <a:ea typeface="맑은 고딕" charset="0"/>
            </a:endParaRPr>
          </a:p>
          <a:p>
            <a:pPr marL="0" indent="0" algn="l" hangingPunct="1"/>
            <a:r>
              <a:rPr lang="ko-KR" sz="1800">
                <a:latin typeface="맑은 고딕" charset="0"/>
                <a:ea typeface="맑은 고딕" charset="0"/>
              </a:rPr>
              <a:t>H</a:t>
            </a:r>
            <a:r>
              <a:rPr lang="ko-KR" sz="1800" baseline="30000">
                <a:latin typeface="맑은 고딕" charset="0"/>
                <a:ea typeface="맑은 고딕" charset="0"/>
              </a:rPr>
              <a:t>(l+1)</a:t>
            </a:r>
            <a:endParaRPr lang="ko-KR" altLang="en-US" sz="1800">
              <a:latin typeface="맑은 고딕" charset="0"/>
              <a:ea typeface="맑은 고딕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Office Slide</Application>
  <AppVersion>12.000</AppVersion>
  <Characters>0</Characters>
  <CharactersWithSpaces>0</CharactersWithSpaces>
  <DocSecurity>0</DocSecurity>
  <HyperlinksChanged>false</HyperlinksChanged>
  <Lines>0</Lines>
  <LinksUpToDate>false</LinksUpToDate>
  <Pages>12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:creator>HD</dc:creator>
  <cp:lastModifiedBy>dnjsdndeee</cp:lastModifiedBy>
  <dc:title>PowerPoint 프레젠테이션</dc:title>
  <cp:version>9.103.97.45139</cp:version>
  <dcterms:modified xsi:type="dcterms:W3CDTF">2021-07-05T01:15:34Z</dcterms:modified>
</cp:coreProperties>
</file>