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</p:sldMasterIdLst>
  <p:notesMasterIdLst>
    <p:notesMasterId r:id="rId11"/>
  </p:notesMasterIdLst>
  <p:sldIdLst>
    <p:sldId id="258" r:id="rId3"/>
    <p:sldId id="257" r:id="rId4"/>
    <p:sldId id="261" r:id="rId5"/>
    <p:sldId id="259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706607-2FF7-CF47-BF92-714F10A113AC}" v="76" dt="2021-09-26T19:23:33.6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4"/>
  </p:normalViewPr>
  <p:slideViewPr>
    <p:cSldViewPr snapToGrid="0" snapToObjects="1" showGuides="1">
      <p:cViewPr varScale="1">
        <p:scale>
          <a:sx n="121" d="100"/>
          <a:sy n="121" d="100"/>
        </p:scale>
        <p:origin x="95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C4523-208F-3B4D-BA39-F2D01EC24164}" type="datetimeFigureOut">
              <a:rPr kumimoji="1" lang="ko-Kore-KR" altLang="en-US" smtClean="0"/>
              <a:t>2021. 9. 27.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76A037-A661-1D43-9D21-40F8A8CAD0B8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59719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6A037-A661-1D43-9D21-40F8A8CAD0B8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8860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76A037-A661-1D43-9D21-40F8A8CAD0B8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6136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0" name="모서리가 둥근 직사각형 19"/>
          <p:cNvSpPr/>
          <p:nvPr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6613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1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7862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06317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57862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56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73T26Kj_P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bTFGbFLTbo&amp;list=PLdOq9g7U6Pdt5ZlWeffEU-ViDUS6j-jFS&amp;index=55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FBCED8-153A-8147-B103-A31F17592B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800"/>
              <a:t>RISC-V </a:t>
            </a:r>
            <a:r>
              <a:rPr kumimoji="1" lang="ko-KR" altLang="en-US" sz="4800"/>
              <a:t>상에서의 </a:t>
            </a:r>
            <a:r>
              <a:rPr kumimoji="1" lang="en-US" altLang="ko-KR" sz="4800"/>
              <a:t>CHAM-64/128</a:t>
            </a:r>
            <a:r>
              <a:rPr kumimoji="1" lang="ko-KR" altLang="en-US" sz="4800"/>
              <a:t> 구현</a:t>
            </a:r>
            <a:endParaRPr kumimoji="1" lang="ko-Kore-KR" altLang="en-US" sz="4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99E29C-B25E-F74B-8F2A-D30343D15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ko-Kore-KR">
                <a:hlinkClick r:id="rId3"/>
              </a:rPr>
              <a:t>https://youtu.be/l73T26Kj_Po</a:t>
            </a:r>
            <a:r>
              <a:rPr kumimoji="1" lang="ko-KR" altLang="en-US"/>
              <a:t> 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3105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724F4-16D8-524E-B71B-FE60675B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CHAM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60434D-3BA8-9F46-B54A-A4D471051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400"/>
              <a:t>ICISC’17</a:t>
            </a:r>
            <a:r>
              <a:rPr kumimoji="1" lang="ko-KR" altLang="en-US" sz="2400"/>
              <a:t>에서 발표된 국산 경량 </a:t>
            </a:r>
            <a:r>
              <a:rPr kumimoji="1" lang="ko-KR" altLang="en-US" sz="2400" err="1"/>
              <a:t>블록암호</a:t>
            </a:r>
            <a:endParaRPr kumimoji="1" lang="en-US" altLang="ko-KR" sz="2400"/>
          </a:p>
          <a:p>
            <a:endParaRPr kumimoji="1" lang="en-US" altLang="ko-Kore-KR" sz="2400"/>
          </a:p>
          <a:p>
            <a:r>
              <a:rPr kumimoji="1" lang="en-US" altLang="ko-Kore-KR" sz="2400"/>
              <a:t>ARX(Addition, Rotation, XOR)</a:t>
            </a:r>
            <a:r>
              <a:rPr kumimoji="1" lang="ko-KR" altLang="en-US" sz="2400"/>
              <a:t> 연산</a:t>
            </a:r>
            <a:endParaRPr kumimoji="1" lang="en-US" altLang="ko-KR" sz="2400"/>
          </a:p>
          <a:p>
            <a:endParaRPr kumimoji="1" lang="en-US" altLang="ko-Kore-KR" sz="2400"/>
          </a:p>
          <a:p>
            <a:r>
              <a:rPr kumimoji="1" lang="en-US" altLang="ko-Kore-KR" sz="2400"/>
              <a:t>Feistel </a:t>
            </a:r>
            <a:r>
              <a:rPr kumimoji="1" lang="ko-KR" altLang="en-US" sz="2400"/>
              <a:t>구조</a:t>
            </a:r>
            <a:endParaRPr kumimoji="1" lang="en-US" altLang="ko-Kore-KR" sz="2400"/>
          </a:p>
          <a:p>
            <a:pPr lvl="1"/>
            <a:r>
              <a:rPr kumimoji="1" lang="ko-KR" altLang="en-US" sz="2000"/>
              <a:t>홀수 라운드에 </a:t>
            </a:r>
            <a:r>
              <a:rPr kumimoji="1" lang="en-US" altLang="ko-KR" sz="2000"/>
              <a:t>ROL </a:t>
            </a:r>
            <a:r>
              <a:rPr kumimoji="1" lang="ko-KR" altLang="en-US" sz="2000"/>
              <a:t>연산</a:t>
            </a:r>
            <a:r>
              <a:rPr kumimoji="1" lang="en-US" altLang="ko-KR" sz="2000"/>
              <a:t>(1,</a:t>
            </a:r>
            <a:r>
              <a:rPr kumimoji="1" lang="ko-KR" altLang="en-US" sz="2000"/>
              <a:t> </a:t>
            </a:r>
            <a:r>
              <a:rPr kumimoji="1" lang="en-US" altLang="ko-KR" sz="2000"/>
              <a:t>8)</a:t>
            </a:r>
          </a:p>
          <a:p>
            <a:pPr lvl="1"/>
            <a:r>
              <a:rPr kumimoji="1" lang="ko-KR" altLang="en-US" sz="2000"/>
              <a:t>짝수 라운드에 </a:t>
            </a:r>
            <a:r>
              <a:rPr kumimoji="1" lang="en-US" altLang="ko-KR" sz="2000"/>
              <a:t>ROL</a:t>
            </a:r>
            <a:r>
              <a:rPr kumimoji="1" lang="ko-KR" altLang="en-US" sz="2000"/>
              <a:t> 연산 </a:t>
            </a:r>
            <a:r>
              <a:rPr kumimoji="1" lang="en-US" altLang="ko-KR" sz="2000"/>
              <a:t>(8,</a:t>
            </a:r>
            <a:r>
              <a:rPr kumimoji="1" lang="ko-KR" altLang="en-US" sz="2000"/>
              <a:t> </a:t>
            </a:r>
            <a:r>
              <a:rPr kumimoji="1" lang="en-US" altLang="ko-KR" sz="2000"/>
              <a:t>1)</a:t>
            </a:r>
          </a:p>
          <a:p>
            <a:pPr lvl="1"/>
            <a:endParaRPr kumimoji="1" lang="ko-Kore-KR" altLang="en-US" sz="20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8EE1F3-F23D-864F-9B99-16810DF96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682" y="1399499"/>
            <a:ext cx="4004533" cy="4563825"/>
          </a:xfrm>
          <a:prstGeom prst="rect">
            <a:avLst/>
          </a:prstGeom>
        </p:spPr>
      </p:pic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5455C8EF-6035-0244-B99D-26D32656D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92539"/>
              </p:ext>
            </p:extLst>
          </p:nvPr>
        </p:nvGraphicFramePr>
        <p:xfrm>
          <a:off x="411162" y="4687029"/>
          <a:ext cx="715554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886">
                  <a:extLst>
                    <a:ext uri="{9D8B030D-6E8A-4147-A177-3AD203B41FA5}">
                      <a16:colId xmlns:a16="http://schemas.microsoft.com/office/drawing/2014/main" val="4147734293"/>
                    </a:ext>
                  </a:extLst>
                </a:gridCol>
                <a:gridCol w="1788886">
                  <a:extLst>
                    <a:ext uri="{9D8B030D-6E8A-4147-A177-3AD203B41FA5}">
                      <a16:colId xmlns:a16="http://schemas.microsoft.com/office/drawing/2014/main" val="3561235854"/>
                    </a:ext>
                  </a:extLst>
                </a:gridCol>
                <a:gridCol w="1788886">
                  <a:extLst>
                    <a:ext uri="{9D8B030D-6E8A-4147-A177-3AD203B41FA5}">
                      <a16:colId xmlns:a16="http://schemas.microsoft.com/office/drawing/2014/main" val="585173047"/>
                    </a:ext>
                  </a:extLst>
                </a:gridCol>
                <a:gridCol w="1788886">
                  <a:extLst>
                    <a:ext uri="{9D8B030D-6E8A-4147-A177-3AD203B41FA5}">
                      <a16:colId xmlns:a16="http://schemas.microsoft.com/office/drawing/2014/main" val="1952586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Cipher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n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k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r → r’(revised)</a:t>
                      </a:r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335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CHAM-64/128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64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128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80 → 88</a:t>
                      </a:r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8764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CHAM-128/128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128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128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80 → 112</a:t>
                      </a:r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76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CHAM-128/256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128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256</a:t>
                      </a:r>
                      <a:endParaRPr lang="ko-Kore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/>
                        <a:t>96 → 120</a:t>
                      </a:r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523673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CBEB474-3357-D34A-9CFD-E331B09EDDB3}"/>
              </a:ext>
            </a:extLst>
          </p:cNvPr>
          <p:cNvSpPr/>
          <p:nvPr/>
        </p:nvSpPr>
        <p:spPr>
          <a:xfrm>
            <a:off x="9045389" y="2268071"/>
            <a:ext cx="251012" cy="2689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C43B12-1DFB-E241-ABFD-0AF367EFCF88}"/>
              </a:ext>
            </a:extLst>
          </p:cNvPr>
          <p:cNvSpPr/>
          <p:nvPr/>
        </p:nvSpPr>
        <p:spPr>
          <a:xfrm>
            <a:off x="8175812" y="2671483"/>
            <a:ext cx="286870" cy="2689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E1C3E2-24D6-154B-AFEC-029C09CF39A4}"/>
              </a:ext>
            </a:extLst>
          </p:cNvPr>
          <p:cNvSpPr/>
          <p:nvPr/>
        </p:nvSpPr>
        <p:spPr>
          <a:xfrm>
            <a:off x="8175812" y="4796118"/>
            <a:ext cx="286870" cy="2689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E366A7-6547-E049-87E4-4548822C741C}"/>
              </a:ext>
            </a:extLst>
          </p:cNvPr>
          <p:cNvSpPr/>
          <p:nvPr/>
        </p:nvSpPr>
        <p:spPr>
          <a:xfrm>
            <a:off x="9027460" y="4418088"/>
            <a:ext cx="286870" cy="26894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1830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F724F4-16D8-524E-B71B-FE60675B6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RISC-V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60434D-3BA8-9F46-B54A-A4D471051A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/>
              <a:t>오픈</a:t>
            </a:r>
            <a:r>
              <a:rPr kumimoji="1" lang="ko-KR" altLang="en-US" sz="2400"/>
              <a:t> 소스로 제공되는</a:t>
            </a:r>
            <a:r>
              <a:rPr kumimoji="1" lang="en-US" altLang="ko-KR" sz="2400"/>
              <a:t> </a:t>
            </a:r>
            <a:r>
              <a:rPr kumimoji="1" lang="ko-KR" altLang="en-US" sz="2400"/>
              <a:t>명령어 셋을 기반으로 한 프로세서</a:t>
            </a:r>
            <a:endParaRPr kumimoji="1" lang="en-US" altLang="ko-KR" sz="2400"/>
          </a:p>
          <a:p>
            <a:endParaRPr kumimoji="1" lang="en-US" altLang="ko-KR" sz="2400"/>
          </a:p>
          <a:p>
            <a:r>
              <a:rPr kumimoji="1" lang="en-US" altLang="ko-KR" sz="2400"/>
              <a:t>32-bit </a:t>
            </a:r>
            <a:r>
              <a:rPr kumimoji="1" lang="ko-KR" altLang="en-US" sz="2400"/>
              <a:t>프로세서인 </a:t>
            </a:r>
            <a:r>
              <a:rPr kumimoji="1" lang="en-US" altLang="ko-KR" sz="2400"/>
              <a:t>RV32I</a:t>
            </a:r>
            <a:r>
              <a:rPr kumimoji="1" lang="ko-KR" altLang="en-US" sz="2400"/>
              <a:t>에서는 </a:t>
            </a:r>
            <a:r>
              <a:rPr kumimoji="1" lang="en-US" altLang="ko-KR" sz="2400"/>
              <a:t>32</a:t>
            </a:r>
            <a:r>
              <a:rPr kumimoji="1" lang="ko-KR" altLang="en-US" sz="2400"/>
              <a:t>개의 </a:t>
            </a:r>
            <a:r>
              <a:rPr kumimoji="1" lang="en-US" altLang="ko-KR" sz="2400"/>
              <a:t>32-bit</a:t>
            </a:r>
            <a:r>
              <a:rPr kumimoji="1" lang="ko-KR" altLang="en-US" sz="2400"/>
              <a:t> 레지스터 제공 </a:t>
            </a:r>
            <a:endParaRPr kumimoji="1" lang="ko-Kore-KR" alt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D8069-785C-7149-9571-7B1E34B47B42}"/>
              </a:ext>
            </a:extLst>
          </p:cNvPr>
          <p:cNvSpPr txBox="1"/>
          <p:nvPr/>
        </p:nvSpPr>
        <p:spPr>
          <a:xfrm>
            <a:off x="2784604" y="6468504"/>
            <a:ext cx="8995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err="1"/>
              <a:t>simon</a:t>
            </a:r>
            <a:r>
              <a:rPr kumimoji="1" lang="en-US" altLang="ko-KR" sz="1200"/>
              <a:t>-speck &amp; </a:t>
            </a:r>
            <a:r>
              <a:rPr kumimoji="1" lang="en-US" altLang="ko-KR" sz="1200" err="1"/>
              <a:t>riscv</a:t>
            </a:r>
            <a:r>
              <a:rPr kumimoji="1" lang="en-US" altLang="ko-KR" sz="1200"/>
              <a:t>:</a:t>
            </a:r>
            <a:r>
              <a:rPr kumimoji="1" lang="ko-KR" altLang="en-US" sz="1200"/>
              <a:t> </a:t>
            </a:r>
            <a:r>
              <a:rPr kumimoji="1" lang="en-US" altLang="ko-Kore-KR" sz="1200">
                <a:hlinkClick r:id="rId2"/>
              </a:rPr>
              <a:t>https://www.youtube.com/watch?v=MbTFGbFLTbo&amp;list=PLdOq9g7U6Pdt5ZlWeffEU-ViDUS6j-jFS&amp;index=55</a:t>
            </a:r>
            <a:r>
              <a:rPr kumimoji="1" lang="en-US" altLang="ko-Kore-KR" sz="1200"/>
              <a:t> </a:t>
            </a:r>
            <a:endParaRPr kumimoji="1" lang="ko-Kore-KR" altLang="en-US" sz="120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725038D-9CFF-B942-9AA6-714D386D3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041559"/>
              </p:ext>
            </p:extLst>
          </p:nvPr>
        </p:nvGraphicFramePr>
        <p:xfrm>
          <a:off x="804547" y="3080833"/>
          <a:ext cx="10582906" cy="77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86">
                  <a:extLst>
                    <a:ext uri="{9D8B030D-6E8A-4147-A177-3AD203B41FA5}">
                      <a16:colId xmlns:a16="http://schemas.microsoft.com/office/drawing/2014/main" val="2283867723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572282902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294109356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420488107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336261422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286724034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311716345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3511860405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169506032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323075361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944001831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3835396520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3077738104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863908892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909876542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4272639086"/>
                    </a:ext>
                  </a:extLst>
                </a:gridCol>
              </a:tblGrid>
              <a:tr h="3894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X0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X3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X4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X5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X6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X7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X8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X9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X10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X11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X12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X13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X14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X15</a:t>
                      </a:r>
                      <a:endParaRPr lang="ko-Kore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137731"/>
                  </a:ext>
                </a:extLst>
              </a:tr>
              <a:tr h="3894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ZERO</a:t>
                      </a:r>
                      <a:endParaRPr lang="ko-Kore-KR" altLang="en-US" sz="1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RA</a:t>
                      </a:r>
                      <a:endParaRPr lang="ko-Kore-KR" altLang="en-US" sz="1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SP</a:t>
                      </a:r>
                      <a:endParaRPr lang="ko-Kore-KR" altLang="en-US" sz="1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GP</a:t>
                      </a:r>
                      <a:endParaRPr lang="ko-Kore-KR" altLang="en-US" sz="1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TP</a:t>
                      </a:r>
                      <a:endParaRPr lang="ko-Kore-KR" altLang="en-US" sz="1400"/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T0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T1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T2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S0</a:t>
                      </a:r>
                      <a:endParaRPr lang="ko-Kore-KR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S1</a:t>
                      </a:r>
                      <a:endParaRPr lang="ko-Kore-KR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A0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A1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A2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A3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A4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A5</a:t>
                      </a:r>
                      <a:endParaRPr lang="ko-Kore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87224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AB71ADF-AC75-5B4F-A747-A8952D255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6819"/>
              </p:ext>
            </p:extLst>
          </p:nvPr>
        </p:nvGraphicFramePr>
        <p:xfrm>
          <a:off x="804547" y="3853958"/>
          <a:ext cx="10582906" cy="77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86">
                  <a:extLst>
                    <a:ext uri="{9D8B030D-6E8A-4147-A177-3AD203B41FA5}">
                      <a16:colId xmlns:a16="http://schemas.microsoft.com/office/drawing/2014/main" val="3938599079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3060173950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935248422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202840462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3752254313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302307474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534353211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108405770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712085777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955540249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022659940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790195932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3797242563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487490881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3527087569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817403220"/>
                    </a:ext>
                  </a:extLst>
                </a:gridCol>
              </a:tblGrid>
              <a:tr h="3894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X16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X17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X18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X19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X20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X21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X22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X23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X24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X25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X26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X27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X28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X29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X30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X31</a:t>
                      </a:r>
                      <a:endParaRPr lang="ko-Kore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846654"/>
                  </a:ext>
                </a:extLst>
              </a:tr>
              <a:tr h="3894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A6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A7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S2</a:t>
                      </a:r>
                      <a:endParaRPr lang="ko-Kore-KR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S3</a:t>
                      </a:r>
                      <a:endParaRPr lang="ko-Kore-KR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S4</a:t>
                      </a:r>
                      <a:endParaRPr lang="ko-Kore-KR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S5</a:t>
                      </a:r>
                      <a:endParaRPr lang="ko-Kore-KR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S6</a:t>
                      </a:r>
                      <a:endParaRPr lang="ko-Kore-KR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S7</a:t>
                      </a:r>
                      <a:endParaRPr lang="ko-Kore-KR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S8</a:t>
                      </a:r>
                      <a:endParaRPr lang="ko-Kore-KR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S9</a:t>
                      </a:r>
                      <a:endParaRPr lang="ko-Kore-KR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S10</a:t>
                      </a:r>
                      <a:endParaRPr lang="ko-Kore-KR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S11</a:t>
                      </a:r>
                      <a:endParaRPr lang="ko-Kore-KR" altLang="en-US" sz="140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T3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T4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T5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T6</a:t>
                      </a:r>
                      <a:endParaRPr lang="ko-Kore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4162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181EA4-4DA9-1649-9A4E-5110EE48F4D9}"/>
              </a:ext>
            </a:extLst>
          </p:cNvPr>
          <p:cNvSpPr txBox="1"/>
          <p:nvPr/>
        </p:nvSpPr>
        <p:spPr>
          <a:xfrm>
            <a:off x="804547" y="4891010"/>
            <a:ext cx="33138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RA : Return Address Register</a:t>
            </a:r>
          </a:p>
          <a:p>
            <a:r>
              <a:rPr kumimoji="1" lang="en-US" altLang="ko-Kore-KR"/>
              <a:t>SP Stack Pointer Register</a:t>
            </a:r>
          </a:p>
          <a:p>
            <a:r>
              <a:rPr kumimoji="1" lang="en-US" altLang="ko-Kore-KR"/>
              <a:t>GP : Global Pointer Register</a:t>
            </a:r>
          </a:p>
          <a:p>
            <a:r>
              <a:rPr kumimoji="1" lang="en-US" altLang="ko-Kore-KR"/>
              <a:t>TP  : Tread Pointer Register</a:t>
            </a:r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7DF40-297D-FE4F-A676-078E286222A5}"/>
              </a:ext>
            </a:extLst>
          </p:cNvPr>
          <p:cNvSpPr txBox="1"/>
          <p:nvPr/>
        </p:nvSpPr>
        <p:spPr>
          <a:xfrm>
            <a:off x="6317907" y="4891010"/>
            <a:ext cx="48333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T</a:t>
            </a:r>
            <a:r>
              <a:rPr kumimoji="1" lang="en-US" altLang="ko-KR"/>
              <a:t>0~T6 : </a:t>
            </a:r>
            <a:r>
              <a:rPr lang="en" altLang="ko-Kore-KR"/>
              <a:t>temporal registers </a:t>
            </a:r>
            <a:endParaRPr kumimoji="1" lang="en-US" altLang="ko-Kore-KR"/>
          </a:p>
          <a:p>
            <a:r>
              <a:rPr kumimoji="1" lang="en-US" altLang="ko-Kore-KR"/>
              <a:t>S0~S11 : saved registers(call</a:t>
            </a:r>
            <a:r>
              <a:rPr kumimoji="1" lang="en-US" altLang="ko-KR"/>
              <a:t>ee </a:t>
            </a:r>
            <a:r>
              <a:rPr kumimoji="1" lang="en-US" altLang="ko-Kore-KR"/>
              <a:t>saved)</a:t>
            </a:r>
          </a:p>
          <a:p>
            <a:r>
              <a:rPr kumimoji="1" lang="en-US" altLang="ko-Kore-KR"/>
              <a:t>A0~A7 : </a:t>
            </a:r>
            <a:r>
              <a:rPr lang="en" altLang="ko-Kore-KR"/>
              <a:t>function arguments and return value </a:t>
            </a:r>
          </a:p>
        </p:txBody>
      </p:sp>
    </p:spTree>
    <p:extLst>
      <p:ext uri="{BB962C8B-B14F-4D97-AF65-F5344CB8AC3E}">
        <p14:creationId xmlns:p14="http://schemas.microsoft.com/office/powerpoint/2010/main" val="246975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461C5-C9DF-C846-B176-32037D4A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RISC-V </a:t>
            </a:r>
            <a:r>
              <a:rPr kumimoji="1" lang="ko-KR" altLang="en-US"/>
              <a:t>명령어</a:t>
            </a:r>
            <a:endParaRPr kumimoji="1" lang="ko-Kore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D9A5E325-1219-2E49-A12B-33B6F6101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979998"/>
              </p:ext>
            </p:extLst>
          </p:nvPr>
        </p:nvGraphicFramePr>
        <p:xfrm>
          <a:off x="1672810" y="1370012"/>
          <a:ext cx="8846380" cy="462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737">
                  <a:extLst>
                    <a:ext uri="{9D8B030D-6E8A-4147-A177-3AD203B41FA5}">
                      <a16:colId xmlns:a16="http://schemas.microsoft.com/office/drawing/2014/main" val="2199233187"/>
                    </a:ext>
                  </a:extLst>
                </a:gridCol>
                <a:gridCol w="2066349">
                  <a:extLst>
                    <a:ext uri="{9D8B030D-6E8A-4147-A177-3AD203B41FA5}">
                      <a16:colId xmlns:a16="http://schemas.microsoft.com/office/drawing/2014/main" val="3112763459"/>
                    </a:ext>
                  </a:extLst>
                </a:gridCol>
                <a:gridCol w="4873294">
                  <a:extLst>
                    <a:ext uri="{9D8B030D-6E8A-4147-A177-3AD203B41FA5}">
                      <a16:colId xmlns:a16="http://schemas.microsoft.com/office/drawing/2014/main" val="187228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ko-Kore-KR"/>
                        <a:t>OPCODE</a:t>
                      </a:r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DEST, OP1, OP2</a:t>
                      </a:r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/>
                        <a:t>역할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514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/>
                        <a:t>LW</a:t>
                      </a:r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a1, 0(a0)</a:t>
                      </a:r>
                      <a:endParaRPr lang="en" altLang="ko-Kore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주소에 있는 값을 </a:t>
                      </a:r>
                      <a:r>
                        <a:rPr lang="en" altLang="ko-Kore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64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/>
                        <a:t>SW</a:t>
                      </a:r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a1, 0(a0)</a:t>
                      </a:r>
                      <a:endParaRPr lang="en" altLang="ko-Kore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a1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있는 값을 </a:t>
                      </a:r>
                      <a:r>
                        <a:rPr lang="en" altLang="ko-Kore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주소에 저장 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238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/>
                        <a:t>SLLI</a:t>
                      </a:r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a0, a0, 1</a:t>
                      </a:r>
                      <a:endParaRPr lang="en" altLang="ko-Kore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왼쪽으로 </a:t>
                      </a:r>
                      <a:r>
                        <a:rPr lang="ko-KR" alt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쉬프트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 한 값을 </a:t>
                      </a:r>
                      <a:r>
                        <a:rPr lang="en" altLang="ko-Kore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 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762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/>
                        <a:t>SRLI</a:t>
                      </a:r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a0, a0, 1</a:t>
                      </a:r>
                      <a:endParaRPr lang="en" altLang="ko-Kore-KR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오른쪽으로 </a:t>
                      </a:r>
                      <a:r>
                        <a:rPr lang="ko-KR" altLang="en-US" sz="1800" kern="120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쉬프트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번 한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값을 </a:t>
                      </a:r>
                      <a:r>
                        <a:rPr lang="en" altLang="ko-Kore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저장 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5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/>
                        <a:t>XOR</a:t>
                      </a:r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a0, a0, a1</a:t>
                      </a:r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a0 </a:t>
                      </a:r>
                      <a:r>
                        <a:rPr lang="en-US" altLang="ko-KR"/>
                        <a:t>^</a:t>
                      </a:r>
                      <a:r>
                        <a:rPr lang="en-US" altLang="ko-Kore-KR"/>
                        <a:t> a1</a:t>
                      </a:r>
                      <a:r>
                        <a:rPr lang="ko-Kore-KR" altLang="en-US"/>
                        <a:t>을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a0</a:t>
                      </a:r>
                      <a:r>
                        <a:rPr lang="ko-KR" altLang="en-US"/>
                        <a:t>에 저장</a:t>
                      </a:r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590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/>
                        <a:t>ADD</a:t>
                      </a:r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a0, a0, a1</a:t>
                      </a:r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a0+a1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ko-Kore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 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89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/>
                        <a:t>ADDI</a:t>
                      </a:r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a0, a0, 1</a:t>
                      </a:r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a0+1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ko-Kore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a0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</a:t>
                      </a:r>
                      <a:r>
                        <a:rPr lang="en-US" altLang="ko-KR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저장 </a:t>
                      </a:r>
                      <a:endParaRPr lang="ko-KR" alt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590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/>
                        <a:t>SUB</a:t>
                      </a:r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a0, a0, a1</a:t>
                      </a:r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a0-a1</a:t>
                      </a:r>
                      <a:r>
                        <a:rPr lang="ko-KR" altLang="en-US"/>
                        <a:t>을 </a:t>
                      </a:r>
                      <a:r>
                        <a:rPr lang="en-US" altLang="ko-KR"/>
                        <a:t>a0</a:t>
                      </a:r>
                      <a:r>
                        <a:rPr lang="ko-KR" altLang="en-US"/>
                        <a:t>에 저장</a:t>
                      </a:r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59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/>
                        <a:t>LI</a:t>
                      </a:r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a0, 1</a:t>
                      </a:r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a0</a:t>
                      </a:r>
                      <a:r>
                        <a:rPr lang="ko-KR" altLang="en-US"/>
                        <a:t>에 </a:t>
                      </a:r>
                      <a:r>
                        <a:rPr lang="en-US" altLang="ko-KR"/>
                        <a:t>1</a:t>
                      </a:r>
                      <a:r>
                        <a:rPr lang="ko-KR" altLang="en-US"/>
                        <a:t>을 </a:t>
                      </a:r>
                      <a:r>
                        <a:rPr lang="en-US" altLang="ko-KR"/>
                        <a:t>load</a:t>
                      </a:r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229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ko-Kore-KR"/>
                        <a:t>SLTU</a:t>
                      </a:r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a0, a1, a2</a:t>
                      </a:r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/>
                        <a:t>a1 &lt; a2 </a:t>
                      </a:r>
                      <a:r>
                        <a:rPr lang="ko-KR" altLang="en-US"/>
                        <a:t>일 경우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a0</a:t>
                      </a:r>
                      <a:r>
                        <a:rPr lang="ko-KR" altLang="en-US"/>
                        <a:t> 은 </a:t>
                      </a:r>
                      <a:r>
                        <a:rPr lang="en-US" altLang="ko-KR"/>
                        <a:t>1</a:t>
                      </a:r>
                    </a:p>
                    <a:p>
                      <a:r>
                        <a:rPr lang="en-US" altLang="ko-Kore-KR"/>
                        <a:t>a1 &gt; a2</a:t>
                      </a:r>
                      <a:r>
                        <a:rPr lang="ko-KR" altLang="en-US"/>
                        <a:t> 일 경우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a1</a:t>
                      </a:r>
                      <a:r>
                        <a:rPr lang="ko-KR" altLang="en-US"/>
                        <a:t> 은 </a:t>
                      </a:r>
                      <a:r>
                        <a:rPr lang="en-US" altLang="ko-KR"/>
                        <a:t>0</a:t>
                      </a:r>
                    </a:p>
                    <a:p>
                      <a:r>
                        <a:rPr lang="en-US" altLang="ko-Kore-KR"/>
                        <a:t>(</a:t>
                      </a:r>
                      <a:r>
                        <a:rPr lang="ko-KR" altLang="en-US"/>
                        <a:t>캐리 플래그 역할</a:t>
                      </a:r>
                      <a:r>
                        <a:rPr lang="en-US" altLang="ko-KR"/>
                        <a:t>)</a:t>
                      </a:r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276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589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461C5-C9DF-C846-B176-32037D4A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RISC-V</a:t>
            </a:r>
            <a:r>
              <a:rPr kumimoji="1" lang="ko-KR" altLang="en-US"/>
              <a:t>상에서의</a:t>
            </a:r>
            <a:r>
              <a:rPr kumimoji="1" lang="en-US" altLang="ko-Kore-KR"/>
              <a:t> CHAM</a:t>
            </a:r>
            <a:r>
              <a:rPr kumimoji="1" lang="en-US" altLang="ko-KR"/>
              <a:t>-64/128</a:t>
            </a:r>
            <a:r>
              <a:rPr kumimoji="1" lang="en-US" altLang="ko-Kore-KR"/>
              <a:t> </a:t>
            </a:r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3D0103-4E00-874F-B2D6-B2BF729C27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-1237"/>
          <a:stretch/>
        </p:blipFill>
        <p:spPr>
          <a:xfrm>
            <a:off x="7473840" y="1180516"/>
            <a:ext cx="2227264" cy="45686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BF15903-8AB8-1247-9BEB-BB7E6A628E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279"/>
          <a:stretch/>
        </p:blipFill>
        <p:spPr>
          <a:xfrm>
            <a:off x="1104574" y="1335447"/>
            <a:ext cx="3613588" cy="23030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3911C5-8D1D-8047-98FB-B594126093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6276" y="4004002"/>
            <a:ext cx="1517154" cy="23030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6A589F3-704E-934F-A5D4-0AFB8ED8F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4858" y="6061646"/>
            <a:ext cx="1354306" cy="7517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0DC06C1-66E6-694B-9E39-70CD81729F02}"/>
              </a:ext>
            </a:extLst>
          </p:cNvPr>
          <p:cNvSpPr txBox="1"/>
          <p:nvPr/>
        </p:nvSpPr>
        <p:spPr>
          <a:xfrm>
            <a:off x="7703863" y="487091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/>
              <a:t>…</a:t>
            </a:r>
            <a:r>
              <a:rPr kumimoji="1" lang="en-US" altLang="ko-KR"/>
              <a:t>…..</a:t>
            </a:r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6AE82-3167-7942-89EC-058AFA249C63}"/>
              </a:ext>
            </a:extLst>
          </p:cNvPr>
          <p:cNvSpPr txBox="1"/>
          <p:nvPr/>
        </p:nvSpPr>
        <p:spPr>
          <a:xfrm>
            <a:off x="9201302" y="3130548"/>
            <a:ext cx="2757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/>
              <a:t>해당 과정을 총 </a:t>
            </a:r>
            <a:r>
              <a:rPr kumimoji="1" lang="en-US" altLang="ko-KR"/>
              <a:t>11</a:t>
            </a:r>
            <a:r>
              <a:rPr kumimoji="1" lang="ko-KR" altLang="en-US"/>
              <a:t>번 반복</a:t>
            </a:r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60465B9-64FD-DE4E-AA7F-F86AB72F8636}"/>
              </a:ext>
            </a:extLst>
          </p:cNvPr>
          <p:cNvSpPr/>
          <p:nvPr/>
        </p:nvSpPr>
        <p:spPr>
          <a:xfrm>
            <a:off x="7456135" y="2685689"/>
            <a:ext cx="1404086" cy="13183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8282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AFC96D-1D66-B743-8D88-A12D61B1F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73" y="1152525"/>
            <a:ext cx="2907204" cy="506195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2125AA-16AE-7146-8E9A-9173523F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7534" y="1401589"/>
            <a:ext cx="4004533" cy="45638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C5461C5-C9DF-C846-B176-32037D4A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RISC-V</a:t>
            </a:r>
            <a:r>
              <a:rPr kumimoji="1" lang="ko-KR" altLang="en-US"/>
              <a:t>상에서의</a:t>
            </a:r>
            <a:r>
              <a:rPr kumimoji="1" lang="en-US" altLang="ko-Kore-KR"/>
              <a:t> CHAM</a:t>
            </a:r>
            <a:r>
              <a:rPr kumimoji="1" lang="en-US" altLang="ko-KR"/>
              <a:t>-64/128</a:t>
            </a:r>
            <a:r>
              <a:rPr kumimoji="1" lang="en-US" altLang="ko-Kore-KR"/>
              <a:t> </a:t>
            </a:r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0C1E42-C67F-9041-A972-2B94BC257F79}"/>
              </a:ext>
            </a:extLst>
          </p:cNvPr>
          <p:cNvSpPr/>
          <p:nvPr/>
        </p:nvSpPr>
        <p:spPr>
          <a:xfrm>
            <a:off x="8471337" y="1681656"/>
            <a:ext cx="1303284" cy="10615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C96CCFE-850B-3245-A1F1-4DF8021C9DAB}"/>
              </a:ext>
            </a:extLst>
          </p:cNvPr>
          <p:cNvSpPr/>
          <p:nvPr/>
        </p:nvSpPr>
        <p:spPr>
          <a:xfrm>
            <a:off x="1041391" y="1298028"/>
            <a:ext cx="2907204" cy="144517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E6331B-66D5-974A-BFCE-F54162714FA9}"/>
              </a:ext>
            </a:extLst>
          </p:cNvPr>
          <p:cNvSpPr/>
          <p:nvPr/>
        </p:nvSpPr>
        <p:spPr>
          <a:xfrm>
            <a:off x="7823465" y="1878725"/>
            <a:ext cx="618639" cy="667406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06C7E5-12B8-5246-9DE1-569C21F46388}"/>
              </a:ext>
            </a:extLst>
          </p:cNvPr>
          <p:cNvSpPr/>
          <p:nvPr/>
        </p:nvSpPr>
        <p:spPr>
          <a:xfrm>
            <a:off x="1041391" y="2886523"/>
            <a:ext cx="2907204" cy="109689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0DEB48B-A4FD-A24A-A427-ADFF84759F10}"/>
              </a:ext>
            </a:extLst>
          </p:cNvPr>
          <p:cNvSpPr/>
          <p:nvPr/>
        </p:nvSpPr>
        <p:spPr>
          <a:xfrm>
            <a:off x="1120219" y="3352799"/>
            <a:ext cx="2285133" cy="409903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002E7-0BFD-6E45-9150-14EE04CF7F50}"/>
              </a:ext>
            </a:extLst>
          </p:cNvPr>
          <p:cNvSpPr txBox="1"/>
          <p:nvPr/>
        </p:nvSpPr>
        <p:spPr>
          <a:xfrm>
            <a:off x="2784604" y="6468504"/>
            <a:ext cx="8893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err="1"/>
              <a:t>risc</a:t>
            </a:r>
            <a:r>
              <a:rPr kumimoji="1" lang="en-US" altLang="ko-KR" sz="1200"/>
              <a:t>-v </a:t>
            </a:r>
            <a:r>
              <a:rPr kumimoji="1" lang="en-US" altLang="ko-KR" sz="1200" err="1"/>
              <a:t>pipo</a:t>
            </a:r>
            <a:r>
              <a:rPr kumimoji="1" lang="en-US" altLang="ko-KR" sz="1200"/>
              <a:t> </a:t>
            </a:r>
            <a:r>
              <a:rPr kumimoji="1" lang="ko-KR" altLang="en-US" sz="1200" err="1"/>
              <a:t>병렬구현</a:t>
            </a:r>
            <a:r>
              <a:rPr kumimoji="1" lang="en-US" altLang="ko-KR" sz="1200"/>
              <a:t> : https://</a:t>
            </a:r>
            <a:r>
              <a:rPr kumimoji="1" lang="en-US" altLang="ko-KR" sz="1200" err="1"/>
              <a:t>www.youtube.com</a:t>
            </a:r>
            <a:r>
              <a:rPr kumimoji="1" lang="en-US" altLang="ko-KR" sz="1200"/>
              <a:t>/</a:t>
            </a:r>
            <a:r>
              <a:rPr kumimoji="1" lang="en-US" altLang="ko-KR" sz="1200" err="1"/>
              <a:t>watch?v</a:t>
            </a:r>
            <a:r>
              <a:rPr kumimoji="1" lang="en-US" altLang="ko-KR" sz="1200"/>
              <a:t>=mUiw8J32Ag4&amp;list=PLdOq9g7U6Pdt5ZlWeffEU-ViDUS6j-jFS&amp;index=2</a:t>
            </a:r>
            <a:endParaRPr kumimoji="1" lang="ko-Kore-KR" altLang="en-US" sz="120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60D4B0A-1E03-F445-817A-B1ADF0A0ABD9}"/>
              </a:ext>
            </a:extLst>
          </p:cNvPr>
          <p:cNvCxnSpPr>
            <a:stCxn id="15" idx="3"/>
          </p:cNvCxnSpPr>
          <p:nvPr/>
        </p:nvCxnSpPr>
        <p:spPr>
          <a:xfrm flipV="1">
            <a:off x="3405352" y="3543528"/>
            <a:ext cx="693561" cy="14223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3DB49CD-5CA8-3C41-BC91-C3425136DDE8}"/>
              </a:ext>
            </a:extLst>
          </p:cNvPr>
          <p:cNvSpPr txBox="1"/>
          <p:nvPr/>
        </p:nvSpPr>
        <p:spPr>
          <a:xfrm>
            <a:off x="4165045" y="3379193"/>
            <a:ext cx="2236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/>
              <a:t>8bit </a:t>
            </a:r>
            <a:r>
              <a:rPr kumimoji="1" lang="en-US" altLang="ko-KR" err="1"/>
              <a:t>avr</a:t>
            </a:r>
            <a:r>
              <a:rPr kumimoji="1" lang="ko-KR" altLang="en-US"/>
              <a:t>의 </a:t>
            </a:r>
            <a:r>
              <a:rPr kumimoji="1" lang="en-US" altLang="ko-KR"/>
              <a:t>ADC</a:t>
            </a:r>
            <a:r>
              <a:rPr kumimoji="1" lang="ko-KR" altLang="en-US"/>
              <a:t> 역할</a:t>
            </a:r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1969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5461C5-C9DF-C846-B176-32037D4A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/>
              <a:t>RISC-V</a:t>
            </a:r>
            <a:r>
              <a:rPr kumimoji="1" lang="ko-KR" altLang="en-US"/>
              <a:t>상에서의</a:t>
            </a:r>
            <a:r>
              <a:rPr kumimoji="1" lang="en-US" altLang="ko-Kore-KR"/>
              <a:t> CHAM</a:t>
            </a:r>
            <a:r>
              <a:rPr kumimoji="1" lang="en-US" altLang="ko-KR"/>
              <a:t>-64/128</a:t>
            </a:r>
            <a:r>
              <a:rPr kumimoji="1" lang="en-US" altLang="ko-Kore-KR"/>
              <a:t> </a:t>
            </a:r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AFC96D-1D66-B743-8D88-A12D61B1F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73" y="1152525"/>
            <a:ext cx="2907204" cy="50619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FB6E9B-0A39-D049-B347-44F597AEB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152525"/>
            <a:ext cx="2907205" cy="5104511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6F9CFAB-63C5-5E49-8E32-F5898DA41D1F}"/>
              </a:ext>
            </a:extLst>
          </p:cNvPr>
          <p:cNvSpPr/>
          <p:nvPr/>
        </p:nvSpPr>
        <p:spPr>
          <a:xfrm>
            <a:off x="1028860" y="1492470"/>
            <a:ext cx="7705237" cy="76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9BF712A-AB09-D94F-9826-BDB57804590E}"/>
              </a:ext>
            </a:extLst>
          </p:cNvPr>
          <p:cNvSpPr/>
          <p:nvPr/>
        </p:nvSpPr>
        <p:spPr>
          <a:xfrm>
            <a:off x="1028860" y="4020206"/>
            <a:ext cx="7705237" cy="7621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09672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6814382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Lap_cle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CraftLap_clean" id="{D7529A26-E4BA-5C4D-9972-8B27839D9FBC}" vid="{1C755149-2AFD-A64D-B097-C70C7CE0EF47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CryptoCraftLap_clean</Template>
  <TotalTime>0</TotalTime>
  <Words>429</Words>
  <Application>Microsoft Macintosh PowerPoint</Application>
  <PresentationFormat>와이드스크린</PresentationFormat>
  <Paragraphs>147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Calibri</vt:lpstr>
      <vt:lpstr>CryptoCraftLap_clean</vt:lpstr>
      <vt:lpstr>제목 테마</vt:lpstr>
      <vt:lpstr>RISC-V 상에서의 CHAM-64/128 구현</vt:lpstr>
      <vt:lpstr>CHAM</vt:lpstr>
      <vt:lpstr>RISC-V</vt:lpstr>
      <vt:lpstr>RISC-V 명령어</vt:lpstr>
      <vt:lpstr>RISC-V상에서의 CHAM-64/128 </vt:lpstr>
      <vt:lpstr>RISC-V상에서의 CHAM-64/128 </vt:lpstr>
      <vt:lpstr>RISC-V상에서의 CHAM-64/128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심민주</dc:creator>
  <cp:lastModifiedBy>심민주</cp:lastModifiedBy>
  <cp:revision>1</cp:revision>
  <dcterms:created xsi:type="dcterms:W3CDTF">2021-09-26T09:31:19Z</dcterms:created>
  <dcterms:modified xsi:type="dcterms:W3CDTF">2021-09-26T19:23:33Z</dcterms:modified>
</cp:coreProperties>
</file>