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1"/>
  </p:notesMasterIdLst>
  <p:handoutMasterIdLst>
    <p:handoutMasterId r:id="rId12"/>
  </p:handoutMasterIdLst>
  <p:sldIdLst>
    <p:sldId id="269" r:id="rId2"/>
    <p:sldId id="314" r:id="rId3"/>
    <p:sldId id="321" r:id="rId4"/>
    <p:sldId id="322" r:id="rId5"/>
    <p:sldId id="323" r:id="rId6"/>
    <p:sldId id="316" r:id="rId7"/>
    <p:sldId id="315" r:id="rId8"/>
    <p:sldId id="319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81" autoAdjust="0"/>
    <p:restoredTop sz="92022"/>
  </p:normalViewPr>
  <p:slideViewPr>
    <p:cSldViewPr snapToGrid="0">
      <p:cViewPr varScale="1">
        <p:scale>
          <a:sx n="114" d="100"/>
          <a:sy n="114" d="100"/>
        </p:scale>
        <p:origin x="184" y="8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2025. 8. 25.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2025. 8. 25.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1014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sz="4800" dirty="0"/>
              <a:t>HIGH PERFORMANCE QUANTUM MODULAR MULTIPLIERS </a:t>
            </a:r>
            <a:r>
              <a:rPr lang="ko-KR" altLang="en-US" sz="4800" dirty="0"/>
              <a:t>논문리뷰</a:t>
            </a: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3600" dirty="0"/>
              <a:t>https://</a:t>
            </a:r>
            <a:r>
              <a:rPr lang="en-US" altLang="ko-KR" sz="3600" dirty="0" err="1"/>
              <a:t>youtu.be</a:t>
            </a:r>
            <a:r>
              <a:rPr lang="en-US" altLang="ko-KR" sz="3600" dirty="0"/>
              <a:t>/4EWO0-UFO-g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E9B4B-ABFC-9523-4566-8E2259CB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multiplication: In-place, Out-of-place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E8561A-964E-DBD0-9F34-A9F88E4DE4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00675"/>
          </a:xfrm>
        </p:spPr>
        <p:txBody>
          <a:bodyPr/>
          <a:lstStyle/>
          <a:p>
            <a:r>
              <a:rPr kumimoji="1" lang="en-US" altLang="ko-KR" dirty="0"/>
              <a:t>Out-of-place (</a:t>
            </a:r>
            <a:r>
              <a:rPr kumimoji="1" lang="ko-KR" altLang="en-US" dirty="0"/>
              <a:t>일반적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In-place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C11A3A4-C5A2-F635-0CA2-C49126CFE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701799"/>
            <a:ext cx="3327400" cy="48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15354C6-BC4E-F0E8-97C2-CCE380E66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3852862"/>
            <a:ext cx="8321912" cy="482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08FC24-D7E0-E32A-C991-30FDFD71AB0D}"/>
              </a:ext>
            </a:extLst>
          </p:cNvPr>
          <p:cNvSpPr txBox="1"/>
          <p:nvPr/>
        </p:nvSpPr>
        <p:spPr>
          <a:xfrm>
            <a:off x="0" y="6553200"/>
            <a:ext cx="84529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ko-KR" sz="1200" dirty="0"/>
              <a:t>Rines, Rich, and Isaac Chuang. "High performance quantum modular multipliers." </a:t>
            </a:r>
            <a:r>
              <a:rPr lang="en" altLang="ko-KR" sz="1200" i="1" dirty="0" err="1"/>
              <a:t>arXiv</a:t>
            </a:r>
            <a:r>
              <a:rPr lang="en" altLang="ko-KR" sz="1200" i="1" dirty="0"/>
              <a:t> preprint arXiv:1801.01081</a:t>
            </a:r>
            <a:r>
              <a:rPr lang="en" altLang="ko-KR" sz="1200" dirty="0"/>
              <a:t> (2018).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52269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687CB-2C7F-53D0-D5A9-25E19D426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B14099-C0E2-1F59-7589-B4DE92A77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Basic multiplication: In-place, Out-of-place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493D5D-6E3A-B847-01E0-2DBF2AB29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00675"/>
          </a:xfrm>
        </p:spPr>
        <p:txBody>
          <a:bodyPr/>
          <a:lstStyle/>
          <a:p>
            <a:r>
              <a:rPr kumimoji="1" lang="en-US" altLang="ko-KR" dirty="0"/>
              <a:t>Out-of-place (</a:t>
            </a:r>
            <a:r>
              <a:rPr kumimoji="1" lang="ko-KR" altLang="en-US" dirty="0"/>
              <a:t>일반적</a:t>
            </a:r>
            <a:r>
              <a:rPr kumimoji="1" lang="en-US" altLang="ko-KR" dirty="0"/>
              <a:t>)</a:t>
            </a:r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r>
              <a:rPr kumimoji="1" lang="en-US" altLang="ko-KR" dirty="0"/>
              <a:t>In-place</a:t>
            </a:r>
          </a:p>
          <a:p>
            <a:endParaRPr kumimoji="1" lang="en-US" altLang="ko-KR" dirty="0"/>
          </a:p>
          <a:p>
            <a:pPr lvl="1"/>
            <a:endParaRPr kumimoji="1" lang="en-US" altLang="ko-KR" dirty="0"/>
          </a:p>
          <a:p>
            <a:pPr lvl="1"/>
            <a:r>
              <a:rPr kumimoji="1" lang="ko-KR" altLang="en-US" sz="2000" dirty="0"/>
              <a:t>입력 </a:t>
            </a:r>
            <a:r>
              <a:rPr kumimoji="1" lang="en-US" altLang="ko-KR" sz="2000" dirty="0"/>
              <a:t>y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결과값으로 덮어 </a:t>
            </a:r>
            <a:r>
              <a:rPr kumimoji="1" lang="ko-KR" altLang="en-US" sz="2000" dirty="0" err="1"/>
              <a:t>써야함</a:t>
            </a:r>
            <a:r>
              <a:rPr kumimoji="1" lang="ko-KR" altLang="en-US" sz="2000" dirty="0"/>
              <a:t>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연산과정에서 남은 </a:t>
            </a:r>
            <a:r>
              <a:rPr kumimoji="1" lang="en-US" altLang="ko-KR" sz="2000" dirty="0">
                <a:sym typeface="Wingdings" pitchFamily="2" charset="2"/>
              </a:rPr>
              <a:t>garbage(y)</a:t>
            </a:r>
            <a:r>
              <a:rPr kumimoji="1" lang="ko-KR" altLang="en-US" sz="2000" dirty="0">
                <a:sym typeface="Wingdings" pitchFamily="2" charset="2"/>
              </a:rPr>
              <a:t> 삭제</a:t>
            </a:r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9630517-4549-6C93-2EA0-EA1AB4918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100" y="1701799"/>
            <a:ext cx="3327400" cy="4826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5C854B9-012A-94A5-A991-10209CA9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100" y="3852862"/>
            <a:ext cx="8321912" cy="4826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8F2905A1-517B-DD7A-4F9C-E74C10B81453}"/>
              </a:ext>
            </a:extLst>
          </p:cNvPr>
          <p:cNvSpPr/>
          <p:nvPr/>
        </p:nvSpPr>
        <p:spPr>
          <a:xfrm>
            <a:off x="1054100" y="1701799"/>
            <a:ext cx="3327400" cy="482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9F08F9-5074-5327-F806-C0C1670DAA28}"/>
              </a:ext>
            </a:extLst>
          </p:cNvPr>
          <p:cNvSpPr/>
          <p:nvPr/>
        </p:nvSpPr>
        <p:spPr>
          <a:xfrm>
            <a:off x="1054100" y="3852862"/>
            <a:ext cx="3213100" cy="482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8163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164CA-2F9A-DF09-5983-1CF5DFAF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Division-based Modular Multiplication</a:t>
            </a:r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580EB7C-D80B-D9D4-2062-33E5CCAD545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kumimoji="1" lang="ko-KR" altLang="en-US" sz="3000" dirty="0"/>
                  <a:t>일반 곱셈 결과 </a:t>
                </a:r>
                <a:r>
                  <a:rPr kumimoji="1" lang="en-US" altLang="ko-KR" sz="3000" dirty="0"/>
                  <a:t>t = </a:t>
                </a:r>
                <a:r>
                  <a:rPr kumimoji="1" lang="en-US" altLang="ko-KR" sz="3000" dirty="0" err="1"/>
                  <a:t>Xy</a:t>
                </a:r>
                <a:r>
                  <a:rPr kumimoji="1" lang="ko-KR" altLang="en-US" sz="3000" dirty="0"/>
                  <a:t>을 연산 </a:t>
                </a:r>
                <a:r>
                  <a:rPr kumimoji="1" lang="en-US" altLang="ko-KR" sz="3000" dirty="0">
                    <a:sym typeface="Wingdings" pitchFamily="2" charset="2"/>
                  </a:rPr>
                  <a:t></a:t>
                </a:r>
                <a:r>
                  <a:rPr kumimoji="1" lang="ko-KR" altLang="en-US" sz="3000" dirty="0"/>
                  <a:t> </a:t>
                </a:r>
                <a:r>
                  <a:rPr kumimoji="1" lang="en" altLang="ko-KR" sz="3000" dirty="0"/>
                  <a:t>Quantum Division </a:t>
                </a:r>
                <a:r>
                  <a:rPr kumimoji="1" lang="en-US" altLang="ko-KR" sz="3000" dirty="0"/>
                  <a:t>(</a:t>
                </a:r>
                <a:r>
                  <a:rPr kumimoji="1" lang="en" altLang="ko-KR" sz="3000" dirty="0"/>
                  <a:t>Q-DIV)</a:t>
                </a:r>
                <a:r>
                  <a:rPr kumimoji="1" lang="ko-KR" altLang="en-US" sz="3000" dirty="0" err="1"/>
                  <a:t>으로</a:t>
                </a:r>
                <a:r>
                  <a:rPr kumimoji="1" lang="ko-KR" altLang="en-US" sz="3000" dirty="0"/>
                  <a:t>   </a:t>
                </a:r>
                <a:endParaRPr kumimoji="1" lang="en-US" altLang="ko-KR" sz="3000" dirty="0"/>
              </a:p>
              <a:p>
                <a:pPr marL="0" indent="0">
                  <a:buNone/>
                </a:pPr>
                <a:r>
                  <a:rPr kumimoji="1" lang="en-US" altLang="ko-KR" sz="3000" dirty="0"/>
                  <a:t>   t mod N</a:t>
                </a:r>
                <a:r>
                  <a:rPr kumimoji="1" lang="ko-KR" altLang="en-US" sz="3000" dirty="0"/>
                  <a:t> 계산</a:t>
                </a:r>
                <a:endParaRPr kumimoji="1" lang="en-US" altLang="ko-KR" sz="3000" dirty="0"/>
              </a:p>
              <a:p>
                <a:endParaRPr kumimoji="1" lang="en-US" altLang="ko-KR" dirty="0"/>
              </a:p>
              <a:p>
                <a:pPr marL="914400" lvl="1" indent="-457200">
                  <a:buAutoNum type="arabicPeriod"/>
                </a:pPr>
                <a:r>
                  <a:rPr kumimoji="1" lang="en-US" altLang="ko-KR" dirty="0"/>
                  <a:t>Multiplication</a:t>
                </a:r>
              </a:p>
              <a:p>
                <a:pPr marL="914400" lvl="1" indent="-457200">
                  <a:buAutoNum type="arabicPeriod"/>
                </a:pPr>
                <a:endParaRPr kumimoji="1" lang="en-US" altLang="ko-KR" dirty="0"/>
              </a:p>
              <a:p>
                <a:pPr marL="914400" lvl="1" indent="-457200">
                  <a:buAutoNum type="arabicPeriod"/>
                </a:pPr>
                <a:endParaRPr kumimoji="1" lang="en-US" altLang="ko-KR" dirty="0"/>
              </a:p>
              <a:p>
                <a:pPr marL="914400" lvl="1" indent="-457200">
                  <a:buAutoNum type="arabicPeriod"/>
                </a:pPr>
                <a:r>
                  <a:rPr kumimoji="1" lang="en-US" altLang="ko-KR" dirty="0"/>
                  <a:t>Division (Q-DIV)</a:t>
                </a:r>
              </a:p>
              <a:p>
                <a:pPr lvl="2"/>
                <a:r>
                  <a:rPr kumimoji="1" lang="en-US" altLang="ko-KR" dirty="0"/>
                  <a:t>t</a:t>
                </a:r>
                <a:r>
                  <a:rPr kumimoji="1" lang="ko-KR" altLang="en-US" dirty="0" err="1"/>
                  <a:t>에</a:t>
                </a:r>
                <a:r>
                  <a:rPr kumimoji="1" lang="ko-KR" altLang="en-US" dirty="0"/>
                  <a:t> 대해 </a:t>
                </a:r>
                <a:r>
                  <a:rPr kumimoji="1" lang="en-US" altLang="ko-KR" dirty="0"/>
                  <a:t>N</a:t>
                </a:r>
                <a:r>
                  <a:rPr kumimoji="1" lang="ko-KR" altLang="en-US" dirty="0"/>
                  <a:t> 빼기 반복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반복 수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kumimoji="1" lang="en-US" altLang="ko-KR" dirty="0"/>
                  <a:t>)</a:t>
                </a:r>
              </a:p>
              <a:p>
                <a:pPr lvl="2"/>
                <a:r>
                  <a:rPr kumimoji="1" lang="ko-KR" altLang="en-US" dirty="0"/>
                  <a:t>결과의 부호</a:t>
                </a:r>
                <a:r>
                  <a:rPr kumimoji="1" lang="en-US" altLang="ko-KR" dirty="0"/>
                  <a:t>(MSB)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1</a:t>
                </a:r>
                <a:r>
                  <a:rPr kumimoji="1" lang="ko-KR" altLang="en-US" dirty="0"/>
                  <a:t>이면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 err="1"/>
                  <a:t>uncompute</a:t>
                </a:r>
                <a:endParaRPr kumimoji="1" lang="en-US" altLang="ko-KR" dirty="0"/>
              </a:p>
              <a:p>
                <a:pPr lvl="2"/>
                <a:r>
                  <a:rPr kumimoji="1" lang="ko-KR" altLang="en-US" dirty="0"/>
                  <a:t>결과의 부호</a:t>
                </a:r>
                <a:r>
                  <a:rPr kumimoji="1" lang="en-US" altLang="ko-KR" dirty="0"/>
                  <a:t>(MSB)</a:t>
                </a:r>
                <a:r>
                  <a:rPr kumimoji="1" lang="ko-KR" altLang="en-US" dirty="0"/>
                  <a:t>가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이면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유지</a:t>
                </a:r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t=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	(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비트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비트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R" dirty="0"/>
              </a:p>
              <a:p>
                <a:pPr lvl="2"/>
                <a:endParaRPr kumimoji="1" lang="en-US" altLang="ko-KR" dirty="0"/>
              </a:p>
              <a:p>
                <a:pPr marL="457200" lvl="1" indent="0">
                  <a:buNone/>
                </a:pPr>
                <a:r>
                  <a:rPr kumimoji="1" lang="en-US" altLang="ko-KR" dirty="0"/>
                  <a:t>3.</a:t>
                </a:r>
                <a:r>
                  <a:rPr kumimoji="1" lang="ko-KR" altLang="en-US" dirty="0"/>
                  <a:t> </a:t>
                </a:r>
                <a:r>
                  <a:rPr kumimoji="1" lang="en" altLang="ko-KR" dirty="0" err="1"/>
                  <a:t>Uncomputation</a:t>
                </a:r>
                <a:endParaRPr kumimoji="1" lang="en" altLang="ko-KR" dirty="0"/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en-US" altLang="ko-KR" dirty="0"/>
                  <a:t>  </a:t>
                </a:r>
                <a:r>
                  <a:rPr kumimoji="1" lang="en-US" altLang="ko-KR" dirty="0">
                    <a:sym typeface="Wingdings" pitchFamily="2" charset="2"/>
                  </a:rPr>
                  <a:t> </a:t>
                </a:r>
                <a:r>
                  <a:rPr kumimoji="1" lang="ko-KR" altLang="en-US" dirty="0">
                    <a:sym typeface="Wingdings" pitchFamily="2" charset="2"/>
                  </a:rPr>
                  <a:t>여기서 </a:t>
                </a:r>
                <a:r>
                  <a:rPr kumimoji="1" lang="en-US" altLang="ko-KR" dirty="0">
                    <a:sym typeface="Wingdings" pitchFamily="2" charset="2"/>
                  </a:rPr>
                  <a:t>q </a:t>
                </a:r>
                <a:r>
                  <a:rPr kumimoji="1" lang="ko-KR" altLang="en-US" dirty="0">
                    <a:sym typeface="Wingdings" pitchFamily="2" charset="2"/>
                  </a:rPr>
                  <a:t>는 </a:t>
                </a:r>
                <a:r>
                  <a:rPr kumimoji="1" lang="en-US" altLang="ko-KR" dirty="0">
                    <a:sym typeface="Wingdings" pitchFamily="2" charset="2"/>
                  </a:rPr>
                  <a:t>garbage</a:t>
                </a:r>
              </a:p>
              <a:p>
                <a:pPr lvl="2"/>
                <a:r>
                  <a:rPr kumimoji="1" lang="en-US" altLang="ko-KR" dirty="0"/>
                  <a:t>qN</a:t>
                </a:r>
                <a:r>
                  <a:rPr kumimoji="1" lang="en-US" altLang="ko-KR" dirty="0" err="1"/>
                  <a:t>+r</a:t>
                </a:r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= t </a:t>
                </a:r>
                <a:r>
                  <a:rPr kumimoji="1" lang="ko-KR" altLang="en-US" dirty="0"/>
                  <a:t>로 복구한 뒤</a:t>
                </a:r>
                <a:r>
                  <a:rPr kumimoji="1" lang="en-US" altLang="ko-KR" dirty="0"/>
                  <a:t>, Q-MAC </a:t>
                </a:r>
                <a:r>
                  <a:rPr kumimoji="1" lang="ko-KR" altLang="en-US" dirty="0" err="1"/>
                  <a:t>역연산</a:t>
                </a:r>
                <a:r>
                  <a:rPr kumimoji="1" lang="ko-KR" altLang="en-US" dirty="0"/>
                  <a:t> 실행 </a:t>
                </a:r>
                <a:r>
                  <a:rPr kumimoji="1" lang="en-US" altLang="ko-KR" dirty="0"/>
                  <a:t>: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⟩"/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q</a:t>
                </a:r>
                <a:r>
                  <a:rPr kumimoji="1" lang="ko-KR" altLang="en-US" dirty="0"/>
                  <a:t> 정리</a:t>
                </a:r>
                <a:r>
                  <a:rPr kumimoji="1" lang="en-US" altLang="ko-KR" dirty="0"/>
                  <a:t>(clean) </a:t>
                </a:r>
                <a:r>
                  <a:rPr kumimoji="1" lang="en-US" altLang="ko-KR" dirty="0">
                    <a:sym typeface="Wingdings" pitchFamily="2" charset="2"/>
                  </a:rPr>
                  <a:t>: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d>
                      <m:dPr>
                        <m:begChr m:val=""/>
                        <m:endChr m:val="⟩"/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kumimoji="1" lang="en-US" altLang="ko-KR" dirty="0"/>
                  <a:t> </a:t>
                </a:r>
              </a:p>
              <a:p>
                <a:pPr lvl="2"/>
                <a:endParaRPr kumimoji="1" lang="en" altLang="ko-KR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580EB7C-D80B-D9D4-2062-33E5CCAD5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489" b="-90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3C1868E3-9228-7602-DA65-80EA8AA0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0667" y="2681484"/>
            <a:ext cx="3413124" cy="497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74774E-8BD1-F962-1F67-CF02D23B41F9}"/>
              </a:ext>
            </a:extLst>
          </p:cNvPr>
          <p:cNvSpPr txBox="1"/>
          <p:nvPr/>
        </p:nvSpPr>
        <p:spPr>
          <a:xfrm>
            <a:off x="6393791" y="2730410"/>
            <a:ext cx="13484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/>
              <a:t>( t = </a:t>
            </a:r>
            <a:r>
              <a:rPr kumimoji="1" lang="en-US" altLang="ko-KR" sz="2000" dirty="0" err="1"/>
              <a:t>qN+r</a:t>
            </a:r>
            <a:r>
              <a:rPr kumimoji="1" lang="en-US" altLang="ko-KR" sz="2000" dirty="0"/>
              <a:t>)</a:t>
            </a:r>
            <a:endParaRPr kumimoji="1" lang="ko-KR" alt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B5A17-D948-4AE4-68B2-4BCAFC2AE73C}"/>
              </a:ext>
            </a:extLst>
          </p:cNvPr>
          <p:cNvSpPr txBox="1"/>
          <p:nvPr/>
        </p:nvSpPr>
        <p:spPr>
          <a:xfrm>
            <a:off x="3914421" y="2404485"/>
            <a:ext cx="15456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*</a:t>
            </a:r>
            <a:r>
              <a:rPr kumimoji="1" lang="en-US" altLang="ko-KR" sz="1200" dirty="0"/>
              <a:t>Q-MAC : </a:t>
            </a:r>
            <a:r>
              <a:rPr kumimoji="1" lang="ko-KR" altLang="en-US" sz="1200" dirty="0" err="1"/>
              <a:t>누산</a:t>
            </a:r>
            <a:r>
              <a:rPr kumimoji="1" lang="ko-KR" altLang="en-US" sz="1200" dirty="0"/>
              <a:t> 곱셈</a:t>
            </a:r>
          </a:p>
        </p:txBody>
      </p:sp>
    </p:spTree>
    <p:extLst>
      <p:ext uri="{BB962C8B-B14F-4D97-AF65-F5344CB8AC3E}">
        <p14:creationId xmlns:p14="http://schemas.microsoft.com/office/powerpoint/2010/main" val="23320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723EC9-CF31-B8F0-D7EF-B6AA1CE80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R" dirty="0"/>
              <a:t>Montgomery Modular Multiplication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5D5010-5633-BC67-5EFF-B4EE8B840D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dirty="0"/>
              <a:t>몽고메리 기법은 나눗셈을 직접 하지 않고</a:t>
            </a:r>
            <a:r>
              <a:rPr kumimoji="1" lang="en-US" altLang="ko-KR" dirty="0"/>
              <a:t>, shift</a:t>
            </a:r>
            <a:r>
              <a:rPr kumimoji="1" lang="ko-KR" altLang="en-US" dirty="0"/>
              <a:t> 연산으로 대체</a:t>
            </a:r>
            <a:endParaRPr kumimoji="1" lang="en-US" altLang="ko-KR" dirty="0"/>
          </a:p>
          <a:p>
            <a:r>
              <a:rPr kumimoji="1" lang="ko-KR" altLang="en-US" dirty="0"/>
              <a:t>각 단계에서 </a:t>
            </a:r>
            <a:r>
              <a:rPr kumimoji="1" lang="en-US" altLang="ko-KR" dirty="0"/>
              <a:t>“LSB </a:t>
            </a:r>
            <a:r>
              <a:rPr kumimoji="1" lang="ko-KR" altLang="en-US" dirty="0"/>
              <a:t>확인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</a:t>
            </a:r>
            <a:r>
              <a:rPr kumimoji="1" lang="en-US" altLang="ko-KR" dirty="0"/>
              <a:t>“LSB</a:t>
            </a:r>
            <a:r>
              <a:rPr kumimoji="1" lang="ko-KR" altLang="en-US" dirty="0"/>
              <a:t>가 </a:t>
            </a:r>
            <a:r>
              <a:rPr kumimoji="1" lang="en-US" altLang="ko-KR" dirty="0"/>
              <a:t>1</a:t>
            </a:r>
            <a:r>
              <a:rPr kumimoji="1" lang="ko-KR" altLang="en-US" dirty="0"/>
              <a:t>일</a:t>
            </a:r>
            <a:r>
              <a:rPr kumimoji="1" lang="en-US" altLang="ko-KR" dirty="0"/>
              <a:t> </a:t>
            </a:r>
            <a:r>
              <a:rPr kumimoji="1" lang="ko-KR" altLang="en-US" dirty="0"/>
              <a:t>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p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더함</a:t>
            </a:r>
            <a:r>
              <a:rPr kumimoji="1" lang="en-US" altLang="ko-KR" dirty="0"/>
              <a:t>”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“/2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(shift)”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49E3C3-0A35-23A7-9089-C3657C4D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789" y="2170358"/>
            <a:ext cx="8302421" cy="39516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54ED90-DA09-24C2-93DC-FC8D713BA5B8}"/>
              </a:ext>
            </a:extLst>
          </p:cNvPr>
          <p:cNvSpPr txBox="1"/>
          <p:nvPr/>
        </p:nvSpPr>
        <p:spPr>
          <a:xfrm>
            <a:off x="4673054" y="6081218"/>
            <a:ext cx="28536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/>
              <a:t>Montgomery multiplication [1]</a:t>
            </a:r>
            <a:endParaRPr kumimoji="1" lang="ko-KR" altLang="en-US" sz="16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CCF814-7CE6-1A96-BF1C-9C1D2C1AFB86}"/>
              </a:ext>
            </a:extLst>
          </p:cNvPr>
          <p:cNvSpPr/>
          <p:nvPr/>
        </p:nvSpPr>
        <p:spPr>
          <a:xfrm>
            <a:off x="3200399" y="3514723"/>
            <a:ext cx="1274279" cy="16287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D9BA92-E1B3-6347-0F95-339E5A5FAC87}"/>
              </a:ext>
            </a:extLst>
          </p:cNvPr>
          <p:cNvSpPr/>
          <p:nvPr/>
        </p:nvSpPr>
        <p:spPr>
          <a:xfrm>
            <a:off x="4821718" y="3514723"/>
            <a:ext cx="1274279" cy="189684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18D0FF1-5AB5-C233-278E-7DDA681633AC}"/>
              </a:ext>
            </a:extLst>
          </p:cNvPr>
          <p:cNvSpPr/>
          <p:nvPr/>
        </p:nvSpPr>
        <p:spPr>
          <a:xfrm>
            <a:off x="6743044" y="3514723"/>
            <a:ext cx="1443695" cy="257719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4E0CF-A8A4-5E29-05EA-8AB5F5E595DD}"/>
              </a:ext>
            </a:extLst>
          </p:cNvPr>
          <p:cNvSpPr txBox="1"/>
          <p:nvPr/>
        </p:nvSpPr>
        <p:spPr>
          <a:xfrm>
            <a:off x="0" y="6464131"/>
            <a:ext cx="12192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100" dirty="0"/>
              <a:t>[1] </a:t>
            </a:r>
            <a:r>
              <a:rPr kumimoji="1" lang="en-US" altLang="ko-KR" sz="1100" dirty="0" err="1"/>
              <a:t>Roetteler</a:t>
            </a:r>
            <a:r>
              <a:rPr kumimoji="1" lang="en-US" altLang="ko-KR" sz="1100" dirty="0"/>
              <a:t>, Martin, et al. "Quantum resource estimates for computing elliptic curve discrete logarithms." International Conference on the Theory and Application of Cryptology and Information Security. Cham: Springer International Publishing, 2017.</a:t>
            </a:r>
            <a:endParaRPr kumimoji="1"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51044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71EA1-B1DF-A94D-5334-1300D2B87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BDA7A6-6EAF-8355-844C-62DFE4CB5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Controlled Modular Multiplication (In-place)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EF3874-E0A7-DE1A-2B88-3D1ADEDED8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r>
              <a:rPr kumimoji="1" lang="en-US" altLang="ko-Kore-KR" dirty="0"/>
              <a:t>Controlled SWAP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Fredkin) – </a:t>
            </a:r>
            <a:r>
              <a:rPr kumimoji="1" lang="ko-KR" altLang="en-US" dirty="0"/>
              <a:t>일반적으로 </a:t>
            </a:r>
            <a:r>
              <a:rPr kumimoji="1" lang="en-US" altLang="ko-KR" dirty="0"/>
              <a:t>in-place </a:t>
            </a:r>
            <a:r>
              <a:rPr kumimoji="1" lang="ko-KR" altLang="en-US" dirty="0"/>
              <a:t>에서 사용</a:t>
            </a:r>
            <a:endParaRPr kumimoji="1" lang="en-US" altLang="ko-Kore-KR" dirty="0"/>
          </a:p>
          <a:p>
            <a:pPr marL="457200" lvl="1" indent="0">
              <a:buNone/>
            </a:pPr>
            <a:r>
              <a:rPr kumimoji="1" lang="en-US" altLang="ko-Kore-KR" dirty="0"/>
              <a:t>1.  </a:t>
            </a:r>
            <a:r>
              <a:rPr kumimoji="1" lang="ko-KR" altLang="en-US" dirty="0"/>
              <a:t>제어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q = 1</a:t>
            </a:r>
            <a:r>
              <a:rPr kumimoji="1" lang="ko-KR" altLang="en-US" dirty="0"/>
              <a:t> 일 때</a:t>
            </a:r>
            <a:r>
              <a:rPr kumimoji="1" lang="en-US" altLang="ko-KR" dirty="0"/>
              <a:t>,</a:t>
            </a:r>
            <a:r>
              <a:rPr kumimoji="1" lang="ko-KR" altLang="en-US" dirty="0"/>
              <a:t>  </a:t>
            </a:r>
            <a:r>
              <a:rPr kumimoji="1" lang="en-US" altLang="ko-KR" dirty="0"/>
              <a:t>0</a:t>
            </a:r>
            <a:r>
              <a:rPr kumimoji="1" lang="ko-KR" altLang="en-US" dirty="0"/>
              <a:t> 상태의 </a:t>
            </a:r>
            <a:r>
              <a:rPr kumimoji="1" lang="en-US" altLang="ko-KR" dirty="0"/>
              <a:t>ancilla qubit</a:t>
            </a:r>
            <a:r>
              <a:rPr kumimoji="1" lang="ko-KR" altLang="en-US" dirty="0"/>
              <a:t>과 피연산자 </a:t>
            </a:r>
            <a:r>
              <a:rPr kumimoji="1" lang="en-US" altLang="ko-KR" dirty="0"/>
              <a:t>y SWAP (Controlled SWAP)</a:t>
            </a:r>
          </a:p>
          <a:p>
            <a:pPr marL="457200" lvl="1" indent="0">
              <a:buNone/>
            </a:pPr>
            <a:r>
              <a:rPr kumimoji="1" lang="en-US" altLang="ko-KR" dirty="0"/>
              <a:t>2. X</a:t>
            </a:r>
            <a:r>
              <a:rPr kumimoji="1" lang="ko-KR" altLang="en-US" dirty="0"/>
              <a:t> 곱하기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기존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0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+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y*X</a:t>
            </a:r>
          </a:p>
          <a:p>
            <a:pPr marL="457200" lvl="1" indent="0">
              <a:buNone/>
            </a:pPr>
            <a:r>
              <a:rPr kumimoji="1" lang="en-US" altLang="ko-KR" dirty="0">
                <a:sym typeface="Wingdings" pitchFamily="2" charset="2"/>
              </a:rPr>
              <a:t>		    SWAP </a:t>
            </a:r>
            <a:r>
              <a:rPr kumimoji="1" lang="ko-KR" altLang="en-US" dirty="0">
                <a:sym typeface="Wingdings" pitchFamily="2" charset="2"/>
              </a:rPr>
              <a:t>후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y + 0*X</a:t>
            </a:r>
          </a:p>
          <a:p>
            <a:pPr marL="457200" lvl="1" indent="0">
              <a:buNone/>
            </a:pPr>
            <a:endParaRPr kumimoji="1"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kumimoji="1" lang="en-US" altLang="ko-KR" dirty="0">
                <a:sym typeface="Wingdings" pitchFamily="2" charset="2"/>
              </a:rPr>
              <a:t>3. </a:t>
            </a:r>
            <a:r>
              <a:rPr kumimoji="1" lang="ko-KR" altLang="en-US" dirty="0">
                <a:sym typeface="Wingdings" pitchFamily="2" charset="2"/>
              </a:rPr>
              <a:t>결과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기존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 err="1">
                <a:sym typeface="Wingdings" pitchFamily="2" charset="2"/>
              </a:rPr>
              <a:t>yX</a:t>
            </a:r>
            <a:endParaRPr kumimoji="1" lang="en-US" altLang="ko-KR" dirty="0">
              <a:sym typeface="Wingdings" pitchFamily="2" charset="2"/>
            </a:endParaRPr>
          </a:p>
          <a:p>
            <a:pPr marL="457200" lvl="1" indent="0">
              <a:buNone/>
            </a:pPr>
            <a:r>
              <a:rPr kumimoji="1" lang="en-US" altLang="ko-KR" dirty="0">
                <a:sym typeface="Wingdings" pitchFamily="2" charset="2"/>
              </a:rPr>
              <a:t>	        SWAP </a:t>
            </a:r>
            <a:r>
              <a:rPr kumimoji="1" lang="ko-KR" altLang="en-US" dirty="0">
                <a:sym typeface="Wingdings" pitchFamily="2" charset="2"/>
              </a:rPr>
              <a:t>후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y</a:t>
            </a:r>
          </a:p>
          <a:p>
            <a:pPr marL="457200" lvl="1" indent="0">
              <a:buNone/>
            </a:pPr>
            <a:endParaRPr kumimoji="1"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BF06AE-8F3F-F120-28C1-77F387801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302" y="4519821"/>
            <a:ext cx="6565396" cy="67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81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0F79D-94CF-5DB7-6779-0971C826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57523D-2709-2932-5B23-2BD8B36F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Controlled Modular Multiplication</a:t>
            </a:r>
            <a:endParaRPr kumimoji="1" lang="ko-KR" altLang="en-US" dirty="0"/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65054181-8B83-0045-6BA1-B005D8CF6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201717" cy="5603875"/>
          </a:xfrm>
        </p:spPr>
        <p:txBody>
          <a:bodyPr/>
          <a:lstStyle/>
          <a:p>
            <a:r>
              <a:rPr kumimoji="1" lang="ko-KR" altLang="en-US" dirty="0"/>
              <a:t>제어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기준으로 </a:t>
            </a:r>
            <a:r>
              <a:rPr kumimoji="1" lang="en-US" altLang="ko-KR" dirty="0"/>
              <a:t>Control</a:t>
            </a:r>
          </a:p>
          <a:p>
            <a:pPr lvl="1"/>
            <a:r>
              <a:rPr kumimoji="1" lang="ko-KR" altLang="en-US" dirty="0"/>
              <a:t>제어 </a:t>
            </a:r>
            <a:r>
              <a:rPr kumimoji="1" lang="ko-KR" altLang="en-US" dirty="0" err="1"/>
              <a:t>큐비트</a:t>
            </a:r>
            <a:r>
              <a:rPr kumimoji="1" lang="en-US" altLang="ko-KR" dirty="0"/>
              <a:t> q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기준으로 </a:t>
            </a:r>
            <a:r>
              <a:rPr kumimoji="1" lang="en-US" altLang="ko-KR" dirty="0"/>
              <a:t>Controlled arithmetic</a:t>
            </a:r>
            <a:r>
              <a:rPr kumimoji="1" lang="ko-KR" altLang="en-US" dirty="0"/>
              <a:t>을 진행함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즉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게이트 승격</a:t>
            </a:r>
            <a:r>
              <a:rPr kumimoji="1" lang="en-US" altLang="ko-KR" dirty="0"/>
              <a:t>?</a:t>
            </a:r>
            <a:r>
              <a:rPr kumimoji="1" lang="ko-KR" altLang="en-US" dirty="0"/>
              <a:t> 발생함 </a:t>
            </a:r>
            <a:r>
              <a:rPr kumimoji="1" lang="en-US" altLang="ko-KR" dirty="0"/>
              <a:t>ex) CNOT(</a:t>
            </a:r>
            <a:r>
              <a:rPr kumimoji="1" lang="en-US" altLang="ko-KR" dirty="0" err="1"/>
              <a:t>x,y</a:t>
            </a:r>
            <a:r>
              <a:rPr kumimoji="1" lang="en-US" altLang="ko-KR" dirty="0"/>
              <a:t>) </a:t>
            </a:r>
            <a:r>
              <a:rPr kumimoji="1" lang="en-US" altLang="ko-KR" dirty="0">
                <a:sym typeface="Wingdings" pitchFamily="2" charset="2"/>
              </a:rPr>
              <a:t> Toffoli(q, x, y)</a:t>
            </a:r>
            <a:endParaRPr kumimoji="1" lang="en-US" altLang="ko-KR" dirty="0"/>
          </a:p>
          <a:p>
            <a:pPr lvl="1">
              <a:buFont typeface="Wingdings" pitchFamily="2" charset="2"/>
              <a:buChar char="à"/>
            </a:pPr>
            <a:endParaRPr kumimoji="1" lang="en-US" altLang="ko-Kore-KR" dirty="0"/>
          </a:p>
          <a:p>
            <a:r>
              <a:rPr kumimoji="1" lang="en-US" altLang="ko-Kore-KR" dirty="0"/>
              <a:t>Swap </a:t>
            </a:r>
            <a:r>
              <a:rPr kumimoji="1" lang="ko-KR" altLang="en-US" dirty="0"/>
              <a:t>기반 </a:t>
            </a:r>
            <a:r>
              <a:rPr kumimoji="1" lang="en-US" altLang="ko-KR" dirty="0"/>
              <a:t>(</a:t>
            </a:r>
            <a:r>
              <a:rPr kumimoji="1" lang="en-US" altLang="ko-Kore-KR" dirty="0"/>
              <a:t>Fredkin)</a:t>
            </a:r>
          </a:p>
          <a:p>
            <a:pPr lvl="1"/>
            <a:r>
              <a:rPr kumimoji="1" lang="ko-KR" altLang="en-US" dirty="0"/>
              <a:t>연산을 그대로 유지해서 </a:t>
            </a:r>
            <a:r>
              <a:rPr kumimoji="1" lang="ko-KR" altLang="en-US" dirty="0" err="1"/>
              <a:t>자원량이</a:t>
            </a:r>
            <a:r>
              <a:rPr kumimoji="1" lang="ko-KR" altLang="en-US" dirty="0"/>
              <a:t> 전체적으로 줆</a:t>
            </a:r>
            <a:endParaRPr kumimoji="1" lang="en-US" altLang="ko-KR" dirty="0"/>
          </a:p>
          <a:p>
            <a:pPr lvl="1"/>
            <a:r>
              <a:rPr kumimoji="1" lang="en-US" altLang="ko-Kore-KR" dirty="0"/>
              <a:t>Control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</a:t>
            </a:r>
            <a:r>
              <a:rPr kumimoji="1" lang="en-US" altLang="ko-KR" dirty="0"/>
              <a:t>q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따라 입력을</a:t>
            </a:r>
            <a:r>
              <a:rPr kumimoji="1" lang="en-US" altLang="ko-KR" dirty="0"/>
              <a:t> clean ancilla 0 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SWAP</a:t>
            </a:r>
            <a:r>
              <a:rPr kumimoji="1" lang="ko-KR" altLang="en-US" dirty="0"/>
              <a:t> 함</a:t>
            </a:r>
            <a:r>
              <a:rPr kumimoji="1" lang="en-US" altLang="ko-KR" dirty="0"/>
              <a:t>.</a:t>
            </a:r>
          </a:p>
          <a:p>
            <a:pPr lvl="2"/>
            <a:r>
              <a:rPr kumimoji="1" lang="en-US" altLang="ko-Kore-KR" dirty="0"/>
              <a:t>q = 0 : </a:t>
            </a:r>
            <a:r>
              <a:rPr kumimoji="1" lang="ko-KR" altLang="en-US" dirty="0"/>
              <a:t> </a:t>
            </a:r>
            <a:r>
              <a:rPr kumimoji="1" lang="en-US" altLang="ko-KR" dirty="0"/>
              <a:t>SWAP(x,</a:t>
            </a:r>
            <a:r>
              <a:rPr kumimoji="1" lang="ko-KR" altLang="en-US" dirty="0"/>
              <a:t> </a:t>
            </a:r>
            <a:r>
              <a:rPr kumimoji="1" lang="en-US" altLang="ko-KR" dirty="0"/>
              <a:t>0)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ore-KR" dirty="0"/>
              <a:t>CNOT (</a:t>
            </a:r>
            <a:r>
              <a:rPr kumimoji="1" lang="en-US" altLang="ko-Kore-KR" dirty="0" err="1"/>
              <a:t>x,y</a:t>
            </a:r>
            <a:r>
              <a:rPr kumimoji="1" lang="en-US" altLang="ko-Kore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:: x</a:t>
            </a:r>
            <a:r>
              <a:rPr kumimoji="1" lang="ko-KR" altLang="en-US" dirty="0">
                <a:sym typeface="Wingdings" pitchFamily="2" charset="2"/>
              </a:rPr>
              <a:t>가 </a:t>
            </a:r>
            <a:r>
              <a:rPr kumimoji="1" lang="en-US" altLang="ko-KR" dirty="0">
                <a:sym typeface="Wingdings" pitchFamily="2" charset="2"/>
              </a:rPr>
              <a:t>0</a:t>
            </a:r>
            <a:r>
              <a:rPr kumimoji="1" lang="ko-KR" altLang="en-US" dirty="0">
                <a:sym typeface="Wingdings" pitchFamily="2" charset="2"/>
              </a:rPr>
              <a:t> 상태이므로</a:t>
            </a:r>
            <a:r>
              <a:rPr kumimoji="1" lang="en-US" altLang="ko-KR" dirty="0">
                <a:sym typeface="Wingdings" pitchFamily="2" charset="2"/>
              </a:rPr>
              <a:t> q=0</a:t>
            </a:r>
            <a:r>
              <a:rPr kumimoji="1" lang="ko-KR" altLang="en-US" dirty="0">
                <a:sym typeface="Wingdings" pitchFamily="2" charset="2"/>
              </a:rPr>
              <a:t>일 때 </a:t>
            </a:r>
            <a:r>
              <a:rPr kumimoji="1" lang="en-US" altLang="ko-KR" dirty="0">
                <a:sym typeface="Wingdings" pitchFamily="2" charset="2"/>
              </a:rPr>
              <a:t>CNOT (x, y)</a:t>
            </a:r>
            <a:r>
              <a:rPr kumimoji="1" lang="ko-KR" altLang="en-US" dirty="0">
                <a:sym typeface="Wingdings" pitchFamily="2" charset="2"/>
              </a:rPr>
              <a:t>가 동작하지 않음</a:t>
            </a:r>
            <a:endParaRPr kumimoji="1" lang="en-US" altLang="ko-Kore-KR" dirty="0"/>
          </a:p>
          <a:p>
            <a:pPr lvl="2"/>
            <a:r>
              <a:rPr kumimoji="1" lang="en-US" altLang="ko-KR" dirty="0"/>
              <a:t>q</a:t>
            </a:r>
            <a:r>
              <a:rPr kumimoji="1" lang="ko-KR" altLang="en-US" dirty="0"/>
              <a:t>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CNOT (x, y)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0822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D070F3-BF07-78EB-0065-DD829EFD2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Controlled SWAP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4C29B3-8616-8DCF-3204-1CDB12D163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6"/>
            <a:ext cx="11369675" cy="1715366"/>
          </a:xfrm>
        </p:spPr>
        <p:txBody>
          <a:bodyPr/>
          <a:lstStyle/>
          <a:p>
            <a:r>
              <a:rPr kumimoji="1" lang="en-US" altLang="ko-Kore-KR" dirty="0"/>
              <a:t>CNOT (b, a) </a:t>
            </a:r>
          </a:p>
          <a:p>
            <a:r>
              <a:rPr kumimoji="1" lang="en-US" altLang="ko-Kore-KR" dirty="0"/>
              <a:t>Toffoli (c, a, b)</a:t>
            </a:r>
          </a:p>
          <a:p>
            <a:r>
              <a:rPr kumimoji="1" lang="en-US" altLang="ko-Kore-KR" dirty="0"/>
              <a:t>CNOT (b, a)</a:t>
            </a:r>
          </a:p>
          <a:p>
            <a:endParaRPr kumimoji="1" lang="ko-Kore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7AE30AC-3828-B061-E6A1-9330FE7295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033865"/>
              </p:ext>
            </p:extLst>
          </p:nvPr>
        </p:nvGraphicFramePr>
        <p:xfrm>
          <a:off x="2032000" y="3109594"/>
          <a:ext cx="8128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90851117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8399098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9458015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8534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(c, a, b)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CNOT(b, a)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Toffoli(c, a, b)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CNOT(b, a)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59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(0, 0, 0)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(0, 0, 0)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(0, 0, 0)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(0, 0, 0)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8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(0, 0, 1)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(0, 1, 1)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1)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45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1)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1)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309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0)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0)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295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1)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0)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1)</a:t>
                      </a:r>
                      <a:endParaRPr lang="ko-Kore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(</a:t>
                      </a:r>
                      <a:r>
                        <a:rPr lang="en-US" altLang="ko-KR" dirty="0"/>
                        <a:t>1,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0,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1)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(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1,</a:t>
                      </a:r>
                      <a:r>
                        <a:rPr lang="ko-KR" altLang="en-US" b="1" dirty="0"/>
                        <a:t> </a:t>
                      </a:r>
                      <a:r>
                        <a:rPr lang="en-US" altLang="ko-KR" b="1" dirty="0"/>
                        <a:t>1)</a:t>
                      </a:r>
                      <a:endParaRPr lang="ko-Kore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55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176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12502</TotalTime>
  <Words>691</Words>
  <Application>Microsoft Macintosh PowerPoint</Application>
  <PresentationFormat>와이드스크린</PresentationFormat>
  <Paragraphs>94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Wingdings</vt:lpstr>
      <vt:lpstr>제목 테마</vt:lpstr>
      <vt:lpstr>HIGH PERFORMANCE QUANTUM MODULAR MULTIPLIERS 논문리뷰  https://youtu.be/4EWO0-UFO-g</vt:lpstr>
      <vt:lpstr>Basic multiplication: In-place, Out-of-place</vt:lpstr>
      <vt:lpstr>Basic multiplication: In-place, Out-of-place</vt:lpstr>
      <vt:lpstr>Division-based Modular Multiplication</vt:lpstr>
      <vt:lpstr>Montgomery Modular Multiplication</vt:lpstr>
      <vt:lpstr>Controlled Modular Multiplication (In-place)</vt:lpstr>
      <vt:lpstr>Controlled Modular Multiplication</vt:lpstr>
      <vt:lpstr>Controlled SWAP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417</cp:revision>
  <dcterms:created xsi:type="dcterms:W3CDTF">2019-03-05T04:29:07Z</dcterms:created>
  <dcterms:modified xsi:type="dcterms:W3CDTF">2025-08-24T16:00:04Z</dcterms:modified>
</cp:coreProperties>
</file>