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3" r:id="rId4"/>
    <p:sldId id="304" r:id="rId5"/>
    <p:sldId id="301" r:id="rId6"/>
    <p:sldId id="311" r:id="rId7"/>
    <p:sldId id="307" r:id="rId8"/>
    <p:sldId id="308" r:id="rId9"/>
    <p:sldId id="309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88054"/>
  </p:normalViewPr>
  <p:slideViewPr>
    <p:cSldViewPr snapToGrid="0">
      <p:cViewPr varScale="1">
        <p:scale>
          <a:sx n="106" d="100"/>
          <a:sy n="106" d="100"/>
        </p:scale>
        <p:origin x="1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406664814658249E-2"/>
          <c:y val="4.6136808185481777E-2"/>
          <c:w val="0.90333353463859667"/>
          <c:h val="0.716359761542829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PK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ML-KEM512</c:v>
                </c:pt>
                <c:pt idx="1">
                  <c:v>HQC-128</c:v>
                </c:pt>
                <c:pt idx="2">
                  <c:v>SMAUG-T1</c:v>
                </c:pt>
                <c:pt idx="3">
                  <c:v>NTRU+KEM576</c:v>
                </c:pt>
                <c:pt idx="4">
                  <c:v>Falcon-512</c:v>
                </c:pt>
                <c:pt idx="5">
                  <c:v>SPHINCS+128s</c:v>
                </c:pt>
                <c:pt idx="6">
                  <c:v>SPHINCS+128f</c:v>
                </c:pt>
                <c:pt idx="7">
                  <c:v>AIMer128s</c:v>
                </c:pt>
                <c:pt idx="8">
                  <c:v>AIMer128f</c:v>
                </c:pt>
                <c:pt idx="9">
                  <c:v>ML-DSA44</c:v>
                </c:pt>
                <c:pt idx="10">
                  <c:v>HAETAE2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2.13</c:v>
                </c:pt>
                <c:pt idx="1">
                  <c:v>5.9</c:v>
                </c:pt>
                <c:pt idx="2">
                  <c:v>1.8</c:v>
                </c:pt>
                <c:pt idx="3">
                  <c:v>2.2999999999999998</c:v>
                </c:pt>
                <c:pt idx="4">
                  <c:v>2.46</c:v>
                </c:pt>
                <c:pt idx="5">
                  <c:v>0.16</c:v>
                </c:pt>
                <c:pt idx="6">
                  <c:v>0.16</c:v>
                </c:pt>
                <c:pt idx="7">
                  <c:v>0.16</c:v>
                </c:pt>
                <c:pt idx="8">
                  <c:v>0.16</c:v>
                </c:pt>
                <c:pt idx="9">
                  <c:v>3.44</c:v>
                </c:pt>
                <c:pt idx="10">
                  <c:v>2.62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5-4646-9958-341B008082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CT / Sig (ms)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ore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ML-KEM512</c:v>
                </c:pt>
                <c:pt idx="1">
                  <c:v>HQC-128</c:v>
                </c:pt>
                <c:pt idx="2">
                  <c:v>SMAUG-T1</c:v>
                </c:pt>
                <c:pt idx="3">
                  <c:v>NTRU+KEM576</c:v>
                </c:pt>
                <c:pt idx="4">
                  <c:v>Falcon-512</c:v>
                </c:pt>
                <c:pt idx="5">
                  <c:v>SPHINCS+128s</c:v>
                </c:pt>
                <c:pt idx="6">
                  <c:v>SPHINCS+128f</c:v>
                </c:pt>
                <c:pt idx="7">
                  <c:v>AIMer128s</c:v>
                </c:pt>
                <c:pt idx="8">
                  <c:v>AIMer128f</c:v>
                </c:pt>
                <c:pt idx="9">
                  <c:v>ML-DSA44</c:v>
                </c:pt>
                <c:pt idx="10">
                  <c:v>HAETAE2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1.97</c:v>
                </c:pt>
                <c:pt idx="1">
                  <c:v>11.48</c:v>
                </c:pt>
                <c:pt idx="2">
                  <c:v>1.8</c:v>
                </c:pt>
                <c:pt idx="3">
                  <c:v>2.2999999999999998</c:v>
                </c:pt>
                <c:pt idx="4">
                  <c:v>1.8</c:v>
                </c:pt>
                <c:pt idx="5">
                  <c:v>20.170000000000002</c:v>
                </c:pt>
                <c:pt idx="6">
                  <c:v>43.79</c:v>
                </c:pt>
                <c:pt idx="7">
                  <c:v>10.66</c:v>
                </c:pt>
                <c:pt idx="8">
                  <c:v>15.09</c:v>
                </c:pt>
                <c:pt idx="9">
                  <c:v>6.23</c:v>
                </c:pt>
                <c:pt idx="10">
                  <c:v>3.94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75-4646-9958-341B00808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4192863"/>
        <c:axId val="1100316976"/>
      </c:barChart>
      <c:catAx>
        <c:axId val="191419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100316976"/>
        <c:crosses val="autoZero"/>
        <c:auto val="1"/>
        <c:lblAlgn val="ctr"/>
        <c:lblOffset val="100"/>
        <c:noMultiLvlLbl val="0"/>
      </c:catAx>
      <c:valAx>
        <c:axId val="110031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91419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0347383207195389E-2"/>
          <c:y val="0.11894458052398799"/>
          <c:w val="0.33089412615415464"/>
          <c:h val="6.69522173272054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2025. 8. 18.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2025. 8. 18.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4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93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dirty="0"/>
              <a:t>• </a:t>
            </a:r>
            <a:r>
              <a:rPr lang="en" altLang="ko-Kore-KR" b="1" dirty="0"/>
              <a:t>11-bit ID</a:t>
            </a:r>
            <a:r>
              <a:rPr lang="en" altLang="ko-Kore-KR" dirty="0"/>
              <a:t> : </a:t>
            </a:r>
            <a:r>
              <a:rPr lang="ko-KR" altLang="en-US" dirty="0"/>
              <a:t>같은 순간 두 </a:t>
            </a:r>
            <a:r>
              <a:rPr lang="en" altLang="ko-Kore-KR" dirty="0"/>
              <a:t>ECU</a:t>
            </a:r>
            <a:r>
              <a:rPr lang="ko-KR" altLang="en-US" dirty="0"/>
              <a:t>가 말하려 하면</a:t>
            </a:r>
            <a:r>
              <a:rPr lang="en-US" altLang="ko-KR" dirty="0"/>
              <a:t>, </a:t>
            </a:r>
            <a:r>
              <a:rPr lang="ko-KR" altLang="en-US" dirty="0"/>
              <a:t>값이 낮은 쪽이 “먼저 말할 </a:t>
            </a:r>
            <a:r>
              <a:rPr lang="ko-KR" altLang="en-US" dirty="0" err="1"/>
              <a:t>권리”를</a:t>
            </a:r>
            <a:r>
              <a:rPr lang="ko-KR" altLang="en-US" dirty="0"/>
              <a:t> 갖습니다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en" altLang="ko-Kore-KR" b="1" dirty="0"/>
              <a:t>FD </a:t>
            </a:r>
            <a:r>
              <a:rPr lang="ko-KR" altLang="en-US" b="1" dirty="0"/>
              <a:t>모드 플래그</a:t>
            </a:r>
            <a:r>
              <a:rPr lang="ko-KR" altLang="en-US" dirty="0"/>
              <a:t> </a:t>
            </a:r>
            <a:r>
              <a:rPr lang="en-US" altLang="ko-KR" dirty="0"/>
              <a:t>: ‘</a:t>
            </a:r>
            <a:r>
              <a:rPr lang="ko-KR" altLang="en-US" dirty="0"/>
              <a:t>이번 프레임은 </a:t>
            </a:r>
            <a:r>
              <a:rPr lang="en" altLang="ko-Kore-KR" dirty="0"/>
              <a:t>CAN-FD </a:t>
            </a:r>
            <a:r>
              <a:rPr lang="ko-KR" altLang="en-US" dirty="0"/>
              <a:t>규격이야</a:t>
            </a:r>
            <a:r>
              <a:rPr lang="en-US" altLang="ko-KR" dirty="0"/>
              <a:t>!’</a:t>
            </a:r>
            <a:r>
              <a:rPr lang="ko-KR" altLang="en-US" dirty="0" err="1"/>
              <a:t>라고</a:t>
            </a:r>
            <a:r>
              <a:rPr lang="ko-KR" altLang="en-US" dirty="0"/>
              <a:t> 알림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en" altLang="ko-Kore-KR" b="1" dirty="0"/>
              <a:t>DLC(</a:t>
            </a:r>
            <a:r>
              <a:rPr lang="ko-KR" altLang="en-US" b="1" dirty="0"/>
              <a:t>데이터 길이 코드</a:t>
            </a:r>
            <a:r>
              <a:rPr lang="en-US" altLang="ko-KR" b="1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0, 1, … 8, </a:t>
            </a:r>
            <a:r>
              <a:rPr lang="en-US" altLang="ko-KR" b="1" dirty="0"/>
              <a:t>8 · 12 · 16 … 64 </a:t>
            </a:r>
            <a:r>
              <a:rPr lang="en" altLang="ko-Kore-KR" b="1" dirty="0"/>
              <a:t>B</a:t>
            </a:r>
            <a:r>
              <a:rPr lang="en" altLang="ko-Kore-KR" dirty="0"/>
              <a:t> </a:t>
            </a:r>
            <a:r>
              <a:rPr lang="ko-KR" altLang="en-US" dirty="0"/>
              <a:t>중 하나를 가리켜 ‘데이터가 몇 </a:t>
            </a:r>
            <a:r>
              <a:rPr lang="en" altLang="ko-Kore-KR" dirty="0"/>
              <a:t>B</a:t>
            </a:r>
            <a:r>
              <a:rPr lang="ko-KR" altLang="en-US" dirty="0"/>
              <a:t>인지’ 알려줍니다</a:t>
            </a:r>
            <a:r>
              <a:rPr lang="en-US" altLang="ko-KR" dirty="0"/>
              <a:t>.</a:t>
            </a:r>
          </a:p>
          <a:p>
            <a:r>
              <a:rPr lang="en" altLang="ko-Kore-KR" dirty="0"/>
              <a:t>• </a:t>
            </a:r>
            <a:r>
              <a:rPr lang="en" altLang="ko-Kore-KR" b="1" dirty="0"/>
              <a:t>CRC-21</a:t>
            </a:r>
            <a:r>
              <a:rPr lang="en" altLang="ko-Kore-KR" dirty="0"/>
              <a:t> : </a:t>
            </a:r>
            <a:r>
              <a:rPr lang="ko-KR" altLang="en-US" dirty="0"/>
              <a:t>데이터가 </a:t>
            </a:r>
            <a:r>
              <a:rPr lang="en-US" altLang="ko-KR" dirty="0"/>
              <a:t>20 </a:t>
            </a:r>
            <a:r>
              <a:rPr lang="en" altLang="ko-Kore-KR" dirty="0"/>
              <a:t>B</a:t>
            </a:r>
            <a:r>
              <a:rPr lang="ko-KR" altLang="en-US" dirty="0" err="1"/>
              <a:t>를</a:t>
            </a:r>
            <a:r>
              <a:rPr lang="ko-KR" altLang="en-US" dirty="0"/>
              <a:t> 넘으면</a:t>
            </a:r>
            <a:r>
              <a:rPr lang="en-US" altLang="ko-KR" dirty="0"/>
              <a:t>, 21 </a:t>
            </a:r>
            <a:r>
              <a:rPr lang="en" altLang="ko-Kore-KR" dirty="0"/>
              <a:t>bit </a:t>
            </a:r>
            <a:r>
              <a:rPr lang="ko-KR" altLang="en-US" dirty="0" err="1"/>
              <a:t>체크값으로</a:t>
            </a:r>
            <a:r>
              <a:rPr lang="ko-KR" altLang="en-US" dirty="0"/>
              <a:t> 오류를 잡습니다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en" altLang="ko-Kore-KR" b="1" dirty="0"/>
              <a:t>Stuff-counter(4 bit)</a:t>
            </a:r>
            <a:r>
              <a:rPr lang="en" altLang="ko-Kore-KR" dirty="0"/>
              <a:t> : ‘</a:t>
            </a:r>
            <a:r>
              <a:rPr lang="ko-KR" altLang="en-US" dirty="0"/>
              <a:t>이번 프레임에서 </a:t>
            </a:r>
            <a:r>
              <a:rPr lang="ko-KR" altLang="en-US" dirty="0" err="1"/>
              <a:t>비트스터핑을</a:t>
            </a:r>
            <a:r>
              <a:rPr lang="ko-KR" altLang="en-US" dirty="0"/>
              <a:t> 몇 번 했는지’ 수신기에게 알려 재동기화에 도움을 줍니다</a:t>
            </a:r>
            <a:r>
              <a:rPr lang="en-US" altLang="ko-KR" dirty="0"/>
              <a:t>.</a:t>
            </a:r>
          </a:p>
          <a:p>
            <a:r>
              <a:rPr lang="en" altLang="ko-Kore-KR" dirty="0"/>
              <a:t>• </a:t>
            </a:r>
            <a:r>
              <a:rPr lang="en" altLang="ko-Kore-KR" b="1" dirty="0"/>
              <a:t>ACK</a:t>
            </a:r>
            <a:r>
              <a:rPr lang="en" altLang="ko-Kore-KR" dirty="0"/>
              <a:t> : </a:t>
            </a:r>
            <a:r>
              <a:rPr lang="ko-KR" altLang="en-US" dirty="0"/>
              <a:t>수신 </a:t>
            </a:r>
            <a:r>
              <a:rPr lang="en" altLang="ko-Kore-KR" dirty="0"/>
              <a:t>ECU</a:t>
            </a:r>
            <a:r>
              <a:rPr lang="ko-KR" altLang="en-US" dirty="0"/>
              <a:t>가 “잘 받았어</a:t>
            </a:r>
            <a:r>
              <a:rPr lang="en-US" altLang="ko-KR" dirty="0"/>
              <a:t>!”</a:t>
            </a:r>
            <a:r>
              <a:rPr lang="ko-KR" altLang="en-US" dirty="0" err="1"/>
              <a:t>라고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en" altLang="ko-Kore-KR" dirty="0"/>
              <a:t>bit</a:t>
            </a:r>
            <a:r>
              <a:rPr lang="ko-KR" altLang="en-US" dirty="0"/>
              <a:t>로 응답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en" altLang="ko-Kore-KR" b="1" dirty="0"/>
              <a:t>EOF(End-Of-Frame)</a:t>
            </a:r>
            <a:r>
              <a:rPr lang="en" altLang="ko-Kore-KR" dirty="0"/>
              <a:t> + </a:t>
            </a:r>
            <a:r>
              <a:rPr lang="en" altLang="ko-Kore-KR" b="1" dirty="0"/>
              <a:t>IFS(Inter-Frame Space)</a:t>
            </a:r>
            <a:r>
              <a:rPr lang="en" altLang="ko-Kore-KR" dirty="0"/>
              <a:t> : </a:t>
            </a:r>
            <a:r>
              <a:rPr lang="ko-KR" altLang="en-US" dirty="0"/>
              <a:t>프레임 종료 표시와 다음 프레임을 위한 짧은 휴식 시간</a:t>
            </a:r>
            <a:r>
              <a:rPr lang="en-US" altLang="ko-KR" dirty="0"/>
              <a:t>. </a:t>
            </a:r>
            <a:r>
              <a:rPr lang="ko-KR" altLang="en-US" dirty="0"/>
              <a:t>길이는 항상 고정이라 계산이 쉽습니다</a:t>
            </a:r>
            <a:r>
              <a:rPr lang="en-US" altLang="ko-KR" dirty="0"/>
              <a:t>.</a:t>
            </a:r>
          </a:p>
          <a:p>
            <a:r>
              <a:rPr kumimoji="1" lang="ko-Kore-KR" altLang="en-US" dirty="0"/>
              <a:t>데이터 필드</a:t>
            </a:r>
            <a:r>
              <a:rPr kumimoji="1" lang="en-US" altLang="ko-Kore-KR" dirty="0"/>
              <a:t>: </a:t>
            </a:r>
            <a:r>
              <a:rPr lang="ko-KR" altLang="en-US" dirty="0"/>
              <a:t>여기 들어가는 것이 </a:t>
            </a:r>
            <a:r>
              <a:rPr lang="ko-KR" altLang="en-US" b="1" dirty="0"/>
              <a:t>우리가 실제로 전송하려는 내용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" altLang="ko-Kore-KR" dirty="0"/>
              <a:t>DLC </a:t>
            </a:r>
            <a:r>
              <a:rPr lang="ko-KR" altLang="en-US" dirty="0"/>
              <a:t>값이 </a:t>
            </a:r>
            <a:r>
              <a:rPr lang="en-US" altLang="ko-KR" dirty="0"/>
              <a:t>9 – 15</a:t>
            </a:r>
            <a:r>
              <a:rPr lang="ko-KR" altLang="en-US" dirty="0"/>
              <a:t>이면 </a:t>
            </a:r>
            <a:r>
              <a:rPr lang="en-US" altLang="ko-KR" dirty="0"/>
              <a:t>8, 12, 16, 20, 24, 32, 48, 64 </a:t>
            </a:r>
            <a:r>
              <a:rPr lang="en" altLang="ko-Kore-KR" dirty="0"/>
              <a:t>B </a:t>
            </a:r>
            <a:r>
              <a:rPr lang="ko-KR" altLang="en-US" dirty="0"/>
              <a:t>중 하나로 </a:t>
            </a:r>
            <a:r>
              <a:rPr lang="ko-KR" altLang="en-US" dirty="0" err="1"/>
              <a:t>매핑되어</a:t>
            </a:r>
            <a:r>
              <a:rPr lang="ko-KR" altLang="en-US" dirty="0"/>
              <a:t> </a:t>
            </a:r>
            <a:r>
              <a:rPr lang="en-US" altLang="ko-KR" dirty="0"/>
              <a:t>64 </a:t>
            </a:r>
            <a:r>
              <a:rPr lang="en" altLang="ko-Kore-KR" dirty="0"/>
              <a:t>B</a:t>
            </a:r>
            <a:r>
              <a:rPr lang="ko-KR" altLang="en-US" dirty="0"/>
              <a:t>가 최대입니다</a:t>
            </a:r>
            <a:r>
              <a:rPr lang="en-US" altLang="ko-KR" dirty="0"/>
              <a:t>.</a:t>
            </a:r>
          </a:p>
          <a:p>
            <a:r>
              <a:rPr kumimoji="1" lang="ko-Kore-KR" altLang="en-US" dirty="0"/>
              <a:t>가변 스터프 비트</a:t>
            </a:r>
            <a:br>
              <a:rPr kumimoji="1" lang="en-US" altLang="ko-Kore-KR" dirty="0"/>
            </a:br>
            <a:r>
              <a:rPr lang="en-US" altLang="ko-KR" dirty="0"/>
              <a:t>• </a:t>
            </a:r>
            <a:r>
              <a:rPr lang="ko-KR" altLang="en-US" dirty="0"/>
              <a:t>신호 동기를 위해 </a:t>
            </a:r>
            <a:r>
              <a:rPr lang="ko-KR" altLang="en-US" b="1" dirty="0"/>
              <a:t>같은 전압 레벨 </a:t>
            </a:r>
            <a:r>
              <a:rPr lang="en-US" altLang="ko-KR" b="1" dirty="0"/>
              <a:t>5 </a:t>
            </a:r>
            <a:r>
              <a:rPr lang="en" altLang="ko-Kore-KR" b="1" dirty="0"/>
              <a:t>bit</a:t>
            </a:r>
            <a:r>
              <a:rPr lang="ko-KR" altLang="en-US" b="1" dirty="0"/>
              <a:t>가 연속</a:t>
            </a:r>
            <a:r>
              <a:rPr lang="ko-KR" altLang="en-US" dirty="0"/>
              <a:t>되면 반대 레벨 </a:t>
            </a:r>
            <a:r>
              <a:rPr lang="en-US" altLang="ko-KR" dirty="0"/>
              <a:t>1 </a:t>
            </a:r>
            <a:r>
              <a:rPr lang="en" altLang="ko-Kore-KR" dirty="0"/>
              <a:t>bit</a:t>
            </a:r>
            <a:r>
              <a:rPr lang="ko-KR" altLang="en-US" dirty="0" err="1"/>
              <a:t>를</a:t>
            </a:r>
            <a:r>
              <a:rPr lang="ko-KR" altLang="en-US" dirty="0"/>
              <a:t> 강제로 삽입합니다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• </a:t>
            </a:r>
            <a:r>
              <a:rPr lang="ko-KR" altLang="en-US" dirty="0"/>
              <a:t>데이터 패턴이 단순하면 “</a:t>
            </a:r>
            <a:r>
              <a:rPr lang="en-US" altLang="ko-KR" dirty="0"/>
              <a:t>0 </a:t>
            </a:r>
            <a:r>
              <a:rPr lang="en" altLang="ko-Kore-KR" dirty="0"/>
              <a:t>bit”</a:t>
            </a:r>
            <a:r>
              <a:rPr lang="ko-KR" altLang="en-US" dirty="0"/>
              <a:t>도 가능하지만</a:t>
            </a:r>
            <a:r>
              <a:rPr lang="en-US" altLang="ko-KR" dirty="0"/>
              <a:t>, </a:t>
            </a:r>
            <a:r>
              <a:rPr lang="ko-KR" altLang="en-US" dirty="0"/>
              <a:t>최악</a:t>
            </a:r>
            <a:r>
              <a:rPr lang="en-US" altLang="ko-KR" dirty="0"/>
              <a:t>(20 %)</a:t>
            </a:r>
            <a:r>
              <a:rPr lang="ko-KR" altLang="en-US" dirty="0"/>
              <a:t>을 잡으면 </a:t>
            </a:r>
            <a:r>
              <a:rPr lang="en-US" altLang="ko-KR" dirty="0"/>
              <a:t>15 </a:t>
            </a:r>
            <a:r>
              <a:rPr lang="en" altLang="ko-Kore-KR" dirty="0"/>
              <a:t>B</a:t>
            </a:r>
            <a:r>
              <a:rPr lang="ko-KR" altLang="en-US" dirty="0"/>
              <a:t>까지 늘어납니다</a:t>
            </a:r>
            <a:r>
              <a:rPr lang="en-US" altLang="ko-KR" dirty="0"/>
              <a:t>. </a:t>
            </a:r>
            <a:r>
              <a:rPr lang="ko-KR" altLang="en-US" dirty="0"/>
              <a:t>실제 차량 로그에서는 대개 </a:t>
            </a:r>
            <a:r>
              <a:rPr lang="en-US" altLang="ko-KR" dirty="0"/>
              <a:t>1–3 </a:t>
            </a:r>
            <a:r>
              <a:rPr lang="en" altLang="ko-Kore-KR" dirty="0"/>
              <a:t>B </a:t>
            </a:r>
            <a:r>
              <a:rPr lang="ko-KR" altLang="en-US" dirty="0"/>
              <a:t>정도만 추가됩니다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4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F1B1-D563-F7A3-BD21-353DA04B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6074BB-BF95-7003-3202-BBD3F6586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111AEB-BB8D-565A-C8EB-C50FEC471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184468-1475-E385-F1FE-802EA96E5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47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1" dirty="0"/>
              <a:t>Chassis</a:t>
            </a:r>
            <a:r>
              <a:rPr lang="en-US" altLang="ko-KR" b="1" dirty="0"/>
              <a:t>: </a:t>
            </a:r>
            <a:r>
              <a:rPr lang="ko-KR" altLang="en-US" b="1" dirty="0" err="1"/>
              <a:t>섀시</a:t>
            </a:r>
            <a:r>
              <a:rPr lang="en-US" altLang="ko-KR" b="1" dirty="0"/>
              <a:t>(</a:t>
            </a:r>
            <a:r>
              <a:rPr lang="ko-KR" altLang="en-US" b="1" dirty="0"/>
              <a:t>자동차 프레임</a:t>
            </a:r>
            <a:r>
              <a:rPr lang="en-US" altLang="ko-KR" b="1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7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82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972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OsMIL-_3C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CAN-FD </a:t>
            </a:r>
            <a:r>
              <a:rPr lang="ko-KR" altLang="en-US" sz="5400" dirty="0" err="1"/>
              <a:t>양자내성암호</a:t>
            </a:r>
            <a:r>
              <a:rPr lang="ko-KR" altLang="en-US" sz="5400" dirty="0"/>
              <a:t> 전환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/tOsMIL-_3CY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0CB96-C851-E746-06F5-7B93968AD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3E6F4-006B-7D0C-1933-49128DF9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주요 자동차 내부 통신 프로토콜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F9B6B-8268-8917-785D-E7F9A83A9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대부분의 내부 통신 </a:t>
            </a:r>
            <a:r>
              <a:rPr lang="en-US" altLang="ko-KR" dirty="0"/>
              <a:t>BUS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실시간성을 위해 프레임 크기가 작음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대용량 </a:t>
            </a:r>
            <a:r>
              <a:rPr lang="en-US" altLang="ko-KR" b="1" dirty="0">
                <a:solidFill>
                  <a:srgbClr val="2E75B6"/>
                </a:solidFill>
              </a:rPr>
              <a:t>payload</a:t>
            </a:r>
            <a:r>
              <a:rPr lang="ko-KR" altLang="en-US" b="1" dirty="0">
                <a:solidFill>
                  <a:srgbClr val="2E75B6"/>
                </a:solidFill>
              </a:rPr>
              <a:t>가 필요한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2E75B6"/>
                </a:solidFill>
              </a:rPr>
              <a:t>PQC</a:t>
            </a:r>
            <a:r>
              <a:rPr lang="ko-KR" altLang="en-US" b="1" dirty="0">
                <a:solidFill>
                  <a:srgbClr val="2E75B6"/>
                </a:solidFill>
              </a:rPr>
              <a:t>는</a:t>
            </a:r>
            <a:r>
              <a:rPr lang="en-US" altLang="ko-KR" b="1" dirty="0">
                <a:solidFill>
                  <a:srgbClr val="2E75B6"/>
                </a:solidFill>
              </a:rPr>
              <a:t> </a:t>
            </a:r>
            <a:r>
              <a:rPr lang="ko-KR" altLang="en-US" b="1" dirty="0">
                <a:solidFill>
                  <a:srgbClr val="2E75B6"/>
                </a:solidFill>
              </a:rPr>
              <a:t>적용 어려움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2B622C-7203-9A7C-2B2A-C53A9B617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475445"/>
              </p:ext>
            </p:extLst>
          </p:nvPr>
        </p:nvGraphicFramePr>
        <p:xfrm>
          <a:off x="146268" y="2063980"/>
          <a:ext cx="11899461" cy="394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373">
                  <a:extLst>
                    <a:ext uri="{9D8B030D-6E8A-4147-A177-3AD203B41FA5}">
                      <a16:colId xmlns:a16="http://schemas.microsoft.com/office/drawing/2014/main" val="2698918099"/>
                    </a:ext>
                  </a:extLst>
                </a:gridCol>
                <a:gridCol w="1370473">
                  <a:extLst>
                    <a:ext uri="{9D8B030D-6E8A-4147-A177-3AD203B41FA5}">
                      <a16:colId xmlns:a16="http://schemas.microsoft.com/office/drawing/2014/main" val="960212451"/>
                    </a:ext>
                  </a:extLst>
                </a:gridCol>
                <a:gridCol w="2297638">
                  <a:extLst>
                    <a:ext uri="{9D8B030D-6E8A-4147-A177-3AD203B41FA5}">
                      <a16:colId xmlns:a16="http://schemas.microsoft.com/office/drawing/2014/main" val="2791648371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3579507214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1659508391"/>
                    </a:ext>
                  </a:extLst>
                </a:gridCol>
                <a:gridCol w="2785242">
                  <a:extLst>
                    <a:ext uri="{9D8B030D-6E8A-4147-A177-3AD203B41FA5}">
                      <a16:colId xmlns:a16="http://schemas.microsoft.com/office/drawing/2014/main" val="406065251"/>
                    </a:ext>
                  </a:extLst>
                </a:gridCol>
                <a:gridCol w="684046">
                  <a:extLst>
                    <a:ext uri="{9D8B030D-6E8A-4147-A177-3AD203B41FA5}">
                      <a16:colId xmlns:a16="http://schemas.microsoft.com/office/drawing/2014/main" val="4286870949"/>
                    </a:ext>
                  </a:extLst>
                </a:gridCol>
              </a:tblGrid>
              <a:tr h="58949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프로토콜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1-</a:t>
                      </a:r>
                      <a:r>
                        <a:rPr lang="ko-KR" altLang="en-US" dirty="0"/>
                        <a:t>프레임</a:t>
                      </a:r>
                      <a:endParaRPr lang="en-US" altLang="ko-KR" dirty="0"/>
                    </a:p>
                    <a:p>
                      <a:pPr algn="ctr"/>
                      <a:r>
                        <a:rPr lang="en" dirty="0"/>
                        <a:t>payload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지연 한계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현행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/>
                        <a:t>KpqC</a:t>
                      </a:r>
                      <a:r>
                        <a:rPr lang="en" dirty="0"/>
                        <a:t> </a:t>
                      </a:r>
                    </a:p>
                    <a:p>
                      <a:pPr algn="ctr"/>
                      <a:r>
                        <a:rPr lang="ko-KR" altLang="en-US" dirty="0"/>
                        <a:t>적용 가능성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53884"/>
                  </a:ext>
                </a:extLst>
              </a:tr>
              <a:tr h="661608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CAN 2.0B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8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≤ 1 </a:t>
                      </a:r>
                      <a:r>
                        <a:rPr lang="en" b="1" dirty="0" err="1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 err="1">
                          <a:solidFill>
                            <a:srgbClr val="FF0000"/>
                          </a:solidFill>
                        </a:rPr>
                        <a:t>클래식</a:t>
                      </a:r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 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[1]</a:t>
                      </a:r>
                      <a:endParaRPr lang="e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951801"/>
                  </a:ext>
                </a:extLst>
              </a:tr>
              <a:tr h="661608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CAN-FD</a:t>
                      </a:r>
                      <a:endParaRPr lang="en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64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≤ 1 </a:t>
                      </a:r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ms</a:t>
                      </a:r>
                      <a:endParaRPr lang="en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rgbClr val="2E75B6"/>
                          </a:solidFill>
                        </a:rPr>
                        <a:t>X</a:t>
                      </a:r>
                      <a:endParaRPr lang="ko-KR" altLang="en-US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조건부</a:t>
                      </a:r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적용</a:t>
                      </a:r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 </a:t>
                      </a:r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가능</a:t>
                      </a:r>
                      <a:endParaRPr lang="en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차세대</a:t>
                      </a:r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 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332636"/>
                  </a:ext>
                </a:extLst>
              </a:tr>
              <a:tr h="661608">
                <a:tc>
                  <a:txBody>
                    <a:bodyPr/>
                    <a:lstStyle/>
                    <a:p>
                      <a:pPr algn="ctr"/>
                      <a:r>
                        <a:rPr lang="en" b="1" dirty="0"/>
                        <a:t>LIN 2.x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8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≤ 10 </a:t>
                      </a:r>
                      <a:r>
                        <a:rPr lang="en" dirty="0" err="1"/>
                        <a:t>ms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/>
                        <a:t>저속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저가 네트워크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창문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시트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조명 등 적용</a:t>
                      </a:r>
                      <a:r>
                        <a:rPr lang="en-US" altLang="ko-KR" dirty="0"/>
                        <a:t>)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[3]</a:t>
                      </a:r>
                      <a:endParaRPr lang="e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260503"/>
                  </a:ext>
                </a:extLst>
              </a:tr>
              <a:tr h="661608">
                <a:tc>
                  <a:txBody>
                    <a:bodyPr/>
                    <a:lstStyle/>
                    <a:p>
                      <a:pPr algn="ctr"/>
                      <a:r>
                        <a:rPr lang="en" b="1" dirty="0" err="1"/>
                        <a:t>FlexRay</a:t>
                      </a:r>
                      <a:endParaRPr lang="en" b="1" dirty="0"/>
                    </a:p>
                    <a:p>
                      <a:pPr algn="ctr"/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전자식 제동 통신</a:t>
                      </a:r>
                      <a:r>
                        <a:rPr lang="en-US" altLang="ko-KR" b="1" dirty="0"/>
                        <a:t>)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254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≤ 2 </a:t>
                      </a:r>
                      <a:r>
                        <a:rPr lang="en" dirty="0" err="1"/>
                        <a:t>ms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MAC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/>
                        <a:t>조건부</a:t>
                      </a:r>
                      <a:r>
                        <a:rPr lang="en" dirty="0"/>
                        <a:t> </a:t>
                      </a:r>
                    </a:p>
                    <a:p>
                      <a:pPr algn="ctr"/>
                      <a:r>
                        <a:rPr lang="en" dirty="0" err="1"/>
                        <a:t>적용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가능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/>
                        <a:t>과거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일부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고급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차량</a:t>
                      </a:r>
                      <a:r>
                        <a:rPr lang="en" dirty="0"/>
                        <a:t> </a:t>
                      </a:r>
                      <a:r>
                        <a:rPr lang="en" dirty="0" err="1"/>
                        <a:t>적용</a:t>
                      </a:r>
                      <a:endParaRPr lang="en" dirty="0"/>
                    </a:p>
                    <a:p>
                      <a:pPr algn="ctr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보급률 추정치 </a:t>
                      </a:r>
                      <a:r>
                        <a:rPr lang="ko-Kore-KR" altLang="en-US" dirty="0"/>
                        <a:t>≈ </a:t>
                      </a:r>
                      <a:r>
                        <a:rPr lang="en-US" altLang="ko-Kore-KR" dirty="0"/>
                        <a:t>10 %</a:t>
                      </a:r>
                      <a:r>
                        <a:rPr lang="en-US" altLang="ko-KR" dirty="0"/>
                        <a:t>)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[4]</a:t>
                      </a:r>
                      <a:endParaRPr lang="e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417110"/>
                  </a:ext>
                </a:extLst>
              </a:tr>
              <a:tr h="661608">
                <a:tc>
                  <a:txBody>
                    <a:bodyPr/>
                    <a:lstStyle/>
                    <a:p>
                      <a:pPr algn="ctr"/>
                      <a:r>
                        <a:rPr lang="en" b="1" dirty="0"/>
                        <a:t>100BASE-T1</a:t>
                      </a:r>
                      <a:endParaRPr lang="en" dirty="0"/>
                    </a:p>
                    <a:p>
                      <a:pPr algn="ctr"/>
                      <a:r>
                        <a:rPr lang="en" b="1" dirty="0"/>
                        <a:t>(</a:t>
                      </a:r>
                      <a:r>
                        <a:rPr lang="en" b="1" dirty="0" err="1"/>
                        <a:t>이더넷</a:t>
                      </a:r>
                      <a:r>
                        <a:rPr lang="en-US" altLang="ko-KR" b="1" dirty="0"/>
                        <a:t>, ADAS</a:t>
                      </a:r>
                      <a:r>
                        <a:rPr lang="en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/>
                        <a:t>최대</a:t>
                      </a:r>
                      <a:r>
                        <a:rPr lang="en" dirty="0"/>
                        <a:t> </a:t>
                      </a:r>
                    </a:p>
                    <a:p>
                      <a:pPr algn="ctr"/>
                      <a:r>
                        <a:rPr lang="en" dirty="0"/>
                        <a:t>1</a:t>
                      </a:r>
                      <a:r>
                        <a:rPr lang="en-US" altLang="ko-KR" dirty="0"/>
                        <a:t>,</a:t>
                      </a:r>
                      <a:r>
                        <a:rPr lang="en" dirty="0"/>
                        <a:t>500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b="0" dirty="0"/>
                        <a:t>Class A ≤ 2 </a:t>
                      </a:r>
                      <a:r>
                        <a:rPr lang="en" altLang="ko-Kore-KR" b="0" dirty="0" err="1"/>
                        <a:t>ms</a:t>
                      </a:r>
                      <a:r>
                        <a:rPr lang="en" altLang="ko-Kore-KR" b="0" dirty="0"/>
                        <a:t> </a:t>
                      </a:r>
                    </a:p>
                    <a:p>
                      <a:pPr algn="ctr"/>
                      <a:r>
                        <a:rPr lang="en" altLang="ko-Kore-KR" b="0" dirty="0"/>
                        <a:t>Class CDT ≤ 100 µs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chemeClr val="tx1"/>
                          </a:solidFill>
                        </a:rPr>
                        <a:t>TLS/DTLS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b="1" dirty="0">
                          <a:solidFill>
                            <a:schemeClr val="tx1"/>
                          </a:solidFill>
                        </a:rPr>
                        <a:t>적용 가능</a:t>
                      </a:r>
                      <a:endParaRPr lang="e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신차 위주 적용</a:t>
                      </a:r>
                      <a:endParaRPr lang="en-US" altLang="ko-Kore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보급률 추정치 ≈ </a:t>
                      </a:r>
                      <a:r>
                        <a:rPr lang="en-US" altLang="ko-KR" dirty="0"/>
                        <a:t>30%)</a:t>
                      </a:r>
                      <a:endParaRPr lang="en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[5]</a:t>
                      </a:r>
                      <a:endParaRPr lang="en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7090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46037F-FC7D-01E0-54C0-CD81D06D6FE1}"/>
              </a:ext>
            </a:extLst>
          </p:cNvPr>
          <p:cNvSpPr txBox="1"/>
          <p:nvPr/>
        </p:nvSpPr>
        <p:spPr>
          <a:xfrm>
            <a:off x="411162" y="6003409"/>
            <a:ext cx="11780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[1] https://</a:t>
            </a:r>
            <a:r>
              <a:rPr kumimoji="1" lang="en-US" altLang="ko-KR" sz="900" dirty="0" err="1"/>
              <a:t>www.iso.org</a:t>
            </a:r>
            <a:r>
              <a:rPr kumimoji="1" lang="en-US" altLang="ko-KR" sz="900" dirty="0"/>
              <a:t>/standard/86384.html</a:t>
            </a:r>
            <a:endParaRPr kumimoji="1" lang="en" altLang="ko-KR" sz="900" dirty="0"/>
          </a:p>
          <a:p>
            <a:r>
              <a:rPr kumimoji="1" lang="en-US" altLang="ko-KR" sz="900" dirty="0"/>
              <a:t>[2] https://</a:t>
            </a:r>
            <a:r>
              <a:rPr kumimoji="1" lang="en-US" altLang="ko-KR" sz="900" dirty="0" err="1"/>
              <a:t>tekeye.uk</a:t>
            </a:r>
            <a:r>
              <a:rPr kumimoji="1" lang="en-US" altLang="ko-KR" sz="900" dirty="0"/>
              <a:t>/downloads/</a:t>
            </a:r>
            <a:r>
              <a:rPr kumimoji="1" lang="en-US" altLang="ko-KR" sz="900" dirty="0" err="1"/>
              <a:t>can_fd_spec.pdf</a:t>
            </a:r>
            <a:endParaRPr kumimoji="1" lang="en-US" altLang="ko-KR" sz="900" dirty="0"/>
          </a:p>
          <a:p>
            <a:r>
              <a:rPr kumimoji="1" lang="en-US" altLang="ko-KR" sz="900" dirty="0"/>
              <a:t>[3] https://</a:t>
            </a:r>
            <a:r>
              <a:rPr kumimoji="1" lang="en-US" altLang="ko-KR" sz="900" dirty="0" err="1"/>
              <a:t>www.cs-group.de</a:t>
            </a:r>
            <a:r>
              <a:rPr kumimoji="1" lang="en-US" altLang="ko-KR" sz="900" dirty="0"/>
              <a:t>/wp-content/uploads/2016/11/LIN_Specification_Package_2.2A.pdf</a:t>
            </a:r>
          </a:p>
          <a:p>
            <a:r>
              <a:rPr kumimoji="1" lang="en-US" altLang="ko-KR" sz="900" dirty="0"/>
              <a:t>[4] https://</a:t>
            </a:r>
            <a:r>
              <a:rPr kumimoji="1" lang="en-US" altLang="ko-KR" sz="900" dirty="0" err="1"/>
              <a:t>www.iso.org</a:t>
            </a:r>
            <a:r>
              <a:rPr kumimoji="1" lang="en-US" altLang="ko-KR" sz="900" dirty="0"/>
              <a:t>/</a:t>
            </a:r>
            <a:r>
              <a:rPr kumimoji="1" lang="en-US" altLang="ko-KR" sz="900" dirty="0" err="1"/>
              <a:t>obp</a:t>
            </a:r>
            <a:r>
              <a:rPr kumimoji="1" lang="en-US" altLang="ko-KR" sz="900" dirty="0"/>
              <a:t>/</a:t>
            </a:r>
            <a:r>
              <a:rPr kumimoji="1" lang="en-US" altLang="ko-KR" sz="900" dirty="0" err="1"/>
              <a:t>ui</a:t>
            </a:r>
            <a:r>
              <a:rPr kumimoji="1" lang="en-US" altLang="ko-KR" sz="900" dirty="0"/>
              <a:t>/#iso:std:iso:17458:-4:ed-1:v1:en</a:t>
            </a:r>
          </a:p>
          <a:p>
            <a:r>
              <a:rPr kumimoji="1" lang="en-US" altLang="ko-KR" sz="900" dirty="0"/>
              <a:t>[5] </a:t>
            </a:r>
            <a:r>
              <a:rPr kumimoji="1" lang="en-US" altLang="ko-KR" sz="900" dirty="0" err="1"/>
              <a:t>Abdelgader</a:t>
            </a:r>
            <a:r>
              <a:rPr kumimoji="1" lang="en-US" altLang="ko-KR" sz="900" dirty="0"/>
              <a:t>, </a:t>
            </a:r>
            <a:r>
              <a:rPr kumimoji="1" lang="en-US" altLang="ko-KR" sz="900" dirty="0" err="1"/>
              <a:t>Abdeldime</a:t>
            </a:r>
            <a:r>
              <a:rPr kumimoji="1" lang="en-US" altLang="ko-KR" sz="900" dirty="0"/>
              <a:t> MS, and Wu </a:t>
            </a:r>
            <a:r>
              <a:rPr kumimoji="1" lang="en-US" altLang="ko-KR" sz="900" dirty="0" err="1"/>
              <a:t>Lenan</a:t>
            </a:r>
            <a:r>
              <a:rPr kumimoji="1" lang="en-US" altLang="ko-KR" sz="900" dirty="0"/>
              <a:t>. "The physical layer of the IEEE 802.11 p WAVE communication standard: the specifications and challenges." Proceedings of the world congress on engineering and computer science. Vol. 2. 2014.</a:t>
            </a:r>
            <a:endParaRPr kumimoji="1"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5614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63509-0DB1-0D0B-68C0-31F9CBC92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DC634-85B8-A9C3-F53D-47FE8BA0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CAN-FD </a:t>
            </a:r>
            <a:r>
              <a:rPr lang="ko-KR" altLang="en-US" sz="2800" dirty="0"/>
              <a:t>프로토콜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0F5259-8617-5348-F79F-759656C26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26288" r="1751" b="47604"/>
          <a:stretch/>
        </p:blipFill>
        <p:spPr bwMode="auto">
          <a:xfrm>
            <a:off x="5703993" y="103345"/>
            <a:ext cx="6446321" cy="97835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AA52A67-8024-9ACC-36C1-92794EBCB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208994"/>
            <a:ext cx="11595548" cy="5057775"/>
          </a:xfrm>
        </p:spPr>
        <p:txBody>
          <a:bodyPr>
            <a:normAutofit/>
          </a:bodyPr>
          <a:lstStyle/>
          <a:p>
            <a:r>
              <a:rPr lang="en-US" altLang="ko-Kore-KR" dirty="0"/>
              <a:t>CAN: ECU</a:t>
            </a:r>
            <a:r>
              <a:rPr lang="en-US" altLang="ko-KR" dirty="0"/>
              <a:t>(</a:t>
            </a:r>
            <a:r>
              <a:rPr lang="ko-KR" altLang="en-US" dirty="0"/>
              <a:t>전자제어장치</a:t>
            </a:r>
            <a:r>
              <a:rPr lang="en-US" altLang="ko-KR" dirty="0"/>
              <a:t>) </a:t>
            </a:r>
            <a:r>
              <a:rPr lang="ko-Kore-KR" altLang="en-US" dirty="0"/>
              <a:t>간 실시간 통신 네트워크 표준</a:t>
            </a:r>
            <a:r>
              <a:rPr lang="en" altLang="ko-Kore-KR" dirty="0"/>
              <a:t>(ISO 11898) </a:t>
            </a:r>
            <a:endParaRPr lang="en-US" altLang="ko-Kore-KR" dirty="0"/>
          </a:p>
          <a:p>
            <a:r>
              <a:rPr lang="en-US" altLang="ko-Kore-KR" b="1" dirty="0">
                <a:solidFill>
                  <a:srgbClr val="FF0000"/>
                </a:solidFill>
              </a:rPr>
              <a:t>CAN-FD: </a:t>
            </a:r>
            <a:r>
              <a:rPr lang="en" altLang="ko-Kore-KR" b="1" dirty="0">
                <a:solidFill>
                  <a:srgbClr val="FF0000"/>
                </a:solidFill>
              </a:rPr>
              <a:t>Classic CAN(2.0B) </a:t>
            </a:r>
            <a:r>
              <a:rPr lang="ko-KR" altLang="en-US" b="1" dirty="0">
                <a:solidFill>
                  <a:srgbClr val="FF0000"/>
                </a:solidFill>
              </a:rPr>
              <a:t>확장 버전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ore-KR" altLang="en-US" b="1" dirty="0">
                <a:solidFill>
                  <a:srgbClr val="2E75B6"/>
                </a:solidFill>
                <a:latin typeface="+mn-ea"/>
              </a:rPr>
              <a:t>데이터 구간</a:t>
            </a:r>
            <a:r>
              <a:rPr lang="en-US" altLang="ko-KR" b="1" dirty="0">
                <a:solidFill>
                  <a:srgbClr val="2E75B6"/>
                </a:solidFill>
                <a:latin typeface="+mn-ea"/>
              </a:rPr>
              <a:t> </a:t>
            </a:r>
            <a:r>
              <a:rPr lang="ko-KR" altLang="en-US" b="1" dirty="0">
                <a:solidFill>
                  <a:srgbClr val="2E75B6"/>
                </a:solidFill>
                <a:latin typeface="+mn-ea"/>
              </a:rPr>
              <a:t>속도 향상</a:t>
            </a:r>
            <a:r>
              <a:rPr lang="en-US" altLang="ko-KR" b="1" dirty="0">
                <a:solidFill>
                  <a:srgbClr val="2E75B6"/>
                </a:solidFill>
                <a:latin typeface="+mn-ea"/>
              </a:rPr>
              <a:t>(BRS), </a:t>
            </a:r>
            <a:r>
              <a:rPr lang="ko-KR" altLang="en-US" b="1" dirty="0">
                <a:solidFill>
                  <a:srgbClr val="2E75B6"/>
                </a:solidFill>
                <a:latin typeface="+mn-ea"/>
              </a:rPr>
              <a:t>데이터 길이 확장</a:t>
            </a:r>
            <a:r>
              <a:rPr lang="en-US" altLang="ko-KR" b="1" dirty="0">
                <a:solidFill>
                  <a:srgbClr val="2E75B6"/>
                </a:solidFill>
                <a:latin typeface="+mn-ea"/>
              </a:rPr>
              <a:t>(EDL)</a:t>
            </a:r>
          </a:p>
          <a:p>
            <a:pPr marL="0" indent="0">
              <a:buNone/>
            </a:pPr>
            <a:endParaRPr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CE91DF-EB6C-1A38-3FD4-F2200CC2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322978"/>
              </p:ext>
            </p:extLst>
          </p:nvPr>
        </p:nvGraphicFramePr>
        <p:xfrm>
          <a:off x="696413" y="2664982"/>
          <a:ext cx="11202662" cy="2649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520">
                  <a:extLst>
                    <a:ext uri="{9D8B030D-6E8A-4147-A177-3AD203B41FA5}">
                      <a16:colId xmlns:a16="http://schemas.microsoft.com/office/drawing/2014/main" val="2242712256"/>
                    </a:ext>
                  </a:extLst>
                </a:gridCol>
                <a:gridCol w="2548472">
                  <a:extLst>
                    <a:ext uri="{9D8B030D-6E8A-4147-A177-3AD203B41FA5}">
                      <a16:colId xmlns:a16="http://schemas.microsoft.com/office/drawing/2014/main" val="3784392735"/>
                    </a:ext>
                  </a:extLst>
                </a:gridCol>
                <a:gridCol w="6222670">
                  <a:extLst>
                    <a:ext uri="{9D8B030D-6E8A-4147-A177-3AD203B41FA5}">
                      <a16:colId xmlns:a16="http://schemas.microsoft.com/office/drawing/2014/main" val="1344214556"/>
                    </a:ext>
                  </a:extLst>
                </a:gridCol>
              </a:tblGrid>
              <a:tr h="3689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CAN </a:t>
                      </a:r>
                      <a:r>
                        <a:rPr lang="en-US" altLang="ko-KR" sz="1600" b="1" dirty="0"/>
                        <a:t>2.0B</a:t>
                      </a:r>
                      <a:endParaRPr lang="e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CAN-FD</a:t>
                      </a:r>
                      <a:r>
                        <a:rPr lang="en-US" altLang="ko-KR" sz="1600" b="1" dirty="0"/>
                        <a:t>[1]</a:t>
                      </a:r>
                      <a:endParaRPr lang="en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133610"/>
                  </a:ext>
                </a:extLst>
              </a:tr>
              <a:tr h="36896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최대 데이터 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0" dirty="0"/>
                        <a:t>8 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64 Byte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914216"/>
                  </a:ext>
                </a:extLst>
              </a:tr>
              <a:tr h="90564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/>
                        <a:t>비트레이트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단일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이중 속도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" altLang="ko-Kore-KR" sz="1600" b="1" dirty="0"/>
                        <a:t>Nominal </a:t>
                      </a:r>
                      <a:r>
                        <a:rPr lang="ko-Kore-KR" altLang="en-US" sz="1600" b="1" dirty="0"/>
                        <a:t>구간</a:t>
                      </a:r>
                      <a:r>
                        <a:rPr lang="en-US" altLang="ko-Kore-KR" sz="1600" b="1" dirty="0"/>
                        <a:t>(Arbitration + Control + ACK Field):</a:t>
                      </a:r>
                      <a:r>
                        <a:rPr lang="en" altLang="ko-Kore-KR" sz="1600" dirty="0"/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1 Mbps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이하</a:t>
                      </a:r>
                      <a:endParaRPr lang="en-US" altLang="ko-KR" sz="16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" sz="1600" b="1" dirty="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" sz="1600" b="1" dirty="0" err="1">
                          <a:solidFill>
                            <a:schemeClr val="tx1"/>
                          </a:solidFill>
                        </a:rPr>
                        <a:t>구간</a:t>
                      </a:r>
                      <a:r>
                        <a:rPr lang="en" sz="1600" b="1" dirty="0">
                          <a:solidFill>
                            <a:schemeClr val="tx1"/>
                          </a:solidFill>
                        </a:rPr>
                        <a:t>(Data + CRC Field):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 5, 8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Mbps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635726"/>
                  </a:ext>
                </a:extLst>
              </a:tr>
              <a:tr h="637307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CRC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0" dirty="0"/>
                        <a:t>15/17</a:t>
                      </a:r>
                      <a:r>
                        <a:rPr lang="en-US" altLang="ko-KR" sz="1600" b="0" dirty="0"/>
                        <a:t>-</a:t>
                      </a:r>
                      <a:r>
                        <a:rPr lang="en" sz="1600" b="0" dirty="0"/>
                        <a:t>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데이터 ≤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16 byte: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17-bit</a:t>
                      </a:r>
                      <a:br>
                        <a:rPr lang="e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" sz="1600" b="1" dirty="0" err="1">
                          <a:solidFill>
                            <a:schemeClr val="tx1"/>
                          </a:solidFill>
                        </a:rPr>
                        <a:t>데이터</a:t>
                      </a:r>
                      <a:r>
                        <a:rPr lang="en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ore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ore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16 byte: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95381"/>
                  </a:ext>
                </a:extLst>
              </a:tr>
              <a:tr h="368968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Bit-Stuff</a:t>
                      </a:r>
                      <a:r>
                        <a:rPr lang="en-US" altLang="ko-KR" sz="1600" b="1" dirty="0" err="1"/>
                        <a:t>ing</a:t>
                      </a:r>
                      <a:r>
                        <a:rPr lang="en" sz="1600" b="1" dirty="0"/>
                        <a:t> </a:t>
                      </a:r>
                      <a:r>
                        <a:rPr lang="ko-KR" altLang="en-US" sz="1600" b="1" dirty="0"/>
                        <a:t>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/>
                        <a:t>고정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비트</a:t>
                      </a:r>
                      <a:r>
                        <a:rPr lang="en-US" altLang="ko-KR" sz="1600" b="0" dirty="0"/>
                        <a:t>5:1)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가변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</a:rPr>
                        <a:t>비트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0~5: 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2926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CA6BA5-76FE-EFA5-CC17-353C7A73DAF6}"/>
              </a:ext>
            </a:extLst>
          </p:cNvPr>
          <p:cNvSpPr txBox="1"/>
          <p:nvPr/>
        </p:nvSpPr>
        <p:spPr>
          <a:xfrm>
            <a:off x="1992694" y="5412071"/>
            <a:ext cx="8610099" cy="95410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&lt;PQC </a:t>
            </a:r>
            <a:r>
              <a:rPr kumimoji="1" lang="ko-KR" altLang="en-US" sz="2000" b="1" dirty="0"/>
              <a:t>적용 시 고려 사항</a:t>
            </a:r>
            <a:r>
              <a:rPr kumimoji="1" lang="en-US" altLang="ko-KR" sz="2000" b="1" dirty="0"/>
              <a:t>&gt;</a:t>
            </a:r>
          </a:p>
          <a:p>
            <a:pPr algn="ctr"/>
            <a:r>
              <a:rPr lang="ko-KR" altLang="en-US" b="1" dirty="0"/>
              <a:t>데이터 크기 최대 </a:t>
            </a:r>
            <a:r>
              <a:rPr lang="en-US" altLang="ko-KR" b="1" dirty="0"/>
              <a:t>64 </a:t>
            </a:r>
            <a:r>
              <a:rPr lang="en" altLang="ko-Kore-KR" b="1" dirty="0"/>
              <a:t>Byte </a:t>
            </a:r>
            <a:r>
              <a:rPr lang="en-US" altLang="ko-KR" b="1" dirty="0"/>
              <a:t>-&gt;</a:t>
            </a:r>
            <a:r>
              <a:rPr lang="en" altLang="ko-Kore-KR" b="1" dirty="0"/>
              <a:t> </a:t>
            </a:r>
            <a:r>
              <a:rPr lang="en" altLang="ko-Kore-KR" b="1" dirty="0">
                <a:solidFill>
                  <a:srgbClr val="FF0000"/>
                </a:solidFill>
              </a:rPr>
              <a:t>PQC </a:t>
            </a:r>
            <a:r>
              <a:rPr lang="ko-Kore-KR" altLang="en-US" b="1" dirty="0">
                <a:solidFill>
                  <a:srgbClr val="FF0000"/>
                </a:solidFill>
              </a:rPr>
              <a:t>데이터 전송 시</a:t>
            </a:r>
            <a:r>
              <a:rPr lang="ko-KR" altLang="en-US" b="1" dirty="0">
                <a:solidFill>
                  <a:srgbClr val="FF0000"/>
                </a:solidFill>
              </a:rPr>
              <a:t> 분할 필요</a:t>
            </a:r>
            <a:r>
              <a:rPr lang="en-US" altLang="ko-KR" dirty="0"/>
              <a:t>(</a:t>
            </a:r>
            <a:r>
              <a:rPr lang="ko-KR" altLang="en-US" dirty="0"/>
              <a:t>프레임 다량 발생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b="1" dirty="0"/>
              <a:t>가변 </a:t>
            </a:r>
            <a:r>
              <a:rPr lang="en" altLang="ko-Kore-KR" b="1" dirty="0"/>
              <a:t>Stuff-bit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" altLang="ko-Kore-KR" b="1" dirty="0">
                <a:solidFill>
                  <a:srgbClr val="FF0000"/>
                </a:solidFill>
              </a:rPr>
              <a:t>Worst-case </a:t>
            </a:r>
            <a:r>
              <a:rPr lang="ko-KR" altLang="en-US" b="1" dirty="0">
                <a:solidFill>
                  <a:srgbClr val="FF0000"/>
                </a:solidFill>
              </a:rPr>
              <a:t>전송 지연 계산 필요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A0844-AAC6-E9B4-46A0-37E4B32196F8}"/>
              </a:ext>
            </a:extLst>
          </p:cNvPr>
          <p:cNvSpPr txBox="1"/>
          <p:nvPr/>
        </p:nvSpPr>
        <p:spPr>
          <a:xfrm>
            <a:off x="411162" y="6465587"/>
            <a:ext cx="1178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[1] https://</a:t>
            </a:r>
            <a:r>
              <a:rPr kumimoji="1" lang="en-US" altLang="ko-KR" sz="900" dirty="0" err="1"/>
              <a:t>tekeye.uk</a:t>
            </a:r>
            <a:r>
              <a:rPr kumimoji="1" lang="en-US" altLang="ko-KR" sz="900" dirty="0"/>
              <a:t>/downloads/</a:t>
            </a:r>
            <a:r>
              <a:rPr kumimoji="1" lang="en-US" altLang="ko-KR" sz="900" dirty="0" err="1"/>
              <a:t>can_fd_spec.pdf</a:t>
            </a:r>
            <a:endParaRPr kumimoji="1" lang="en-US" altLang="ko-KR" sz="900" dirty="0"/>
          </a:p>
          <a:p>
            <a:r>
              <a:rPr kumimoji="1" lang="en-US" altLang="ko-KR" sz="900" dirty="0"/>
              <a:t>[2] </a:t>
            </a:r>
            <a:r>
              <a:rPr kumimoji="1" lang="en-US" altLang="ko-KR" sz="900" dirty="0" err="1"/>
              <a:t>Zeltwanger</a:t>
            </a:r>
            <a:r>
              <a:rPr kumimoji="1" lang="en-US" altLang="ko-KR" sz="900" dirty="0"/>
              <a:t>, Holger. "CAN FD network design hints and recommendations." SAE International Journal of Passenger Cars-Electronic and Electrical Systems 9.2016-01-0060 (2016): 89-92.</a:t>
            </a:r>
          </a:p>
        </p:txBody>
      </p:sp>
    </p:spTree>
    <p:extLst>
      <p:ext uri="{BB962C8B-B14F-4D97-AF65-F5344CB8AC3E}">
        <p14:creationId xmlns:p14="http://schemas.microsoft.com/office/powerpoint/2010/main" val="354200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246A-545C-5827-8A47-102D2490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FFD3-14EA-7A9D-5C36-00B63208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CAN-FD </a:t>
            </a:r>
            <a:r>
              <a:rPr lang="ko-KR" altLang="en-US" sz="2800" dirty="0"/>
              <a:t>실제 전송 시 패킷 크기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152699-7E91-6141-E561-EB0F93E87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27264"/>
              </p:ext>
            </p:extLst>
          </p:nvPr>
        </p:nvGraphicFramePr>
        <p:xfrm>
          <a:off x="242509" y="1555668"/>
          <a:ext cx="11706971" cy="3146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823">
                  <a:extLst>
                    <a:ext uri="{9D8B030D-6E8A-4147-A177-3AD203B41FA5}">
                      <a16:colId xmlns:a16="http://schemas.microsoft.com/office/drawing/2014/main" val="2654282041"/>
                    </a:ext>
                  </a:extLst>
                </a:gridCol>
                <a:gridCol w="2888901">
                  <a:extLst>
                    <a:ext uri="{9D8B030D-6E8A-4147-A177-3AD203B41FA5}">
                      <a16:colId xmlns:a16="http://schemas.microsoft.com/office/drawing/2014/main" val="2369576202"/>
                    </a:ext>
                  </a:extLst>
                </a:gridCol>
                <a:gridCol w="6044247">
                  <a:extLst>
                    <a:ext uri="{9D8B030D-6E8A-4147-A177-3AD203B41FA5}">
                      <a16:colId xmlns:a16="http://schemas.microsoft.com/office/drawing/2014/main" val="2556176343"/>
                    </a:ext>
                  </a:extLst>
                </a:gridCol>
              </a:tblGrid>
              <a:tr h="355812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필드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길이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" sz="1600" b="1" dirty="0"/>
                        <a:t>bit)</a:t>
                      </a:r>
                      <a:endParaRPr lang="e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비고 </a:t>
                      </a:r>
                      <a:r>
                        <a:rPr lang="en-US" altLang="ko-KR" sz="1600" b="1"/>
                        <a:t>/ </a:t>
                      </a:r>
                      <a:r>
                        <a:rPr lang="ko-KR" altLang="en-US" sz="1600" b="1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536131"/>
                  </a:ext>
                </a:extLst>
              </a:tr>
              <a:tr h="552884">
                <a:tc>
                  <a:txBody>
                    <a:bodyPr/>
                    <a:lstStyle/>
                    <a:p>
                      <a:pPr algn="l"/>
                      <a:r>
                        <a:rPr lang="en" sz="1600" dirty="0"/>
                        <a:t>SOF+ Arbitration +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" altLang="ko-KR" sz="16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bit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dirty="0"/>
                        <a:t>ID(</a:t>
                      </a:r>
                      <a:r>
                        <a:rPr lang="ko-KR" altLang="en-US" sz="1600" dirty="0"/>
                        <a:t>우선순위 선정</a:t>
                      </a:r>
                      <a:r>
                        <a:rPr lang="en-US" altLang="ko-KR" sz="1600" dirty="0"/>
                        <a:t>), </a:t>
                      </a:r>
                      <a:r>
                        <a:rPr lang="en" sz="1600" dirty="0"/>
                        <a:t>FD </a:t>
                      </a:r>
                      <a:r>
                        <a:rPr lang="ko-KR" altLang="en-US" sz="1600" dirty="0"/>
                        <a:t>모드 플래그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" sz="1600" dirty="0"/>
                        <a:t>DLC(</a:t>
                      </a:r>
                      <a:r>
                        <a:rPr lang="en" sz="1600" dirty="0" err="1"/>
                        <a:t>데이터</a:t>
                      </a:r>
                      <a:r>
                        <a:rPr lang="en" sz="1600" dirty="0"/>
                        <a:t> </a:t>
                      </a:r>
                      <a:r>
                        <a:rPr lang="ko-KR" altLang="en-US" sz="1600" dirty="0"/>
                        <a:t>길이 코드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905562"/>
                  </a:ext>
                </a:extLst>
              </a:tr>
              <a:tr h="552884">
                <a:tc>
                  <a:txBody>
                    <a:bodyPr/>
                    <a:lstStyle/>
                    <a:p>
                      <a:pPr algn="l"/>
                      <a:r>
                        <a:rPr lang="en" sz="1600" dirty="0"/>
                        <a:t>CRC + Stuff-counter + FSB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32-bit </a:t>
                      </a:r>
                      <a:endParaRPr lang="e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데이터 ≥ </a:t>
                      </a:r>
                      <a:r>
                        <a:rPr lang="en-US" altLang="ko-KR" sz="1600" dirty="0"/>
                        <a:t>20 </a:t>
                      </a:r>
                      <a:r>
                        <a:rPr lang="en" sz="1600" dirty="0"/>
                        <a:t>Byte</a:t>
                      </a:r>
                      <a:r>
                        <a:rPr lang="ko-KR" altLang="en-US" sz="1600" dirty="0"/>
                        <a:t>면 </a:t>
                      </a:r>
                      <a:r>
                        <a:rPr lang="en" sz="1600" dirty="0"/>
                        <a:t>CRC-21 </a:t>
                      </a:r>
                      <a:r>
                        <a:rPr lang="ko-KR" altLang="en-US" sz="1600" dirty="0"/>
                        <a:t>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45653"/>
                  </a:ext>
                </a:extLst>
              </a:tr>
              <a:tr h="552884">
                <a:tc>
                  <a:txBody>
                    <a:bodyPr/>
                    <a:lstStyle/>
                    <a:p>
                      <a:pPr algn="l"/>
                      <a:r>
                        <a:rPr lang="en" sz="1600" dirty="0"/>
                        <a:t>ACK + EOF + I</a:t>
                      </a:r>
                      <a:r>
                        <a:rPr lang="en-US" altLang="ko-KR" sz="1600" dirty="0"/>
                        <a:t>TM</a:t>
                      </a:r>
                      <a:endParaRPr lang="e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" altLang="ko-KR" sz="16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bit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altLang="ko-Kore-KR" sz="1600" b="0" dirty="0"/>
                        <a:t>ACK</a:t>
                      </a:r>
                      <a:r>
                        <a:rPr lang="en-US" altLang="ko-KR" sz="1600" b="0" dirty="0"/>
                        <a:t>(</a:t>
                      </a:r>
                      <a:r>
                        <a:rPr lang="ko-KR" altLang="en-US" sz="1600" b="0" dirty="0"/>
                        <a:t>수신 확인</a:t>
                      </a:r>
                      <a:r>
                        <a:rPr lang="en-US" altLang="ko-KR" sz="1600" b="0" dirty="0"/>
                        <a:t>), </a:t>
                      </a:r>
                      <a:r>
                        <a:rPr lang="en" altLang="ko-Kore-KR" sz="1600" b="0" dirty="0"/>
                        <a:t>EOF(</a:t>
                      </a:r>
                      <a:r>
                        <a:rPr lang="ko-Kore-KR" altLang="en-US" sz="1600" b="0" dirty="0"/>
                        <a:t>프레임 종료 표시</a:t>
                      </a:r>
                      <a:r>
                        <a:rPr lang="en" altLang="ko-Kore-KR" sz="1600" b="0" dirty="0"/>
                        <a:t>)</a:t>
                      </a:r>
                      <a:r>
                        <a:rPr lang="en-US" altLang="ko-KR" sz="1600" b="0" dirty="0"/>
                        <a:t>,</a:t>
                      </a:r>
                      <a:r>
                        <a:rPr lang="en" altLang="ko-Kore-KR" sz="1600" b="0" dirty="0"/>
                        <a:t> I</a:t>
                      </a:r>
                      <a:r>
                        <a:rPr lang="en-US" altLang="ko-Kore-KR" sz="1600" b="0" dirty="0"/>
                        <a:t>TM(</a:t>
                      </a:r>
                      <a:r>
                        <a:rPr lang="ko-Kore-KR" altLang="en-US" sz="1600" b="0" dirty="0"/>
                        <a:t>프레임 간격 비트</a:t>
                      </a:r>
                      <a:r>
                        <a:rPr lang="en-US" altLang="ko-Kore-KR" sz="1600" b="0" dirty="0"/>
                        <a:t>)</a:t>
                      </a:r>
                      <a:endParaRPr lang="en-US" altLang="ko-K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055272"/>
                  </a:ext>
                </a:extLst>
              </a:tr>
              <a:tr h="552884">
                <a:tc>
                  <a:txBody>
                    <a:bodyPr/>
                    <a:lstStyle/>
                    <a:p>
                      <a:pPr algn="l"/>
                      <a:r>
                        <a:rPr lang="en" sz="1600" dirty="0"/>
                        <a:t>Data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0 ~ 512-bit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b="0" dirty="0"/>
                        <a:t>실제 사용자 데이터</a:t>
                      </a:r>
                      <a:r>
                        <a:rPr lang="en-US" altLang="ko-KR" sz="1600" b="0" dirty="0"/>
                        <a:t>, </a:t>
                      </a:r>
                      <a:r>
                        <a:rPr lang="en" altLang="ko-Kore-KR" sz="1600" dirty="0"/>
                        <a:t>DLC </a:t>
                      </a:r>
                      <a:r>
                        <a:rPr lang="ko-KR" altLang="en-US" sz="1600" dirty="0"/>
                        <a:t>값과 길이 매핑</a:t>
                      </a:r>
                      <a:r>
                        <a:rPr lang="en-US" altLang="ko-KR" sz="1600" dirty="0"/>
                        <a:t>(E.g. DLC 15 -&gt; 64 Byte)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729743"/>
                  </a:ext>
                </a:extLst>
              </a:tr>
              <a:tr h="55288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가변 </a:t>
                      </a:r>
                      <a:r>
                        <a:rPr lang="en" sz="1600" dirty="0"/>
                        <a:t>Stuff-bit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0 ~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107</a:t>
                      </a:r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-bit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dirty="0"/>
                        <a:t>worst-case</a:t>
                      </a:r>
                      <a:r>
                        <a:rPr lang="en-US" altLang="ko-KR" sz="1600" b="1" dirty="0"/>
                        <a:t>: </a:t>
                      </a:r>
                      <a:r>
                        <a:rPr lang="ko-KR" altLang="en-US" sz="1600" b="1" dirty="0"/>
                        <a:t>원본 </a:t>
                      </a:r>
                      <a:r>
                        <a:rPr lang="en-US" altLang="ko-KR" sz="1600" b="1" dirty="0"/>
                        <a:t>5-</a:t>
                      </a:r>
                      <a:r>
                        <a:rPr lang="en" altLang="ko-Kore-KR" sz="1600" b="1" dirty="0"/>
                        <a:t>bit</a:t>
                      </a:r>
                      <a:r>
                        <a:rPr lang="ko-KR" altLang="en-US" sz="1600" b="1" dirty="0"/>
                        <a:t>당 </a:t>
                      </a:r>
                      <a:r>
                        <a:rPr lang="en-US" altLang="ko-KR" sz="1600" b="1" dirty="0"/>
                        <a:t>1-</a:t>
                      </a:r>
                      <a:r>
                        <a:rPr lang="en" altLang="ko-Kore-KR" sz="1600" b="1" dirty="0"/>
                        <a:t>bit(20%)</a:t>
                      </a:r>
                      <a:r>
                        <a:rPr lang="en-US" altLang="ko-KR" sz="1600" b="1" dirty="0"/>
                        <a:t>[1]</a:t>
                      </a:r>
                      <a:r>
                        <a:rPr lang="en" altLang="ko-Kore-KR" sz="1600" b="1" dirty="0"/>
                        <a:t> -&gt;</a:t>
                      </a:r>
                      <a:r>
                        <a:rPr lang="en" altLang="ko-Kore-KR" sz="1600" dirty="0"/>
                        <a:t> </a:t>
                      </a:r>
                      <a:r>
                        <a:rPr lang="ko-Kore-KR" altLang="en-US" sz="1600" b="1" dirty="0">
                          <a:solidFill>
                            <a:srgbClr val="FF0000"/>
                          </a:solidFill>
                        </a:rPr>
                        <a:t>약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107-bit</a:t>
                      </a:r>
                      <a:b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ko-KR" altLang="en-US" sz="1600" dirty="0"/>
                        <a:t>원본</a:t>
                      </a:r>
                      <a:r>
                        <a:rPr lang="en-US" altLang="ko-KR" sz="1600" dirty="0"/>
                        <a:t>: </a:t>
                      </a:r>
                      <a:r>
                        <a:rPr lang="en-US" altLang="ko-Kore-KR" sz="1600" dirty="0"/>
                        <a:t>CRC </a:t>
                      </a:r>
                      <a:r>
                        <a:rPr lang="ko-Kore-KR" altLang="en-US" sz="1600" dirty="0"/>
                        <a:t>직전</a:t>
                      </a:r>
                      <a:r>
                        <a:rPr lang="en-US" altLang="ko-Kore-KR" sz="1600" dirty="0"/>
                        <a:t>(</a:t>
                      </a:r>
                      <a:r>
                        <a:rPr lang="en" altLang="ko-Kore-KR" sz="1600" dirty="0"/>
                        <a:t>Arbitration + Control</a:t>
                      </a:r>
                      <a:r>
                        <a:rPr lang="en" altLang="ko-Kore-KR" sz="1600" b="0" dirty="0"/>
                        <a:t> ~ </a:t>
                      </a:r>
                      <a:r>
                        <a:rPr lang="en-US" altLang="ko-Kore-KR" sz="1600" b="0" dirty="0"/>
                        <a:t>Data </a:t>
                      </a:r>
                      <a:r>
                        <a:rPr lang="en-US" altLang="ko-KR" sz="1600" b="0" dirty="0"/>
                        <a:t>-&gt;</a:t>
                      </a:r>
                      <a:r>
                        <a:rPr lang="en-US" altLang="ko-Kore-KR" sz="1600" b="0" dirty="0"/>
                        <a:t> 535-bit)</a:t>
                      </a:r>
                      <a:endParaRPr lang="en" altLang="ko-Kore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144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65493A-7B44-EEC5-3B58-14582513057F}"/>
              </a:ext>
            </a:extLst>
          </p:cNvPr>
          <p:cNvSpPr txBox="1"/>
          <p:nvPr/>
        </p:nvSpPr>
        <p:spPr>
          <a:xfrm>
            <a:off x="1790943" y="4872177"/>
            <a:ext cx="8610099" cy="156966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dirty="0"/>
              <a:t>&lt;</a:t>
            </a:r>
            <a:r>
              <a:rPr kumimoji="1" lang="ko-KR" altLang="en-US" sz="2000" b="1" dirty="0"/>
              <a:t>실제 전송 시 </a:t>
            </a:r>
            <a:r>
              <a:rPr kumimoji="1" lang="en-US" altLang="ko-KR" sz="2000" b="1" dirty="0"/>
              <a:t>1-</a:t>
            </a:r>
            <a:r>
              <a:rPr kumimoji="1" lang="ko-KR" altLang="en-US" sz="2000" b="1" dirty="0"/>
              <a:t>프레임 당 최대 패킷 크기</a:t>
            </a:r>
            <a:r>
              <a:rPr kumimoji="1" lang="en-US" altLang="ko-KR" sz="2000" b="1" dirty="0"/>
              <a:t>&gt;</a:t>
            </a:r>
          </a:p>
          <a:p>
            <a:pPr algn="ctr"/>
            <a:r>
              <a:rPr lang="ko-Kore-KR" altLang="en-US" sz="2000" dirty="0"/>
              <a:t>고정 오버헤드</a:t>
            </a:r>
            <a:r>
              <a:rPr lang="en-US" altLang="ko-Kore-KR" sz="2000" dirty="0"/>
              <a:t>(</a:t>
            </a:r>
            <a:r>
              <a:rPr lang="en-US" altLang="ko-KR" sz="2000" dirty="0"/>
              <a:t>67</a:t>
            </a:r>
            <a:r>
              <a:rPr lang="en-US" altLang="ko-Kore-KR" sz="2000" dirty="0"/>
              <a:t>-bits</a:t>
            </a:r>
            <a:r>
              <a:rPr lang="en-US" altLang="ko-KR" sz="2000" dirty="0"/>
              <a:t>[2])</a:t>
            </a:r>
            <a:r>
              <a:rPr lang="en-US" altLang="ko-Kore-KR" sz="2000" dirty="0"/>
              <a:t> + </a:t>
            </a:r>
            <a:r>
              <a:rPr lang="ko-Kore-KR" altLang="en-US" sz="2000" dirty="0"/>
              <a:t>데이터 필드</a:t>
            </a:r>
            <a:r>
              <a:rPr lang="en-US" altLang="ko-Kore-KR" sz="2000" dirty="0"/>
              <a:t>(512-bits</a:t>
            </a:r>
            <a:r>
              <a:rPr lang="en-US" altLang="ko-KR" sz="2000" dirty="0"/>
              <a:t>) + </a:t>
            </a:r>
            <a:r>
              <a:rPr lang="ko-KR" altLang="en-US" sz="2000" dirty="0"/>
              <a:t>최대 </a:t>
            </a:r>
            <a:r>
              <a:rPr lang="en" altLang="ko-Kore-KR" sz="2000" dirty="0"/>
              <a:t>Stuff-bit</a:t>
            </a:r>
            <a:r>
              <a:rPr lang="en-US" altLang="ko-KR" sz="2000" dirty="0"/>
              <a:t>(107-bit) </a:t>
            </a: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≈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86 Byte</a:t>
            </a:r>
            <a:r>
              <a:rPr lang="en-US" altLang="ko-KR" sz="2000" b="1" dirty="0"/>
              <a:t>(</a:t>
            </a:r>
            <a:r>
              <a:rPr lang="en" altLang="ko-Kore-KR" sz="2000" b="1" dirty="0"/>
              <a:t>68</a:t>
            </a:r>
            <a:r>
              <a:rPr lang="en-US" altLang="ko-KR" sz="2000" b="1" dirty="0"/>
              <a:t>6</a:t>
            </a:r>
            <a:r>
              <a:rPr lang="en" altLang="ko-Kore-KR" sz="2000" b="1" dirty="0"/>
              <a:t>-bit)</a:t>
            </a:r>
          </a:p>
          <a:p>
            <a:pPr algn="ctr"/>
            <a:endParaRPr lang="en" altLang="ko-Kore-KR" sz="2000" b="1" dirty="0">
              <a:solidFill>
                <a:srgbClr val="FF0000"/>
              </a:solidFill>
            </a:endParaRPr>
          </a:p>
          <a:p>
            <a:pPr algn="ctr"/>
            <a:r>
              <a:rPr lang="en" altLang="ko-Kore-KR" sz="1600" dirty="0"/>
              <a:t>(</a:t>
            </a:r>
            <a:r>
              <a:rPr lang="ko-Kore-KR" altLang="en-US" sz="1600" dirty="0"/>
              <a:t>고정 오버헤드</a:t>
            </a:r>
            <a:r>
              <a:rPr lang="en-US" altLang="ko-Kore-KR" sz="1600" dirty="0"/>
              <a:t>: </a:t>
            </a:r>
            <a:r>
              <a:rPr lang="en" altLang="ko-Kore-KR" sz="1600" dirty="0"/>
              <a:t>SOF+ Arbitration + Control </a:t>
            </a:r>
            <a:r>
              <a:rPr lang="en-US" altLang="ko-KR" sz="1600" dirty="0"/>
              <a:t>+ </a:t>
            </a:r>
            <a:r>
              <a:rPr lang="en" altLang="ko-Kore-KR" sz="1600" dirty="0"/>
              <a:t>CRC + Stuff-counter </a:t>
            </a:r>
            <a:r>
              <a:rPr lang="en-US" altLang="ko-KR" sz="1600" dirty="0"/>
              <a:t>+ FSB</a:t>
            </a:r>
            <a:r>
              <a:rPr lang="en" altLang="ko-Kore-KR" sz="1600" dirty="0"/>
              <a:t> </a:t>
            </a:r>
            <a:r>
              <a:rPr lang="en-US" altLang="ko-KR" sz="1600" dirty="0"/>
              <a:t>+ </a:t>
            </a:r>
            <a:r>
              <a:rPr lang="en" altLang="ko-Kore-KR" sz="1600" dirty="0"/>
              <a:t>ACK + EOF + ITM</a:t>
            </a:r>
            <a:r>
              <a:rPr lang="en-US" altLang="ko-KR" sz="16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33232-BA80-5A0D-FF76-0696337B9AD2}"/>
              </a:ext>
            </a:extLst>
          </p:cNvPr>
          <p:cNvSpPr txBox="1"/>
          <p:nvPr/>
        </p:nvSpPr>
        <p:spPr>
          <a:xfrm>
            <a:off x="411162" y="6465587"/>
            <a:ext cx="1178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[1] https://</a:t>
            </a:r>
            <a:r>
              <a:rPr kumimoji="1" lang="en-US" altLang="ko-KR" sz="900" dirty="0" err="1"/>
              <a:t>www.can-cia.org</a:t>
            </a:r>
            <a:r>
              <a:rPr kumimoji="1" lang="en-US" altLang="ko-KR" sz="900" dirty="0"/>
              <a:t>/</a:t>
            </a:r>
            <a:r>
              <a:rPr kumimoji="1" lang="en-US" altLang="ko-KR" sz="900" dirty="0" err="1"/>
              <a:t>fileadmin</a:t>
            </a:r>
            <a:r>
              <a:rPr kumimoji="1" lang="en-US" altLang="ko-KR" sz="900" dirty="0"/>
              <a:t>/</a:t>
            </a:r>
            <a:r>
              <a:rPr kumimoji="1" lang="en-US" altLang="ko-KR" sz="900" dirty="0" err="1"/>
              <a:t>cia</a:t>
            </a:r>
            <a:r>
              <a:rPr kumimoji="1" lang="en-US" altLang="ko-KR" sz="900" dirty="0"/>
              <a:t>/documents/proceedings/2012_oertel.pdf</a:t>
            </a:r>
            <a:endParaRPr kumimoji="1" lang="en" altLang="ko-KR" sz="900" dirty="0"/>
          </a:p>
          <a:p>
            <a:r>
              <a:rPr kumimoji="1" lang="en-US" altLang="ko-KR" sz="900" dirty="0"/>
              <a:t>[2] https://</a:t>
            </a:r>
            <a:r>
              <a:rPr kumimoji="1" lang="en-US" altLang="ko-KR" sz="900" dirty="0" err="1"/>
              <a:t>web.archive.org</a:t>
            </a:r>
            <a:r>
              <a:rPr kumimoji="1" lang="en-US" altLang="ko-KR" sz="900" dirty="0"/>
              <a:t>/web/20151211125301/http://</a:t>
            </a:r>
            <a:r>
              <a:rPr kumimoji="1" lang="en-US" altLang="ko-KR" sz="900" dirty="0" err="1"/>
              <a:t>www.bosch-semiconductors.de</a:t>
            </a:r>
            <a:r>
              <a:rPr kumimoji="1" lang="en-US" altLang="ko-KR" sz="900" dirty="0"/>
              <a:t>/media/</a:t>
            </a:r>
            <a:r>
              <a:rPr kumimoji="1" lang="en-US" altLang="ko-KR" sz="900" dirty="0" err="1"/>
              <a:t>ubk_semiconductors</a:t>
            </a:r>
            <a:r>
              <a:rPr kumimoji="1" lang="en-US" altLang="ko-KR" sz="900" dirty="0"/>
              <a:t>/pdf_1/</a:t>
            </a:r>
            <a:r>
              <a:rPr kumimoji="1" lang="en-US" altLang="ko-KR" sz="900" dirty="0" err="1"/>
              <a:t>canliteratur</a:t>
            </a:r>
            <a:r>
              <a:rPr kumimoji="1" lang="en-US" altLang="ko-KR" sz="900" dirty="0"/>
              <a:t>/</a:t>
            </a:r>
            <a:r>
              <a:rPr kumimoji="1" lang="en-US" altLang="ko-KR" sz="900" dirty="0" err="1"/>
              <a:t>can_fd_spec.pdf</a:t>
            </a:r>
            <a:endParaRPr kumimoji="1" lang="en-US" altLang="ko-KR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FD02F-9179-1C0D-AB99-E80012185BCE}"/>
              </a:ext>
            </a:extLst>
          </p:cNvPr>
          <p:cNvSpPr txBox="1"/>
          <p:nvPr/>
        </p:nvSpPr>
        <p:spPr>
          <a:xfrm>
            <a:off x="1719980" y="1134017"/>
            <a:ext cx="916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전송하고자 하는 데이터가</a:t>
            </a:r>
            <a:r>
              <a:rPr lang="en-US" altLang="ko-Kore-KR" dirty="0"/>
              <a:t> </a:t>
            </a:r>
            <a:r>
              <a:rPr lang="en-US" altLang="ko-KR" dirty="0"/>
              <a:t>20~</a:t>
            </a:r>
            <a:r>
              <a:rPr lang="en-US" altLang="ko-Kore-KR" dirty="0"/>
              <a:t>64 Byte </a:t>
            </a:r>
            <a:r>
              <a:rPr lang="ko-Kore-KR" altLang="en-US" dirty="0"/>
              <a:t>일 경우의 시나리오</a:t>
            </a:r>
            <a:r>
              <a:rPr lang="en-US" altLang="ko-Kore-KR" dirty="0"/>
              <a:t>(1-</a:t>
            </a:r>
            <a:r>
              <a:rPr lang="ko-Kore-KR" altLang="en-US" dirty="0"/>
              <a:t>프레임 안에 끝날 경우</a:t>
            </a:r>
            <a:r>
              <a:rPr lang="en-US" altLang="ko-Kore-KR" dirty="0"/>
              <a:t>)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23DBF9-F22B-2A22-AD04-B8982ECC2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26288" r="1751" b="47604"/>
          <a:stretch/>
        </p:blipFill>
        <p:spPr bwMode="auto">
          <a:xfrm>
            <a:off x="5703993" y="103345"/>
            <a:ext cx="6446321" cy="97835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77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CD0AC-0333-288F-CFA9-C5059B26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82F7A-BE95-A60C-EDAC-9CD91687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CAN-FD</a:t>
            </a:r>
            <a:r>
              <a:rPr lang="ko-KR" altLang="en-US" sz="2800" dirty="0"/>
              <a:t> 패킷 비교</a:t>
            </a:r>
            <a:r>
              <a:rPr lang="en-US" altLang="ko-KR" sz="2800" dirty="0"/>
              <a:t>(KEM/DSA)</a:t>
            </a:r>
            <a:endParaRPr lang="ko-KR" altLang="en-US" sz="28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7A50A32-0635-08AA-563C-0B909439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90116"/>
              </p:ext>
            </p:extLst>
          </p:nvPr>
        </p:nvGraphicFramePr>
        <p:xfrm>
          <a:off x="430176" y="1615339"/>
          <a:ext cx="11331649" cy="48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08">
                  <a:extLst>
                    <a:ext uri="{9D8B030D-6E8A-4147-A177-3AD203B41FA5}">
                      <a16:colId xmlns:a16="http://schemas.microsoft.com/office/drawing/2014/main" val="440441215"/>
                    </a:ext>
                  </a:extLst>
                </a:gridCol>
                <a:gridCol w="1113185">
                  <a:extLst>
                    <a:ext uri="{9D8B030D-6E8A-4147-A177-3AD203B41FA5}">
                      <a16:colId xmlns:a16="http://schemas.microsoft.com/office/drawing/2014/main" val="4069475071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298479344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3870111857"/>
                    </a:ext>
                  </a:extLst>
                </a:gridCol>
                <a:gridCol w="2927385">
                  <a:extLst>
                    <a:ext uri="{9D8B030D-6E8A-4147-A177-3AD203B41FA5}">
                      <a16:colId xmlns:a16="http://schemas.microsoft.com/office/drawing/2014/main" val="49705364"/>
                    </a:ext>
                  </a:extLst>
                </a:gridCol>
                <a:gridCol w="2196133">
                  <a:extLst>
                    <a:ext uri="{9D8B030D-6E8A-4147-A177-3AD203B41FA5}">
                      <a16:colId xmlns:a16="http://schemas.microsoft.com/office/drawing/2014/main" val="2547356483"/>
                    </a:ext>
                  </a:extLst>
                </a:gridCol>
              </a:tblGrid>
              <a:tr h="6586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보안 레벨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공개키 </a:t>
                      </a:r>
                      <a:r>
                        <a:rPr lang="en" sz="1600" dirty="0"/>
                        <a:t>PK </a:t>
                      </a:r>
                    </a:p>
                    <a:p>
                      <a:pPr algn="ctr"/>
                      <a:r>
                        <a:rPr lang="en" sz="1600" dirty="0"/>
                        <a:t>(B</a:t>
                      </a:r>
                      <a:r>
                        <a:rPr lang="en-US" altLang="ko-KR" sz="1600" dirty="0" err="1"/>
                        <a:t>yte</a:t>
                      </a:r>
                      <a:r>
                        <a:rPr lang="en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암호문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서명</a:t>
                      </a:r>
                      <a:r>
                        <a:rPr lang="en" sz="1600" dirty="0"/>
                        <a:t> </a:t>
                      </a:r>
                    </a:p>
                    <a:p>
                      <a:pPr algn="ctr"/>
                      <a:r>
                        <a:rPr lang="en" sz="1600" dirty="0"/>
                        <a:t>(Byte)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CAN </a:t>
                      </a:r>
                      <a:r>
                        <a:rPr lang="ko-KR" altLang="en-US" sz="1600" b="1" dirty="0"/>
                        <a:t>패킷 최대 크기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" sz="1600" b="1" dirty="0"/>
                        <a:t>Byte)</a:t>
                      </a:r>
                    </a:p>
                    <a:p>
                      <a:pPr algn="ctr"/>
                      <a:r>
                        <a:rPr lang="en" sz="1600" dirty="0"/>
                        <a:t>(PK / CT, PK / Sig)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프레임 수</a:t>
                      </a:r>
                      <a:endParaRPr lang="en-US" altLang="ko-KR" sz="1600" b="1" dirty="0"/>
                    </a:p>
                    <a:p>
                      <a:pPr algn="ctr"/>
                      <a:r>
                        <a:rPr lang="en-US" altLang="ko-KR" sz="1600" dirty="0"/>
                        <a:t>(</a:t>
                      </a:r>
                      <a:r>
                        <a:rPr lang="en" sz="1600" dirty="0"/>
                        <a:t>PK / CT, PK / Sig)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73542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/>
                        <a:t>ML-KEM512</a:t>
                      </a:r>
                      <a:endParaRPr lang="e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086 / 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032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13 / 12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66774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HQC-128</a:t>
                      </a:r>
                      <a:endParaRPr lang="e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041 / 5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973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36 / 70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112457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SMAUG-T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en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914 / 914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11 / 11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814288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NTRU+KEM576</a:t>
                      </a:r>
                      <a:endParaRPr lang="en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172 / 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172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14 / 14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764709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/>
                        <a:t>Falcon-512</a:t>
                      </a:r>
                      <a:endParaRPr lang="e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227 / 908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15 / 11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482598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/>
                        <a:t>SPHINCS+128s</a:t>
                      </a:r>
                      <a:endParaRPr lang="e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54 / 10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562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 / 123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433777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/>
                        <a:t>SPHINCS+128f</a:t>
                      </a:r>
                      <a:endParaRPr lang="e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54 / 22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962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 / 267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091943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AIMer128s</a:t>
                      </a:r>
                      <a:endParaRPr lang="en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54 / 5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590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 / 65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640091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chemeClr val="accent6"/>
                          </a:solidFill>
                        </a:rPr>
                        <a:t>AIMer128f</a:t>
                      </a:r>
                      <a:endParaRPr lang="en" sz="16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54 / 7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912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>
                          <a:solidFill>
                            <a:srgbClr val="FF0000"/>
                          </a:solidFill>
                        </a:rPr>
                        <a:t>1 / 92</a:t>
                      </a:r>
                      <a:endParaRPr lang="ko-Kore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64647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ML-DSA44</a:t>
                      </a:r>
                      <a:endParaRPr lang="e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774 / 3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256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21 / 38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3691"/>
                  </a:ext>
                </a:extLst>
              </a:tr>
              <a:tr h="381309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HAETAE2</a:t>
                      </a:r>
                      <a:endParaRPr lang="en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lang="en-US" altLang="ko-KR" sz="1600" dirty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ko-Kore-KR" sz="1600" dirty="0">
                          <a:solidFill>
                            <a:schemeClr val="accent6"/>
                          </a:solidFill>
                        </a:rPr>
                        <a:t>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344 / 2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002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</a:rPr>
                        <a:t>16 / 24</a:t>
                      </a:r>
                      <a:endParaRPr lang="ko-Kore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5615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9AC506-AAE1-148B-7C79-24EA64DFE2CF}"/>
              </a:ext>
            </a:extLst>
          </p:cNvPr>
          <p:cNvSpPr txBox="1"/>
          <p:nvPr/>
        </p:nvSpPr>
        <p:spPr>
          <a:xfrm>
            <a:off x="1146958" y="1111511"/>
            <a:ext cx="9898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MTU(64 Byte)</a:t>
            </a:r>
            <a:r>
              <a:rPr lang="ko-KR" altLang="en-US" dirty="0" err="1"/>
              <a:t>를</a:t>
            </a:r>
            <a:r>
              <a:rPr lang="ko-KR" altLang="en-US" dirty="0"/>
              <a:t> 넘는 데이터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64 </a:t>
            </a:r>
            <a:r>
              <a:rPr lang="en" altLang="ko-Kore-KR" dirty="0"/>
              <a:t>Byte</a:t>
            </a:r>
            <a:r>
              <a:rPr lang="ko-KR" altLang="en-US" dirty="0"/>
              <a:t>씩 분할하여 전송</a:t>
            </a:r>
            <a:r>
              <a:rPr lang="en-US" altLang="ko-KR" dirty="0"/>
              <a:t>, </a:t>
            </a:r>
            <a:r>
              <a:rPr lang="ko-KR" altLang="en-US" dirty="0"/>
              <a:t>프레임당 최대 오버헤드 </a:t>
            </a:r>
            <a:r>
              <a:rPr lang="en-US" altLang="ko-KR" dirty="0"/>
              <a:t>22 </a:t>
            </a:r>
            <a:r>
              <a:rPr lang="en" altLang="ko-Kore-KR" dirty="0"/>
              <a:t>Byte</a:t>
            </a:r>
            <a:r>
              <a:rPr lang="ko-KR" altLang="en-US" dirty="0"/>
              <a:t> 추가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829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E4B72-130E-E658-175E-131F4BF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800" dirty="0"/>
              <a:t>CAN-FD </a:t>
            </a:r>
            <a:r>
              <a:rPr kumimoji="1" lang="ko-Kore-KR" altLang="en-US" sz="2800" dirty="0"/>
              <a:t>전송 지연 산출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C0FF9D1-79EA-8BE0-11CA-26A4AED78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123557"/>
              </p:ext>
            </p:extLst>
          </p:nvPr>
        </p:nvGraphicFramePr>
        <p:xfrm>
          <a:off x="6267534" y="1185004"/>
          <a:ext cx="5924466" cy="5545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F47F1A-EC5C-1ADB-85CC-8597DE292772}"/>
              </a:ext>
            </a:extLst>
          </p:cNvPr>
          <p:cNvSpPr txBox="1"/>
          <p:nvPr/>
        </p:nvSpPr>
        <p:spPr>
          <a:xfrm>
            <a:off x="171533" y="1416297"/>
            <a:ext cx="5924467" cy="44012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&lt;1-</a:t>
            </a:r>
            <a:r>
              <a:rPr lang="ko-KR" altLang="en-US" sz="2000" b="1" dirty="0"/>
              <a:t>프레임 지연 계산</a:t>
            </a:r>
            <a:r>
              <a:rPr lang="en-US" altLang="ko-KR" sz="2000" b="1" dirty="0"/>
              <a:t>(</a:t>
            </a:r>
            <a:r>
              <a:rPr lang="en" altLang="ko-Kore-KR" sz="2000" b="1" dirty="0"/>
              <a:t>worst case)&gt;</a:t>
            </a:r>
            <a:endParaRPr lang="en" altLang="ko-Kore-KR" sz="2000" dirty="0"/>
          </a:p>
          <a:p>
            <a:r>
              <a:rPr lang="en" altLang="ko-Kore-KR" sz="2000" dirty="0"/>
              <a:t>① Nominal </a:t>
            </a:r>
            <a:r>
              <a:rPr lang="ko-KR" altLang="en-US" sz="2000" dirty="0"/>
              <a:t>구간 </a:t>
            </a:r>
            <a:r>
              <a:rPr lang="en-US" altLang="ko-KR" sz="2000" dirty="0"/>
              <a:t>@1 </a:t>
            </a:r>
            <a:r>
              <a:rPr lang="en" altLang="ko-Kore-KR" sz="2000" dirty="0"/>
              <a:t>Mbps</a:t>
            </a:r>
          </a:p>
          <a:p>
            <a:r>
              <a:rPr lang="en" altLang="ko-Kore-KR" sz="2000" dirty="0"/>
              <a:t>   · Arbitration + Control = 22-bit  </a:t>
            </a:r>
            <a:r>
              <a:rPr lang="en" altLang="ko-Kore-KR" sz="2000" b="1" dirty="0"/>
              <a:t>→ 22 µs</a:t>
            </a:r>
          </a:p>
          <a:p>
            <a:r>
              <a:rPr lang="en" altLang="ko-Kore-KR" sz="2000" dirty="0"/>
              <a:t>   · ACK + EOF + IFS     = 12-bit  </a:t>
            </a:r>
            <a:r>
              <a:rPr lang="en" altLang="ko-Kore-KR" sz="2000" b="1" dirty="0"/>
              <a:t>→ 12 µs</a:t>
            </a:r>
          </a:p>
          <a:p>
            <a:r>
              <a:rPr lang="en" altLang="ko-Kore-KR" sz="2000" dirty="0"/>
              <a:t>   · </a:t>
            </a:r>
            <a:r>
              <a:rPr lang="en-US" altLang="ko-Kore-KR" sz="2000" b="1" dirty="0"/>
              <a:t>22</a:t>
            </a:r>
            <a:r>
              <a:rPr lang="ko-Kore-KR" altLang="en-US" sz="2000" b="1" dirty="0"/>
              <a:t> </a:t>
            </a:r>
            <a:r>
              <a:rPr lang="en-US" altLang="ko-Kore-KR" sz="2000" b="1" dirty="0"/>
              <a:t>+ </a:t>
            </a:r>
            <a:r>
              <a:rPr lang="en-US" altLang="ko-KR" sz="2000" b="1" dirty="0"/>
              <a:t>12  </a:t>
            </a:r>
            <a:r>
              <a:rPr lang="en-US" altLang="ko-KR" sz="2000" b="1" dirty="0">
                <a:solidFill>
                  <a:srgbClr val="2E75B6"/>
                </a:solidFill>
              </a:rPr>
              <a:t>=</a:t>
            </a:r>
            <a:r>
              <a:rPr lang="ko-KR" altLang="en-US" sz="2000" b="1" dirty="0">
                <a:solidFill>
                  <a:srgbClr val="2E75B6"/>
                </a:solidFill>
              </a:rPr>
              <a:t> </a:t>
            </a:r>
            <a:r>
              <a:rPr lang="en-US" altLang="ko-KR" sz="2000" b="1" dirty="0">
                <a:solidFill>
                  <a:srgbClr val="2E75B6"/>
                </a:solidFill>
              </a:rPr>
              <a:t>34 µ</a:t>
            </a:r>
            <a:r>
              <a:rPr lang="en" altLang="ko-Kore-KR" sz="2000" b="1" dirty="0">
                <a:solidFill>
                  <a:srgbClr val="2E75B6"/>
                </a:solidFill>
              </a:rPr>
              <a:t>s</a:t>
            </a:r>
          </a:p>
          <a:p>
            <a:endParaRPr lang="en" altLang="ko-Kore-KR" sz="2000" dirty="0"/>
          </a:p>
          <a:p>
            <a:r>
              <a:rPr lang="en" altLang="ko-Kore-KR" sz="2000" dirty="0"/>
              <a:t>② Data </a:t>
            </a:r>
            <a:r>
              <a:rPr lang="ko-KR" altLang="en-US" sz="2000" dirty="0"/>
              <a:t>구간 </a:t>
            </a:r>
            <a:r>
              <a:rPr lang="en-US" altLang="ko-KR" sz="2000" dirty="0"/>
              <a:t>@5 </a:t>
            </a:r>
            <a:r>
              <a:rPr lang="en" altLang="ko-Kore-KR" sz="2000" dirty="0"/>
              <a:t>Mbps</a:t>
            </a:r>
            <a:endParaRPr lang="en-US" altLang="ko-KR" sz="2000" dirty="0"/>
          </a:p>
          <a:p>
            <a:r>
              <a:rPr lang="en-US" altLang="ko-KR" sz="2000" dirty="0"/>
              <a:t>   ·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64 </a:t>
            </a:r>
            <a:r>
              <a:rPr lang="en" altLang="ko-Kore-KR" sz="2000" dirty="0"/>
              <a:t>B  = 512-bit </a:t>
            </a:r>
          </a:p>
          <a:p>
            <a:r>
              <a:rPr lang="en" altLang="ko-Kore-KR" sz="2000" dirty="0"/>
              <a:t>   · CRC + Stuff-c</a:t>
            </a:r>
            <a:r>
              <a:rPr lang="en-US" altLang="ko-Kore-KR" sz="2000" dirty="0" err="1"/>
              <a:t>oun</a:t>
            </a:r>
            <a:r>
              <a:rPr lang="en" altLang="ko-Kore-KR" sz="2000" dirty="0" err="1"/>
              <a:t>ter</a:t>
            </a:r>
            <a:r>
              <a:rPr lang="en" altLang="ko-Kore-KR" sz="2000" dirty="0"/>
              <a:t> + FSB = 32-bit</a:t>
            </a:r>
          </a:p>
          <a:p>
            <a:r>
              <a:rPr lang="en" altLang="ko-Kore-KR" sz="2000" dirty="0"/>
              <a:t>   · </a:t>
            </a:r>
            <a:r>
              <a:rPr lang="ko-KR" altLang="en-US" sz="2000" dirty="0"/>
              <a:t>가변 </a:t>
            </a:r>
            <a:r>
              <a:rPr lang="en" altLang="ko-Kore-KR" sz="2000" dirty="0"/>
              <a:t>Stuff-bit</a:t>
            </a:r>
            <a:r>
              <a:rPr lang="en-US" altLang="ko-KR" sz="2000" dirty="0"/>
              <a:t>(≈ 107-</a:t>
            </a:r>
            <a:r>
              <a:rPr lang="en" altLang="ko-Kore-KR" sz="2000" dirty="0"/>
              <a:t>bit)       </a:t>
            </a:r>
          </a:p>
          <a:p>
            <a:r>
              <a:rPr lang="en" altLang="ko-Kore-KR" sz="2000" b="1" dirty="0">
                <a:solidFill>
                  <a:srgbClr val="2E75B6"/>
                </a:solidFill>
              </a:rPr>
              <a:t> </a:t>
            </a:r>
            <a:r>
              <a:rPr lang="en" altLang="ko-Kore-KR" sz="2000" b="1" dirty="0"/>
              <a:t>(512 + 32 + 107) bit ÷ </a:t>
            </a:r>
            <a:r>
              <a:rPr lang="en-US" altLang="ko-KR" sz="2000" b="1" dirty="0"/>
              <a:t>5</a:t>
            </a:r>
            <a:r>
              <a:rPr lang="en" altLang="ko-Kore-KR" sz="2000" b="1" dirty="0"/>
              <a:t> Mbps </a:t>
            </a:r>
            <a:r>
              <a:rPr lang="en-US" altLang="ko-KR" sz="2000" b="1" dirty="0">
                <a:solidFill>
                  <a:srgbClr val="2E75B6"/>
                </a:solidFill>
              </a:rPr>
              <a:t>≈</a:t>
            </a:r>
            <a:r>
              <a:rPr lang="en" altLang="ko-Kore-KR" sz="2000" b="1" dirty="0">
                <a:solidFill>
                  <a:srgbClr val="2E75B6"/>
                </a:solidFill>
              </a:rPr>
              <a:t> 1</a:t>
            </a:r>
            <a:r>
              <a:rPr lang="en-US" altLang="ko-KR" sz="2000" b="1" dirty="0">
                <a:solidFill>
                  <a:srgbClr val="2E75B6"/>
                </a:solidFill>
              </a:rPr>
              <a:t>30</a:t>
            </a:r>
            <a:r>
              <a:rPr lang="en" altLang="ko-Kore-KR" sz="2000" b="1" dirty="0">
                <a:solidFill>
                  <a:srgbClr val="2E75B6"/>
                </a:solidFill>
              </a:rPr>
              <a:t> µs</a:t>
            </a:r>
          </a:p>
          <a:p>
            <a:endParaRPr lang="en" altLang="ko-Kore-KR" sz="2000" dirty="0"/>
          </a:p>
          <a:p>
            <a:r>
              <a:rPr lang="en" altLang="ko-Kore-KR" sz="2000" b="1" dirty="0"/>
              <a:t>③ </a:t>
            </a:r>
            <a:r>
              <a:rPr lang="ko-KR" altLang="en-US" sz="2000" b="1" dirty="0"/>
              <a:t>합계</a:t>
            </a:r>
          </a:p>
          <a:p>
            <a:r>
              <a:rPr lang="ko-KR" altLang="en-US" sz="2000" b="1" dirty="0"/>
              <a:t>   </a:t>
            </a:r>
            <a:r>
              <a:rPr lang="en-US" altLang="ko-KR" sz="2000" b="1" dirty="0"/>
              <a:t>34 µ</a:t>
            </a:r>
            <a:r>
              <a:rPr lang="en" altLang="ko-Kore-KR" sz="2000" b="1" dirty="0"/>
              <a:t>s + 163 µs </a:t>
            </a:r>
            <a:r>
              <a:rPr lang="en" altLang="ko-Kore-KR" sz="2000" b="1" dirty="0">
                <a:solidFill>
                  <a:srgbClr val="FF0000"/>
                </a:solidFill>
              </a:rPr>
              <a:t>= 0.1</a:t>
            </a:r>
            <a:r>
              <a:rPr lang="en-US" altLang="ko-KR" sz="2000" b="1" dirty="0">
                <a:solidFill>
                  <a:srgbClr val="FF0000"/>
                </a:solidFill>
              </a:rPr>
              <a:t>64</a:t>
            </a:r>
            <a:r>
              <a:rPr lang="en" altLang="ko-Kore-KR" sz="2000" b="1" dirty="0">
                <a:solidFill>
                  <a:srgbClr val="FF0000"/>
                </a:solidFill>
              </a:rPr>
              <a:t> </a:t>
            </a:r>
            <a:r>
              <a:rPr lang="en" altLang="ko-Kore-KR" sz="2000" b="1" dirty="0" err="1">
                <a:solidFill>
                  <a:srgbClr val="FF0000"/>
                </a:solidFill>
              </a:rPr>
              <a:t>ms</a:t>
            </a:r>
            <a:endParaRPr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D268A-E088-9C5C-2DC2-1CCDC6FA248D}"/>
              </a:ext>
            </a:extLst>
          </p:cNvPr>
          <p:cNvSpPr txBox="1"/>
          <p:nvPr/>
        </p:nvSpPr>
        <p:spPr>
          <a:xfrm>
            <a:off x="171533" y="6615364"/>
            <a:ext cx="117808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Hartwich</a:t>
            </a:r>
            <a:r>
              <a:rPr lang="en" altLang="ko-Kore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Florian. "Bit time requirements for can FD." </a:t>
            </a:r>
            <a:r>
              <a:rPr lang="en" altLang="ko-Kore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14th International CAN Conference</a:t>
            </a:r>
            <a:r>
              <a:rPr lang="en" altLang="ko-Kore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2013.</a:t>
            </a:r>
            <a:endParaRPr kumimoji="1" lang="en-US" altLang="ko-KR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232DB-B539-4347-C9DD-D56634146147}"/>
              </a:ext>
            </a:extLst>
          </p:cNvPr>
          <p:cNvSpPr txBox="1"/>
          <p:nvPr/>
        </p:nvSpPr>
        <p:spPr>
          <a:xfrm>
            <a:off x="7611553" y="6400270"/>
            <a:ext cx="3236427" cy="36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알고리즘별 총 전송 지연 </a:t>
            </a:r>
            <a:r>
              <a:rPr lang="en-US" altLang="ko-KR" b="1" dirty="0"/>
              <a:t>(</a:t>
            </a:r>
            <a:r>
              <a:rPr lang="en" altLang="ko-Kore-KR" b="1" dirty="0" err="1"/>
              <a:t>ms</a:t>
            </a:r>
            <a:r>
              <a:rPr lang="en" altLang="ko-Kore-KR" b="1" dirty="0"/>
              <a:t>) 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992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EA83C-77D0-E382-6977-9BBFDD4C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57226-B3A8-6B92-9EA0-D0CF2FC1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800" dirty="0"/>
              <a:t>CAN-FD ECU </a:t>
            </a:r>
            <a:r>
              <a:rPr kumimoji="1" lang="ko-Kore-KR" altLang="en-US" sz="2800" dirty="0"/>
              <a:t>도메인 별 실시간성 및 </a:t>
            </a:r>
            <a:r>
              <a:rPr kumimoji="1" lang="en-US" altLang="ko-Kore-KR" sz="2800" dirty="0"/>
              <a:t>P</a:t>
            </a:r>
            <a:r>
              <a:rPr kumimoji="1" lang="en-US" altLang="ko-KR" sz="2800" dirty="0"/>
              <a:t>QC </a:t>
            </a:r>
            <a:r>
              <a:rPr kumimoji="1" lang="ko-KR" altLang="en-US" sz="2800" dirty="0"/>
              <a:t>적용 가능성 평가</a:t>
            </a:r>
            <a:endParaRPr kumimoji="1" lang="ko-Kore-KR" altLang="en-US" sz="2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42E5EF-5419-29F7-4852-7657BDA3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624156"/>
              </p:ext>
            </p:extLst>
          </p:nvPr>
        </p:nvGraphicFramePr>
        <p:xfrm>
          <a:off x="411920" y="2492713"/>
          <a:ext cx="11368160" cy="3173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58">
                  <a:extLst>
                    <a:ext uri="{9D8B030D-6E8A-4147-A177-3AD203B41FA5}">
                      <a16:colId xmlns:a16="http://schemas.microsoft.com/office/drawing/2014/main" val="1684481723"/>
                    </a:ext>
                  </a:extLst>
                </a:gridCol>
                <a:gridCol w="1306285">
                  <a:extLst>
                    <a:ext uri="{9D8B030D-6E8A-4147-A177-3AD203B41FA5}">
                      <a16:colId xmlns:a16="http://schemas.microsoft.com/office/drawing/2014/main" val="2402086904"/>
                    </a:ext>
                  </a:extLst>
                </a:gridCol>
                <a:gridCol w="1543793">
                  <a:extLst>
                    <a:ext uri="{9D8B030D-6E8A-4147-A177-3AD203B41FA5}">
                      <a16:colId xmlns:a16="http://schemas.microsoft.com/office/drawing/2014/main" val="59034802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3984856767"/>
                    </a:ext>
                  </a:extLst>
                </a:gridCol>
                <a:gridCol w="2421567">
                  <a:extLst>
                    <a:ext uri="{9D8B030D-6E8A-4147-A177-3AD203B41FA5}">
                      <a16:colId xmlns:a16="http://schemas.microsoft.com/office/drawing/2014/main" val="3757317592"/>
                    </a:ext>
                  </a:extLst>
                </a:gridCol>
              </a:tblGrid>
              <a:tr h="5541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주요 </a:t>
                      </a:r>
                      <a:r>
                        <a:rPr lang="en-US" altLang="ko-KR" dirty="0"/>
                        <a:t>ECU </a:t>
                      </a:r>
                      <a:r>
                        <a:rPr lang="ko-KR" altLang="en-US" dirty="0"/>
                        <a:t>도메인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ASIL </a:t>
                      </a:r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지연 한계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ECU </a:t>
                      </a:r>
                      <a:r>
                        <a:rPr lang="ko-KR" altLang="en-US" dirty="0"/>
                        <a:t>주요 신호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PQC </a:t>
                      </a:r>
                      <a:r>
                        <a:rPr lang="ko-KR" altLang="en-US" dirty="0"/>
                        <a:t>적용 가능성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62562"/>
                  </a:ext>
                </a:extLst>
              </a:tr>
              <a:tr h="654724">
                <a:tc>
                  <a:txBody>
                    <a:bodyPr/>
                    <a:lstStyle/>
                    <a:p>
                      <a:pPr algn="ctr"/>
                      <a:r>
                        <a:rPr lang="en" b="1" dirty="0"/>
                        <a:t>Power-train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FF0000"/>
                          </a:solidFill>
                        </a:rPr>
                        <a:t>≤ 1 </a:t>
                      </a:r>
                      <a:r>
                        <a:rPr lang="en" b="1" dirty="0" err="1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e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엔진 </a:t>
                      </a:r>
                      <a:r>
                        <a:rPr lang="en" dirty="0"/>
                        <a:t>ECU, </a:t>
                      </a:r>
                      <a:r>
                        <a:rPr lang="ko-KR" altLang="en-US" dirty="0"/>
                        <a:t>변속기</a:t>
                      </a:r>
                      <a:r>
                        <a:rPr lang="en" dirty="0"/>
                        <a:t>, </a:t>
                      </a:r>
                      <a:r>
                        <a:rPr lang="ko-KR" altLang="en-US" dirty="0"/>
                        <a:t>연료분사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765451"/>
                  </a:ext>
                </a:extLst>
              </a:tr>
              <a:tr h="654724">
                <a:tc>
                  <a:txBody>
                    <a:bodyPr/>
                    <a:lstStyle/>
                    <a:p>
                      <a:pPr algn="ctr"/>
                      <a:r>
                        <a:rPr lang="en" b="1" dirty="0"/>
                        <a:t>Chassis / 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chemeClr val="accent4"/>
                          </a:solidFill>
                        </a:rPr>
                        <a:t>C~D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chemeClr val="accent4"/>
                          </a:solidFill>
                        </a:rPr>
                        <a:t>≤ 2 </a:t>
                      </a:r>
                      <a:r>
                        <a:rPr lang="en" b="1" dirty="0" err="1">
                          <a:solidFill>
                            <a:schemeClr val="accent4"/>
                          </a:solidFill>
                        </a:rPr>
                        <a:t>ms</a:t>
                      </a:r>
                      <a:endParaRPr lang="en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ABS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브레이크 잠김 방지</a:t>
                      </a:r>
                      <a:r>
                        <a:rPr lang="en-US" altLang="ko-KR" dirty="0"/>
                        <a:t>)</a:t>
                      </a:r>
                      <a:r>
                        <a:rPr lang="en" dirty="0"/>
                        <a:t>, </a:t>
                      </a:r>
                    </a:p>
                    <a:p>
                      <a:pPr algn="ctr"/>
                      <a:r>
                        <a:rPr lang="en" dirty="0"/>
                        <a:t>EPS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전자식 </a:t>
                      </a:r>
                      <a:r>
                        <a:rPr lang="ko-KR" altLang="en-US" dirty="0" err="1"/>
                        <a:t>조향</a:t>
                      </a:r>
                      <a:r>
                        <a:rPr lang="en-US" altLang="ko-KR" dirty="0"/>
                        <a:t>)</a:t>
                      </a:r>
                      <a:r>
                        <a:rPr lang="en" dirty="0"/>
                        <a:t>, </a:t>
                      </a:r>
                      <a:r>
                        <a:rPr lang="ko-KR" altLang="en-US" dirty="0"/>
                        <a:t>레이더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accent4"/>
                          </a:solidFill>
                        </a:rPr>
                        <a:t>일부 알고리즘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93958"/>
                  </a:ext>
                </a:extLst>
              </a:tr>
              <a:tr h="654724">
                <a:tc>
                  <a:txBody>
                    <a:bodyPr/>
                    <a:lstStyle/>
                    <a:p>
                      <a:pPr algn="ctr"/>
                      <a:r>
                        <a:rPr lang="en" b="1" dirty="0"/>
                        <a:t>Body / Comfort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A~B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≤ 50 </a:t>
                      </a:r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ms</a:t>
                      </a:r>
                      <a:endParaRPr lang="en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창문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공조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2E75B6"/>
                          </a:solidFill>
                        </a:rPr>
                        <a:t>대부분 알고리즘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817543"/>
                  </a:ext>
                </a:extLst>
              </a:tr>
              <a:tr h="654724">
                <a:tc>
                  <a:txBody>
                    <a:bodyPr/>
                    <a:lstStyle/>
                    <a:p>
                      <a:pPr algn="ctr"/>
                      <a:r>
                        <a:rPr lang="en" b="1" dirty="0"/>
                        <a:t>Diagnostics / 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2E75B6"/>
                          </a:solidFill>
                        </a:rPr>
                        <a:t>≤ 100 </a:t>
                      </a:r>
                      <a:r>
                        <a:rPr lang="en" b="1" dirty="0" err="1">
                          <a:solidFill>
                            <a:srgbClr val="2E75B6"/>
                          </a:solidFill>
                        </a:rPr>
                        <a:t>ms</a:t>
                      </a:r>
                      <a:endParaRPr lang="en" b="1" dirty="0">
                        <a:solidFill>
                          <a:srgbClr val="2E75B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/>
                        <a:t>서비스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진단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펌웨어 업데이트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7831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1248FD-BB29-2E9E-596E-C09B70EA3EA9}"/>
              </a:ext>
            </a:extLst>
          </p:cNvPr>
          <p:cNvSpPr txBox="1"/>
          <p:nvPr/>
        </p:nvSpPr>
        <p:spPr>
          <a:xfrm>
            <a:off x="411162" y="6488739"/>
            <a:ext cx="1178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/>
              <a:t>[1] </a:t>
            </a:r>
            <a:r>
              <a:rPr kumimoji="1" lang="en-US" altLang="ko-KR" sz="900" dirty="0" err="1"/>
              <a:t>Gheraibia</a:t>
            </a:r>
            <a:r>
              <a:rPr kumimoji="1" lang="en-US" altLang="ko-KR" sz="900" dirty="0"/>
              <a:t>, Youcef, et al. "An overview of the approaches for automotive safety integrity levels allocation." Journal of failure analysis and prevention 18 (2018): 707-720.</a:t>
            </a:r>
          </a:p>
          <a:p>
            <a:r>
              <a:rPr kumimoji="1" lang="en-US" altLang="ko-KR" sz="900" dirty="0"/>
              <a:t>[2] </a:t>
            </a:r>
            <a:r>
              <a:rPr kumimoji="1" lang="en" altLang="ko-Kore-KR" sz="900" dirty="0"/>
              <a:t>https://</a:t>
            </a:r>
            <a:r>
              <a:rPr kumimoji="1" lang="en" altLang="ko-Kore-KR" sz="900" dirty="0" err="1"/>
              <a:t>www.can-cia.org</a:t>
            </a:r>
            <a:r>
              <a:rPr kumimoji="1" lang="en" altLang="ko-Kore-KR" sz="900" dirty="0"/>
              <a:t>/</a:t>
            </a:r>
            <a:r>
              <a:rPr kumimoji="1" lang="en" altLang="ko-Kore-KR" sz="900" dirty="0" err="1"/>
              <a:t>fileadmin</a:t>
            </a:r>
            <a:r>
              <a:rPr kumimoji="1" lang="en" altLang="ko-Kore-KR" sz="900" dirty="0"/>
              <a:t>/</a:t>
            </a:r>
            <a:r>
              <a:rPr kumimoji="1" lang="en" altLang="ko-Kore-KR" sz="900" dirty="0" err="1"/>
              <a:t>cia</a:t>
            </a:r>
            <a:r>
              <a:rPr kumimoji="1" lang="en" altLang="ko-Kore-KR" sz="900" dirty="0"/>
              <a:t>/documents/publications/</a:t>
            </a:r>
            <a:r>
              <a:rPr kumimoji="1" lang="en" altLang="ko-Kore-KR" sz="900" dirty="0" err="1"/>
              <a:t>cnlm</a:t>
            </a:r>
            <a:r>
              <a:rPr kumimoji="1" lang="en" altLang="ko-Kore-KR" sz="900" dirty="0"/>
              <a:t>/june_2024/24-2_cnlm.pdf</a:t>
            </a:r>
            <a:endParaRPr kumimoji="1" lang="en-US" altLang="ko-KR" sz="9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EA72EFD-0811-1B5B-8F01-475601B1D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1756930"/>
          </a:xfrm>
        </p:spPr>
        <p:txBody>
          <a:bodyPr/>
          <a:lstStyle/>
          <a:p>
            <a:r>
              <a:rPr lang="en-US" altLang="ko-Kore-KR" dirty="0"/>
              <a:t>CAN </a:t>
            </a:r>
            <a:r>
              <a:rPr lang="ko-Kore-KR" altLang="en-US" dirty="0"/>
              <a:t>네트워크 상 </a:t>
            </a:r>
            <a:r>
              <a:rPr lang="en-US" altLang="ko-KR" dirty="0"/>
              <a:t>ECU</a:t>
            </a:r>
            <a:r>
              <a:rPr lang="ko-KR" altLang="en-US" dirty="0"/>
              <a:t> 도메인은 </a:t>
            </a:r>
            <a:r>
              <a:rPr lang="en-US" altLang="ko-KR" dirty="0"/>
              <a:t>ASIL </a:t>
            </a:r>
            <a:r>
              <a:rPr lang="ko-KR" altLang="en-US" dirty="0"/>
              <a:t>등급</a:t>
            </a:r>
            <a:r>
              <a:rPr lang="en-US" altLang="ko-KR" dirty="0"/>
              <a:t>[1]</a:t>
            </a:r>
            <a:r>
              <a:rPr lang="ko-KR" altLang="en-US" dirty="0" err="1"/>
              <a:t>에</a:t>
            </a:r>
            <a:r>
              <a:rPr lang="ko-KR" altLang="en-US" dirty="0"/>
              <a:t> 따라 구분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en" altLang="ko-Kore-KR" b="1" dirty="0">
                <a:solidFill>
                  <a:srgbClr val="FF0000"/>
                </a:solidFill>
              </a:rPr>
              <a:t>ASIL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  <a:r>
              <a:rPr lang="en" altLang="ko-KR" b="1" dirty="0">
                <a:solidFill>
                  <a:srgbClr val="FF0000"/>
                </a:solidFill>
              </a:rPr>
              <a:t> </a:t>
            </a:r>
            <a:r>
              <a:rPr lang="en" altLang="ko-Kore-KR" dirty="0"/>
              <a:t>Automotive Safety Integrity Level</a:t>
            </a:r>
            <a:r>
              <a:rPr lang="en-US" altLang="ko-KR" dirty="0"/>
              <a:t>(</a:t>
            </a:r>
            <a:r>
              <a:rPr lang="ko-Kore-KR" altLang="en-US" dirty="0"/>
              <a:t>차량 안전 등급 체계</a:t>
            </a:r>
            <a:r>
              <a:rPr lang="en-US" altLang="ko-Kore-KR" dirty="0"/>
              <a:t>)</a:t>
            </a:r>
            <a:endParaRPr lang="en-US" altLang="ko-KR" dirty="0"/>
          </a:p>
          <a:p>
            <a:pPr lvl="1"/>
            <a:r>
              <a:rPr lang="en" altLang="ko-Kore-KR" b="1" dirty="0">
                <a:solidFill>
                  <a:srgbClr val="FF0000"/>
                </a:solidFill>
              </a:rPr>
              <a:t>A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en" altLang="ko-Kore-KR" b="1" dirty="0">
                <a:solidFill>
                  <a:srgbClr val="FF0000"/>
                </a:solidFill>
              </a:rPr>
              <a:t>B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en" altLang="ko-Kore-KR" b="1" dirty="0">
                <a:solidFill>
                  <a:srgbClr val="FF0000"/>
                </a:solidFill>
              </a:rPr>
              <a:t>C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en" altLang="ko-Kore-KR" b="1" dirty="0">
                <a:solidFill>
                  <a:srgbClr val="FF0000"/>
                </a:solidFill>
              </a:rPr>
              <a:t>D </a:t>
            </a:r>
            <a:r>
              <a:rPr lang="ko-KR" altLang="en-US" b="1" dirty="0">
                <a:solidFill>
                  <a:srgbClr val="FF0000"/>
                </a:solidFill>
              </a:rPr>
              <a:t>순으로 위험도 높음</a:t>
            </a:r>
            <a:r>
              <a:rPr lang="en-US" altLang="ko-KR" b="1" dirty="0"/>
              <a:t>(</a:t>
            </a:r>
            <a:r>
              <a:rPr lang="ko-KR" altLang="en-US" b="1" dirty="0"/>
              <a:t>더 엄격한 안전 조치</a:t>
            </a:r>
            <a:r>
              <a:rPr lang="en-US" altLang="ko-KR" b="1" dirty="0"/>
              <a:t>, </a:t>
            </a:r>
            <a:r>
              <a:rPr lang="ko-KR" altLang="en-US" b="1" dirty="0"/>
              <a:t>검증 요구</a:t>
            </a:r>
            <a:r>
              <a:rPr lang="en-US" altLang="ko-KR" b="1" dirty="0"/>
              <a:t>)</a:t>
            </a:r>
            <a:endParaRPr lang="ko-Kore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EC76F-72BF-FA00-8850-C2E0E3EDB15D}"/>
              </a:ext>
            </a:extLst>
          </p:cNvPr>
          <p:cNvSpPr txBox="1"/>
          <p:nvPr/>
        </p:nvSpPr>
        <p:spPr>
          <a:xfrm>
            <a:off x="917636" y="5789705"/>
            <a:ext cx="1035672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" altLang="ko-Kore-KR" b="1" dirty="0"/>
              <a:t>ASIL C,D </a:t>
            </a:r>
            <a:r>
              <a:rPr lang="ko-Kore-KR" altLang="en-US" b="1" dirty="0"/>
              <a:t>등급</a:t>
            </a:r>
            <a:r>
              <a:rPr lang="en" altLang="ko-Kore-KR" b="1" dirty="0"/>
              <a:t> </a:t>
            </a:r>
            <a:r>
              <a:rPr lang="ko-KR" altLang="en-US" b="1" dirty="0"/>
              <a:t>도메인</a:t>
            </a:r>
            <a:r>
              <a:rPr lang="en-US" altLang="ko-KR" b="1" dirty="0"/>
              <a:t>(</a:t>
            </a:r>
            <a:r>
              <a:rPr lang="ko-KR" altLang="en-US" b="1" dirty="0"/>
              <a:t>브레이크</a:t>
            </a:r>
            <a:r>
              <a:rPr lang="en-US" altLang="ko-KR" b="1" dirty="0"/>
              <a:t>,</a:t>
            </a:r>
            <a:r>
              <a:rPr lang="ko-KR" altLang="en-US" b="1" dirty="0"/>
              <a:t>엔진 등</a:t>
            </a:r>
            <a:r>
              <a:rPr lang="en-US" altLang="ko-KR" b="1" dirty="0"/>
              <a:t>)</a:t>
            </a:r>
            <a:r>
              <a:rPr lang="ko-KR" altLang="en-US" b="1" dirty="0"/>
              <a:t>은 </a:t>
            </a:r>
            <a:r>
              <a:rPr lang="el-GR" altLang="ko-Kore-KR" b="1" dirty="0"/>
              <a:t>μ</a:t>
            </a:r>
            <a:r>
              <a:rPr lang="en" altLang="ko-Kore-KR" b="1" dirty="0" err="1"/>
              <a:t>s~ms</a:t>
            </a:r>
            <a:r>
              <a:rPr lang="en" altLang="ko-Kore-KR" b="1" dirty="0"/>
              <a:t> </a:t>
            </a:r>
            <a:r>
              <a:rPr lang="ko-KR" altLang="en-US" b="1" dirty="0"/>
              <a:t>단위 실시간성 </a:t>
            </a:r>
            <a:r>
              <a:rPr lang="en-US" altLang="ko-KR" b="1" dirty="0"/>
              <a:t>+ </a:t>
            </a:r>
            <a:r>
              <a:rPr lang="ko-KR" altLang="en-US" b="1" dirty="0"/>
              <a:t>최고 무결성이 필수</a:t>
            </a:r>
            <a:endParaRPr lang="en-US" altLang="ko-KR" b="1" dirty="0"/>
          </a:p>
          <a:p>
            <a:pPr algn="ctr"/>
            <a:r>
              <a:rPr lang="en" altLang="ko-Kore-KR" b="1" dirty="0">
                <a:solidFill>
                  <a:srgbClr val="FF0000"/>
                </a:solidFill>
              </a:rPr>
              <a:t>PQC</a:t>
            </a:r>
            <a:r>
              <a:rPr lang="ko-KR" altLang="en-US" b="1" dirty="0" err="1">
                <a:solidFill>
                  <a:srgbClr val="FF0000"/>
                </a:solidFill>
              </a:rPr>
              <a:t>처럼</a:t>
            </a:r>
            <a:r>
              <a:rPr lang="ko-KR" altLang="en-US" b="1" dirty="0">
                <a:solidFill>
                  <a:srgbClr val="FF0000"/>
                </a:solidFill>
              </a:rPr>
              <a:t> 통신 부담이 큰 알고리즘은 사실상 부적합</a:t>
            </a:r>
            <a:endParaRPr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4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0B08B-2E3D-0ABF-BF4E-DA270F25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1EDE0-AE23-D636-AE41-E0456167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800" dirty="0"/>
              <a:t>CAN-FD PQC </a:t>
            </a:r>
            <a:r>
              <a:rPr kumimoji="1" lang="ko-Kore-KR" altLang="en-US" sz="2800" dirty="0"/>
              <a:t>적용 가능성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8B4B31-9217-9414-3269-B33B5F846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07983"/>
              </p:ext>
            </p:extLst>
          </p:nvPr>
        </p:nvGraphicFramePr>
        <p:xfrm>
          <a:off x="283564" y="1087621"/>
          <a:ext cx="11496516" cy="4859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086">
                  <a:extLst>
                    <a:ext uri="{9D8B030D-6E8A-4147-A177-3AD203B41FA5}">
                      <a16:colId xmlns:a16="http://schemas.microsoft.com/office/drawing/2014/main" val="1684481723"/>
                    </a:ext>
                  </a:extLst>
                </a:gridCol>
                <a:gridCol w="1790458">
                  <a:extLst>
                    <a:ext uri="{9D8B030D-6E8A-4147-A177-3AD203B41FA5}">
                      <a16:colId xmlns:a16="http://schemas.microsoft.com/office/drawing/2014/main" val="433976745"/>
                    </a:ext>
                  </a:extLst>
                </a:gridCol>
                <a:gridCol w="1377538">
                  <a:extLst>
                    <a:ext uri="{9D8B030D-6E8A-4147-A177-3AD203B41FA5}">
                      <a16:colId xmlns:a16="http://schemas.microsoft.com/office/drawing/2014/main" val="2087214465"/>
                    </a:ext>
                  </a:extLst>
                </a:gridCol>
                <a:gridCol w="2137478">
                  <a:extLst>
                    <a:ext uri="{9D8B030D-6E8A-4147-A177-3AD203B41FA5}">
                      <a16:colId xmlns:a16="http://schemas.microsoft.com/office/drawing/2014/main" val="59034802"/>
                    </a:ext>
                  </a:extLst>
                </a:gridCol>
                <a:gridCol w="2137478">
                  <a:extLst>
                    <a:ext uri="{9D8B030D-6E8A-4147-A177-3AD203B41FA5}">
                      <a16:colId xmlns:a16="http://schemas.microsoft.com/office/drawing/2014/main" val="3984856767"/>
                    </a:ext>
                  </a:extLst>
                </a:gridCol>
                <a:gridCol w="2137478">
                  <a:extLst>
                    <a:ext uri="{9D8B030D-6E8A-4147-A177-3AD203B41FA5}">
                      <a16:colId xmlns:a16="http://schemas.microsoft.com/office/drawing/2014/main" val="3691073971"/>
                    </a:ext>
                  </a:extLst>
                </a:gridCol>
              </a:tblGrid>
              <a:tr h="63313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알고리즘 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/>
                        <a:t>CT / Sig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" sz="1600" dirty="0"/>
                        <a:t>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전송 지연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ms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/>
                        <a:t>Power-train</a:t>
                      </a:r>
                    </a:p>
                    <a:p>
                      <a:pPr algn="ctr"/>
                      <a:r>
                        <a:rPr lang="en" sz="1600" dirty="0"/>
                        <a:t>(≤ 1 </a:t>
                      </a:r>
                      <a:r>
                        <a:rPr lang="en" sz="1600" dirty="0" err="1"/>
                        <a:t>ms</a:t>
                      </a:r>
                      <a:r>
                        <a:rPr lang="en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/>
                        <a:t>Chassis / ADAS</a:t>
                      </a:r>
                    </a:p>
                    <a:p>
                      <a:pPr algn="ctr"/>
                      <a:r>
                        <a:rPr lang="en" sz="1600" dirty="0"/>
                        <a:t>(≤ 2 </a:t>
                      </a:r>
                      <a:r>
                        <a:rPr lang="en" sz="1600" dirty="0" err="1"/>
                        <a:t>ms</a:t>
                      </a:r>
                      <a:r>
                        <a:rPr lang="en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/>
                        <a:t>Body / Diagnostics</a:t>
                      </a:r>
                    </a:p>
                    <a:p>
                      <a:pPr algn="ctr"/>
                      <a:r>
                        <a:rPr lang="en" sz="1600" dirty="0"/>
                        <a:t>(≤ 50 </a:t>
                      </a:r>
                      <a:r>
                        <a:rPr lang="en" sz="1600" dirty="0" err="1"/>
                        <a:t>ms</a:t>
                      </a:r>
                      <a:r>
                        <a:rPr lang="en" sz="16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62562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ML-KEM512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11923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HQC-128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757167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SMAUG-T1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672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580324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NTRU+KEM576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1" dirty="0">
                          <a:solidFill>
                            <a:schemeClr val="accent4"/>
                          </a:solidFill>
                        </a:rPr>
                        <a:t>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35375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Falcon-512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777049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SPHINCS+128s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439136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SPHINCS+128f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17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43.79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690502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AIMer128s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4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266582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AIMer128f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5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15.09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193958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/>
                        <a:t>ML-DSA44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</a:t>
                      </a:r>
                      <a:r>
                        <a:rPr lang="en-US" altLang="ko-KR" sz="1600" dirty="0"/>
                        <a:t>,</a:t>
                      </a:r>
                      <a:r>
                        <a:rPr lang="en-US" altLang="ko-Kore-KR" sz="1600" dirty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817543"/>
                  </a:ext>
                </a:extLst>
              </a:tr>
              <a:tr h="384246"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accent6"/>
                          </a:solidFill>
                        </a:rPr>
                        <a:t>HAETAE-2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altLang="ko-KR" sz="1600" b="1" dirty="0">
                          <a:solidFill>
                            <a:schemeClr val="accent6"/>
                          </a:solidFill>
                        </a:rPr>
                        <a:t>,</a:t>
                      </a:r>
                      <a:r>
                        <a:rPr lang="en-US" altLang="ko-Kore-KR" sz="1600" b="1" dirty="0">
                          <a:solidFill>
                            <a:schemeClr val="accent6"/>
                          </a:solidFill>
                        </a:rPr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600" b="1" i="0" u="none" strike="noStrike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1" dirty="0">
                          <a:solidFill>
                            <a:schemeClr val="accent4"/>
                          </a:solidFill>
                        </a:rPr>
                        <a:t>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rgbClr val="2E75B6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7831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D0B33B-87D2-25CF-0377-68703E7F1CE4}"/>
              </a:ext>
            </a:extLst>
          </p:cNvPr>
          <p:cNvSpPr txBox="1"/>
          <p:nvPr/>
        </p:nvSpPr>
        <p:spPr>
          <a:xfrm>
            <a:off x="8735780" y="446690"/>
            <a:ext cx="304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b="1" dirty="0">
                <a:solidFill>
                  <a:schemeClr val="accent4"/>
                </a:solidFill>
              </a:rPr>
              <a:t>▲</a:t>
            </a:r>
            <a:r>
              <a:rPr lang="en-US" altLang="ko-Kore-KR" sz="1400" b="1" dirty="0">
                <a:solidFill>
                  <a:schemeClr val="accent4"/>
                </a:solidFill>
              </a:rPr>
              <a:t>: </a:t>
            </a:r>
            <a:r>
              <a:rPr lang="ko-Kore-KR" altLang="en-US" sz="1400" dirty="0"/>
              <a:t>최적화 시 적용 가능성 있음</a:t>
            </a:r>
            <a:endParaRPr lang="en-US" altLang="ko-Kore-KR" sz="1400" dirty="0"/>
          </a:p>
          <a:p>
            <a:r>
              <a:rPr lang="en-US" altLang="ko-Kore-KR" sz="1400" dirty="0"/>
              <a:t>(</a:t>
            </a:r>
            <a:r>
              <a:rPr lang="ko-Kore-KR" altLang="en-US" sz="1400" dirty="0"/>
              <a:t>비트레이트 향상</a:t>
            </a:r>
            <a:r>
              <a:rPr lang="en-US" altLang="ko-Kore-KR" sz="1400" dirty="0"/>
              <a:t>, </a:t>
            </a:r>
            <a:r>
              <a:rPr lang="ko-Kore-KR" altLang="en-US" sz="1400" dirty="0"/>
              <a:t>프레임 재배치</a:t>
            </a:r>
            <a:r>
              <a:rPr lang="en-US" altLang="ko-Kore-KR" sz="1400" dirty="0"/>
              <a:t> </a:t>
            </a:r>
            <a:r>
              <a:rPr lang="ko-Kore-KR" altLang="en-US" sz="1400" dirty="0"/>
              <a:t>등</a:t>
            </a:r>
            <a:r>
              <a:rPr lang="en-US" altLang="ko-Kore-KR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E5A43-EE48-C8F0-B4D9-A07DDE6F403D}"/>
              </a:ext>
            </a:extLst>
          </p:cNvPr>
          <p:cNvSpPr txBox="1"/>
          <p:nvPr/>
        </p:nvSpPr>
        <p:spPr>
          <a:xfrm>
            <a:off x="917636" y="6065170"/>
            <a:ext cx="1035672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현행 </a:t>
            </a:r>
            <a:r>
              <a:rPr lang="en" altLang="ko-Kore-KR" dirty="0"/>
              <a:t>CAN-FD </a:t>
            </a:r>
            <a:r>
              <a:rPr lang="ko-KR" altLang="en-US" dirty="0"/>
              <a:t>버스에 </a:t>
            </a:r>
            <a:r>
              <a:rPr lang="en" altLang="ko-Kore-KR" dirty="0"/>
              <a:t>PQC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전면 적용</a:t>
            </a:r>
            <a:r>
              <a:rPr lang="ko-KR" altLang="en-US" dirty="0"/>
              <a:t>하기에는 지연</a:t>
            </a:r>
            <a:r>
              <a:rPr lang="en-US" altLang="ko-KR" dirty="0"/>
              <a:t>·</a:t>
            </a:r>
            <a:r>
              <a:rPr lang="ko-KR" altLang="en-US" dirty="0"/>
              <a:t>대역폭 제약이 크기에 </a:t>
            </a:r>
            <a:r>
              <a:rPr lang="ko-KR" altLang="en-US" b="1" dirty="0">
                <a:solidFill>
                  <a:srgbClr val="FF0000"/>
                </a:solidFill>
              </a:rPr>
              <a:t>불가능</a:t>
            </a:r>
            <a:r>
              <a:rPr lang="en-US" altLang="ko-KR" dirty="0"/>
              <a:t> </a:t>
            </a:r>
          </a:p>
          <a:p>
            <a:pPr algn="ctr"/>
            <a:r>
              <a:rPr lang="en" altLang="ko-Kore-KR" b="1" dirty="0">
                <a:solidFill>
                  <a:srgbClr val="2E75B6"/>
                </a:solidFill>
              </a:rPr>
              <a:t>Power-train/Chassis</a:t>
            </a:r>
            <a:r>
              <a:rPr lang="ko-KR" altLang="en-US" b="1" dirty="0">
                <a:solidFill>
                  <a:srgbClr val="2E75B6"/>
                </a:solidFill>
              </a:rPr>
              <a:t> 및 </a:t>
            </a:r>
            <a:r>
              <a:rPr lang="en" altLang="ko-Kore-KR" b="1" dirty="0" err="1">
                <a:solidFill>
                  <a:srgbClr val="2E75B6"/>
                </a:solidFill>
              </a:rPr>
              <a:t>Body·Diagnostics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" altLang="ko-Kore-KR" dirty="0"/>
              <a:t>PQC </a:t>
            </a:r>
            <a:r>
              <a:rPr lang="ko-KR" altLang="en-US" dirty="0"/>
              <a:t>적용을 도입하는 </a:t>
            </a:r>
            <a:r>
              <a:rPr lang="ko-KR" altLang="en-US" b="1" dirty="0">
                <a:solidFill>
                  <a:srgbClr val="2E75B6"/>
                </a:solidFill>
              </a:rPr>
              <a:t>하이브리드 전략이 현실적</a:t>
            </a:r>
            <a:endParaRPr lang="ko-Kore-KR" altLang="en-US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18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602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E15818DC-538F-214A-8100-A2D2BA8DAB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12208</TotalTime>
  <Words>1780</Words>
  <Application>Microsoft Macintosh PowerPoint</Application>
  <PresentationFormat>와이드스크린</PresentationFormat>
  <Paragraphs>338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CAN-FD 양자내성암호 전환</vt:lpstr>
      <vt:lpstr>주요 자동차 내부 통신 프로토콜</vt:lpstr>
      <vt:lpstr>CAN-FD 프로토콜</vt:lpstr>
      <vt:lpstr>CAN-FD 실제 전송 시 패킷 크기</vt:lpstr>
      <vt:lpstr>CAN-FD 패킷 비교(KEM/DSA)</vt:lpstr>
      <vt:lpstr>CAN-FD 전송 지연 산출</vt:lpstr>
      <vt:lpstr>CAN-FD ECU 도메인 별 실시간성 및 PQC 적용 가능성 평가</vt:lpstr>
      <vt:lpstr>CAN-FD PQC 적용 가능성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AIMer AVX2 최적 구현 기법 분석</dc:title>
  <dc:creator>심민주</dc:creator>
  <cp:lastModifiedBy>Minwoo Lee</cp:lastModifiedBy>
  <cp:revision>48</cp:revision>
  <dcterms:created xsi:type="dcterms:W3CDTF">2025-06-17T05:20:17Z</dcterms:created>
  <dcterms:modified xsi:type="dcterms:W3CDTF">2025-08-17T20:24:03Z</dcterms:modified>
</cp:coreProperties>
</file>