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5" r:id="rId5"/>
    <p:sldId id="291" r:id="rId6"/>
    <p:sldId id="293" r:id="rId7"/>
    <p:sldId id="299" r:id="rId8"/>
    <p:sldId id="292" r:id="rId9"/>
    <p:sldId id="284" r:id="rId10"/>
    <p:sldId id="287" r:id="rId11"/>
    <p:sldId id="288" r:id="rId12"/>
    <p:sldId id="283" r:id="rId13"/>
    <p:sldId id="294" r:id="rId14"/>
    <p:sldId id="295" r:id="rId15"/>
    <p:sldId id="296" r:id="rId16"/>
    <p:sldId id="297" r:id="rId17"/>
    <p:sldId id="30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9" autoAdjust="0"/>
    <p:restoredTop sz="95263" autoAdjust="0"/>
  </p:normalViewPr>
  <p:slideViewPr>
    <p:cSldViewPr snapToGrid="0">
      <p:cViewPr varScale="1">
        <p:scale>
          <a:sx n="131" d="100"/>
          <a:sy n="131" d="100"/>
        </p:scale>
        <p:origin x="11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Device Independent Bitmap (DIB)</a:t>
                </a:r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색상 테이블과 해상도 정보 등의 추가 정보 有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 </m:t>
                    </m:r>
                  </m:oMath>
                </a14:m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활용도</a:t>
                </a:r>
                <a:r>
                  <a:rPr lang="en-US" altLang="ko-KR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호환성 </a:t>
                </a:r>
                <a:r>
                  <a:rPr lang="en-US" altLang="ko-KR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good</a:t>
                </a:r>
                <a:r>
                  <a:rPr lang="en-US" altLang="ko-KR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Device Independent Bitmap (DIB)</a:t>
                </a:r>
                <a:endParaRPr lang="ko-KR" altLang="en-US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색상 테이블과 해상도 정보 등의 추가 정보 有 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  <a:cs typeface="함초롬바탕" panose="02030604000101010101" pitchFamily="18" charset="-127"/>
                    <a:sym typeface="Wingdings" panose="05000000000000000000" pitchFamily="2" charset="2"/>
                  </a:rPr>
                  <a:t>→ </a:t>
                </a:r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활용도</a:t>
                </a:r>
                <a:r>
                  <a:rPr lang="en-US" altLang="ko-KR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  <a:r>
                  <a:rPr lang="ko-KR" altLang="en-US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호환성 </a:t>
                </a:r>
                <a:r>
                  <a:rPr lang="en-US" altLang="ko-KR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good</a:t>
                </a:r>
                <a:r>
                  <a:rPr lang="en-US" altLang="ko-KR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</a:p>
              <a:p>
                <a:endParaRPr lang="ko-KR" altLang="en-US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2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1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707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yZdOlRzib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mz-a/txt2bmp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>
                <a:latin typeface="Bahnschrift" panose="020B0502040204020203" pitchFamily="34" charset="0"/>
              </a:rPr>
              <a:t>binary &amp; bmp file </a:t>
            </a:r>
            <a:r>
              <a:rPr lang="ko-KR" altLang="en-US" sz="4400" b="1" dirty="0">
                <a:latin typeface="Eurostile" panose="020B0504020202050204" pitchFamily="34" charset="0"/>
                <a:ea typeface="한컴 고딕" panose="02000500000000000000" pitchFamily="2" charset="-127"/>
              </a:rPr>
              <a:t>분석 및 </a:t>
            </a:r>
            <a:r>
              <a:rPr lang="en-US" altLang="ko-KR" sz="4800" dirty="0">
                <a:latin typeface="Bahnschrift" panose="020B0502040204020203" pitchFamily="34" charset="0"/>
              </a:rPr>
              <a:t>CNN</a:t>
            </a:r>
            <a:endParaRPr lang="ko-KR" alt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ore-KR" altLang="ko-KR" sz="1800" dirty="0">
                <a:hlinkClick r:id="rId2"/>
              </a:rPr>
              <a:t>https://youtu.be/CyZdOlRzibY</a:t>
            </a:r>
            <a:endParaRPr lang="ko-Kore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1BA5-B270-4844-BF5E-A60FA3FD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file format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896CEA-27C3-460F-BA44-B9A35D4F9F92}"/>
              </a:ext>
            </a:extLst>
          </p:cNvPr>
          <p:cNvGrpSpPr/>
          <p:nvPr/>
        </p:nvGrpSpPr>
        <p:grpSpPr>
          <a:xfrm>
            <a:off x="9141758" y="1818834"/>
            <a:ext cx="2164976" cy="3872753"/>
            <a:chOff x="6914029" y="1568824"/>
            <a:chExt cx="2164976" cy="387275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7DDCEC7-31DD-4D37-B962-35E6AE8723B7}"/>
                </a:ext>
              </a:extLst>
            </p:cNvPr>
            <p:cNvGrpSpPr/>
            <p:nvPr/>
          </p:nvGrpSpPr>
          <p:grpSpPr>
            <a:xfrm>
              <a:off x="7001435" y="1568824"/>
              <a:ext cx="2008094" cy="3872753"/>
              <a:chOff x="3872753" y="1963271"/>
              <a:chExt cx="2008094" cy="387275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F47AEE4-9659-4B16-87AF-3ECB2079C2B3}"/>
                  </a:ext>
                </a:extLst>
              </p:cNvPr>
              <p:cNvSpPr/>
              <p:nvPr/>
            </p:nvSpPr>
            <p:spPr>
              <a:xfrm>
                <a:off x="3872753" y="1963271"/>
                <a:ext cx="2008094" cy="387275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ECBF649-8014-4C4C-A35F-00E402FDC1C1}"/>
                  </a:ext>
                </a:extLst>
              </p:cNvPr>
              <p:cNvCxnSpPr/>
              <p:nvPr/>
            </p:nvCxnSpPr>
            <p:spPr>
              <a:xfrm>
                <a:off x="3872753" y="2483223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A8655AA-7DC9-4984-B577-F9BCB4A49600}"/>
                  </a:ext>
                </a:extLst>
              </p:cNvPr>
              <p:cNvCxnSpPr/>
              <p:nvPr/>
            </p:nvCxnSpPr>
            <p:spPr>
              <a:xfrm>
                <a:off x="3872753" y="3263152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E01ADC8-37BF-482D-9FFD-E34233D4D281}"/>
                  </a:ext>
                </a:extLst>
              </p:cNvPr>
              <p:cNvCxnSpPr/>
              <p:nvPr/>
            </p:nvCxnSpPr>
            <p:spPr>
              <a:xfrm>
                <a:off x="3872753" y="4114799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B2ED76-E643-4304-A8A5-927A12D0D958}"/>
                </a:ext>
              </a:extLst>
            </p:cNvPr>
            <p:cNvSpPr txBox="1"/>
            <p:nvPr/>
          </p:nvSpPr>
          <p:spPr>
            <a:xfrm>
              <a:off x="7131423" y="1647727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file header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E97E18-F651-4B02-80DA-9558AF16B6BD}"/>
                </a:ext>
              </a:extLst>
            </p:cNvPr>
            <p:cNvSpPr txBox="1"/>
            <p:nvPr/>
          </p:nvSpPr>
          <p:spPr>
            <a:xfrm>
              <a:off x="7131423" y="2155575"/>
              <a:ext cx="173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info header</a:t>
              </a:r>
            </a:p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(DIB header)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77D1DF-7263-4347-A2AA-FA90076CC4D0}"/>
                </a:ext>
              </a:extLst>
            </p:cNvPr>
            <p:cNvSpPr txBox="1"/>
            <p:nvPr/>
          </p:nvSpPr>
          <p:spPr>
            <a:xfrm>
              <a:off x="6914029" y="3109863"/>
              <a:ext cx="216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optional palette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E4058B-3F6B-4DC2-B42C-6B600A8D1527}"/>
                </a:ext>
              </a:extLst>
            </p:cNvPr>
            <p:cNvSpPr txBox="1"/>
            <p:nvPr/>
          </p:nvSpPr>
          <p:spPr>
            <a:xfrm>
              <a:off x="7140388" y="4396299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image data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16" name="액자 15">
            <a:extLst>
              <a:ext uri="{FF2B5EF4-FFF2-40B4-BE49-F238E27FC236}">
                <a16:creationId xmlns:a16="http://schemas.microsoft.com/office/drawing/2014/main" id="{206CFE64-242F-430C-BD7C-56CF4FE03FE6}"/>
              </a:ext>
            </a:extLst>
          </p:cNvPr>
          <p:cNvSpPr/>
          <p:nvPr/>
        </p:nvSpPr>
        <p:spPr>
          <a:xfrm>
            <a:off x="9213475" y="2338786"/>
            <a:ext cx="2023783" cy="77720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960FC2-A36B-4591-A7AA-5B0A1E69BF73}"/>
              </a:ext>
            </a:extLst>
          </p:cNvPr>
          <p:cNvSpPr/>
          <p:nvPr/>
        </p:nvSpPr>
        <p:spPr>
          <a:xfrm>
            <a:off x="411920" y="2338786"/>
            <a:ext cx="6364545" cy="365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typedef struct tagBITMAPINFOHEADER 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          DWORD             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biSize;                          // info header size</a:t>
            </a:r>
            <a:r>
              <a:rPr lang="ko-KR" altLang="en-US" sz="1200">
                <a:latin typeface="Bahnschrift" panose="020B0502040204020203" pitchFamily="34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LONG                 biWidth;                       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// image width</a:t>
            </a:r>
            <a:endParaRPr lang="ko-KR" altLang="en-US" sz="120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LONG                 biHeight;                      // image height</a:t>
            </a:r>
            <a:endParaRPr lang="ko-KR" altLang="en-US" sz="120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WORD                biplanes;                     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// color plane</a:t>
            </a:r>
            <a:r>
              <a:rPr lang="ko-KR" altLang="en-US" sz="1200">
                <a:latin typeface="Bahnschrift" panose="020B0502040204020203" pitchFamily="34" charset="0"/>
              </a:rPr>
              <a:t>의 수</a:t>
            </a:r>
            <a:r>
              <a:rPr lang="en-US" altLang="ko-KR" sz="1200">
                <a:latin typeface="Bahnschrift" panose="020B0502040204020203" pitchFamily="34" charset="0"/>
              </a:rPr>
              <a:t>(</a:t>
            </a:r>
            <a:r>
              <a:rPr lang="ko-KR" altLang="en-US" sz="1200">
                <a:latin typeface="Bahnschrift" panose="020B0502040204020203" pitchFamily="34" charset="0"/>
              </a:rPr>
              <a:t>항상 </a:t>
            </a:r>
            <a:r>
              <a:rPr lang="en-US" altLang="ko-KR" sz="1200">
                <a:latin typeface="Bahnschrift" panose="020B0502040204020203" pitchFamily="34" charset="0"/>
              </a:rPr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          WORD                biBitCount;                  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// bit</a:t>
            </a:r>
            <a:r>
              <a:rPr lang="ko-KR" altLang="en-US" sz="12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/</a:t>
            </a:r>
            <a:r>
              <a:rPr lang="ko-KR" altLang="en-US" sz="12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pixel</a:t>
            </a:r>
            <a:r>
              <a:rPr lang="ko-KR" altLang="en-US" sz="12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(</a:t>
            </a:r>
            <a:r>
              <a:rPr lang="ko-KR" altLang="en-US" sz="1200">
                <a:latin typeface="Bahnschrift" panose="020B0502040204020203" pitchFamily="34" charset="0"/>
              </a:rPr>
              <a:t>컬러</a:t>
            </a:r>
            <a:r>
              <a:rPr lang="en-US" altLang="ko-KR" sz="1200">
                <a:latin typeface="Bahnschrift" panose="020B0502040204020203" pitchFamily="34" charset="0"/>
              </a:rPr>
              <a:t>, </a:t>
            </a:r>
            <a:r>
              <a:rPr lang="ko-KR" altLang="en-US" sz="1200">
                <a:latin typeface="Bahnschrift" panose="020B0502040204020203" pitchFamily="34" charset="0"/>
              </a:rPr>
              <a:t>흑백 구별</a:t>
            </a:r>
            <a:r>
              <a:rPr lang="en-US" altLang="ko-KR" sz="1200">
                <a:latin typeface="Bahnschrift" panose="020B0502040204020203" pitchFamily="34" charset="0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          DWORD             </a:t>
            </a:r>
            <a:r>
              <a:rPr lang="en-US" altLang="ko-KR" sz="6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biCompression;           // </a:t>
            </a:r>
            <a:r>
              <a:rPr lang="ko-KR" altLang="en-US" sz="1200">
                <a:latin typeface="Bahnschrift" panose="020B0502040204020203" pitchFamily="34" charset="0"/>
              </a:rPr>
              <a:t>압축유무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DWORD             </a:t>
            </a:r>
            <a:r>
              <a:rPr lang="en-US" altLang="ko-KR" sz="700">
                <a:latin typeface="Bahnschrift" panose="020B0502040204020203" pitchFamily="34" charset="0"/>
              </a:rPr>
              <a:t> </a:t>
            </a:r>
            <a:r>
              <a:rPr lang="en-US" altLang="ko-KR" sz="1200">
                <a:latin typeface="Bahnschrift" panose="020B0502040204020203" pitchFamily="34" charset="0"/>
              </a:rPr>
              <a:t>biSizeImage;                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// image size</a:t>
            </a:r>
            <a:r>
              <a:rPr lang="ko-KR" altLang="en-US" sz="12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(</a:t>
            </a:r>
            <a:r>
              <a:rPr lang="ko-KR" altLang="en-US" sz="1200">
                <a:latin typeface="Bahnschrift" panose="020B0502040204020203" pitchFamily="34" charset="0"/>
              </a:rPr>
              <a:t>압축되지 않은 크기 </a:t>
            </a:r>
            <a:r>
              <a:rPr lang="en-US" altLang="ko-KR" sz="1200">
                <a:latin typeface="Bahnschrift" panose="020B0502040204020203" pitchFamily="34" charset="0"/>
              </a:rPr>
              <a:t>!= file size)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          LONG                 biXPelsPerMeter;         // </a:t>
            </a:r>
            <a:r>
              <a:rPr lang="ko-KR" altLang="en-US" sz="1200">
                <a:latin typeface="Bahnschrift" panose="020B0502040204020203" pitchFamily="34" charset="0"/>
              </a:rPr>
              <a:t>가로 해상도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LONG                 biYPelsPerMeter;          // </a:t>
            </a:r>
            <a:r>
              <a:rPr lang="ko-KR" altLang="en-US" sz="1200">
                <a:latin typeface="Bahnschrift" panose="020B0502040204020203" pitchFamily="34" charset="0"/>
              </a:rPr>
              <a:t>세로 해상도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DWORD             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biClrUsed;                     // </a:t>
            </a:r>
            <a:r>
              <a:rPr lang="ko-KR" altLang="en-US" sz="1200">
                <a:latin typeface="Bahnschrift" panose="020B0502040204020203" pitchFamily="34" charset="0"/>
              </a:rPr>
              <a:t>실제 사용 색상 수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Bahnschrift" panose="020B0502040204020203" pitchFamily="34" charset="0"/>
              </a:rPr>
              <a:t>          </a:t>
            </a:r>
            <a:r>
              <a:rPr lang="en-US" altLang="ko-KR" sz="1200">
                <a:latin typeface="Bahnschrift" panose="020B0502040204020203" pitchFamily="34" charset="0"/>
              </a:rPr>
              <a:t>DWORD             </a:t>
            </a:r>
            <a:r>
              <a:rPr lang="en-US" altLang="ko-KR" sz="900">
                <a:latin typeface="Bahnschrift" panose="020B0502040204020203" pitchFamily="34" charset="0"/>
              </a:rPr>
              <a:t> </a:t>
            </a:r>
            <a:r>
              <a:rPr lang="en-US" altLang="ko-KR" sz="1200">
                <a:latin typeface="Bahnschrift" panose="020B0502040204020203" pitchFamily="34" charset="0"/>
              </a:rPr>
              <a:t>biClrImportant;             // </a:t>
            </a:r>
            <a:r>
              <a:rPr lang="ko-KR" altLang="en-US" sz="1200">
                <a:latin typeface="Bahnschrift" panose="020B0502040204020203" pitchFamily="34" charset="0"/>
              </a:rPr>
              <a:t>중요한 색상 인덱스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} BITMAPINFOHEADER;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A3944-9A8F-4ED1-BF9B-E493D1FE79D4}"/>
              </a:ext>
            </a:extLst>
          </p:cNvPr>
          <p:cNvSpPr txBox="1"/>
          <p:nvPr/>
        </p:nvSpPr>
        <p:spPr>
          <a:xfrm>
            <a:off x="688042" y="1204987"/>
            <a:ext cx="513005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data</a:t>
            </a:r>
            <a:r>
              <a:rPr lang="ko-KR" altLang="en-US" sz="14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에 대한 구체적인 정보 </a:t>
            </a:r>
            <a:r>
              <a:rPr lang="en-US" altLang="ko-KR" sz="14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(40 bytes)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offset</a:t>
            </a:r>
            <a:r>
              <a:rPr lang="ko-KR" altLang="en-US" sz="140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 </a:t>
            </a:r>
            <a:r>
              <a:rPr lang="en-US" altLang="ko-KR" sz="140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0x0E</a:t>
            </a:r>
            <a:r>
              <a:rPr lang="ko-KR" altLang="en-US" sz="140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부터 시작</a:t>
            </a:r>
            <a:endParaRPr lang="en-US" altLang="ko-KR" sz="140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아래 구조체와 같은 정보들을 담고 있음</a:t>
            </a:r>
            <a:endParaRPr lang="en-US" altLang="ko-KR" sz="140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83EB8F7-6F98-4443-A1F4-6D44B55FAFEA}"/>
              </a:ext>
            </a:extLst>
          </p:cNvPr>
          <p:cNvGrpSpPr/>
          <p:nvPr/>
        </p:nvGrpSpPr>
        <p:grpSpPr>
          <a:xfrm>
            <a:off x="1675158" y="3779139"/>
            <a:ext cx="7415053" cy="2473004"/>
            <a:chOff x="2182268" y="4205530"/>
            <a:chExt cx="7415053" cy="247300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841C4B2-63EA-4BB5-91E2-9C8C0F03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2268" y="4808338"/>
              <a:ext cx="6907943" cy="12893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B73E23-8A4A-482A-87AA-3E3ED4DFE675}"/>
                    </a:ext>
                  </a:extLst>
                </p:cNvPr>
                <p:cNvSpPr txBox="1"/>
                <p:nvPr/>
              </p:nvSpPr>
              <p:spPr>
                <a:xfrm>
                  <a:off x="7477448" y="4205530"/>
                  <a:ext cx="2119873" cy="5232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0x28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m:t>→</m:t>
                      </m:r>
                    </m:oMath>
                  </a14:m>
                  <a:r>
                    <a:rPr lang="en-US" altLang="ko-KR" sz="140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 40 bytes </a:t>
                  </a:r>
                </a:p>
                <a:p>
                  <a:pPr algn="ctr"/>
                  <a:r>
                    <a:rPr lang="en-US" altLang="ko-KR" sz="140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(info header size) </a:t>
                  </a:r>
                  <a:endParaRPr lang="ko-KR" altLang="en-US" sz="140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B73E23-8A4A-482A-87AA-3E3ED4DF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448" y="4205530"/>
                  <a:ext cx="2119873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24" b="-7865"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82C88450-FE61-4105-841F-83008B0A57E3}"/>
                </a:ext>
              </a:extLst>
            </p:cNvPr>
            <p:cNvSpPr/>
            <p:nvPr/>
          </p:nvSpPr>
          <p:spPr>
            <a:xfrm>
              <a:off x="8355934" y="5077322"/>
              <a:ext cx="734277" cy="295956"/>
            </a:xfrm>
            <a:prstGeom prst="frame">
              <a:avLst>
                <a:gd name="adj1" fmla="val 19115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액자 32">
              <a:extLst>
                <a:ext uri="{FF2B5EF4-FFF2-40B4-BE49-F238E27FC236}">
                  <a16:creationId xmlns:a16="http://schemas.microsoft.com/office/drawing/2014/main" id="{6BB2CE11-D1D5-4052-9099-75F4F4D129B8}"/>
                </a:ext>
              </a:extLst>
            </p:cNvPr>
            <p:cNvSpPr/>
            <p:nvPr/>
          </p:nvSpPr>
          <p:spPr>
            <a:xfrm>
              <a:off x="5534076" y="5789100"/>
              <a:ext cx="362903" cy="285046"/>
            </a:xfrm>
            <a:prstGeom prst="frame">
              <a:avLst>
                <a:gd name="adj1" fmla="val 1911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6CE0DF-B808-46DE-8F65-09DA32784440}"/>
                </a:ext>
              </a:extLst>
            </p:cNvPr>
            <p:cNvSpPr txBox="1"/>
            <p:nvPr/>
          </p:nvSpPr>
          <p:spPr>
            <a:xfrm>
              <a:off x="4853769" y="6155314"/>
              <a:ext cx="1721253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C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offset : 0x36 </a:t>
              </a:r>
            </a:p>
            <a:p>
              <a:pPr algn="ctr"/>
              <a:r>
                <a:rPr lang="en-US" altLang="ko-KR" sz="1400" b="1">
                  <a:solidFill>
                    <a:srgbClr val="C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data </a:t>
              </a:r>
              <a:r>
                <a:rPr lang="ko-KR" altLang="en-US" sz="1400" b="1">
                  <a:solidFill>
                    <a:srgbClr val="C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시작</a:t>
              </a:r>
            </a:p>
          </p:txBody>
        </p:sp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6945E7B5-4B3D-45F2-B735-1A52EB5C508F}"/>
                </a:ext>
              </a:extLst>
            </p:cNvPr>
            <p:cNvSpPr/>
            <p:nvPr/>
          </p:nvSpPr>
          <p:spPr>
            <a:xfrm>
              <a:off x="3370726" y="5305022"/>
              <a:ext cx="734277" cy="295956"/>
            </a:xfrm>
            <a:prstGeom prst="frame">
              <a:avLst>
                <a:gd name="adj1" fmla="val 19115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6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527900" y="1366887"/>
            <a:ext cx="7239787" cy="119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Bahnschrift" panose="020B0502040204020203" pitchFamily="34" charset="0"/>
              </a:rPr>
              <a:t>binary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 bmp 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과정 반복하여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dataset 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만든 후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CNN 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수행</a:t>
            </a:r>
            <a:endParaRPr lang="en-US" altLang="ko-KR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latin typeface="Bahnschrift" panose="020B0502040204020203" pitchFamily="34" charset="0"/>
              </a:rPr>
              <a:t>간단한 연산으로 분류 실험 </a:t>
            </a:r>
            <a:r>
              <a:rPr lang="en-US" altLang="ko-KR" sz="1600">
                <a:latin typeface="Bahnschrift" panose="020B0502040204020203" pitchFamily="34" charset="0"/>
              </a:rPr>
              <a:t>(xor, swap)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>
                <a:latin typeface="Bahnschrift" panose="020B0502040204020203" pitchFamily="34" charset="0"/>
              </a:rPr>
              <a:t>연산에 해당하는 부분의 </a:t>
            </a:r>
            <a:r>
              <a:rPr lang="en-US" altLang="ko-KR" sz="1600">
                <a:latin typeface="Bahnschrift" panose="020B0502040204020203" pitchFamily="34" charset="0"/>
              </a:rPr>
              <a:t>opcode</a:t>
            </a:r>
            <a:r>
              <a:rPr lang="ko-KR" altLang="en-US" sz="1600">
                <a:latin typeface="Bahnschrift" panose="020B0502040204020203" pitchFamily="34" charset="0"/>
              </a:rPr>
              <a:t>만</a:t>
            </a:r>
            <a:endParaRPr lang="en-US" altLang="ko-KR" sz="1600">
              <a:latin typeface="Bahnschrift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3BA865-38FA-4FF2-A610-6999C5F26E36}"/>
              </a:ext>
            </a:extLst>
          </p:cNvPr>
          <p:cNvGrpSpPr/>
          <p:nvPr/>
        </p:nvGrpSpPr>
        <p:grpSpPr>
          <a:xfrm>
            <a:off x="6723511" y="3321907"/>
            <a:ext cx="5251673" cy="1911315"/>
            <a:chOff x="394983" y="3949130"/>
            <a:chExt cx="5251673" cy="19113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12DA036-81F5-4F84-9BB9-74A5F44F5EE7}"/>
                </a:ext>
              </a:extLst>
            </p:cNvPr>
            <p:cNvGrpSpPr/>
            <p:nvPr/>
          </p:nvGrpSpPr>
          <p:grpSpPr>
            <a:xfrm>
              <a:off x="394983" y="3949130"/>
              <a:ext cx="5251673" cy="1911315"/>
              <a:chOff x="394983" y="3949130"/>
              <a:chExt cx="5251673" cy="191131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4DB05AA-1805-4FF1-9931-A36FF7FC5CA7}"/>
                  </a:ext>
                </a:extLst>
              </p:cNvPr>
              <p:cNvGrpSpPr/>
              <p:nvPr/>
            </p:nvGrpSpPr>
            <p:grpSpPr>
              <a:xfrm>
                <a:off x="394983" y="3949130"/>
                <a:ext cx="5251673" cy="1487206"/>
                <a:chOff x="394983" y="3949130"/>
                <a:chExt cx="5251673" cy="1487206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C8CF6E74-41D4-44BA-A028-EE8357BF3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4983" y="3949130"/>
                  <a:ext cx="3033372" cy="142094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48EA973-A821-49E0-BFBC-D642645E2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5422" y="4575201"/>
                  <a:ext cx="4091234" cy="86113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71146F-C312-4F48-A72F-5C2CF2689ABB}"/>
                  </a:ext>
                </a:extLst>
              </p:cNvPr>
              <p:cNvSpPr txBox="1"/>
              <p:nvPr/>
            </p:nvSpPr>
            <p:spPr>
              <a:xfrm>
                <a:off x="1555422" y="5491113"/>
                <a:ext cx="2881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Bahnschrift" panose="020B0502040204020203" pitchFamily="34" charset="0"/>
                  </a:rPr>
                  <a:t>train set of</a:t>
                </a:r>
                <a:r>
                  <a:rPr lang="ko-KR" altLang="en-US">
                    <a:latin typeface="Bahnschrift" panose="020B0502040204020203" pitchFamily="34" charset="0"/>
                  </a:rPr>
                  <a:t> </a:t>
                </a:r>
                <a:r>
                  <a:rPr lang="en-US" altLang="ko-KR">
                    <a:latin typeface="Bahnschrift" panose="020B0502040204020203" pitchFamily="34" charset="0"/>
                  </a:rPr>
                  <a:t>data set</a:t>
                </a:r>
                <a:endParaRPr lang="ko-KR" altLang="en-US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CB996398-38C5-441C-9D5E-70D0D5CC83DC}"/>
                </a:ext>
              </a:extLst>
            </p:cNvPr>
            <p:cNvSpPr/>
            <p:nvPr/>
          </p:nvSpPr>
          <p:spPr>
            <a:xfrm>
              <a:off x="394983" y="3949130"/>
              <a:ext cx="5251673" cy="1487206"/>
            </a:xfrm>
            <a:prstGeom prst="frame">
              <a:avLst>
                <a:gd name="adj1" fmla="val 12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4CAB06-16F2-49EE-84F7-68A81BB8AB7F}"/>
              </a:ext>
            </a:extLst>
          </p:cNvPr>
          <p:cNvGrpSpPr/>
          <p:nvPr/>
        </p:nvGrpSpPr>
        <p:grpSpPr>
          <a:xfrm>
            <a:off x="527900" y="3232215"/>
            <a:ext cx="6080553" cy="2018023"/>
            <a:chOff x="1107516" y="4373548"/>
            <a:chExt cx="6080553" cy="2018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783835-DBCB-46CD-896D-8625A36DB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18" t="4587" r="1738"/>
            <a:stretch/>
          </p:blipFill>
          <p:spPr>
            <a:xfrm>
              <a:off x="1107516" y="4373548"/>
              <a:ext cx="3201287" cy="676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8F13A0-EF68-4764-BE94-CDDA3FAC8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2" t="-3178"/>
            <a:stretch/>
          </p:blipFill>
          <p:spPr>
            <a:xfrm>
              <a:off x="1107516" y="5269115"/>
              <a:ext cx="6080553" cy="676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CE93DC-59B0-46DA-834B-BA5731B82AB6}"/>
                </a:ext>
              </a:extLst>
            </p:cNvPr>
            <p:cNvSpPr txBox="1"/>
            <p:nvPr/>
          </p:nvSpPr>
          <p:spPr>
            <a:xfrm>
              <a:off x="2511771" y="5937792"/>
              <a:ext cx="2394409" cy="45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latin typeface="Bahnschrift" panose="020B0502040204020203" pitchFamily="34" charset="0"/>
                </a:rPr>
                <a:t>연산 부분의 </a:t>
              </a:r>
              <a:r>
                <a:rPr lang="en-US" altLang="ko-KR">
                  <a:latin typeface="Bahnschrift" panose="020B0502040204020203" pitchFamily="34" charset="0"/>
                </a:rPr>
                <a:t>opcode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3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411920" y="1367647"/>
            <a:ext cx="41608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이미 학습된 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가중치를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가져와서 </a:t>
            </a:r>
            <a:r>
              <a:rPr lang="ko-KR" altLang="en-US" sz="1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전이학습</a:t>
            </a:r>
            <a:endParaRPr lang="en-US" altLang="ko-KR" sz="1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 뒤에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layer 3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 추가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사용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class 2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개로만 실험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optimizer = </a:t>
            </a:r>
            <a:r>
              <a:rPr lang="en-US" altLang="ko-KR" sz="1600" b="1" dirty="0" err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RMSprop</a:t>
            </a:r>
            <a:endParaRPr lang="ko-KR" altLang="en-US" sz="16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425E7A-9AC9-4E28-BFBB-452D554B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39" y="1488959"/>
            <a:ext cx="7171041" cy="4808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765D57-A2A7-41D8-AF4C-4AC9774A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9" y="2952717"/>
            <a:ext cx="3940405" cy="334487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CBECFC-0C22-4951-B1C3-6AE5C9016FB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213781" y="3893277"/>
            <a:ext cx="395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20FD0F-E26C-4178-8499-B6B6F865B973}"/>
              </a:ext>
            </a:extLst>
          </p:cNvPr>
          <p:cNvSpPr txBox="1"/>
          <p:nvPr/>
        </p:nvSpPr>
        <p:spPr>
          <a:xfrm>
            <a:off x="4426487" y="3495540"/>
            <a:ext cx="7536146" cy="795474"/>
          </a:xfrm>
          <a:prstGeom prst="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가져온 모델이 훈련하면서 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학습한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parameter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잠금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(layer.trainable = False)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해당 파라미터는 내가 사용할 데이터로 갈아줘도 훈련이 되지 않고 그냥 사용</a:t>
            </a:r>
          </a:p>
        </p:txBody>
      </p:sp>
    </p:spTree>
    <p:extLst>
      <p:ext uri="{BB962C8B-B14F-4D97-AF65-F5344CB8AC3E}">
        <p14:creationId xmlns:p14="http://schemas.microsoft.com/office/powerpoint/2010/main" val="26220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527900" y="1366887"/>
            <a:ext cx="5646657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구성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(train / validation / test)</a:t>
            </a:r>
            <a:b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colab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사용 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 아래 코드 통해서 구글 드라이브 경로로 설정</a:t>
            </a: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train set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나눠서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validation set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으로 사용</a:t>
            </a: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ImageDataGenerator 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이미지 전처리위한 클래스 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이미지 변형 및 정규화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)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</a:b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923884-72AA-407C-A594-CF8BAD34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39" y="2224342"/>
            <a:ext cx="2924844" cy="8666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5EB23D-1E72-4668-857E-486BDC45D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2"/>
          <a:stretch/>
        </p:blipFill>
        <p:spPr>
          <a:xfrm>
            <a:off x="6843859" y="776108"/>
            <a:ext cx="5141077" cy="60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527900" y="1366887"/>
            <a:ext cx="5156463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학습 진행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1epoch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당 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50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번씩 전체 데이터를 총 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20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번 학습</a:t>
            </a: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train set / validation set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학습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endParaRPr lang="ko-KR" altLang="en-US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5F7210-EAB8-4B70-8BB4-CC55563E93AA}"/>
              </a:ext>
            </a:extLst>
          </p:cNvPr>
          <p:cNvGrpSpPr/>
          <p:nvPr/>
        </p:nvGrpSpPr>
        <p:grpSpPr>
          <a:xfrm>
            <a:off x="1491890" y="2374532"/>
            <a:ext cx="2881149" cy="1052986"/>
            <a:chOff x="931255" y="2374532"/>
            <a:chExt cx="2881149" cy="1052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3EA874-672D-4256-ACE5-56C88493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618" y="2374532"/>
              <a:ext cx="1304786" cy="10529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094A61-B6B7-42F8-A0D3-BBF8ED5A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255" y="2374532"/>
              <a:ext cx="1355570" cy="10529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288037-A88A-463F-9393-70FBF0EBA9AC}"/>
              </a:ext>
            </a:extLst>
          </p:cNvPr>
          <p:cNvSpPr txBox="1"/>
          <p:nvPr/>
        </p:nvSpPr>
        <p:spPr>
          <a:xfrm>
            <a:off x="8936609" y="5921546"/>
            <a:ext cx="333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CNN </a:t>
            </a:r>
            <a:r>
              <a:rPr lang="ko-KR" altLang="en-US" sz="1200"/>
              <a:t>세미나에 좀 더 자세히</a:t>
            </a:r>
            <a:r>
              <a:rPr lang="en-US" altLang="ko-KR" sz="1200"/>
              <a:t>..</a:t>
            </a:r>
            <a:r>
              <a:rPr lang="ko-KR" altLang="en-US" sz="1200"/>
              <a:t>나와있습니다</a:t>
            </a:r>
            <a:r>
              <a:rPr lang="en-US" altLang="ko-KR" sz="1200"/>
              <a:t>.. </a:t>
            </a:r>
          </a:p>
          <a:p>
            <a:pPr algn="ctr"/>
            <a:r>
              <a:rPr lang="ko-Kore-KR" altLang="ko-KR" sz="1200"/>
              <a:t>https://youtu.be/HFAHK5orJjg</a:t>
            </a:r>
            <a:endParaRPr lang="ko-KR" altLang="en-US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6FDC95-313F-4161-9EDB-3CA10678F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52" y="1366887"/>
            <a:ext cx="5848728" cy="22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527899" y="1475584"/>
            <a:ext cx="7588579" cy="22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데이터 변형 </a:t>
            </a:r>
            <a:r>
              <a:rPr lang="en-US" altLang="ko-KR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x &amp; dropout</a:t>
            </a: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(for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오버피팅 방지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 모델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성능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train &amp; validation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정확도는 </a:t>
            </a:r>
            <a:r>
              <a:rPr lang="en-US" altLang="ko-KR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1600" b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센트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달성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그러나 </a:t>
            </a: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데이터가 매우 적고 </a:t>
            </a:r>
            <a:r>
              <a:rPr lang="en-US" altLang="ko-KR" sz="1600" b="1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loss</a:t>
            </a:r>
            <a:r>
              <a:rPr lang="ko-KR" altLang="en-US" sz="1600" b="1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줄어들지 않음</a:t>
            </a:r>
            <a:endParaRPr lang="en-US" altLang="ko-KR" sz="1600" b="1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간단한 연산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opcode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 추출</a:t>
            </a:r>
            <a:b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바이너리 파일의 내용이 거의 비슷해서 정확도가 높게 나온 것 같음</a:t>
            </a: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51DA47-E269-4C13-ABF4-05C66F22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5" y="4830933"/>
            <a:ext cx="7019280" cy="47836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5B463145-D482-4841-AC99-FE7250E31459}"/>
              </a:ext>
            </a:extLst>
          </p:cNvPr>
          <p:cNvSpPr/>
          <p:nvPr/>
        </p:nvSpPr>
        <p:spPr>
          <a:xfrm>
            <a:off x="3862978" y="4808515"/>
            <a:ext cx="3399387" cy="5739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07688F-BD5F-495B-9957-A01B0FFE5802}"/>
              </a:ext>
            </a:extLst>
          </p:cNvPr>
          <p:cNvGrpSpPr/>
          <p:nvPr/>
        </p:nvGrpSpPr>
        <p:grpSpPr>
          <a:xfrm>
            <a:off x="7262365" y="137677"/>
            <a:ext cx="4860505" cy="6428092"/>
            <a:chOff x="7262365" y="137677"/>
            <a:chExt cx="4860505" cy="642809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933ECAE-D157-480D-87EA-20488296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365" y="137677"/>
              <a:ext cx="4860505" cy="64280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132D91-02EF-4B09-A0C6-7A2EEB220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8236" y="3653447"/>
              <a:ext cx="4678203" cy="2837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6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A544-A8FF-4B6A-91F1-459739C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convolutional neural network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3703-3378-495C-AAD8-F0FABBC4D1F2}"/>
              </a:ext>
            </a:extLst>
          </p:cNvPr>
          <p:cNvSpPr txBox="1"/>
          <p:nvPr/>
        </p:nvSpPr>
        <p:spPr>
          <a:xfrm>
            <a:off x="527899" y="1475584"/>
            <a:ext cx="758857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학습에 사용하지 않은 </a:t>
            </a:r>
            <a:r>
              <a:rPr lang="en-US" altLang="ko-KR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test data</a:t>
            </a:r>
            <a:r>
              <a:rPr lang="ko-KR" altLang="en-US" sz="1600" b="1">
                <a:latin typeface="한컴 고딕" panose="02000500000000000000" pitchFamily="2" charset="-127"/>
                <a:ea typeface="한컴 고딕" panose="02000500000000000000" pitchFamily="2" charset="-127"/>
              </a:rPr>
              <a:t>으로 예측</a:t>
            </a:r>
            <a:endParaRPr lang="en-US" altLang="ko-KR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FB9E77-6D5A-4272-88CD-FA4519D1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4" y="3411872"/>
            <a:ext cx="2239602" cy="1481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326BBD-48C5-4A23-96DF-649CBA2A0A12}"/>
              </a:ext>
            </a:extLst>
          </p:cNvPr>
          <p:cNvSpPr txBox="1"/>
          <p:nvPr/>
        </p:nvSpPr>
        <p:spPr>
          <a:xfrm>
            <a:off x="3082563" y="3968169"/>
            <a:ext cx="44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 xor </a:t>
            </a:r>
            <a:r>
              <a:rPr lang="ko-KR" altLang="en-US"/>
              <a:t>파일 </a:t>
            </a:r>
            <a:r>
              <a:rPr lang="en-US" altLang="ko-KR"/>
              <a:t>test </a:t>
            </a:r>
            <a:r>
              <a:rPr lang="ko-KR" altLang="en-US"/>
              <a:t>결과 </a:t>
            </a:r>
            <a:r>
              <a:rPr lang="en-US" altLang="ko-KR"/>
              <a:t>1.00 </a:t>
            </a:r>
            <a:r>
              <a:rPr lang="ko-KR" altLang="en-US"/>
              <a:t>으로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B4EA3-D654-4D9C-AC67-D494CB5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4" y="2208099"/>
            <a:ext cx="5974476" cy="8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8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89520-5F1D-4CB4-8AF6-1B1195ADF619}"/>
              </a:ext>
            </a:extLst>
          </p:cNvPr>
          <p:cNvSpPr txBox="1"/>
          <p:nvPr/>
        </p:nvSpPr>
        <p:spPr>
          <a:xfrm>
            <a:off x="3214540" y="1700855"/>
            <a:ext cx="6202837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 sz="4000"/>
              <a:t>감사합니다</a:t>
            </a:r>
            <a:endParaRPr lang="en-US" altLang="ko-KR" sz="4000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binary file (hex file) </a:t>
            </a:r>
            <a:r>
              <a:rPr lang="ko-KR" altLang="en-US"/>
              <a:t>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binary to bmp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bmp file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41EEE-0FF6-4FCA-9E5A-2B70EED7B15E}"/>
              </a:ext>
            </a:extLst>
          </p:cNvPr>
          <p:cNvSpPr/>
          <p:nvPr/>
        </p:nvSpPr>
        <p:spPr>
          <a:xfrm>
            <a:off x="3591612" y="3846136"/>
            <a:ext cx="7965650" cy="2083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binary file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16D94-2E75-4A35-BEF0-2CF90CCE4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r>
              <a:rPr lang="ko-KR" altLang="en-US" sz="1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assembly </a:t>
            </a:r>
            <a:r>
              <a: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opcode  embedded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opcode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수행할 어셈블리 명령어를 나타내는 코드 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object file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컴파일러 또는 어셈블러를 통해 변환된 파일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(.o)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 err="1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임베디드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시스템의 경우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빌드된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binary file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을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MCU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다운로드</a:t>
            </a:r>
            <a:endPara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.bin .hex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파일을 주로 사용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</a:b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0C5E9-FC95-403D-98F7-021FCA96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25" y="1932839"/>
            <a:ext cx="3682455" cy="458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8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binary file (lss file)</a:t>
            </a:r>
            <a:endParaRPr lang="ko-KR" altLang="en-US">
              <a:latin typeface="Bahnschrift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38517-B41B-417D-B709-F34D8889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78024"/>
            <a:ext cx="7384420" cy="50067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5F6DD2-B872-47CE-936A-E73E9F2EED20}"/>
              </a:ext>
            </a:extLst>
          </p:cNvPr>
          <p:cNvGrpSpPr/>
          <p:nvPr/>
        </p:nvGrpSpPr>
        <p:grpSpPr>
          <a:xfrm>
            <a:off x="5489248" y="128566"/>
            <a:ext cx="6469941" cy="4656223"/>
            <a:chOff x="5310139" y="588828"/>
            <a:chExt cx="6469941" cy="46562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7B5D81-10BC-40D3-BA71-64DA6F19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0139" y="588828"/>
              <a:ext cx="6469941" cy="4656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47BA81-9C39-47D0-A9B0-3FB4281F4521}"/>
                </a:ext>
              </a:extLst>
            </p:cNvPr>
            <p:cNvSpPr/>
            <p:nvPr/>
          </p:nvSpPr>
          <p:spPr>
            <a:xfrm>
              <a:off x="7532016" y="3544476"/>
              <a:ext cx="509048" cy="1700573"/>
            </a:xfrm>
            <a:prstGeom prst="frame">
              <a:avLst>
                <a:gd name="adj1" fmla="val 10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80E87971-FAC4-4BA5-9D26-E9401F834D43}"/>
                </a:ext>
              </a:extLst>
            </p:cNvPr>
            <p:cNvSpPr/>
            <p:nvPr/>
          </p:nvSpPr>
          <p:spPr>
            <a:xfrm>
              <a:off x="5916743" y="3553904"/>
              <a:ext cx="804568" cy="1691146"/>
            </a:xfrm>
            <a:prstGeom prst="frame">
              <a:avLst>
                <a:gd name="adj1" fmla="val 54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5969FCD-3EBB-4B19-B73B-DAA56A8DE89C}"/>
              </a:ext>
            </a:extLst>
          </p:cNvPr>
          <p:cNvSpPr txBox="1"/>
          <p:nvPr/>
        </p:nvSpPr>
        <p:spPr>
          <a:xfrm>
            <a:off x="5932528" y="4930795"/>
            <a:ext cx="113121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Bahnschrift" panose="020B0502040204020203" pitchFamily="34" charset="0"/>
              </a:rPr>
              <a:t>opcode</a:t>
            </a:r>
            <a:endParaRPr lang="ko-KR" altLang="en-US" b="1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B321C-9A7A-4E10-9D23-7BA762842404}"/>
              </a:ext>
            </a:extLst>
          </p:cNvPr>
          <p:cNvSpPr txBox="1"/>
          <p:nvPr/>
        </p:nvSpPr>
        <p:spPr>
          <a:xfrm>
            <a:off x="11186616" y="4402030"/>
            <a:ext cx="78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rPr>
              <a:t>* .lss</a:t>
            </a:r>
            <a:endParaRPr lang="ko-KR" altLang="en-US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8CB40-E07D-48A9-8C6D-8C4C8E86CB9C}"/>
              </a:ext>
            </a:extLst>
          </p:cNvPr>
          <p:cNvSpPr txBox="1"/>
          <p:nvPr/>
        </p:nvSpPr>
        <p:spPr>
          <a:xfrm>
            <a:off x="7239422" y="4930795"/>
            <a:ext cx="147536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Bahnschrift" panose="020B0502040204020203" pitchFamily="34" charset="0"/>
              </a:rPr>
              <a:t>instruction</a:t>
            </a:r>
            <a:endParaRPr lang="ko-KR" altLang="en-US" b="1">
              <a:latin typeface="Bahnschrift" panose="020B0502040204020203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16122CCB-E234-4785-AECE-E278B8C92222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6327039" y="5391083"/>
            <a:ext cx="1277451" cy="109553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620C84-146F-41C8-B8CD-527BF3077A1A}"/>
              </a:ext>
            </a:extLst>
          </p:cNvPr>
          <p:cNvSpPr txBox="1"/>
          <p:nvPr/>
        </p:nvSpPr>
        <p:spPr>
          <a:xfrm>
            <a:off x="7513533" y="6392912"/>
            <a:ext cx="7884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rPr>
              <a:t>.hex</a:t>
            </a:r>
            <a:endParaRPr lang="ko-KR" altLang="en-US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C3505E-9B9B-4A4D-8033-FAF2EDAC6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542" r="7919"/>
          <a:stretch/>
        </p:blipFill>
        <p:spPr>
          <a:xfrm>
            <a:off x="8312138" y="5966666"/>
            <a:ext cx="3647051" cy="762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46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85C5-E510-4A89-8DAB-70BE4A3B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intel</a:t>
            </a:r>
            <a:r>
              <a:rPr lang="ko-KR" altLang="en-US">
                <a:latin typeface="Bahnschrift" panose="020B0502040204020203" pitchFamily="34" charset="0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hex file</a:t>
            </a:r>
            <a:r>
              <a:rPr lang="ko-KR" altLang="en-US">
                <a:latin typeface="Bahnschrift" panose="020B0502040204020203" pitchFamily="34" charset="0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format</a:t>
            </a:r>
            <a:endParaRPr lang="ko-KR" altLang="en-US">
              <a:latin typeface="Bahnschrift" panose="020B05020402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0CD6BE-CC03-4314-9ACC-8700DD75C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80910"/>
              </p:ext>
            </p:extLst>
          </p:nvPr>
        </p:nvGraphicFramePr>
        <p:xfrm>
          <a:off x="411919" y="1596359"/>
          <a:ext cx="11368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816">
                  <a:extLst>
                    <a:ext uri="{9D8B030D-6E8A-4147-A177-3AD203B41FA5}">
                      <a16:colId xmlns:a16="http://schemas.microsoft.com/office/drawing/2014/main" val="1993787719"/>
                    </a:ext>
                  </a:extLst>
                </a:gridCol>
                <a:gridCol w="1136816">
                  <a:extLst>
                    <a:ext uri="{9D8B030D-6E8A-4147-A177-3AD203B41FA5}">
                      <a16:colId xmlns:a16="http://schemas.microsoft.com/office/drawing/2014/main" val="993351384"/>
                    </a:ext>
                  </a:extLst>
                </a:gridCol>
                <a:gridCol w="2273632">
                  <a:extLst>
                    <a:ext uri="{9D8B030D-6E8A-4147-A177-3AD203B41FA5}">
                      <a16:colId xmlns:a16="http://schemas.microsoft.com/office/drawing/2014/main" val="3318351342"/>
                    </a:ext>
                  </a:extLst>
                </a:gridCol>
                <a:gridCol w="1136816">
                  <a:extLst>
                    <a:ext uri="{9D8B030D-6E8A-4147-A177-3AD203B41FA5}">
                      <a16:colId xmlns:a16="http://schemas.microsoft.com/office/drawing/2014/main" val="282522416"/>
                    </a:ext>
                  </a:extLst>
                </a:gridCol>
                <a:gridCol w="4179217">
                  <a:extLst>
                    <a:ext uri="{9D8B030D-6E8A-4147-A177-3AD203B41FA5}">
                      <a16:colId xmlns:a16="http://schemas.microsoft.com/office/drawing/2014/main" val="2310099040"/>
                    </a:ext>
                  </a:extLst>
                </a:gridCol>
                <a:gridCol w="1504863">
                  <a:extLst>
                    <a:ext uri="{9D8B030D-6E8A-4147-A177-3AD203B41FA5}">
                      <a16:colId xmlns:a16="http://schemas.microsoft.com/office/drawing/2014/main" val="1811779045"/>
                    </a:ext>
                  </a:extLst>
                </a:gridCol>
              </a:tblGrid>
              <a:tr h="762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record</a:t>
                      </a:r>
                    </a:p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mark</a:t>
                      </a:r>
                    </a:p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:</a:t>
                      </a:r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data len</a:t>
                      </a:r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offset</a:t>
                      </a:r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type</a:t>
                      </a:r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Info or data</a:t>
                      </a:r>
                      <a:endParaRPr lang="ko-KR" altLang="en-US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checksum</a:t>
                      </a:r>
                      <a:endParaRPr lang="ko-KR" altLang="en-US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6915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DB0D9D7-CBA6-4F53-8FD8-EF05569067F4}"/>
              </a:ext>
            </a:extLst>
          </p:cNvPr>
          <p:cNvSpPr/>
          <p:nvPr/>
        </p:nvSpPr>
        <p:spPr>
          <a:xfrm>
            <a:off x="411919" y="4037796"/>
            <a:ext cx="4273203" cy="25290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00 : Data Record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</a:t>
            </a:r>
            <a:r>
              <a:rPr lang="en-US" altLang="ko-KR" sz="1400" dirty="0">
                <a:latin typeface="Bahnschrift" panose="020B0502040204020203" pitchFamily="34" charset="0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l : End of File Record &gt;&gt; data</a:t>
            </a:r>
            <a:r>
              <a:rPr lang="ko-KR" altLang="en-US" dirty="0">
                <a:latin typeface="Bahnschrift" panose="020B0502040204020203" pitchFamily="34" charset="0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field</a:t>
            </a:r>
            <a:r>
              <a:rPr lang="ko-KR" altLang="en-US" dirty="0">
                <a:latin typeface="Bahnschrift" panose="020B0502040204020203" pitchFamily="34" charset="0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02 : Extended Segment Address Record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03 : Start Segment Address Record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04 : Extended Linear Address Record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hnschrift" panose="020B0502040204020203" pitchFamily="34" charset="0"/>
                <a:ea typeface="한컴 고딕" panose="02000500000000000000" pitchFamily="2" charset="-127"/>
              </a:rPr>
              <a:t>05 : Start Linear Address Record</a:t>
            </a:r>
            <a:endParaRPr lang="ko-KR" altLang="en-US" dirty="0">
              <a:latin typeface="Bahnschrift" panose="020B0502040204020203" pitchFamily="34" charset="0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FDDA3-59EE-4B2A-B91E-EC249B714674}"/>
              </a:ext>
            </a:extLst>
          </p:cNvPr>
          <p:cNvSpPr txBox="1"/>
          <p:nvPr/>
        </p:nvSpPr>
        <p:spPr>
          <a:xfrm>
            <a:off x="7428321" y="1178864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n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F1F-F800-4C37-A5B3-9729D0C4CB2B}"/>
              </a:ext>
            </a:extLst>
          </p:cNvPr>
          <p:cNvSpPr txBox="1"/>
          <p:nvPr/>
        </p:nvSpPr>
        <p:spPr>
          <a:xfrm>
            <a:off x="10276787" y="1178864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1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D4499-F08A-4856-8608-946951AE249D}"/>
              </a:ext>
            </a:extLst>
          </p:cNvPr>
          <p:cNvSpPr txBox="1"/>
          <p:nvPr/>
        </p:nvSpPr>
        <p:spPr>
          <a:xfrm>
            <a:off x="4785673" y="120049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1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FE545-B6D5-4ACE-841B-FEBCBD465ABD}"/>
              </a:ext>
            </a:extLst>
          </p:cNvPr>
          <p:cNvSpPr txBox="1"/>
          <p:nvPr/>
        </p:nvSpPr>
        <p:spPr>
          <a:xfrm>
            <a:off x="3112416" y="120049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2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FA3EC-ADD1-4F7C-967F-B679D5AAFEC1}"/>
              </a:ext>
            </a:extLst>
          </p:cNvPr>
          <p:cNvSpPr txBox="1"/>
          <p:nvPr/>
        </p:nvSpPr>
        <p:spPr>
          <a:xfrm>
            <a:off x="1382598" y="1170479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1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1F25-DF96-457E-8B11-73DD32C6BC79}"/>
              </a:ext>
            </a:extLst>
          </p:cNvPr>
          <p:cNvSpPr txBox="1"/>
          <p:nvPr/>
        </p:nvSpPr>
        <p:spPr>
          <a:xfrm>
            <a:off x="281232" y="1170479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" panose="020B0502040204020203" pitchFamily="34" charset="0"/>
              </a:rPr>
              <a:t>1 bytes</a:t>
            </a:r>
            <a:endParaRPr lang="ko-KR" altLang="en-US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9BB2C-E9E3-4857-9A26-10C0DFD5C482}"/>
              </a:ext>
            </a:extLst>
          </p:cNvPr>
          <p:cNvSpPr txBox="1"/>
          <p:nvPr/>
        </p:nvSpPr>
        <p:spPr>
          <a:xfrm>
            <a:off x="1021910" y="2602424"/>
            <a:ext cx="224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 길이</a:t>
            </a:r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(n)</a:t>
            </a:r>
            <a:endParaRPr lang="ko-KR" altLang="en-US" sz="16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EFAB65AD-4F7B-49FE-9206-3506C4674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4494" y="2510758"/>
            <a:ext cx="2839040" cy="1527038"/>
          </a:xfrm>
          <a:prstGeom prst="curvedConnector3">
            <a:avLst>
              <a:gd name="adj1" fmla="val 34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93CB54-56C5-4D85-BADC-4D9021C4AA8F}"/>
              </a:ext>
            </a:extLst>
          </p:cNvPr>
          <p:cNvSpPr txBox="1"/>
          <p:nvPr/>
        </p:nvSpPr>
        <p:spPr>
          <a:xfrm>
            <a:off x="2694494" y="2606496"/>
            <a:ext cx="224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rPr>
              <a:t>data </a:t>
            </a:r>
            <a:r>
              <a:rPr lang="ko-KR" altLang="en-US" sz="1600">
                <a:latin typeface="한컴 고딕" panose="02000500000000000000" pitchFamily="2" charset="-127"/>
                <a:ea typeface="한컴 고딕" panose="02000500000000000000" pitchFamily="2" charset="-127"/>
              </a:rPr>
              <a:t>시작 주소값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E003D6-73F4-4753-8051-6162D532C2D8}"/>
              </a:ext>
            </a:extLst>
          </p:cNvPr>
          <p:cNvSpPr txBox="1"/>
          <p:nvPr/>
        </p:nvSpPr>
        <p:spPr>
          <a:xfrm>
            <a:off x="359002" y="2615922"/>
            <a:ext cx="124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시작 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92671-130A-4F64-8CEE-4310F7E25860}"/>
              </a:ext>
            </a:extLst>
          </p:cNvPr>
          <p:cNvSpPr/>
          <p:nvPr/>
        </p:nvSpPr>
        <p:spPr>
          <a:xfrm>
            <a:off x="9733288" y="2607121"/>
            <a:ext cx="25074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solidFill>
                  <a:srgbClr val="222222"/>
                </a:solidFill>
                <a:latin typeface="Arial" panose="020B0604020202020204" pitchFamily="34" charset="0"/>
              </a:rPr>
              <a:t>레코드 유효성 검사</a:t>
            </a:r>
            <a:endParaRPr lang="en-US" altLang="ko-KR" sz="16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400"/>
              <a:t>앞의 필드 다 더해서 </a:t>
            </a:r>
            <a:r>
              <a:rPr lang="en-US" altLang="ko-KR" sz="1400"/>
              <a:t>2</a:t>
            </a:r>
            <a:r>
              <a:rPr lang="ko-KR" altLang="en-US" sz="1400"/>
              <a:t>의 보수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25403E-A13B-4CAC-B195-8BF02BD23FC0}"/>
              </a:ext>
            </a:extLst>
          </p:cNvPr>
          <p:cNvSpPr/>
          <p:nvPr/>
        </p:nvSpPr>
        <p:spPr>
          <a:xfrm>
            <a:off x="5160892" y="4619253"/>
            <a:ext cx="6283248" cy="12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 I8 HEX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file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: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00,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01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레코드만 사용 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(16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비트 주소지정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I16 HEX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file :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00 ~ 03 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레코드만 사용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 (20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비트 주소지정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I32HEX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file :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00, 01, 04,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05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 레코드만 사용 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(32</a:t>
            </a:r>
            <a:r>
              <a:rPr lang="ko-KR" altLang="en-US">
                <a:solidFill>
                  <a:srgbClr val="222222"/>
                </a:solidFill>
                <a:latin typeface="Bahnschrift" panose="020B0502040204020203" pitchFamily="34" charset="0"/>
              </a:rPr>
              <a:t>비트 주소지정</a:t>
            </a:r>
            <a:r>
              <a:rPr lang="en-US" altLang="ko-KR">
                <a:solidFill>
                  <a:srgbClr val="222222"/>
                </a:solidFill>
                <a:latin typeface="Bahnschrift" panose="020B0502040204020203" pitchFamily="34" charset="0"/>
              </a:rPr>
              <a:t>)</a:t>
            </a:r>
            <a:endParaRPr lang="en-US" altLang="ko-KR" i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binary file (lss /</a:t>
            </a:r>
            <a:r>
              <a:rPr lang="ko-KR" altLang="en-US">
                <a:latin typeface="Bahnschrift" panose="020B0502040204020203" pitchFamily="34" charset="0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hex)</a:t>
            </a:r>
            <a:endParaRPr lang="ko-KR" altLang="en-US">
              <a:latin typeface="Bahnschrif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CCB24-82C8-47D5-BD72-A3B9DD4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06" y="950454"/>
            <a:ext cx="6416428" cy="575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85600D38-80A9-425F-92E3-E5E00CC91EC6}"/>
              </a:ext>
            </a:extLst>
          </p:cNvPr>
          <p:cNvSpPr/>
          <p:nvPr/>
        </p:nvSpPr>
        <p:spPr>
          <a:xfrm>
            <a:off x="9347856" y="6015547"/>
            <a:ext cx="1753384" cy="317149"/>
          </a:xfrm>
          <a:prstGeom prst="frame">
            <a:avLst>
              <a:gd name="adj1" fmla="val 547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9F741B-9BEA-4961-B96C-1CF87710EE5E}"/>
              </a:ext>
            </a:extLst>
          </p:cNvPr>
          <p:cNvGrpSpPr/>
          <p:nvPr/>
        </p:nvGrpSpPr>
        <p:grpSpPr>
          <a:xfrm>
            <a:off x="411920" y="902676"/>
            <a:ext cx="4977544" cy="5902144"/>
            <a:chOff x="323662" y="969910"/>
            <a:chExt cx="4977544" cy="590214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DCC6A0-43B8-4C3A-99C3-4B530A38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662" y="969910"/>
              <a:ext cx="4977544" cy="5902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4FA27968-ED62-46FB-BBC8-FA3C011DAB6B}"/>
                </a:ext>
              </a:extLst>
            </p:cNvPr>
            <p:cNvSpPr/>
            <p:nvPr/>
          </p:nvSpPr>
          <p:spPr>
            <a:xfrm>
              <a:off x="911109" y="1339503"/>
              <a:ext cx="512337" cy="1328283"/>
            </a:xfrm>
            <a:prstGeom prst="frame">
              <a:avLst>
                <a:gd name="adj1" fmla="val 54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D988A2B-4A0C-48D2-8C5F-CFE25D671178}"/>
                </a:ext>
              </a:extLst>
            </p:cNvPr>
            <p:cNvSpPr/>
            <p:nvPr/>
          </p:nvSpPr>
          <p:spPr>
            <a:xfrm>
              <a:off x="911109" y="2814916"/>
              <a:ext cx="512337" cy="1375300"/>
            </a:xfrm>
            <a:prstGeom prst="frame">
              <a:avLst>
                <a:gd name="adj1" fmla="val 54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4CB8FD6B-F40F-40BE-881F-2195105B5992}"/>
                </a:ext>
              </a:extLst>
            </p:cNvPr>
            <p:cNvSpPr/>
            <p:nvPr/>
          </p:nvSpPr>
          <p:spPr>
            <a:xfrm>
              <a:off x="911109" y="4318608"/>
              <a:ext cx="512337" cy="1375301"/>
            </a:xfrm>
            <a:prstGeom prst="frame">
              <a:avLst>
                <a:gd name="adj1" fmla="val 54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A9EF630C-7B2F-43F5-ABDD-CA4FCEDD015D}"/>
                </a:ext>
              </a:extLst>
            </p:cNvPr>
            <p:cNvSpPr/>
            <p:nvPr/>
          </p:nvSpPr>
          <p:spPr>
            <a:xfrm>
              <a:off x="911109" y="6183627"/>
              <a:ext cx="512337" cy="173629"/>
            </a:xfrm>
            <a:prstGeom prst="frame">
              <a:avLst>
                <a:gd name="adj1" fmla="val 547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DDB8C5FF-8C43-41A2-BD43-EC5DF9B6BC22}"/>
                </a:ext>
              </a:extLst>
            </p:cNvPr>
            <p:cNvSpPr/>
            <p:nvPr/>
          </p:nvSpPr>
          <p:spPr>
            <a:xfrm>
              <a:off x="911109" y="6650253"/>
              <a:ext cx="512337" cy="173629"/>
            </a:xfrm>
            <a:prstGeom prst="frame">
              <a:avLst>
                <a:gd name="adj1" fmla="val 547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B6A8536D-D401-4821-86DF-5D62BE20F8A9}"/>
                </a:ext>
              </a:extLst>
            </p:cNvPr>
            <p:cNvSpPr/>
            <p:nvPr/>
          </p:nvSpPr>
          <p:spPr>
            <a:xfrm>
              <a:off x="911109" y="5680651"/>
              <a:ext cx="512337" cy="173629"/>
            </a:xfrm>
            <a:prstGeom prst="frame">
              <a:avLst>
                <a:gd name="adj1" fmla="val 547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액자 16">
            <a:extLst>
              <a:ext uri="{FF2B5EF4-FFF2-40B4-BE49-F238E27FC236}">
                <a16:creationId xmlns:a16="http://schemas.microsoft.com/office/drawing/2014/main" id="{D55F8CD1-BAA5-4BB7-A47E-736584E6041C}"/>
              </a:ext>
            </a:extLst>
          </p:cNvPr>
          <p:cNvSpPr/>
          <p:nvPr/>
        </p:nvSpPr>
        <p:spPr>
          <a:xfrm>
            <a:off x="6617616" y="6006120"/>
            <a:ext cx="2730240" cy="331037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EA63849D-DD21-4A52-A4B1-DF367A652EE2}"/>
              </a:ext>
            </a:extLst>
          </p:cNvPr>
          <p:cNvSpPr/>
          <p:nvPr/>
        </p:nvSpPr>
        <p:spPr>
          <a:xfrm>
            <a:off x="6617616" y="5754373"/>
            <a:ext cx="4355182" cy="261173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2DF5B2F-E0C9-4618-A616-6D31A0ED7BC7}"/>
              </a:ext>
            </a:extLst>
          </p:cNvPr>
          <p:cNvSpPr/>
          <p:nvPr/>
        </p:nvSpPr>
        <p:spPr>
          <a:xfrm>
            <a:off x="6617615" y="5524108"/>
            <a:ext cx="4355183" cy="225806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7107D38F-0002-48D6-9607-CC3A1BE5EB10}"/>
              </a:ext>
            </a:extLst>
          </p:cNvPr>
          <p:cNvSpPr/>
          <p:nvPr/>
        </p:nvSpPr>
        <p:spPr>
          <a:xfrm>
            <a:off x="9407951" y="5223187"/>
            <a:ext cx="1630835" cy="305491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047D667E-FF3A-4A1C-BBFC-6E9F9702B811}"/>
              </a:ext>
            </a:extLst>
          </p:cNvPr>
          <p:cNvSpPr/>
          <p:nvPr/>
        </p:nvSpPr>
        <p:spPr>
          <a:xfrm>
            <a:off x="5574385" y="1543877"/>
            <a:ext cx="270233" cy="5106376"/>
          </a:xfrm>
          <a:prstGeom prst="frame">
            <a:avLst>
              <a:gd name="adj1" fmla="val 547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3EDCC490-2FCC-4C57-8DC2-0F76AD723262}"/>
              </a:ext>
            </a:extLst>
          </p:cNvPr>
          <p:cNvSpPr/>
          <p:nvPr/>
        </p:nvSpPr>
        <p:spPr>
          <a:xfrm>
            <a:off x="5844618" y="1543877"/>
            <a:ext cx="502766" cy="5106376"/>
          </a:xfrm>
          <a:prstGeom prst="frame">
            <a:avLst>
              <a:gd name="adj1" fmla="val 29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95EFAC16-A91E-4CBA-B58A-017D8E9BA2B9}"/>
              </a:ext>
            </a:extLst>
          </p:cNvPr>
          <p:cNvSpPr/>
          <p:nvPr/>
        </p:nvSpPr>
        <p:spPr>
          <a:xfrm>
            <a:off x="6325386" y="1543877"/>
            <a:ext cx="292228" cy="5106376"/>
          </a:xfrm>
          <a:prstGeom prst="frame">
            <a:avLst>
              <a:gd name="adj1" fmla="val 299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binary file (lss /</a:t>
            </a:r>
            <a:r>
              <a:rPr lang="ko-KR" altLang="en-US">
                <a:latin typeface="Bahnschrift" panose="020B0502040204020203" pitchFamily="34" charset="0"/>
              </a:rPr>
              <a:t> </a:t>
            </a:r>
            <a:r>
              <a:rPr lang="en-US" altLang="ko-KR">
                <a:latin typeface="Bahnschrift" panose="020B0502040204020203" pitchFamily="34" charset="0"/>
              </a:rPr>
              <a:t>hex)</a:t>
            </a:r>
            <a:endParaRPr lang="ko-KR" altLang="en-US">
              <a:latin typeface="Bahnschrif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CCB24-82C8-47D5-BD72-A3B9DD4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969910"/>
            <a:ext cx="6416428" cy="575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85600D38-80A9-425F-92E3-E5E00CC91EC6}"/>
              </a:ext>
            </a:extLst>
          </p:cNvPr>
          <p:cNvSpPr/>
          <p:nvPr/>
        </p:nvSpPr>
        <p:spPr>
          <a:xfrm>
            <a:off x="4219677" y="6015547"/>
            <a:ext cx="1753384" cy="317149"/>
          </a:xfrm>
          <a:prstGeom prst="frame">
            <a:avLst>
              <a:gd name="adj1" fmla="val 547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D55F8CD1-BAA5-4BB7-A47E-736584E6041C}"/>
              </a:ext>
            </a:extLst>
          </p:cNvPr>
          <p:cNvSpPr/>
          <p:nvPr/>
        </p:nvSpPr>
        <p:spPr>
          <a:xfrm>
            <a:off x="1489437" y="6006120"/>
            <a:ext cx="2730240" cy="331037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EA63849D-DD21-4A52-A4B1-DF367A652EE2}"/>
              </a:ext>
            </a:extLst>
          </p:cNvPr>
          <p:cNvSpPr/>
          <p:nvPr/>
        </p:nvSpPr>
        <p:spPr>
          <a:xfrm>
            <a:off x="1489437" y="5754373"/>
            <a:ext cx="4355182" cy="261173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2DF5B2F-E0C9-4618-A616-6D31A0ED7BC7}"/>
              </a:ext>
            </a:extLst>
          </p:cNvPr>
          <p:cNvSpPr/>
          <p:nvPr/>
        </p:nvSpPr>
        <p:spPr>
          <a:xfrm>
            <a:off x="1489436" y="5524108"/>
            <a:ext cx="4355183" cy="225806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7107D38F-0002-48D6-9607-CC3A1BE5EB10}"/>
              </a:ext>
            </a:extLst>
          </p:cNvPr>
          <p:cNvSpPr/>
          <p:nvPr/>
        </p:nvSpPr>
        <p:spPr>
          <a:xfrm>
            <a:off x="4279772" y="5223187"/>
            <a:ext cx="1630835" cy="305491"/>
          </a:xfrm>
          <a:prstGeom prst="frame">
            <a:avLst>
              <a:gd name="adj1" fmla="val 547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047D667E-FF3A-4A1C-BBFC-6E9F9702B811}"/>
              </a:ext>
            </a:extLst>
          </p:cNvPr>
          <p:cNvSpPr/>
          <p:nvPr/>
        </p:nvSpPr>
        <p:spPr>
          <a:xfrm>
            <a:off x="446206" y="1543877"/>
            <a:ext cx="270233" cy="5106376"/>
          </a:xfrm>
          <a:prstGeom prst="frame">
            <a:avLst>
              <a:gd name="adj1" fmla="val 547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3EDCC490-2FCC-4C57-8DC2-0F76AD723262}"/>
              </a:ext>
            </a:extLst>
          </p:cNvPr>
          <p:cNvSpPr/>
          <p:nvPr/>
        </p:nvSpPr>
        <p:spPr>
          <a:xfrm>
            <a:off x="716439" y="1543877"/>
            <a:ext cx="502766" cy="5106376"/>
          </a:xfrm>
          <a:prstGeom prst="frame">
            <a:avLst>
              <a:gd name="adj1" fmla="val 29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95EFAC16-A91E-4CBA-B58A-017D8E9BA2B9}"/>
              </a:ext>
            </a:extLst>
          </p:cNvPr>
          <p:cNvSpPr/>
          <p:nvPr/>
        </p:nvSpPr>
        <p:spPr>
          <a:xfrm>
            <a:off x="1197207" y="1543877"/>
            <a:ext cx="292228" cy="5106376"/>
          </a:xfrm>
          <a:prstGeom prst="frame">
            <a:avLst>
              <a:gd name="adj1" fmla="val 299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BB0C0-C8B5-4D97-B6AC-8AAA3B6799FA}"/>
              </a:ext>
            </a:extLst>
          </p:cNvPr>
          <p:cNvSpPr txBox="1"/>
          <p:nvPr/>
        </p:nvSpPr>
        <p:spPr>
          <a:xfrm>
            <a:off x="7205528" y="5947516"/>
            <a:ext cx="3789265" cy="780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*record</a:t>
            </a:r>
            <a:r>
              <a:rPr lang="ko-KR" altLang="en-US" sz="1600"/>
              <a:t>의 마지막은</a:t>
            </a:r>
            <a:r>
              <a:rPr lang="en-US" altLang="ko-KR" sz="1600"/>
              <a:t> </a:t>
            </a:r>
            <a:r>
              <a:rPr lang="ko-KR" altLang="en-US" sz="1600"/>
              <a:t>항상 </a:t>
            </a:r>
            <a:r>
              <a:rPr lang="en-US" altLang="ko-KR" sz="1600">
                <a:latin typeface="Bahnschrift" panose="020B0502040204020203" pitchFamily="34" charset="0"/>
              </a:rPr>
              <a:t>00000001FF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Bahnschrift" panose="020B0502040204020203" pitchFamily="34" charset="0"/>
              </a:rPr>
              <a:t>data type 01 </a:t>
            </a:r>
            <a:r>
              <a:rPr lang="en-US" altLang="ko-KR" sz="1600">
                <a:latin typeface="Bahnschrift" panose="020B0502040204020203" pitchFamily="34" charset="0"/>
                <a:sym typeface="Wingdings" panose="05000000000000000000" pitchFamily="2" charset="2"/>
              </a:rPr>
              <a:t> end of file record</a:t>
            </a:r>
            <a:endParaRPr lang="ko-KR" altLang="en-US" sz="1600"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3065D-D0EE-45C1-8289-F6CDF8D9AFDD}"/>
              </a:ext>
            </a:extLst>
          </p:cNvPr>
          <p:cNvSpPr txBox="1"/>
          <p:nvPr/>
        </p:nvSpPr>
        <p:spPr>
          <a:xfrm>
            <a:off x="7076388" y="1833514"/>
            <a:ext cx="492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: 10 0000 00 0C94 ~ 0013</a:t>
            </a:r>
          </a:p>
          <a:p>
            <a:endParaRPr lang="en-US" altLang="ko-KR" sz="2400"/>
          </a:p>
          <a:p>
            <a:r>
              <a:rPr lang="en-US" altLang="ko-KR" sz="2400"/>
              <a:t>: 10 0010 00 0C94~ 00EC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62396A-3CBA-4C89-9F54-8467E5BCFF1B}"/>
              </a:ext>
            </a:extLst>
          </p:cNvPr>
          <p:cNvSpPr txBox="1"/>
          <p:nvPr/>
        </p:nvSpPr>
        <p:spPr>
          <a:xfrm>
            <a:off x="7196102" y="3285707"/>
            <a:ext cx="3798691" cy="1892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파란색 </a:t>
            </a:r>
            <a:r>
              <a:rPr lang="en-US" altLang="ko-KR" sz="1600"/>
              <a:t>: data len </a:t>
            </a:r>
            <a:r>
              <a:rPr lang="en-US" altLang="ko-KR" sz="1600">
                <a:sym typeface="Wingdings" panose="05000000000000000000" pitchFamily="2" charset="2"/>
              </a:rPr>
              <a:t> 16 bytes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ko-KR" altLang="en-US" sz="1600">
                <a:sym typeface="Wingdings" panose="05000000000000000000" pitchFamily="2" charset="2"/>
              </a:rPr>
              <a:t>주황색 </a:t>
            </a:r>
            <a:r>
              <a:rPr lang="en-US" altLang="ko-KR" sz="1600">
                <a:sym typeface="Wingdings" panose="05000000000000000000" pitchFamily="2" charset="2"/>
              </a:rPr>
              <a:t>: offset</a:t>
            </a:r>
            <a:r>
              <a:rPr lang="ko-KR" altLang="en-US" sz="1600">
                <a:sym typeface="Wingdings" panose="05000000000000000000" pitchFamily="2" charset="2"/>
              </a:rPr>
              <a:t>이 </a:t>
            </a:r>
            <a:r>
              <a:rPr lang="en-US" altLang="ko-KR" sz="1600">
                <a:sym typeface="Wingdings" panose="05000000000000000000" pitchFamily="2" charset="2"/>
              </a:rPr>
              <a:t>0010(16bytes)</a:t>
            </a:r>
            <a:r>
              <a:rPr lang="ko-KR" altLang="en-US" sz="1600">
                <a:sym typeface="Wingdings" panose="05000000000000000000" pitchFamily="2" charset="2"/>
              </a:rPr>
              <a:t>씩 증가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초록색 </a:t>
            </a:r>
            <a:r>
              <a:rPr lang="en-US" altLang="ko-KR" sz="1600">
                <a:sym typeface="Wingdings" panose="05000000000000000000" pitchFamily="2" charset="2"/>
              </a:rPr>
              <a:t>: data</a:t>
            </a:r>
            <a:r>
              <a:rPr lang="ko-KR" altLang="en-US" sz="1600">
                <a:sym typeface="Wingdings" panose="05000000000000000000" pitchFamily="2" charset="2"/>
              </a:rPr>
              <a:t> </a:t>
            </a:r>
            <a:r>
              <a:rPr lang="en-US" altLang="ko-KR" sz="1600">
                <a:sym typeface="Wingdings" panose="05000000000000000000" pitchFamily="2" charset="2"/>
              </a:rPr>
              <a:t>type</a:t>
            </a:r>
            <a:r>
              <a:rPr lang="ko-KR" altLang="en-US" sz="1600">
                <a:sym typeface="Wingdings" panose="05000000000000000000" pitchFamily="2" charset="2"/>
              </a:rPr>
              <a:t>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>
                <a:sym typeface="Wingdings" panose="05000000000000000000" pitchFamily="2" charset="2"/>
              </a:rPr>
              <a:t> 일반 </a:t>
            </a:r>
            <a:r>
              <a:rPr lang="en-US" altLang="ko-KR" sz="1600">
                <a:sym typeface="Wingdings" panose="05000000000000000000" pitchFamily="2" charset="2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빨간색 </a:t>
            </a:r>
            <a:r>
              <a:rPr lang="en-US" altLang="ko-KR" sz="1600">
                <a:sym typeface="Wingdings" panose="05000000000000000000" pitchFamily="2" charset="2"/>
              </a:rPr>
              <a:t>: data  opcode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보라색 </a:t>
            </a:r>
            <a:r>
              <a:rPr lang="en-US" altLang="ko-KR" sz="1600">
                <a:sym typeface="Wingdings" panose="05000000000000000000" pitchFamily="2" charset="2"/>
              </a:rPr>
              <a:t>: checksum</a:t>
            </a:r>
            <a:endParaRPr lang="ko-KR" altLang="en-US" sz="160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4E7284-6C56-4CC5-8A7E-AE00C1CAECA1}"/>
              </a:ext>
            </a:extLst>
          </p:cNvPr>
          <p:cNvGrpSpPr/>
          <p:nvPr/>
        </p:nvGrpSpPr>
        <p:grpSpPr>
          <a:xfrm>
            <a:off x="7296349" y="1846206"/>
            <a:ext cx="3516708" cy="1140328"/>
            <a:chOff x="7296349" y="1846206"/>
            <a:chExt cx="3516708" cy="1140328"/>
          </a:xfrm>
        </p:grpSpPr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5C16CC95-18B9-4B8A-88B0-B1BAEAA2E9A5}"/>
                </a:ext>
              </a:extLst>
            </p:cNvPr>
            <p:cNvSpPr/>
            <p:nvPr/>
          </p:nvSpPr>
          <p:spPr>
            <a:xfrm>
              <a:off x="7296349" y="1846206"/>
              <a:ext cx="443060" cy="41517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CD6C5BA4-D955-4494-A669-647CA8A55B97}"/>
                </a:ext>
              </a:extLst>
            </p:cNvPr>
            <p:cNvSpPr/>
            <p:nvPr/>
          </p:nvSpPr>
          <p:spPr>
            <a:xfrm>
              <a:off x="7296349" y="2570058"/>
              <a:ext cx="443060" cy="41517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216032D9-D3BD-4571-8B8D-2F7F261554A6}"/>
                </a:ext>
              </a:extLst>
            </p:cNvPr>
            <p:cNvSpPr/>
            <p:nvPr/>
          </p:nvSpPr>
          <p:spPr>
            <a:xfrm>
              <a:off x="7718788" y="1846206"/>
              <a:ext cx="793615" cy="415178"/>
            </a:xfrm>
            <a:prstGeom prst="fram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0569BF2A-8F6C-410E-AC37-A779E9483DE1}"/>
                </a:ext>
              </a:extLst>
            </p:cNvPr>
            <p:cNvSpPr/>
            <p:nvPr/>
          </p:nvSpPr>
          <p:spPr>
            <a:xfrm>
              <a:off x="7718787" y="2570058"/>
              <a:ext cx="793615" cy="415178"/>
            </a:xfrm>
            <a:prstGeom prst="fram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72466115-3DF1-4413-883B-BC77D510C4D5}"/>
                </a:ext>
              </a:extLst>
            </p:cNvPr>
            <p:cNvSpPr/>
            <p:nvPr/>
          </p:nvSpPr>
          <p:spPr>
            <a:xfrm>
              <a:off x="8462015" y="1847440"/>
              <a:ext cx="472828" cy="415178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액자 35">
              <a:extLst>
                <a:ext uri="{FF2B5EF4-FFF2-40B4-BE49-F238E27FC236}">
                  <a16:creationId xmlns:a16="http://schemas.microsoft.com/office/drawing/2014/main" id="{713F1EB5-3D20-4254-9A79-E08AAEB0C782}"/>
                </a:ext>
              </a:extLst>
            </p:cNvPr>
            <p:cNvSpPr/>
            <p:nvPr/>
          </p:nvSpPr>
          <p:spPr>
            <a:xfrm>
              <a:off x="8477723" y="2568823"/>
              <a:ext cx="443060" cy="415178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액자 36">
              <a:extLst>
                <a:ext uri="{FF2B5EF4-FFF2-40B4-BE49-F238E27FC236}">
                  <a16:creationId xmlns:a16="http://schemas.microsoft.com/office/drawing/2014/main" id="{73D7442E-BE16-41FB-87F2-177AB5F0F061}"/>
                </a:ext>
              </a:extLst>
            </p:cNvPr>
            <p:cNvSpPr/>
            <p:nvPr/>
          </p:nvSpPr>
          <p:spPr>
            <a:xfrm>
              <a:off x="8907475" y="1851939"/>
              <a:ext cx="1490289" cy="415178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87FBB82A-64B2-45F9-B0E0-235156EFD797}"/>
                </a:ext>
              </a:extLst>
            </p:cNvPr>
            <p:cNvSpPr/>
            <p:nvPr/>
          </p:nvSpPr>
          <p:spPr>
            <a:xfrm>
              <a:off x="8916902" y="2571356"/>
              <a:ext cx="1405215" cy="415178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9AE5BA3E-F567-49E2-A243-B23C5209F33B}"/>
                </a:ext>
              </a:extLst>
            </p:cNvPr>
            <p:cNvSpPr/>
            <p:nvPr/>
          </p:nvSpPr>
          <p:spPr>
            <a:xfrm>
              <a:off x="10340229" y="1847011"/>
              <a:ext cx="472828" cy="415178"/>
            </a:xfrm>
            <a:prstGeom prst="fram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액자 39">
              <a:extLst>
                <a:ext uri="{FF2B5EF4-FFF2-40B4-BE49-F238E27FC236}">
                  <a16:creationId xmlns:a16="http://schemas.microsoft.com/office/drawing/2014/main" id="{1ACA5A1B-19CC-4F98-A300-F400E29001DC}"/>
                </a:ext>
              </a:extLst>
            </p:cNvPr>
            <p:cNvSpPr/>
            <p:nvPr/>
          </p:nvSpPr>
          <p:spPr>
            <a:xfrm>
              <a:off x="10274982" y="2568823"/>
              <a:ext cx="486314" cy="415178"/>
            </a:xfrm>
            <a:prstGeom prst="fram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6C3385D-B665-4CC9-AD07-971E2069AB88}"/>
              </a:ext>
            </a:extLst>
          </p:cNvPr>
          <p:cNvCxnSpPr>
            <a:cxnSpLocks/>
          </p:cNvCxnSpPr>
          <p:nvPr/>
        </p:nvCxnSpPr>
        <p:spPr>
          <a:xfrm>
            <a:off x="1894788" y="6495726"/>
            <a:ext cx="5301314" cy="3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binary file(.hex) </a:t>
            </a:r>
            <a:r>
              <a:rPr lang="en-US" altLang="ko-KR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altLang="ko-KR">
                <a:latin typeface="Bahnschrift" panose="020B0502040204020203" pitchFamily="34" charset="0"/>
              </a:rPr>
              <a:t> bmp</a:t>
            </a:r>
            <a:endParaRPr lang="ko-KR" altLang="en-US">
              <a:latin typeface="Bahnschrift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45761-BE90-4A5C-A70C-AAA89F41C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-1713" r="-861" b="1713"/>
          <a:stretch/>
        </p:blipFill>
        <p:spPr>
          <a:xfrm>
            <a:off x="625311" y="3229016"/>
            <a:ext cx="11290169" cy="69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0A7A88-8F0A-4825-9545-AA90C95D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36" y="4415595"/>
            <a:ext cx="9849437" cy="69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90BB6-DFB4-46E7-B2F5-B4FEBB0B2BE4}"/>
              </a:ext>
            </a:extLst>
          </p:cNvPr>
          <p:cNvSpPr txBox="1"/>
          <p:nvPr/>
        </p:nvSpPr>
        <p:spPr>
          <a:xfrm>
            <a:off x="518398" y="1366239"/>
            <a:ext cx="682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hex file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main</a:t>
            </a:r>
            <a:r>
              <a:rPr lang="ko-KR" altLang="en-US"/>
              <a:t>함수 내부에서 </a:t>
            </a:r>
            <a:r>
              <a:rPr lang="en-US" altLang="ko-KR"/>
              <a:t>xor</a:t>
            </a:r>
            <a:r>
              <a:rPr lang="ko-KR" altLang="en-US"/>
              <a:t>연산을 수행한 부분만 추출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EC5DBC-E788-4885-B649-2D1FF4F02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11" y="1856860"/>
            <a:ext cx="11154769" cy="299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8D6E66-8E8B-48E7-A260-A7FD20505B55}"/>
              </a:ext>
            </a:extLst>
          </p:cNvPr>
          <p:cNvSpPr txBox="1"/>
          <p:nvPr/>
        </p:nvSpPr>
        <p:spPr>
          <a:xfrm>
            <a:off x="518398" y="2714441"/>
            <a:ext cx="1066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txt to bmp convert code (</a:t>
            </a:r>
            <a:r>
              <a:rPr lang="en-US" altLang="ko-KR">
                <a:hlinkClick r:id="rId5"/>
              </a:rPr>
              <a:t>https://github.com/Hamz-a/txt2bmp</a:t>
            </a:r>
            <a:r>
              <a:rPr lang="en-US" altLang="ko-KR"/>
              <a:t>) </a:t>
            </a:r>
            <a:r>
              <a:rPr lang="ko-KR" altLang="en-US"/>
              <a:t>통해 </a:t>
            </a:r>
            <a:r>
              <a:rPr lang="en-US" altLang="ko-KR"/>
              <a:t>bmp file</a:t>
            </a:r>
            <a:r>
              <a:rPr lang="ko-KR" altLang="en-US"/>
              <a:t>로 변환 가능</a:t>
            </a:r>
          </a:p>
        </p:txBody>
      </p:sp>
    </p:spTree>
    <p:extLst>
      <p:ext uri="{BB962C8B-B14F-4D97-AF65-F5344CB8AC3E}">
        <p14:creationId xmlns:p14="http://schemas.microsoft.com/office/powerpoint/2010/main" val="49429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CBB-74C1-42BA-AA06-DB2A76B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" panose="020B0502040204020203" pitchFamily="34" charset="0"/>
              </a:rPr>
              <a:t>bmp file format</a:t>
            </a:r>
            <a:endParaRPr lang="ko-KR" altLang="en-US">
              <a:latin typeface="Bahnschrift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36802A-FDF0-4B80-9756-DB47AEF811D4}"/>
              </a:ext>
            </a:extLst>
          </p:cNvPr>
          <p:cNvGrpSpPr/>
          <p:nvPr/>
        </p:nvGrpSpPr>
        <p:grpSpPr>
          <a:xfrm>
            <a:off x="9141758" y="1818834"/>
            <a:ext cx="2164976" cy="3872753"/>
            <a:chOff x="6914029" y="1568824"/>
            <a:chExt cx="2164976" cy="387275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D8AECE-E05C-41F0-9E20-ED7E9BFA93F7}"/>
                </a:ext>
              </a:extLst>
            </p:cNvPr>
            <p:cNvGrpSpPr/>
            <p:nvPr/>
          </p:nvGrpSpPr>
          <p:grpSpPr>
            <a:xfrm>
              <a:off x="7001435" y="1568824"/>
              <a:ext cx="2008094" cy="3872753"/>
              <a:chOff x="3872753" y="1963271"/>
              <a:chExt cx="2008094" cy="38727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F4853A1-85BB-41BC-9C47-41B0C6EF1652}"/>
                  </a:ext>
                </a:extLst>
              </p:cNvPr>
              <p:cNvSpPr/>
              <p:nvPr/>
            </p:nvSpPr>
            <p:spPr>
              <a:xfrm>
                <a:off x="3872753" y="1963271"/>
                <a:ext cx="2008094" cy="387275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69F7189-AE29-46B6-A3E9-90E2A667B8E5}"/>
                  </a:ext>
                </a:extLst>
              </p:cNvPr>
              <p:cNvCxnSpPr/>
              <p:nvPr/>
            </p:nvCxnSpPr>
            <p:spPr>
              <a:xfrm>
                <a:off x="3872753" y="2483223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449D52A-007B-41A8-982C-0C4695CC40C7}"/>
                  </a:ext>
                </a:extLst>
              </p:cNvPr>
              <p:cNvCxnSpPr/>
              <p:nvPr/>
            </p:nvCxnSpPr>
            <p:spPr>
              <a:xfrm>
                <a:off x="3872753" y="3263152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F60F23C-28F1-4302-B70F-9FE917298730}"/>
                  </a:ext>
                </a:extLst>
              </p:cNvPr>
              <p:cNvCxnSpPr/>
              <p:nvPr/>
            </p:nvCxnSpPr>
            <p:spPr>
              <a:xfrm>
                <a:off x="3872753" y="4114799"/>
                <a:ext cx="20080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C1BD7B-0A58-4595-91DC-2F0FA6CBF0AC}"/>
                </a:ext>
              </a:extLst>
            </p:cNvPr>
            <p:cNvSpPr txBox="1"/>
            <p:nvPr/>
          </p:nvSpPr>
          <p:spPr>
            <a:xfrm>
              <a:off x="7131423" y="1647727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file header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3B5D08-DA6F-473F-AD74-B0D17A3E2CC6}"/>
                </a:ext>
              </a:extLst>
            </p:cNvPr>
            <p:cNvSpPr txBox="1"/>
            <p:nvPr/>
          </p:nvSpPr>
          <p:spPr>
            <a:xfrm>
              <a:off x="7131423" y="2155575"/>
              <a:ext cx="173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info header</a:t>
              </a:r>
            </a:p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(DIB header)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369A9D-AC31-43B3-8D13-07ED5F60EEB6}"/>
                </a:ext>
              </a:extLst>
            </p:cNvPr>
            <p:cNvSpPr txBox="1"/>
            <p:nvPr/>
          </p:nvSpPr>
          <p:spPr>
            <a:xfrm>
              <a:off x="6914029" y="3109863"/>
              <a:ext cx="216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optional palette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A78BD1-DBF6-48AA-A80E-BACAD8FE735D}"/>
                </a:ext>
              </a:extLst>
            </p:cNvPr>
            <p:cNvSpPr txBox="1"/>
            <p:nvPr/>
          </p:nvSpPr>
          <p:spPr>
            <a:xfrm>
              <a:off x="7140388" y="4396299"/>
              <a:ext cx="173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Bahnschrift" panose="020B0502040204020203" pitchFamily="34" charset="0"/>
                </a:rPr>
                <a:t>image data</a:t>
              </a:r>
              <a:endParaRPr lang="ko-KR" altLang="en-US">
                <a:latin typeface="Bahnschrift" panose="020B050204020402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94DCBD-8C8B-4374-9AE0-14AB73E5BCC6}"/>
                  </a:ext>
                </a:extLst>
              </p:cNvPr>
              <p:cNvSpPr txBox="1"/>
              <p:nvPr/>
            </p:nvSpPr>
            <p:spPr>
              <a:xfrm>
                <a:off x="688042" y="1204987"/>
                <a:ext cx="5887856" cy="167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BMP file</a:t>
                </a:r>
                <a:r>
                  <a:rPr lang="ko-KR" altLang="en-US" sz="1400" b="1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에 대한 일반적 정보 </a:t>
                </a:r>
                <a:r>
                  <a:rPr lang="en-US" altLang="ko-KR" sz="1400" b="1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(14 bytes)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매직 넘버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: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42 4D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(BMP </a:t>
                </a:r>
                <a:r>
                  <a:rPr lang="ko-KR" altLang="en-US" sz="1400" dirty="0" err="1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파일임을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식별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)            : 2 bytes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파일 전체 크기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헤더 포함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리틀 </a:t>
                </a:r>
                <a:r>
                  <a:rPr lang="ko-KR" altLang="en-US" sz="1400" dirty="0" err="1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엔디언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표기  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: 4 bytes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예약된 값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 </m:t>
                    </m:r>
                  </m:oMath>
                </a14:m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사용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00 00                         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: 4 bytes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rgbClr val="0070C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데이터 시작 위치 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(offset)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리틀 </a:t>
                </a:r>
                <a:r>
                  <a:rPr lang="ko-KR" altLang="en-US" sz="1400" dirty="0" err="1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엔디언</a:t>
                </a:r>
                <a:r>
                  <a: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표기</a:t>
                </a:r>
                <a:r>
                  <a:rPr lang="en-US" altLang="ko-KR" sz="1400" dirty="0">
                    <a:latin typeface="한컴 고딕" panose="02000500000000000000" pitchFamily="2" charset="-127"/>
                    <a:ea typeface="한컴 고딕" panose="02000500000000000000" pitchFamily="2" charset="-127"/>
                    <a:cs typeface="함초롬바탕" panose="02030604000101010101" pitchFamily="18" charset="-127"/>
                  </a:rPr>
                  <a:t>     : 4 bytes</a:t>
                </a:r>
                <a:endParaRPr lang="ko-KR" altLang="en-US" sz="1400" dirty="0">
                  <a:latin typeface="한컴 고딕" panose="02000500000000000000" pitchFamily="2" charset="-127"/>
                  <a:ea typeface="한컴 고딕" panose="02000500000000000000" pitchFamily="2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94DCBD-8C8B-4374-9AE0-14AB73E5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2" y="1204987"/>
                <a:ext cx="5887856" cy="1675972"/>
              </a:xfrm>
              <a:prstGeom prst="rect">
                <a:avLst/>
              </a:prstGeom>
              <a:blipFill>
                <a:blip r:embed="rId2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E19D3-690E-4414-AD07-2483BF1200BA}"/>
              </a:ext>
            </a:extLst>
          </p:cNvPr>
          <p:cNvSpPr/>
          <p:nvPr/>
        </p:nvSpPr>
        <p:spPr>
          <a:xfrm>
            <a:off x="688042" y="3180685"/>
            <a:ext cx="4006504" cy="1993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typedef struct tagBITMAPFILEHEADER {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	WORD type; // </a:t>
            </a:r>
            <a:r>
              <a:rPr lang="ko-KR" altLang="en-US" sz="1200">
                <a:latin typeface="Bahnschrift" panose="020B0502040204020203" pitchFamily="34" charset="0"/>
              </a:rPr>
              <a:t>매직 넘버</a:t>
            </a:r>
            <a:r>
              <a:rPr lang="en-US" altLang="ko-KR" sz="1200">
                <a:latin typeface="Bahnschrift" panose="020B0502040204020203" pitchFamily="34" charset="0"/>
              </a:rPr>
              <a:t> (BM </a:t>
            </a:r>
            <a:r>
              <a:rPr lang="en-US" altLang="ko-KR" sz="120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200">
                <a:latin typeface="Bahnschrift" panose="020B0502040204020203" pitchFamily="34" charset="0"/>
              </a:rPr>
              <a:t>4D42) 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	DWORD size; // </a:t>
            </a:r>
            <a:r>
              <a:rPr lang="ko-KR" altLang="en-US" sz="1200">
                <a:latin typeface="Bahnschrift" panose="020B0502040204020203" pitchFamily="34" charset="0"/>
              </a:rPr>
              <a:t>파일 크기 </a:t>
            </a:r>
            <a:r>
              <a:rPr lang="en-US" altLang="ko-KR" sz="1200">
                <a:latin typeface="Bahnschrift" panose="020B0502040204020203" pitchFamily="34" charset="0"/>
              </a:rPr>
              <a:t>(byte)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	WORD reserved1; // reserved (</a:t>
            </a:r>
            <a:r>
              <a:rPr lang="ko-KR" altLang="en-US" sz="1200">
                <a:latin typeface="Bahnschrift" panose="020B0502040204020203" pitchFamily="34" charset="0"/>
              </a:rPr>
              <a:t>항상 </a:t>
            </a:r>
            <a:r>
              <a:rPr lang="en-US" altLang="ko-KR" sz="1200">
                <a:latin typeface="Bahnschrift" panose="020B0502040204020203" pitchFamily="34" charset="0"/>
              </a:rPr>
              <a:t>0)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	WORD reserved2; // reserved (</a:t>
            </a:r>
            <a:r>
              <a:rPr lang="ko-KR" altLang="en-US" sz="1200">
                <a:latin typeface="Bahnschrift" panose="020B0502040204020203" pitchFamily="34" charset="0"/>
              </a:rPr>
              <a:t>항상 </a:t>
            </a:r>
            <a:r>
              <a:rPr lang="en-US" altLang="ko-KR" sz="1200">
                <a:latin typeface="Bahnschrift" panose="020B0502040204020203" pitchFamily="34" charset="0"/>
              </a:rPr>
              <a:t>0)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	DWORD offset; // </a:t>
            </a:r>
            <a:r>
              <a:rPr lang="ko-KR" altLang="en-US" sz="1200">
                <a:latin typeface="Bahnschrift" panose="020B0502040204020203" pitchFamily="34" charset="0"/>
              </a:rPr>
              <a:t>데이터의 시작 오프셋 </a:t>
            </a:r>
            <a:endParaRPr lang="en-US" altLang="ko-KR" sz="120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Bahnschrift" panose="020B0502040204020203" pitchFamily="34" charset="0"/>
              </a:rPr>
              <a:t>} BITMAPFILEHEADER;</a:t>
            </a:r>
            <a:endParaRPr lang="ko-KR" altLang="en-US" sz="1200">
              <a:latin typeface="Bahnschrift" panose="020B0502040204020203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2815FA-C32B-4550-85A8-2F3E97B7D525}"/>
              </a:ext>
            </a:extLst>
          </p:cNvPr>
          <p:cNvGrpSpPr/>
          <p:nvPr/>
        </p:nvGrpSpPr>
        <p:grpSpPr>
          <a:xfrm>
            <a:off x="556112" y="5474228"/>
            <a:ext cx="8673052" cy="604295"/>
            <a:chOff x="512409" y="5342244"/>
            <a:chExt cx="8673052" cy="60429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49039AD-00CB-4D6B-BA86-CB268C71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09" y="5342244"/>
              <a:ext cx="8673052" cy="553086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DCBACDC-0C9D-46DA-9554-C48A86435F43}"/>
                </a:ext>
              </a:extLst>
            </p:cNvPr>
            <p:cNvGrpSpPr/>
            <p:nvPr/>
          </p:nvGrpSpPr>
          <p:grpSpPr>
            <a:xfrm>
              <a:off x="1645382" y="5590484"/>
              <a:ext cx="4755034" cy="356055"/>
              <a:chOff x="1526372" y="5772118"/>
              <a:chExt cx="4122972" cy="236952"/>
            </a:xfrm>
          </p:grpSpPr>
          <p:sp>
            <p:nvSpPr>
              <p:cNvPr id="26" name="액자 25">
                <a:extLst>
                  <a:ext uri="{FF2B5EF4-FFF2-40B4-BE49-F238E27FC236}">
                    <a16:creationId xmlns:a16="http://schemas.microsoft.com/office/drawing/2014/main" id="{465F2207-3448-4E4A-9D78-3CCE6F9D3E9C}"/>
                  </a:ext>
                </a:extLst>
              </p:cNvPr>
              <p:cNvSpPr/>
              <p:nvPr/>
            </p:nvSpPr>
            <p:spPr>
              <a:xfrm>
                <a:off x="1526372" y="5773925"/>
                <a:ext cx="618565" cy="235145"/>
              </a:xfrm>
              <a:prstGeom prst="fram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액자 26">
                <a:extLst>
                  <a:ext uri="{FF2B5EF4-FFF2-40B4-BE49-F238E27FC236}">
                    <a16:creationId xmlns:a16="http://schemas.microsoft.com/office/drawing/2014/main" id="{9A49A375-B3B5-49A7-8EFE-63F14C2D979B}"/>
                  </a:ext>
                </a:extLst>
              </p:cNvPr>
              <p:cNvSpPr/>
              <p:nvPr/>
            </p:nvSpPr>
            <p:spPr>
              <a:xfrm>
                <a:off x="2153902" y="5773923"/>
                <a:ext cx="1165411" cy="235146"/>
              </a:xfrm>
              <a:prstGeom prst="fram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액자 27">
                <a:extLst>
                  <a:ext uri="{FF2B5EF4-FFF2-40B4-BE49-F238E27FC236}">
                    <a16:creationId xmlns:a16="http://schemas.microsoft.com/office/drawing/2014/main" id="{9DFAA18B-3BBA-4296-A663-3D273C1DA161}"/>
                  </a:ext>
                </a:extLst>
              </p:cNvPr>
              <p:cNvSpPr/>
              <p:nvPr/>
            </p:nvSpPr>
            <p:spPr>
              <a:xfrm>
                <a:off x="3311139" y="5773923"/>
                <a:ext cx="1183341" cy="235146"/>
              </a:xfrm>
              <a:prstGeom prst="fram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액자 28">
                <a:extLst>
                  <a:ext uri="{FF2B5EF4-FFF2-40B4-BE49-F238E27FC236}">
                    <a16:creationId xmlns:a16="http://schemas.microsoft.com/office/drawing/2014/main" id="{3E219E49-6A98-4F29-B1B6-6267B54366A4}"/>
                  </a:ext>
                </a:extLst>
              </p:cNvPr>
              <p:cNvSpPr/>
              <p:nvPr/>
            </p:nvSpPr>
            <p:spPr>
              <a:xfrm>
                <a:off x="4483933" y="5772118"/>
                <a:ext cx="1165411" cy="235145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9FC3D0FC-AC6D-4A09-981A-F096F3D03805}"/>
              </a:ext>
            </a:extLst>
          </p:cNvPr>
          <p:cNvSpPr/>
          <p:nvPr/>
        </p:nvSpPr>
        <p:spPr>
          <a:xfrm flipH="1">
            <a:off x="5760941" y="1729589"/>
            <a:ext cx="187140" cy="10222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420C2B-AFE1-4670-8F07-05E267538685}"/>
              </a:ext>
            </a:extLst>
          </p:cNvPr>
          <p:cNvSpPr txBox="1"/>
          <p:nvPr/>
        </p:nvSpPr>
        <p:spPr>
          <a:xfrm>
            <a:off x="5851709" y="2095814"/>
            <a:ext cx="116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한컴 고딕" panose="02000500000000000000" pitchFamily="2" charset="-127"/>
                <a:ea typeface="한컴 고딕" panose="02000500000000000000" pitchFamily="2" charset="-127"/>
              </a:rPr>
              <a:t>14 bytes</a:t>
            </a:r>
            <a:endParaRPr lang="ko-KR" altLang="en-US" sz="1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F2AD69D8-9C4E-4039-97DC-1011ADBBAAF5}"/>
              </a:ext>
            </a:extLst>
          </p:cNvPr>
          <p:cNvSpPr/>
          <p:nvPr/>
        </p:nvSpPr>
        <p:spPr>
          <a:xfrm>
            <a:off x="9213474" y="1800904"/>
            <a:ext cx="2023783" cy="5957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7D5C6-0CFF-4A8A-8C30-D03457D20CCE}"/>
                  </a:ext>
                </a:extLst>
              </p:cNvPr>
              <p:cNvSpPr txBox="1"/>
              <p:nvPr/>
            </p:nvSpPr>
            <p:spPr>
              <a:xfrm>
                <a:off x="1904771" y="6121665"/>
                <a:ext cx="2291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00 0E 10 36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ko-KR" altLang="en-US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921654</a:t>
                </a:r>
                <a:endParaRPr lang="ko-KR" altLang="en-US" sz="1400" b="1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7D5C6-0CFF-4A8A-8C30-D03457D2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1" y="6121665"/>
                <a:ext cx="229160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149C0E-67B7-40A4-BB26-D1661FB051F7}"/>
                  </a:ext>
                </a:extLst>
              </p:cNvPr>
              <p:cNvSpPr txBox="1"/>
              <p:nvPr/>
            </p:nvSpPr>
            <p:spPr>
              <a:xfrm>
                <a:off x="4798245" y="6121665"/>
                <a:ext cx="4139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00 00 00 36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ko-KR" altLang="en-US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54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바탕" panose="02030604000101010101" pitchFamily="18" charset="-127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sz="1400" b="1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r>
                  <a:rPr lang="en-US" altLang="ko-KR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offset 0x36</a:t>
                </a:r>
                <a:r>
                  <a:rPr lang="ko-KR" altLang="en-US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부터 </a:t>
                </a:r>
                <a:r>
                  <a:rPr lang="en-US" altLang="ko-KR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data </a:t>
                </a:r>
                <a:r>
                  <a:rPr lang="ko-KR" altLang="en-US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시작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149C0E-67B7-40A4-BB26-D1661FB0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45" y="6121665"/>
                <a:ext cx="4139128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>
            <a:extLst>
              <a:ext uri="{FF2B5EF4-FFF2-40B4-BE49-F238E27FC236}">
                <a16:creationId xmlns:a16="http://schemas.microsoft.com/office/drawing/2014/main" id="{E2D7F2AB-79CC-4BF7-818B-F9E982F15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819" y="3066927"/>
            <a:ext cx="3932261" cy="233954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CBB622-8F1C-4451-8378-688636F4DCB6}"/>
              </a:ext>
            </a:extLst>
          </p:cNvPr>
          <p:cNvGrpSpPr/>
          <p:nvPr/>
        </p:nvGrpSpPr>
        <p:grpSpPr>
          <a:xfrm>
            <a:off x="1593658" y="3688301"/>
            <a:ext cx="6907943" cy="1289325"/>
            <a:chOff x="1593658" y="3688301"/>
            <a:chExt cx="6907943" cy="12893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42A2ACC-C60F-4B98-900B-B6BDA584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3658" y="3688301"/>
              <a:ext cx="6907943" cy="1289325"/>
            </a:xfrm>
            <a:prstGeom prst="rect">
              <a:avLst/>
            </a:prstGeom>
            <a:ln w="57150">
              <a:solidFill>
                <a:srgbClr val="0070C0"/>
              </a:solidFill>
            </a:ln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E28066F-A298-48F0-84C7-19DDB43422D3}"/>
                </a:ext>
              </a:extLst>
            </p:cNvPr>
            <p:cNvGrpSpPr/>
            <p:nvPr/>
          </p:nvGrpSpPr>
          <p:grpSpPr>
            <a:xfrm>
              <a:off x="4373916" y="4071353"/>
              <a:ext cx="1505265" cy="879369"/>
              <a:chOff x="7545523" y="5221871"/>
              <a:chExt cx="1505265" cy="879369"/>
            </a:xfrm>
          </p:grpSpPr>
          <p:sp>
            <p:nvSpPr>
              <p:cNvPr id="42" name="액자 41">
                <a:extLst>
                  <a:ext uri="{FF2B5EF4-FFF2-40B4-BE49-F238E27FC236}">
                    <a16:creationId xmlns:a16="http://schemas.microsoft.com/office/drawing/2014/main" id="{2AF0E54E-105E-4783-B440-C34A7486206D}"/>
                  </a:ext>
                </a:extLst>
              </p:cNvPr>
              <p:cNvSpPr/>
              <p:nvPr/>
            </p:nvSpPr>
            <p:spPr>
              <a:xfrm>
                <a:off x="8102367" y="5816194"/>
                <a:ext cx="362903" cy="285046"/>
              </a:xfrm>
              <a:prstGeom prst="frame">
                <a:avLst>
                  <a:gd name="adj1" fmla="val 19115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7F5C70-D78C-429D-A630-B6646886935C}"/>
                  </a:ext>
                </a:extLst>
              </p:cNvPr>
              <p:cNvSpPr txBox="1"/>
              <p:nvPr/>
            </p:nvSpPr>
            <p:spPr>
              <a:xfrm>
                <a:off x="7545523" y="5221871"/>
                <a:ext cx="1505265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offset : 0x36</a:t>
                </a:r>
              </a:p>
              <a:p>
                <a:pPr algn="ctr"/>
                <a:r>
                  <a:rPr lang="en-US" altLang="ko-KR" sz="1400" b="1">
                    <a:solidFill>
                      <a:srgbClr val="C0000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54 byte</a:t>
                </a:r>
                <a:endParaRPr lang="ko-KR" altLang="en-US" sz="1400" b="1">
                  <a:solidFill>
                    <a:srgbClr val="C0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96219E-32A9-4716-9264-5A8CF851E02D}"/>
              </a:ext>
            </a:extLst>
          </p:cNvPr>
          <p:cNvGrpSpPr/>
          <p:nvPr/>
        </p:nvGrpSpPr>
        <p:grpSpPr>
          <a:xfrm>
            <a:off x="11208480" y="1829186"/>
            <a:ext cx="1162053" cy="537882"/>
            <a:chOff x="7483058" y="1195220"/>
            <a:chExt cx="1162053" cy="537882"/>
          </a:xfrm>
        </p:grpSpPr>
        <p:sp>
          <p:nvSpPr>
            <p:cNvPr id="35" name="왼쪽 중괄호 34">
              <a:extLst>
                <a:ext uri="{FF2B5EF4-FFF2-40B4-BE49-F238E27FC236}">
                  <a16:creationId xmlns:a16="http://schemas.microsoft.com/office/drawing/2014/main" id="{028D1718-DC5D-4381-B497-D0AC8FA1F2EE}"/>
                </a:ext>
              </a:extLst>
            </p:cNvPr>
            <p:cNvSpPr/>
            <p:nvPr/>
          </p:nvSpPr>
          <p:spPr>
            <a:xfrm flipH="1">
              <a:off x="7552575" y="1195220"/>
              <a:ext cx="89247" cy="53788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14254D-AA47-4EC3-A6E1-4D35C79F198D}"/>
                </a:ext>
              </a:extLst>
            </p:cNvPr>
            <p:cNvSpPr txBox="1"/>
            <p:nvPr/>
          </p:nvSpPr>
          <p:spPr>
            <a:xfrm>
              <a:off x="7483058" y="1325153"/>
              <a:ext cx="11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한컴 고딕" panose="02000500000000000000" pitchFamily="2" charset="-127"/>
                  <a:ea typeface="한컴 고딕" panose="02000500000000000000" pitchFamily="2" charset="-127"/>
                </a:rPr>
                <a:t>14 bytes</a:t>
              </a:r>
              <a:endParaRPr lang="ko-KR" altLang="en-US" sz="140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21C077-47B7-4DAB-AB27-5BB72BCFBBB2}"/>
              </a:ext>
            </a:extLst>
          </p:cNvPr>
          <p:cNvGrpSpPr/>
          <p:nvPr/>
        </p:nvGrpSpPr>
        <p:grpSpPr>
          <a:xfrm>
            <a:off x="11227334" y="2396618"/>
            <a:ext cx="1162053" cy="719199"/>
            <a:chOff x="7501912" y="1195220"/>
            <a:chExt cx="1162053" cy="537882"/>
          </a:xfrm>
        </p:grpSpPr>
        <p:sp>
          <p:nvSpPr>
            <p:cNvPr id="47" name="왼쪽 중괄호 46">
              <a:extLst>
                <a:ext uri="{FF2B5EF4-FFF2-40B4-BE49-F238E27FC236}">
                  <a16:creationId xmlns:a16="http://schemas.microsoft.com/office/drawing/2014/main" id="{3C5A7E26-B903-414E-917D-1805D7BDA6FC}"/>
                </a:ext>
              </a:extLst>
            </p:cNvPr>
            <p:cNvSpPr/>
            <p:nvPr/>
          </p:nvSpPr>
          <p:spPr>
            <a:xfrm flipH="1">
              <a:off x="7552575" y="1195220"/>
              <a:ext cx="89247" cy="53788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E9FAFD-C973-47BB-977B-2548A0902664}"/>
                </a:ext>
              </a:extLst>
            </p:cNvPr>
            <p:cNvSpPr txBox="1"/>
            <p:nvPr/>
          </p:nvSpPr>
          <p:spPr>
            <a:xfrm>
              <a:off x="7501912" y="1360405"/>
              <a:ext cx="1162053" cy="23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한컴 고딕" panose="02000500000000000000" pitchFamily="2" charset="-127"/>
                  <a:ea typeface="한컴 고딕" panose="02000500000000000000" pitchFamily="2" charset="-127"/>
                </a:rPr>
                <a:t>40 bytes</a:t>
              </a:r>
              <a:endParaRPr lang="ko-KR" altLang="en-US" sz="140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19C9A8F-A495-4953-8BBC-C1168667591A}"/>
              </a:ext>
            </a:extLst>
          </p:cNvPr>
          <p:cNvCxnSpPr>
            <a:stCxn id="37" idx="3"/>
          </p:cNvCxnSpPr>
          <p:nvPr/>
        </p:nvCxnSpPr>
        <p:spPr>
          <a:xfrm flipV="1">
            <a:off x="8937373" y="3115817"/>
            <a:ext cx="2842707" cy="31597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1023</Words>
  <Application>Microsoft Macintosh PowerPoint</Application>
  <PresentationFormat>와이드스크린</PresentationFormat>
  <Paragraphs>158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한컴 고딕</vt:lpstr>
      <vt:lpstr>Bahnschrift</vt:lpstr>
      <vt:lpstr>맑은 고딕</vt:lpstr>
      <vt:lpstr>Arial</vt:lpstr>
      <vt:lpstr>Cambria Math</vt:lpstr>
      <vt:lpstr>Eurostile</vt:lpstr>
      <vt:lpstr>Wingdings</vt:lpstr>
      <vt:lpstr>CryptoCraft 테마</vt:lpstr>
      <vt:lpstr>제목 테마</vt:lpstr>
      <vt:lpstr>binary &amp; bmp file 분석 및 CNN</vt:lpstr>
      <vt:lpstr>PowerPoint 프레젠테이션</vt:lpstr>
      <vt:lpstr>binary file</vt:lpstr>
      <vt:lpstr>binary file (lss file)</vt:lpstr>
      <vt:lpstr>intel hex file format</vt:lpstr>
      <vt:lpstr>binary file (lss / hex)</vt:lpstr>
      <vt:lpstr>binary file (lss / hex)</vt:lpstr>
      <vt:lpstr>binary file(.hex)  bmp</vt:lpstr>
      <vt:lpstr>bmp file format</vt:lpstr>
      <vt:lpstr>bmp file format</vt:lpstr>
      <vt:lpstr>bmp  convolutional neural network</vt:lpstr>
      <vt:lpstr>bmp  convolutional neural network</vt:lpstr>
      <vt:lpstr>bmp  convolutional neural network</vt:lpstr>
      <vt:lpstr>bmp  convolutional neural network</vt:lpstr>
      <vt:lpstr>bmp  convolutional neural network</vt:lpstr>
      <vt:lpstr>bmp  convolutional neural network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110</cp:revision>
  <dcterms:created xsi:type="dcterms:W3CDTF">2019-03-05T04:29:07Z</dcterms:created>
  <dcterms:modified xsi:type="dcterms:W3CDTF">2020-04-05T14:37:51Z</dcterms:modified>
</cp:coreProperties>
</file>