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96" r:id="rId6"/>
    <p:sldId id="287" r:id="rId7"/>
    <p:sldId id="297" r:id="rId8"/>
    <p:sldId id="298" r:id="rId9"/>
    <p:sldId id="299" r:id="rId10"/>
    <p:sldId id="290" r:id="rId11"/>
    <p:sldId id="300" r:id="rId12"/>
    <p:sldId id="301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850ACB-448E-430A-87B4-7A539D0D8C51}">
          <p14:sldIdLst>
            <p14:sldId id="269"/>
            <p14:sldId id="275"/>
            <p14:sldId id="280"/>
            <p14:sldId id="296"/>
            <p14:sldId id="287"/>
            <p14:sldId id="297"/>
            <p14:sldId id="298"/>
            <p14:sldId id="299"/>
            <p14:sldId id="290"/>
            <p14:sldId id="300"/>
            <p14:sldId id="301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 autoAdjust="0"/>
    <p:restoredTop sz="80225" autoAdjust="0"/>
  </p:normalViewPr>
  <p:slideViewPr>
    <p:cSldViewPr snapToGrid="0">
      <p:cViewPr varScale="1">
        <p:scale>
          <a:sx n="124" d="100"/>
          <a:sy n="124" d="100"/>
        </p:scale>
        <p:origin x="2248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4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블록체인이 추구하는 방향인 탈중앙화를 가능하도록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EVM</a:t>
            </a:r>
            <a:r>
              <a:rPr lang="ko-KR" altLang="en-US" dirty="0"/>
              <a:t>은 자바에 </a:t>
            </a:r>
            <a:r>
              <a:rPr lang="en-US" altLang="ko-KR" dirty="0"/>
              <a:t>JVM</a:t>
            </a:r>
            <a:r>
              <a:rPr lang="ko-KR" altLang="en-US" dirty="0"/>
              <a:t>과 비슷한 개념이라고 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구현할 때 사용할 수 있는 </a:t>
            </a:r>
            <a:r>
              <a:rPr lang="en-US" altLang="ko-KR" dirty="0"/>
              <a:t>operation</a:t>
            </a:r>
            <a:r>
              <a:rPr lang="ko-KR" altLang="en-US" dirty="0"/>
              <a:t>에는 총 </a:t>
            </a:r>
            <a:r>
              <a:rPr lang="en-US" altLang="ko-KR" dirty="0"/>
              <a:t>140</a:t>
            </a:r>
            <a:r>
              <a:rPr lang="ko-KR" altLang="en-US" dirty="0"/>
              <a:t>개가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그 중에 스마트 </a:t>
            </a:r>
            <a:r>
              <a:rPr lang="ko-KR" altLang="en-US" dirty="0" err="1"/>
              <a:t>컨트랙트가</a:t>
            </a:r>
            <a:r>
              <a:rPr lang="ko-KR" altLang="en-US" dirty="0"/>
              <a:t> 공격을 받아 오작동하는 경우가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경우를 대비해서 </a:t>
            </a:r>
            <a:r>
              <a:rPr lang="ko-KR" altLang="en-US" dirty="0" err="1"/>
              <a:t>컨트랙트를</a:t>
            </a:r>
            <a:r>
              <a:rPr lang="ko-KR" altLang="en-US" dirty="0"/>
              <a:t> </a:t>
            </a:r>
            <a:r>
              <a:rPr lang="ko-KR" altLang="en-US" dirty="0" err="1"/>
              <a:t>종료시킬</a:t>
            </a:r>
            <a:r>
              <a:rPr lang="ko-KR" altLang="en-US" dirty="0"/>
              <a:t> 수 있는 </a:t>
            </a:r>
            <a:r>
              <a:rPr lang="ko-KR" altLang="en-US" dirty="0" err="1"/>
              <a:t>폴맥</a:t>
            </a:r>
            <a:r>
              <a:rPr lang="ko-KR" altLang="en-US" dirty="0"/>
              <a:t> 옵션이라는 것이 있는데 해당 옵션을 제 </a:t>
            </a:r>
            <a:r>
              <a:rPr lang="en-US" altLang="ko-KR" dirty="0"/>
              <a:t>3</a:t>
            </a:r>
            <a:r>
              <a:rPr lang="ko-KR" altLang="en-US" dirty="0"/>
              <a:t>자가 사용하는 경우를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 </a:t>
            </a:r>
            <a:r>
              <a:rPr lang="ko-KR" altLang="en-US" dirty="0" err="1"/>
              <a:t>원웅이한테</a:t>
            </a:r>
            <a:r>
              <a:rPr lang="ko-KR" altLang="en-US" dirty="0"/>
              <a:t> </a:t>
            </a:r>
            <a:r>
              <a:rPr lang="ko-KR" altLang="en-US" dirty="0" err="1"/>
              <a:t>이더를</a:t>
            </a:r>
            <a:r>
              <a:rPr lang="ko-KR" altLang="en-US" dirty="0"/>
              <a:t> 전송했는데 갑자기 세진이에게 전송될 수 있는 </a:t>
            </a:r>
            <a:r>
              <a:rPr lang="ko-KR" altLang="en-US" dirty="0" err="1"/>
              <a:t>컨트랙트를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탐욕 </a:t>
            </a:r>
            <a:r>
              <a:rPr lang="ko-KR" altLang="en-US" dirty="0" err="1"/>
              <a:t>컨트랙트는</a:t>
            </a:r>
            <a:r>
              <a:rPr lang="ko-KR" altLang="en-US" dirty="0"/>
              <a:t> </a:t>
            </a:r>
            <a:r>
              <a:rPr lang="ko-KR" altLang="en-US" dirty="0" err="1"/>
              <a:t>이더를</a:t>
            </a:r>
            <a:r>
              <a:rPr lang="ko-KR" altLang="en-US" dirty="0"/>
              <a:t> </a:t>
            </a:r>
            <a:r>
              <a:rPr lang="ko-KR" altLang="en-US" dirty="0" err="1"/>
              <a:t>전송받는</a:t>
            </a:r>
            <a:r>
              <a:rPr lang="ko-KR" altLang="en-US" dirty="0"/>
              <a:t> 명령어는 있지만 해당 </a:t>
            </a:r>
            <a:r>
              <a:rPr lang="ko-KR" altLang="en-US" dirty="0" err="1"/>
              <a:t>이더를</a:t>
            </a:r>
            <a:r>
              <a:rPr lang="ko-KR" altLang="en-US" dirty="0"/>
              <a:t> 다른 주소로 전송하는 명령어가 없는 경우 보통 탐욕 </a:t>
            </a:r>
            <a:r>
              <a:rPr lang="ko-KR" altLang="en-US" dirty="0" err="1"/>
              <a:t>컨트랙트로</a:t>
            </a:r>
            <a:r>
              <a:rPr lang="ko-KR" altLang="en-US" dirty="0"/>
              <a:t> 분류됩니다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통장에 입금 기능은 있지만 출금 및 이체 기능이 없는 것과 비슷합니다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외에도 </a:t>
            </a:r>
            <a:r>
              <a:rPr lang="ko-KR" altLang="en-US" dirty="0" err="1"/>
              <a:t>스마트컨트랙트에는</a:t>
            </a:r>
            <a:r>
              <a:rPr lang="ko-KR" altLang="en-US" dirty="0"/>
              <a:t> 여러가지 취약점이 있겠지만</a:t>
            </a:r>
            <a:r>
              <a:rPr lang="en-US" altLang="ko-KR" dirty="0"/>
              <a:t>, </a:t>
            </a:r>
            <a:r>
              <a:rPr lang="ko-KR" altLang="en-US" dirty="0"/>
              <a:t>해당 논문에서는 이 세가지 악성 </a:t>
            </a:r>
            <a:r>
              <a:rPr lang="ko-KR" altLang="en-US" dirty="0" err="1"/>
              <a:t>컨트랙트를</a:t>
            </a:r>
            <a:r>
              <a:rPr lang="ko-KR" altLang="en-US" dirty="0"/>
              <a:t> 탐지하는 것을 목표로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해당 논문에서  </a:t>
            </a:r>
            <a:r>
              <a:rPr lang="en-US" altLang="ko-KR" dirty="0"/>
              <a:t>MAIAN </a:t>
            </a:r>
            <a:r>
              <a:rPr lang="ko-KR" altLang="en-US" dirty="0"/>
              <a:t>도구를 통해 </a:t>
            </a:r>
            <a:r>
              <a:rPr lang="ko-KR" altLang="en-US" dirty="0" err="1"/>
              <a:t>컨트랙트에</a:t>
            </a:r>
            <a:r>
              <a:rPr lang="ko-KR" altLang="en-US" dirty="0"/>
              <a:t> 레이블을 달아주는데 해당 도구가 이 세 가지에 대해 탐지가 가능하기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이따 뒤에서 해당 도구를 사용해보도록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8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3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14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20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수집하고 분석하는 플랫폼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9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Jie6VfwT6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0200" y="1223120"/>
            <a:ext cx="9329351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Georgia" panose="02040502050405020303" pitchFamily="18" charset="0"/>
              </a:rPr>
              <a:t>Deep learning-based malicious smart contract detection scheme for internet of things environment :</a:t>
            </a:r>
            <a:r>
              <a:rPr lang="ko-KR" altLang="en-US" sz="2400" dirty="0">
                <a:latin typeface="Georgia" panose="02040502050405020303" pitchFamily="18" charset="0"/>
              </a:rPr>
              <a:t> 논문 리뷰 및 구현</a:t>
            </a:r>
            <a:endParaRPr lang="ko-KR" altLang="en-US" sz="2000" dirty="0">
              <a:latin typeface="Georgia" panose="02040502050405020303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3"/>
              </a:rPr>
              <a:t>https://</a:t>
            </a:r>
            <a:r>
              <a:rPr lang="en" altLang="ko-KR" dirty="0" err="1">
                <a:hlinkClick r:id="rId3"/>
              </a:rPr>
              <a:t>youtu.be</a:t>
            </a:r>
            <a:r>
              <a:rPr lang="en" altLang="ko-KR" dirty="0">
                <a:hlinkClick r:id="rId3"/>
              </a:rPr>
              <a:t>/pJie6VfwT6w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re-KR" altLang="en-US" dirty="0"/>
              <a:t>성능평가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600" b="1" dirty="0"/>
              <a:t>데이터셋</a:t>
            </a:r>
            <a:endParaRPr lang="en-US" altLang="ko-Kore-KR" sz="1600" b="1" dirty="0"/>
          </a:p>
          <a:p>
            <a:pPr lvl="1">
              <a:lnSpc>
                <a:spcPct val="150000"/>
              </a:lnSpc>
            </a:pPr>
            <a:r>
              <a:rPr lang="ko-Kore-KR" altLang="en-US" sz="1400" dirty="0"/>
              <a:t>구글 </a:t>
            </a:r>
            <a:r>
              <a:rPr lang="en-US" altLang="ko-Kore-KR" sz="1400" dirty="0" err="1"/>
              <a:t>Bigquery</a:t>
            </a:r>
            <a:r>
              <a:rPr lang="ko-Kore-KR" altLang="en-US" sz="1400" dirty="0"/>
              <a:t>으로부터 스마트 컨트랙트 </a:t>
            </a:r>
            <a:r>
              <a:rPr lang="en-US" altLang="ko-Kore-KR" sz="1400" dirty="0"/>
              <a:t>7</a:t>
            </a:r>
            <a:r>
              <a:rPr lang="en-US" altLang="ko-KR" sz="1400" dirty="0"/>
              <a:t>000</a:t>
            </a:r>
            <a:r>
              <a:rPr lang="ko-KR" altLang="en-US" sz="1400" dirty="0"/>
              <a:t>개 추출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ore-KR" sz="1400" dirty="0"/>
              <a:t>MAIAN </a:t>
            </a:r>
            <a:r>
              <a:rPr lang="ko-Kore-KR" altLang="en-US" sz="1400" dirty="0"/>
              <a:t>도구를 통해 </a:t>
            </a:r>
            <a:r>
              <a:rPr lang="en-US" altLang="ko-Kore-KR" sz="1400" dirty="0"/>
              <a:t>7</a:t>
            </a:r>
            <a:r>
              <a:rPr lang="en-US" altLang="ko-KR" sz="1400" dirty="0"/>
              <a:t>000</a:t>
            </a:r>
            <a:r>
              <a:rPr lang="ko-KR" altLang="en-US" sz="1400" dirty="0"/>
              <a:t>개의 스마트 </a:t>
            </a:r>
            <a:r>
              <a:rPr lang="ko-KR" altLang="en-US" sz="1400" dirty="0" err="1"/>
              <a:t>컨트랙트에</a:t>
            </a:r>
            <a:r>
              <a:rPr lang="ko-KR" altLang="en-US" sz="1400" dirty="0"/>
              <a:t> 대해 레이블링</a:t>
            </a:r>
            <a:endParaRPr lang="en-US" altLang="ko-Kore-KR" sz="1400" dirty="0"/>
          </a:p>
          <a:p>
            <a:pPr>
              <a:lnSpc>
                <a:spcPct val="150000"/>
              </a:lnSpc>
            </a:pPr>
            <a:r>
              <a:rPr lang="ko-Kore-KR" altLang="en-US" sz="1600" b="1" dirty="0"/>
              <a:t>모델</a:t>
            </a:r>
            <a:endParaRPr lang="en-US" altLang="ko-Kore-KR" sz="1600" b="1" dirty="0"/>
          </a:p>
          <a:p>
            <a:pPr lvl="1">
              <a:lnSpc>
                <a:spcPct val="150000"/>
              </a:lnSpc>
            </a:pPr>
            <a:r>
              <a:rPr lang="en-US" altLang="ko-Kore-KR" sz="1400" dirty="0"/>
              <a:t>ANN, LSTM, GRU</a:t>
            </a:r>
            <a:r>
              <a:rPr lang="ko-Kore-KR" altLang="en-US" sz="1400" dirty="0"/>
              <a:t>에 대한 성능</a:t>
            </a:r>
            <a:endParaRPr lang="en-US" altLang="ko-Kore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D32586-44EE-9A20-1654-478C007D0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44" y="3532935"/>
            <a:ext cx="7347911" cy="295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0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E7ABE-6716-4009-D90A-B9BC6654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7EA01-FB29-CB50-FEB8-1D17E76E0C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5108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ore-KR" altLang="en-US" dirty="0"/>
              <a:t>모델 학습 과정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ym typeface="Wingdings" pitchFamily="2" charset="2"/>
              </a:rPr>
              <a:t>스마트 </a:t>
            </a:r>
            <a:r>
              <a:rPr lang="ko-KR" altLang="en-US" sz="1800" b="1" dirty="0" err="1">
                <a:sym typeface="Wingdings" pitchFamily="2" charset="2"/>
              </a:rPr>
              <a:t>컨트랙트</a:t>
            </a:r>
            <a:endParaRPr lang="en-US" altLang="ko-KR" sz="14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ym typeface="Wingdings" pitchFamily="2" charset="2"/>
              </a:rPr>
              <a:t>블록체인 기반의 디지털 계약</a:t>
            </a:r>
            <a:endParaRPr lang="en-US" altLang="ko-KR" sz="14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ym typeface="Wingdings" pitchFamily="2" charset="2"/>
              </a:rPr>
              <a:t>서면을 통해 이루어지던 계약을 코드로 구현</a:t>
            </a:r>
            <a:endParaRPr lang="en-US" altLang="ko-KR" sz="14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ym typeface="Wingdings" pitchFamily="2" charset="2"/>
              </a:rPr>
              <a:t>두 당사자가 스마트 </a:t>
            </a:r>
            <a:r>
              <a:rPr lang="ko-KR" altLang="en-US" sz="1400" dirty="0" err="1">
                <a:sym typeface="Wingdings" pitchFamily="2" charset="2"/>
              </a:rPr>
              <a:t>컨트랙트를</a:t>
            </a:r>
            <a:r>
              <a:rPr lang="ko-KR" altLang="en-US" sz="1400" dirty="0">
                <a:sym typeface="Wingdings" pitchFamily="2" charset="2"/>
              </a:rPr>
              <a:t> 통해 계약을 체결</a:t>
            </a:r>
            <a:br>
              <a:rPr lang="en-US" altLang="ko-KR" sz="1400" dirty="0">
                <a:sym typeface="Wingdings" pitchFamily="2" charset="2"/>
              </a:rPr>
            </a:b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>
                <a:sym typeface="Wingdings" pitchFamily="2" charset="2"/>
              </a:rPr>
              <a:t> 제 </a:t>
            </a:r>
            <a:r>
              <a:rPr lang="en-US" altLang="ko-KR" sz="1400" dirty="0">
                <a:sym typeface="Wingdings" pitchFamily="2" charset="2"/>
              </a:rPr>
              <a:t>3</a:t>
            </a:r>
            <a:r>
              <a:rPr lang="ko-KR" altLang="en-US" sz="1400" dirty="0">
                <a:sym typeface="Wingdings" pitchFamily="2" charset="2"/>
              </a:rPr>
              <a:t>자인 인증기관 개입 </a:t>
            </a:r>
            <a:r>
              <a:rPr lang="en-US" altLang="ko-KR" sz="1400" dirty="0">
                <a:sym typeface="Wingdings" pitchFamily="2" charset="2"/>
              </a:rPr>
              <a:t>X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EVM</a:t>
            </a:r>
            <a:r>
              <a:rPr lang="ko-KR" altLang="en-US" sz="1400" dirty="0"/>
              <a:t>을 통해 스마트 </a:t>
            </a:r>
            <a:r>
              <a:rPr lang="ko-KR" altLang="en-US" sz="1400" dirty="0" err="1"/>
              <a:t>컨트랙트</a:t>
            </a:r>
            <a:r>
              <a:rPr lang="ko-KR" altLang="en-US" sz="1400" dirty="0"/>
              <a:t> 실행</a:t>
            </a:r>
            <a:br>
              <a:rPr lang="en-US" altLang="ko-KR" sz="1400" dirty="0"/>
            </a:br>
            <a:r>
              <a:rPr lang="en-US" altLang="ko-KR" sz="1400" dirty="0">
                <a:sym typeface="Wingdings" pitchFamily="2" charset="2"/>
              </a:rPr>
              <a:t> EVM (Ethereum Virtual Machine) : </a:t>
            </a:r>
            <a:r>
              <a:rPr lang="ko-KR" altLang="en-US" sz="1400" dirty="0" err="1">
                <a:sym typeface="Wingdings" pitchFamily="2" charset="2"/>
              </a:rPr>
              <a:t>이더리움</a:t>
            </a:r>
            <a:r>
              <a:rPr lang="ko-KR" altLang="en-US" sz="1400" dirty="0">
                <a:sym typeface="Wingdings" pitchFamily="2" charset="2"/>
              </a:rPr>
              <a:t> 가상 환경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C105DA-4ACC-FC34-0B03-57B17602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209" y="4189663"/>
            <a:ext cx="5545581" cy="21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ym typeface="Wingdings" pitchFamily="2" charset="2"/>
              </a:rPr>
              <a:t>악성 스마트 </a:t>
            </a:r>
            <a:r>
              <a:rPr lang="ko-KR" altLang="en-US" sz="1800" b="1" dirty="0" err="1">
                <a:sym typeface="Wingdings" pitchFamily="2" charset="2"/>
              </a:rPr>
              <a:t>컨트랙트</a:t>
            </a:r>
            <a:r>
              <a:rPr lang="ko-KR" altLang="en-US" sz="1800" b="1" dirty="0">
                <a:sym typeface="Wingdings" pitchFamily="2" charset="2"/>
              </a:rPr>
              <a:t> 종류</a:t>
            </a:r>
            <a:endParaRPr lang="en-US" altLang="ko-KR" sz="14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ym typeface="Wingdings" pitchFamily="2" charset="2"/>
              </a:rPr>
              <a:t>자기 파괴 </a:t>
            </a:r>
            <a:r>
              <a:rPr lang="ko-KR" altLang="en-US" sz="1400" dirty="0" err="1">
                <a:sym typeface="Wingdings" pitchFamily="2" charset="2"/>
              </a:rPr>
              <a:t>컨트랙트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(Suicidal contract)</a:t>
            </a:r>
            <a:br>
              <a:rPr lang="en-US" altLang="ko-KR" sz="1400" dirty="0">
                <a:sym typeface="Wingdings" pitchFamily="2" charset="2"/>
              </a:rPr>
            </a:br>
            <a:r>
              <a:rPr lang="en-US" altLang="ko-KR" sz="1400" dirty="0">
                <a:sym typeface="Wingdings" pitchFamily="2" charset="2"/>
              </a:rPr>
              <a:t> </a:t>
            </a:r>
            <a:r>
              <a:rPr lang="ko-KR" altLang="en-US" sz="1400" dirty="0">
                <a:sym typeface="Wingdings" pitchFamily="2" charset="2"/>
              </a:rPr>
              <a:t>임의의 사용자가 삭제할 수 있는 </a:t>
            </a:r>
            <a:r>
              <a:rPr lang="ko-KR" altLang="en-US" sz="1400" dirty="0" err="1">
                <a:sym typeface="Wingdings" pitchFamily="2" charset="2"/>
              </a:rPr>
              <a:t>컨트랙트</a:t>
            </a:r>
            <a:endParaRPr lang="en-US" altLang="ko-KR" sz="14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ym typeface="Wingdings" pitchFamily="2" charset="2"/>
              </a:rPr>
              <a:t>방탕한 </a:t>
            </a:r>
            <a:r>
              <a:rPr lang="ko-KR" altLang="en-US" sz="1400" dirty="0" err="1">
                <a:sym typeface="Wingdings" pitchFamily="2" charset="2"/>
              </a:rPr>
              <a:t>컨트랙트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(Prodigal contract)</a:t>
            </a:r>
            <a:br>
              <a:rPr lang="en-US" altLang="ko-KR" sz="1400" dirty="0">
                <a:sym typeface="Wingdings" pitchFamily="2" charset="2"/>
              </a:rPr>
            </a:br>
            <a:r>
              <a:rPr lang="en-US" altLang="ko-KR" sz="1400" dirty="0">
                <a:sym typeface="Wingdings" pitchFamily="2" charset="2"/>
              </a:rPr>
              <a:t> </a:t>
            </a:r>
            <a:r>
              <a:rPr lang="ko-KR" altLang="en-US" sz="1400" dirty="0" err="1">
                <a:sym typeface="Wingdings" pitchFamily="2" charset="2"/>
              </a:rPr>
              <a:t>이더를</a:t>
            </a:r>
            <a:r>
              <a:rPr lang="ko-KR" altLang="en-US" sz="1400" dirty="0">
                <a:sym typeface="Wingdings" pitchFamily="2" charset="2"/>
              </a:rPr>
              <a:t> 다른 아무 주소로 보낼 수 있는 </a:t>
            </a:r>
            <a:r>
              <a:rPr lang="ko-KR" altLang="en-US" sz="1400" dirty="0" err="1">
                <a:sym typeface="Wingdings" pitchFamily="2" charset="2"/>
              </a:rPr>
              <a:t>컨트랙트</a:t>
            </a:r>
            <a:endParaRPr lang="en-US" altLang="ko-KR" sz="14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ym typeface="Wingdings" pitchFamily="2" charset="2"/>
              </a:rPr>
              <a:t>탐욕 </a:t>
            </a:r>
            <a:r>
              <a:rPr lang="ko-KR" altLang="en-US" sz="1400" dirty="0" err="1">
                <a:sym typeface="Wingdings" pitchFamily="2" charset="2"/>
              </a:rPr>
              <a:t>컨트랙트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(Greedy contract)</a:t>
            </a:r>
            <a:br>
              <a:rPr lang="en-US" altLang="ko-KR" sz="1400" dirty="0">
                <a:sym typeface="Wingdings" pitchFamily="2" charset="2"/>
              </a:rPr>
            </a:br>
            <a:r>
              <a:rPr lang="en-US" altLang="ko-KR" sz="1400" dirty="0">
                <a:sym typeface="Wingdings" pitchFamily="2" charset="2"/>
              </a:rPr>
              <a:t> </a:t>
            </a:r>
            <a:r>
              <a:rPr lang="ko-KR" altLang="en-US" sz="1400" dirty="0" err="1">
                <a:sym typeface="Wingdings" pitchFamily="2" charset="2"/>
              </a:rPr>
              <a:t>이더를</a:t>
            </a:r>
            <a:r>
              <a:rPr lang="ko-KR" altLang="en-US" sz="1400" dirty="0">
                <a:sym typeface="Wingdings" pitchFamily="2" charset="2"/>
              </a:rPr>
              <a:t> 인출할 수 없도록 무기한으로 잠금이 걸릴 수도 있는 </a:t>
            </a:r>
            <a:r>
              <a:rPr lang="ko-KR" altLang="en-US" sz="1400" dirty="0" err="1">
                <a:sym typeface="Wingdings" pitchFamily="2" charset="2"/>
              </a:rPr>
              <a:t>컨트랙트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5480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본론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600" b="1" dirty="0"/>
              <a:t>기존 스마트 컨트랙트 흐름</a:t>
            </a:r>
            <a:endParaRPr lang="en-US" altLang="ko-Kore-KR" sz="1600" b="1" dirty="0"/>
          </a:p>
          <a:p>
            <a:pPr lvl="1">
              <a:lnSpc>
                <a:spcPct val="150000"/>
              </a:lnSpc>
            </a:pPr>
            <a:r>
              <a:rPr lang="ko-KR" altLang="en-US" sz="1400" dirty="0" err="1"/>
              <a:t>솔리디티를</a:t>
            </a:r>
            <a:r>
              <a:rPr lang="ko-KR" altLang="en-US" sz="1400" dirty="0"/>
              <a:t> 통해 스마트 </a:t>
            </a:r>
            <a:r>
              <a:rPr lang="ko-KR" altLang="en-US" sz="1400" dirty="0" err="1"/>
              <a:t>컨트랙트</a:t>
            </a:r>
            <a:r>
              <a:rPr lang="ko-KR" altLang="en-US" sz="1400" dirty="0"/>
              <a:t> 작성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EVM</a:t>
            </a:r>
            <a:r>
              <a:rPr lang="ko-KR" altLang="en-US" sz="1400" dirty="0"/>
              <a:t>을 통해 컴파일하여 바이트 코드로 변환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블록체인에 해당 </a:t>
            </a:r>
            <a:r>
              <a:rPr lang="ko-KR" altLang="en-US" sz="1400" dirty="0" err="1"/>
              <a:t>컨트랙트</a:t>
            </a:r>
            <a:r>
              <a:rPr lang="ko-KR" altLang="en-US" sz="1400" dirty="0"/>
              <a:t> 배포</a:t>
            </a:r>
            <a:endParaRPr lang="en-US" altLang="ko-KR" sz="1200" b="1" dirty="0"/>
          </a:p>
          <a:p>
            <a:pPr lvl="1"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ore-KR" altLang="en-US" sz="1600" b="1" dirty="0"/>
              <a:t>제안된 기법</a:t>
            </a:r>
            <a:endParaRPr lang="en-US" altLang="ko-Kore-KR" sz="1600" b="1" dirty="0"/>
          </a:p>
          <a:p>
            <a:pPr lvl="1">
              <a:lnSpc>
                <a:spcPct val="150000"/>
              </a:lnSpc>
            </a:pPr>
            <a:r>
              <a:rPr lang="ko-KR" altLang="en-US" sz="1400" dirty="0" err="1"/>
              <a:t>솔리디티를</a:t>
            </a:r>
            <a:r>
              <a:rPr lang="ko-KR" altLang="en-US" sz="1400" dirty="0"/>
              <a:t> 통해 스마트 </a:t>
            </a:r>
            <a:r>
              <a:rPr lang="ko-KR" altLang="en-US" sz="1400" dirty="0" err="1"/>
              <a:t>컨트랙트</a:t>
            </a:r>
            <a:r>
              <a:rPr lang="ko-KR" altLang="en-US" sz="1400" dirty="0"/>
              <a:t> 작성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EVM</a:t>
            </a:r>
            <a:r>
              <a:rPr lang="ko-KR" altLang="en-US" sz="1400" dirty="0"/>
              <a:t>을 통해 컴파일하여 바이트 코드로 변환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b="1" dirty="0"/>
              <a:t>바이트 코드를 전처리한 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분류기를 통해 탐지</a:t>
            </a:r>
            <a:br>
              <a:rPr lang="en-US" altLang="ko-KR" sz="1400" dirty="0"/>
            </a:br>
            <a:r>
              <a:rPr lang="en-US" altLang="ko-KR" sz="1400" dirty="0">
                <a:sym typeface="Wingdings" pitchFamily="2" charset="2"/>
              </a:rPr>
              <a:t> </a:t>
            </a:r>
            <a:r>
              <a:rPr lang="ko-KR" altLang="en-US" sz="1400" dirty="0">
                <a:sym typeface="Wingdings" pitchFamily="2" charset="2"/>
              </a:rPr>
              <a:t>안전한 스마트 </a:t>
            </a:r>
            <a:r>
              <a:rPr lang="ko-KR" altLang="en-US" sz="1400" dirty="0" err="1">
                <a:sym typeface="Wingdings" pitchFamily="2" charset="2"/>
              </a:rPr>
              <a:t>컨트랙트로</a:t>
            </a:r>
            <a:r>
              <a:rPr lang="ko-KR" altLang="en-US" sz="1400" dirty="0">
                <a:sym typeface="Wingdings" pitchFamily="2" charset="2"/>
              </a:rPr>
              <a:t> 분류될 경우 배포</a:t>
            </a:r>
            <a:br>
              <a:rPr lang="en-US" altLang="ko-KR" sz="1400" dirty="0">
                <a:sym typeface="Wingdings" pitchFamily="2" charset="2"/>
              </a:rPr>
            </a:br>
            <a:r>
              <a:rPr lang="en-US" altLang="ko-KR" sz="1400" dirty="0">
                <a:sym typeface="Wingdings" pitchFamily="2" charset="2"/>
              </a:rPr>
              <a:t> </a:t>
            </a:r>
            <a:r>
              <a:rPr lang="ko-KR" altLang="en-US" sz="1400" dirty="0">
                <a:sym typeface="Wingdings" pitchFamily="2" charset="2"/>
              </a:rPr>
              <a:t>악성 스마트 </a:t>
            </a:r>
            <a:r>
              <a:rPr lang="ko-KR" altLang="en-US" sz="1400" dirty="0" err="1">
                <a:sym typeface="Wingdings" pitchFamily="2" charset="2"/>
              </a:rPr>
              <a:t>컨트랙트로</a:t>
            </a:r>
            <a:r>
              <a:rPr lang="ko-KR" altLang="en-US" sz="1400" dirty="0">
                <a:sym typeface="Wingdings" pitchFamily="2" charset="2"/>
              </a:rPr>
              <a:t> 분류될 경우 배포</a:t>
            </a:r>
            <a:r>
              <a:rPr lang="en-US" altLang="ko-KR" sz="1400" dirty="0">
                <a:sym typeface="Wingdings" pitchFamily="2" charset="2"/>
              </a:rPr>
              <a:t> </a:t>
            </a:r>
            <a:r>
              <a:rPr lang="ko-KR" altLang="en-US" sz="1400" dirty="0">
                <a:sym typeface="Wingdings" pitchFamily="2" charset="2"/>
              </a:rPr>
              <a:t>중단 </a:t>
            </a:r>
            <a:r>
              <a:rPr lang="en-US" altLang="ko-KR" sz="1400" dirty="0">
                <a:sym typeface="Wingdings" pitchFamily="2" charset="2"/>
              </a:rPr>
              <a:t>+ </a:t>
            </a:r>
            <a:r>
              <a:rPr lang="ko-KR" altLang="en-US" sz="1400" dirty="0">
                <a:sym typeface="Wingdings" pitchFamily="2" charset="2"/>
              </a:rPr>
              <a:t>배포자에게 </a:t>
            </a:r>
            <a:r>
              <a:rPr lang="ko-KR" altLang="en-US" sz="1400" dirty="0" err="1">
                <a:sym typeface="Wingdings" pitchFamily="2" charset="2"/>
              </a:rPr>
              <a:t>패널티</a:t>
            </a:r>
            <a:r>
              <a:rPr lang="ko-KR" altLang="en-US" sz="1400" dirty="0">
                <a:sym typeface="Wingdings" pitchFamily="2" charset="2"/>
              </a:rPr>
              <a:t> 부과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200" b="1" dirty="0"/>
          </a:p>
          <a:p>
            <a:pPr lvl="1">
              <a:lnSpc>
                <a:spcPct val="150000"/>
              </a:lnSpc>
            </a:pPr>
            <a:endParaRPr lang="en" altLang="ko-Kore-KR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04759B6-7EFE-6D98-E362-42650B3993C9}"/>
              </a:ext>
            </a:extLst>
          </p:cNvPr>
          <p:cNvGrpSpPr/>
          <p:nvPr/>
        </p:nvGrpSpPr>
        <p:grpSpPr>
          <a:xfrm>
            <a:off x="7386818" y="1366555"/>
            <a:ext cx="4393262" cy="4347971"/>
            <a:chOff x="7386818" y="1366555"/>
            <a:chExt cx="4393262" cy="43479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A08DBB3-43E8-D27B-81FB-9D295ED58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6818" y="1366555"/>
              <a:ext cx="4393262" cy="434797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7A4657-B59D-4E38-77CB-237E8FE88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9327" y="4111942"/>
              <a:ext cx="1273810" cy="123063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977606-B50D-2D77-83CA-BB01447A4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16749" y="3769182"/>
              <a:ext cx="533400" cy="469900"/>
            </a:xfrm>
            <a:prstGeom prst="rect">
              <a:avLst/>
            </a:prstGeom>
          </p:spPr>
        </p:pic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641750CB-B5B8-E6A7-A12B-4885D6650433}"/>
                </a:ext>
              </a:extLst>
            </p:cNvPr>
            <p:cNvCxnSpPr/>
            <p:nvPr/>
          </p:nvCxnSpPr>
          <p:spPr>
            <a:xfrm>
              <a:off x="9109327" y="4301474"/>
              <a:ext cx="127381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D22B481-42C0-183D-88EC-40F577C93EAB}"/>
              </a:ext>
            </a:extLst>
          </p:cNvPr>
          <p:cNvSpPr/>
          <p:nvPr/>
        </p:nvSpPr>
        <p:spPr>
          <a:xfrm>
            <a:off x="9237136" y="4027229"/>
            <a:ext cx="1018191" cy="522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Proposed</a:t>
            </a:r>
          </a:p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scheme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0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본론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64283A-AE09-4F14-6874-F8744C7B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285935"/>
            <a:ext cx="11368160" cy="50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3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본론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64283A-AE09-4F14-6874-F8744C7B6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406" b="7713"/>
          <a:stretch/>
        </p:blipFill>
        <p:spPr>
          <a:xfrm>
            <a:off x="7620000" y="1463356"/>
            <a:ext cx="4160080" cy="4691784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837604-D95D-E5EC-6169-8253E358D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600" b="1" dirty="0"/>
              <a:t>배포 계층</a:t>
            </a:r>
            <a:endParaRPr lang="en-US" altLang="ko-Kore-KR" sz="1600" b="1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User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개발자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ID : </a:t>
            </a:r>
            <a:r>
              <a:rPr lang="ko-KR" altLang="en-US" sz="1400" dirty="0"/>
              <a:t>누가 스마트 </a:t>
            </a:r>
            <a:r>
              <a:rPr lang="ko-KR" altLang="en-US" sz="1400" dirty="0" err="1"/>
              <a:t>컨트랙트를</a:t>
            </a:r>
            <a:r>
              <a:rPr lang="ko-KR" altLang="en-US" sz="1400" dirty="0"/>
              <a:t> 배포했는지 구분하기 위함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X : </a:t>
            </a:r>
            <a:r>
              <a:rPr lang="ko-KR" altLang="en-US" sz="1400" dirty="0"/>
              <a:t>악성 스마트 </a:t>
            </a:r>
            <a:r>
              <a:rPr lang="ko-KR" altLang="en-US" sz="1400" dirty="0" err="1"/>
              <a:t>컨트랙트를</a:t>
            </a:r>
            <a:r>
              <a:rPr lang="ko-KR" altLang="en-US" sz="1400" dirty="0"/>
              <a:t> 작성한 횟수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각 개발자들이 </a:t>
            </a:r>
            <a:r>
              <a:rPr lang="ko-KR" altLang="en-US" sz="1400" dirty="0" err="1"/>
              <a:t>솔리디티</a:t>
            </a:r>
            <a:r>
              <a:rPr lang="en-US" altLang="ko-KR" sz="1400" dirty="0"/>
              <a:t>, </a:t>
            </a:r>
            <a:r>
              <a:rPr lang="ko-KR" altLang="en-US" sz="1400" dirty="0"/>
              <a:t>고 </a:t>
            </a:r>
            <a:r>
              <a:rPr lang="en-US" altLang="ko-KR" sz="1400" dirty="0"/>
              <a:t>, </a:t>
            </a:r>
            <a:r>
              <a:rPr lang="ko-KR" altLang="en-US" sz="1400" dirty="0"/>
              <a:t>자바 언어를 통해 스마트 </a:t>
            </a:r>
            <a:r>
              <a:rPr lang="ko-KR" altLang="en-US" sz="1400" dirty="0" err="1"/>
              <a:t>컨트랙트</a:t>
            </a:r>
            <a:r>
              <a:rPr lang="ko-KR" altLang="en-US" sz="1400"/>
              <a:t> 작성</a:t>
            </a: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" altLang="ko-Kore-KR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C666E3-2741-9F53-C2F1-76EB15665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57" y="3727525"/>
            <a:ext cx="3991483" cy="55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6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re-KR" altLang="en-US" dirty="0"/>
              <a:t>본론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데이터 </a:t>
            </a:r>
            <a:r>
              <a:rPr lang="ko-KR" altLang="en-US" sz="1600" b="1" dirty="0" err="1"/>
              <a:t>전처리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ore-KR" altLang="en-US" sz="1400" dirty="0"/>
              <a:t>스마트 컨트랙트를 </a:t>
            </a:r>
            <a:r>
              <a:rPr lang="en-US" altLang="ko-Kore-KR" sz="1400" dirty="0"/>
              <a:t>Bytecode</a:t>
            </a:r>
            <a:r>
              <a:rPr lang="ko-Kore-KR" altLang="en-US" sz="1400" dirty="0"/>
              <a:t>로 컴파일</a:t>
            </a:r>
            <a:endParaRPr lang="en-US" altLang="ko-Kore-KR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Bytecode </a:t>
            </a: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/>
              <a:t> </a:t>
            </a:r>
            <a:r>
              <a:rPr lang="en-US" altLang="ko-KR" sz="1400" dirty="0"/>
              <a:t>Opcode</a:t>
            </a:r>
            <a:r>
              <a:rPr lang="ko-KR" altLang="en-US" sz="1400" dirty="0"/>
              <a:t>로 변환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Opcode </a:t>
            </a: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/>
              <a:t> </a:t>
            </a:r>
            <a:r>
              <a:rPr lang="en-US" altLang="ko-KR" sz="1400" dirty="0"/>
              <a:t>One-Hot Encoding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" altLang="ko-Kore-KR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C57405-4217-8F7D-9C14-F28D1D5C2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70" t="437" r="32685" b="9133"/>
          <a:stretch/>
        </p:blipFill>
        <p:spPr>
          <a:xfrm>
            <a:off x="7912100" y="1607642"/>
            <a:ext cx="3517900" cy="4597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B6E6F7-C3D5-1322-6E51-BA3264CE8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94" y="3029136"/>
            <a:ext cx="4570287" cy="31779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8565C8-5163-99FF-CCDF-7C5F95095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888" y="1626515"/>
            <a:ext cx="2731375" cy="9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5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re-KR" altLang="en-US" dirty="0"/>
              <a:t>본론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600" b="1" dirty="0"/>
              <a:t>악성 컨트랙트 탐지</a:t>
            </a:r>
            <a:endParaRPr lang="en-US" altLang="ko-KR" sz="500" dirty="0"/>
          </a:p>
          <a:p>
            <a:pPr lvl="1">
              <a:lnSpc>
                <a:spcPct val="150000"/>
              </a:lnSpc>
            </a:pPr>
            <a:r>
              <a:rPr lang="ko-Kore-KR" altLang="en-US" sz="1400" dirty="0"/>
              <a:t>전처리과정을 거친 특징 벡터를 모델에 입력하여 탐지</a:t>
            </a:r>
            <a:br>
              <a:rPr lang="en-US" altLang="ko-Kore-KR" sz="1400" b="1" dirty="0"/>
            </a:br>
            <a:r>
              <a:rPr lang="ko-Kore-KR" altLang="en-US" sz="1400" b="1" dirty="0"/>
              <a:t>악성</a:t>
            </a:r>
            <a:r>
              <a:rPr lang="ko-Kore-KR" altLang="en-US" sz="1400" dirty="0"/>
              <a:t> </a:t>
            </a:r>
            <a:r>
              <a:rPr lang="en-US" altLang="ko-Kore-KR" sz="1400" dirty="0">
                <a:sym typeface="Wingdings" pitchFamily="2" charset="2"/>
              </a:rPr>
              <a:t> </a:t>
            </a:r>
            <a:r>
              <a:rPr lang="ko-Kore-KR" altLang="en-US" sz="1400" dirty="0">
                <a:sym typeface="Wingdings" pitchFamily="2" charset="2"/>
              </a:rPr>
              <a:t>배포 중단 </a:t>
            </a:r>
            <a:r>
              <a:rPr lang="en-US" altLang="ko-Kore-KR" sz="1400" dirty="0">
                <a:sym typeface="Wingdings" pitchFamily="2" charset="2"/>
              </a:rPr>
              <a:t>+ </a:t>
            </a:r>
            <a:r>
              <a:rPr lang="ko-Kore-KR" altLang="en-US" sz="1400" dirty="0">
                <a:sym typeface="Wingdings" pitchFamily="2" charset="2"/>
              </a:rPr>
              <a:t>패널티</a:t>
            </a:r>
            <a:br>
              <a:rPr lang="en-US" altLang="ko-Kore-KR" sz="1400" dirty="0">
                <a:sym typeface="Wingdings" pitchFamily="2" charset="2"/>
              </a:rPr>
            </a:br>
            <a:r>
              <a:rPr lang="ko-Kore-KR" altLang="en-US" sz="1400" b="1" dirty="0">
                <a:sym typeface="Wingdings" pitchFamily="2" charset="2"/>
              </a:rPr>
              <a:t>안전</a:t>
            </a:r>
            <a:r>
              <a:rPr lang="ko-Kore-KR" altLang="en-US" sz="1400" dirty="0">
                <a:sym typeface="Wingdings" pitchFamily="2" charset="2"/>
              </a:rPr>
              <a:t> </a:t>
            </a:r>
            <a:r>
              <a:rPr lang="en-US" altLang="ko-Kore-KR" sz="1400" dirty="0">
                <a:sym typeface="Wingdings" pitchFamily="2" charset="2"/>
              </a:rPr>
              <a:t> IPFS</a:t>
            </a:r>
            <a:r>
              <a:rPr lang="ko-Kore-KR" altLang="en-US" sz="1400" dirty="0">
                <a:sym typeface="Wingdings" pitchFamily="2" charset="2"/>
              </a:rPr>
              <a:t>에 배포</a:t>
            </a:r>
            <a:r>
              <a:rPr lang="en-US" altLang="ko-Kore-KR" sz="1400" b="1" dirty="0">
                <a:sym typeface="Wingdings" pitchFamily="2" charset="2"/>
              </a:rPr>
              <a:t> </a:t>
            </a:r>
            <a:r>
              <a:rPr lang="ko-Kore-KR" altLang="en-US" sz="1400" dirty="0">
                <a:sym typeface="Wingdings" pitchFamily="2" charset="2"/>
              </a:rPr>
              <a:t>후 해시한 후 블록체인에 기록</a:t>
            </a:r>
            <a:endParaRPr lang="en-US" altLang="ko-Kore-KR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ore-KR" sz="1800" b="1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ore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6A973-7C56-67F6-4E47-B1C97B845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22787"/>
            <a:ext cx="3425789" cy="42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608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16774</TotalTime>
  <Words>470</Words>
  <Application>Microsoft Macintosh PowerPoint</Application>
  <PresentationFormat>와이드스크린</PresentationFormat>
  <Paragraphs>79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Georgia</vt:lpstr>
      <vt:lpstr>CryptoCraft 테마</vt:lpstr>
      <vt:lpstr>제목 테마</vt:lpstr>
      <vt:lpstr>Deep learning-based malicious smart contract detection scheme for internet of things environment : 논문 리뷰 및 구현</vt:lpstr>
      <vt:lpstr>PowerPoint 프레젠테이션</vt:lpstr>
      <vt:lpstr>서론</vt:lpstr>
      <vt:lpstr>서론</vt:lpstr>
      <vt:lpstr>본론</vt:lpstr>
      <vt:lpstr>본론</vt:lpstr>
      <vt:lpstr>본론</vt:lpstr>
      <vt:lpstr>본론</vt:lpstr>
      <vt:lpstr>본론</vt:lpstr>
      <vt:lpstr>성능평가</vt:lpstr>
      <vt:lpstr>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244</cp:revision>
  <dcterms:created xsi:type="dcterms:W3CDTF">2019-03-05T04:29:07Z</dcterms:created>
  <dcterms:modified xsi:type="dcterms:W3CDTF">2022-08-03T06:12:46Z</dcterms:modified>
</cp:coreProperties>
</file>