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/>
          <a:p>
            <a:r>
              <a:t>Proof-of-Importance</a:t>
            </a:r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youtu.be</a:t>
            </a:r>
            <a:r>
              <a:rPr lang="en" dirty="0"/>
              <a:t>/B_k6pK6_rAo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2B2D-A83B-A42C-5FC2-DF7491223242}"/>
              </a:ext>
            </a:extLst>
          </p:cNvPr>
          <p:cNvSpPr txBox="1"/>
          <p:nvPr/>
        </p:nvSpPr>
        <p:spPr>
          <a:xfrm>
            <a:off x="6358919" y="4879127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2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2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360361" y="12668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80736" indent="-280736">
              <a:buFontTx/>
            </a:pPr>
            <a:r>
              <a:t> </a:t>
            </a:r>
          </a:p>
          <a:p>
            <a:pPr marL="0" indent="0">
              <a:buSzTx/>
              <a:buFontTx/>
              <a:buNone/>
            </a:pPr>
            <a:endParaRPr/>
          </a:p>
          <a:p>
            <a:pPr marL="0" indent="0">
              <a:buSzTx/>
              <a:buFontTx/>
              <a:buNone/>
            </a:pPr>
            <a:endParaRPr/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9" y="2665312"/>
            <a:ext cx="3747555" cy="1043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89" y="6191523"/>
            <a:ext cx="1913805" cy="562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55" y="1161526"/>
            <a:ext cx="2298701" cy="405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- W is set of all harvesting-eligible accounts.…"/>
          <p:cNvSpPr txBox="1"/>
          <p:nvPr/>
        </p:nvSpPr>
        <p:spPr>
          <a:xfrm>
            <a:off x="353572" y="5052016"/>
            <a:ext cx="11751577" cy="2620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</a:pPr>
            <a:r>
              <a:t>- </a:t>
            </a:r>
            <a:r>
              <a:rPr b="1">
                <a:solidFill>
                  <a:srgbClr val="A6000A"/>
                </a:solidFill>
              </a:rPr>
              <a:t>W</a:t>
            </a:r>
            <a:r>
              <a:t> is set of all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harvesting-eligible accounts.</a:t>
            </a:r>
            <a:endParaRPr b="1"/>
          </a:p>
          <a:p>
            <a:pPr>
              <a:lnSpc>
                <a:spcPct val="120000"/>
              </a:lnSpc>
            </a:pPr>
            <a:r>
              <a:rPr b="1"/>
              <a:t>- </a:t>
            </a:r>
            <a:r>
              <a:t>For u ∈ W, </a:t>
            </a:r>
            <a:r>
              <a:rPr b="1">
                <a:solidFill>
                  <a:srgbClr val="A6000A"/>
                </a:solidFill>
              </a:rPr>
              <a:t>G</a:t>
            </a:r>
            <a:r>
              <a:rPr sz="1200" b="1">
                <a:solidFill>
                  <a:srgbClr val="A6000A"/>
                </a:solidFill>
              </a:rPr>
              <a:t>u</a:t>
            </a:r>
            <a:r>
              <a:t> is the set of account that have received more in value transfers from account “u” than have sent “u”.</a:t>
            </a:r>
          </a:p>
          <a:p>
            <a:pPr>
              <a:lnSpc>
                <a:spcPct val="120000"/>
              </a:lnSpc>
            </a:pPr>
            <a:r>
              <a:t>- </a:t>
            </a:r>
            <a:r>
              <a:rPr b="1">
                <a:solidFill>
                  <a:srgbClr val="A6000A"/>
                </a:solidFill>
              </a:rPr>
              <a:t>NCD (Nearly Completely Decomposable) blocks</a:t>
            </a:r>
            <a:r>
              <a:t> of W are defined as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{A</a:t>
            </a:r>
            <a:r>
              <a:rPr sz="1200" b="1">
                <a:solidFill>
                  <a:schemeClr val="accent6">
                    <a:lumOff val="-9568"/>
                  </a:schemeClr>
                </a:solidFill>
              </a:rPr>
              <a:t>1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, A</a:t>
            </a:r>
            <a:r>
              <a:rPr sz="1200" b="1">
                <a:solidFill>
                  <a:schemeClr val="accent6">
                    <a:lumOff val="-9568"/>
                  </a:schemeClr>
                </a:solidFill>
              </a:rPr>
              <a:t>2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, A</a:t>
            </a:r>
            <a:r>
              <a:rPr sz="1200" b="1">
                <a:solidFill>
                  <a:schemeClr val="accent6">
                    <a:lumOff val="-9568"/>
                  </a:schemeClr>
                </a:solidFill>
              </a:rPr>
              <a:t>3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, …, A</a:t>
            </a:r>
            <a:r>
              <a:rPr sz="1200" b="1">
                <a:solidFill>
                  <a:schemeClr val="accent6">
                    <a:lumOff val="-9568"/>
                  </a:schemeClr>
                </a:solidFill>
              </a:rPr>
              <a:t>N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}</a:t>
            </a:r>
            <a:r>
              <a:rPr b="1"/>
              <a:t>.</a:t>
            </a:r>
          </a:p>
          <a:p>
            <a:pPr>
              <a:lnSpc>
                <a:spcPct val="120000"/>
              </a:lnSpc>
            </a:pPr>
            <a:r>
              <a:rPr b="1"/>
              <a:t>- </a:t>
            </a:r>
            <a:r>
              <a:rPr b="1">
                <a:solidFill>
                  <a:srgbClr val="A6000A"/>
                </a:solidFill>
              </a:rPr>
              <a:t>X</a:t>
            </a:r>
            <a:r>
              <a:rPr sz="1200" b="1">
                <a:solidFill>
                  <a:srgbClr val="A6000A"/>
                </a:solidFill>
              </a:rPr>
              <a:t>u</a:t>
            </a:r>
            <a:r>
              <a:rPr sz="1200"/>
              <a:t> </a:t>
            </a:r>
            <a:r>
              <a:t>is the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proximal accounts</a:t>
            </a:r>
            <a:r>
              <a:t> of each “u”</a:t>
            </a:r>
          </a:p>
          <a:p>
            <a:pPr>
              <a:lnSpc>
                <a:spcPct val="120000"/>
              </a:lnSpc>
            </a:pPr>
            <a:r>
              <a:t>- </a:t>
            </a:r>
            <a:r>
              <a:rPr b="1">
                <a:solidFill>
                  <a:srgbClr val="A6000A"/>
                </a:solidFill>
              </a:rPr>
              <a:t>N</a:t>
            </a:r>
            <a:r>
              <a:rPr sz="1200" b="1">
                <a:solidFill>
                  <a:srgbClr val="A6000A"/>
                </a:solidFill>
              </a:rPr>
              <a:t>u</a:t>
            </a:r>
            <a:r>
              <a:t> is the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number of NCD blocks</a:t>
            </a:r>
            <a:r>
              <a:t> in X</a:t>
            </a:r>
            <a:r>
              <a:rPr sz="1200"/>
              <a:t>u</a:t>
            </a:r>
            <a:r>
              <a:t>.</a:t>
            </a:r>
          </a:p>
          <a:p>
            <a:pPr>
              <a:lnSpc>
                <a:spcPct val="120000"/>
              </a:lnSpc>
            </a:pPr>
            <a:endParaRPr sz="1200"/>
          </a:p>
          <a:p>
            <a:pPr>
              <a:lnSpc>
                <a:spcPct val="120000"/>
              </a:lnSpc>
            </a:pPr>
            <a:endParaRPr>
              <a:solidFill>
                <a:schemeClr val="accent6">
                  <a:lumOff val="-9568"/>
                </a:schemeClr>
              </a:solidFill>
            </a:endParaRPr>
          </a:p>
        </p:txBody>
      </p:sp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965" y="2380726"/>
            <a:ext cx="4635501" cy="161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" y="1289050"/>
            <a:ext cx="4889500" cy="39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24188" y="6412231"/>
            <a:ext cx="367813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160019" indent="-160019" defTabSz="640079">
              <a:spcBef>
                <a:spcPts val="700"/>
              </a:spcBef>
              <a:defRPr sz="1960"/>
            </a:pPr>
            <a:r>
              <a:t>Clustering the transaction graph</a:t>
            </a: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</a:t>
            </a:r>
            <a:r>
              <a:rPr b="1">
                <a:solidFill>
                  <a:srgbClr val="B2000B"/>
                </a:solidFill>
              </a:rPr>
              <a:t>Γ</a:t>
            </a:r>
            <a:r>
              <a:rPr>
                <a:solidFill>
                  <a:srgbClr val="B2000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is the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set cardinality</a:t>
            </a:r>
            <a:r>
              <a:rPr>
                <a:solidFill>
                  <a:srgbClr val="000000"/>
                </a:solidFill>
              </a:rPr>
              <a:t> and the set of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structurally connected accounts </a:t>
            </a:r>
            <a:r>
              <a:rPr>
                <a:solidFill>
                  <a:srgbClr val="000000"/>
                </a:solidFill>
              </a:rPr>
              <a:t>(inclusive of self)</a:t>
            </a: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</a:t>
            </a:r>
            <a:r>
              <a:rPr b="1">
                <a:solidFill>
                  <a:srgbClr val="B20011"/>
                </a:solidFill>
              </a:rPr>
              <a:t>σ</a:t>
            </a:r>
            <a:r>
              <a:t>  is the</a:t>
            </a:r>
            <a:r>
              <a:rPr b="1"/>
              <a:t>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similarity</a:t>
            </a:r>
            <a:r>
              <a:rPr b="1"/>
              <a:t> </a:t>
            </a:r>
            <a:r>
              <a:t>between two accounts “u” and “v”</a:t>
            </a: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</a:t>
            </a:r>
            <a:r>
              <a:rPr b="1">
                <a:solidFill>
                  <a:srgbClr val="B20000"/>
                </a:solidFill>
              </a:rPr>
              <a:t>N</a:t>
            </a:r>
            <a:r>
              <a:rPr b="1" baseline="-20408">
                <a:solidFill>
                  <a:srgbClr val="B20000"/>
                </a:solidFill>
              </a:rPr>
              <a:t>ε</a:t>
            </a:r>
            <a:r>
              <a:rPr b="1">
                <a:solidFill>
                  <a:srgbClr val="B20000"/>
                </a:solidFill>
              </a:rPr>
              <a:t>(u)</a:t>
            </a:r>
            <a:r>
              <a:t> is the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set of structurally connected accounts</a:t>
            </a:r>
            <a:r>
              <a:t> that have structural similarity with an account over a pre-determined threshold ε</a:t>
            </a:r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</a:t>
            </a:r>
            <a:r>
              <a:rPr b="1">
                <a:solidFill>
                  <a:srgbClr val="B20700"/>
                </a:solidFill>
              </a:rPr>
              <a:t>K</a:t>
            </a:r>
            <a:r>
              <a:rPr b="1" baseline="-20408">
                <a:solidFill>
                  <a:srgbClr val="B20700"/>
                </a:solidFill>
              </a:rPr>
              <a:t>ε,μ</a:t>
            </a:r>
            <a:r>
              <a:rPr b="1">
                <a:solidFill>
                  <a:srgbClr val="B20700"/>
                </a:solidFill>
              </a:rPr>
              <a:t>(u)</a:t>
            </a:r>
            <a:r>
              <a:rPr>
                <a:solidFill>
                  <a:srgbClr val="B20700"/>
                </a:solidFill>
              </a:rPr>
              <a:t> </a:t>
            </a:r>
            <a:r>
              <a:t>are </a:t>
            </a:r>
            <a:r>
              <a:rPr b="1">
                <a:solidFill>
                  <a:schemeClr val="accent6">
                    <a:lumOff val="-9568"/>
                  </a:schemeClr>
                </a:solidFill>
              </a:rPr>
              <a:t>core nodes</a:t>
            </a:r>
            <a:r>
              <a:t> that used for pivoting and expanding clusters</a:t>
            </a:r>
            <a:endParaRPr sz="839"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26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br/>
            <a:endParaRPr sz="839"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839"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839"/>
          </a:p>
          <a:p>
            <a:pPr marL="0" indent="0" defTabSz="320039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47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839"/>
          </a:p>
        </p:txBody>
      </p:sp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99" y="2635864"/>
            <a:ext cx="25654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924024"/>
            <a:ext cx="34798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0" y="3870363"/>
            <a:ext cx="32131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711161"/>
            <a:ext cx="23622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ε is 0.3 and μ is 4"/>
          <p:cNvSpPr txBox="1"/>
          <p:nvPr/>
        </p:nvSpPr>
        <p:spPr>
          <a:xfrm>
            <a:off x="9518001" y="4570192"/>
            <a:ext cx="1582995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spcBef>
                <a:spcPts val="1200"/>
              </a:spcBef>
              <a:defRPr sz="1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ε is 0.3 and μ is 4</a:t>
            </a:r>
            <a:endParaRPr sz="12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41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4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t>Direct structure reachability</a:t>
            </a:r>
          </a:p>
          <a:p>
            <a:endParaRPr/>
          </a:p>
          <a:p>
            <a:endParaRPr/>
          </a:p>
          <a:p>
            <a:r>
              <a:t>Account that are two-hops away from the pivot accounts</a:t>
            </a:r>
          </a:p>
        </p:txBody>
      </p:sp>
      <p:pic>
        <p:nvPicPr>
          <p:cNvPr id="143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2" y="1754253"/>
            <a:ext cx="32512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3" y="3238499"/>
            <a:ext cx="4254501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4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4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t>Aa</a:t>
            </a:r>
          </a:p>
          <a:p>
            <a:endParaRPr/>
          </a:p>
          <a:p>
            <a:endParaRPr/>
          </a:p>
          <a:p>
            <a:r>
              <a:t>“</a:t>
            </a:r>
            <a:r>
              <a:rPr b="1"/>
              <a:t>e</a:t>
            </a:r>
            <a:r>
              <a:t>” is the vector with all components set to 1.</a:t>
            </a:r>
          </a:p>
          <a:p>
            <a:r>
              <a:t>“</a:t>
            </a:r>
            <a:r>
              <a:rPr b="1"/>
              <a:t>v</a:t>
            </a:r>
            <a:r>
              <a:rPr b="1" baseline="23214"/>
              <a:t>⊤</a:t>
            </a:r>
            <a:r>
              <a:rPr b="1"/>
              <a:t>” </a:t>
            </a:r>
            <a:r>
              <a:t>is a teleportation probability vector.</a:t>
            </a:r>
          </a:p>
        </p:txBody>
      </p:sp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34" y="1779340"/>
            <a:ext cx="1757732" cy="781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6" y="1169740"/>
            <a:ext cx="3836221" cy="417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5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9" y="1586823"/>
            <a:ext cx="41021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7" y="2183723"/>
            <a:ext cx="58674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193800"/>
            <a:ext cx="3379831" cy="428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0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Future Work</a:t>
            </a:r>
          </a:p>
        </p:txBody>
      </p:sp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5" y="2355849"/>
            <a:ext cx="8255001" cy="214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직사각형"/>
          <p:cNvSpPr/>
          <p:nvPr/>
        </p:nvSpPr>
        <p:spPr>
          <a:xfrm>
            <a:off x="2805433" y="3630295"/>
            <a:ext cx="3572872" cy="451258"/>
          </a:xfrm>
          <a:prstGeom prst="rect">
            <a:avLst/>
          </a:prstGeom>
          <a:ln w="25400">
            <a:solidFill>
              <a:srgbClr val="B20009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4" name="-&gt; Shapley Value"/>
          <p:cNvSpPr txBox="1"/>
          <p:nvPr/>
        </p:nvSpPr>
        <p:spPr>
          <a:xfrm>
            <a:off x="6573498" y="3670505"/>
            <a:ext cx="191485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-&gt; Shapley Value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PoI</a:t>
            </a:r>
            <a:r>
              <a:rPr dirty="0"/>
              <a:t> (Proof-of-Importance)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Future Work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직사각형"/>
          <p:cNvSpPr/>
          <p:nvPr/>
        </p:nvSpPr>
        <p:spPr>
          <a:xfrm>
            <a:off x="586560" y="4328327"/>
            <a:ext cx="1077148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8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PoI (Proof-of-Importance)</a:t>
            </a:r>
          </a:p>
        </p:txBody>
      </p:sp>
      <p:sp>
        <p:nvSpPr>
          <p:cNvPr id="6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800"/>
            </a:pPr>
            <a:r>
              <a:t>NEM 암호화폐에서 사용하는 합의알고리즘 (XEM)</a:t>
            </a:r>
          </a:p>
          <a:p>
            <a:pPr>
              <a:lnSpc>
                <a:spcPct val="120000"/>
              </a:lnSpc>
              <a:defRPr sz="1800"/>
            </a:pPr>
            <a:r>
              <a:t>PoS(Proof-of-Stake)의 단점을 해결하기 위하여 개발</a:t>
            </a:r>
          </a:p>
          <a:p>
            <a:pPr>
              <a:lnSpc>
                <a:spcPct val="120000"/>
              </a:lnSpc>
              <a:defRPr sz="1800"/>
            </a:pPr>
            <a:r>
              <a:t>기득 통화량, 코인 거래량, 노드 간 상호 연결도에 따라 채굴 확률이 증가한다.</a:t>
            </a:r>
          </a:p>
          <a:p>
            <a:pPr>
              <a:lnSpc>
                <a:spcPct val="120000"/>
              </a:lnSpc>
              <a:defRPr sz="1800"/>
            </a:pPr>
            <a:r>
              <a:t>즉, 네트워크 내 기여도에 따라서 달라지는 셈</a:t>
            </a:r>
          </a:p>
          <a:p>
            <a:pPr>
              <a:lnSpc>
                <a:spcPct val="120000"/>
              </a:lnSpc>
              <a:defRPr sz="1800"/>
            </a:pPr>
            <a:endParaRPr/>
          </a:p>
          <a:p>
            <a:pPr>
              <a:lnSpc>
                <a:spcPct val="120000"/>
              </a:lnSpc>
              <a:defRPr sz="1800"/>
            </a:pPr>
            <a:r>
              <a:t>채굴 과정</a:t>
            </a:r>
          </a:p>
          <a:p>
            <a:pPr marL="0" lvl="2" indent="457200">
              <a:lnSpc>
                <a:spcPct val="120000"/>
              </a:lnSpc>
              <a:buSzTx/>
              <a:buFontTx/>
              <a:buNone/>
              <a:defRPr sz="1800"/>
            </a:pPr>
            <a:r>
              <a:t>블록 생성 (블록 당 1분 ±0.5s)</a:t>
            </a:r>
          </a:p>
          <a:p>
            <a:pPr marL="0" lvl="2" indent="457200">
              <a:lnSpc>
                <a:spcPct val="120000"/>
              </a:lnSpc>
              <a:buSzTx/>
              <a:buFontTx/>
              <a:buNone/>
              <a:defRPr sz="1800"/>
            </a:pPr>
            <a:r>
              <a:t>-&gt; 계정의 중요도 점수 계산</a:t>
            </a:r>
          </a:p>
          <a:p>
            <a:pPr marL="0" lvl="2" indent="457200">
              <a:lnSpc>
                <a:spcPct val="120000"/>
              </a:lnSpc>
              <a:buSzTx/>
              <a:buFontTx/>
              <a:buNone/>
              <a:defRPr sz="1800"/>
            </a:pPr>
            <a:r>
              <a:t>-&gt; 조건이 만족되었는지 확인</a:t>
            </a:r>
          </a:p>
          <a:p>
            <a:pPr marL="0" lvl="2" indent="457200">
              <a:lnSpc>
                <a:spcPct val="120000"/>
              </a:lnSpc>
              <a:buSzTx/>
              <a:buFontTx/>
              <a:buNone/>
              <a:defRPr sz="1800"/>
            </a:pPr>
            <a:r>
              <a:t>-&gt; 채굴 완료</a:t>
            </a:r>
          </a:p>
        </p:txBody>
      </p:sp>
      <p:pic>
        <p:nvPicPr>
          <p:cNvPr id="7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150" y="1507525"/>
            <a:ext cx="381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10" y="4825489"/>
            <a:ext cx="16129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4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PoI (Proof-of-Importance)</a:t>
            </a:r>
          </a:p>
        </p:txBody>
      </p:sp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7" y="3785637"/>
            <a:ext cx="8255001" cy="214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644" y="1339150"/>
            <a:ext cx="3619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75" y="3279360"/>
            <a:ext cx="16129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49" y="4192037"/>
            <a:ext cx="34925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Initial difficulty = 10^14"/>
          <p:cNvSpPr txBox="1"/>
          <p:nvPr/>
        </p:nvSpPr>
        <p:spPr>
          <a:xfrm>
            <a:off x="8807898" y="5815331"/>
            <a:ext cx="239940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Initial difficulty = 10^14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83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8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t>Importance Score, ψ</a:t>
            </a:r>
            <a:br/>
            <a:endParaRPr sz="1200"/>
          </a:p>
        </p:txBody>
      </p:sp>
      <p:pic>
        <p:nvPicPr>
          <p:cNvPr id="85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" y="1822482"/>
            <a:ext cx="60071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2" y="2732975"/>
            <a:ext cx="112268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wo is 1.25 and wi is 0.1337."/>
          <p:cNvSpPr txBox="1"/>
          <p:nvPr/>
        </p:nvSpPr>
        <p:spPr>
          <a:xfrm>
            <a:off x="1741099" y="5621660"/>
            <a:ext cx="2733039" cy="86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</a:t>
            </a:r>
            <a:r>
              <a:rPr baseline="-16666"/>
              <a:t>o </a:t>
            </a:r>
            <a:r>
              <a:t>is 1.25 and w</a:t>
            </a:r>
            <a:r>
              <a:rPr baseline="-16666"/>
              <a:t>i </a:t>
            </a:r>
            <a:r>
              <a:t>is 0.1337.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0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9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r>
              <a:t>1.</a:t>
            </a:r>
          </a:p>
        </p:txBody>
      </p:sp>
      <p:pic>
        <p:nvPicPr>
          <p:cNvPr id="9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8" y="1212013"/>
            <a:ext cx="44958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매일 보유 XEM의 10%가 vested됨…"/>
          <p:cNvSpPr txBox="1"/>
          <p:nvPr/>
        </p:nvSpPr>
        <p:spPr>
          <a:xfrm>
            <a:off x="412584" y="1526763"/>
            <a:ext cx="6111055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매일 보유 XEM의 10%가 vested됨</a:t>
            </a:r>
          </a:p>
          <a:p>
            <a:r>
              <a:t>* harvester가 되기 위해선 총 10,000 XEM이 vested 되어야 함 *</a:t>
            </a:r>
          </a:p>
        </p:txBody>
      </p:sp>
      <p:pic>
        <p:nvPicPr>
          <p:cNvPr id="94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2432050"/>
            <a:ext cx="8216900" cy="433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9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2.</a:t>
            </a:r>
          </a:p>
          <a:p>
            <a:pPr marL="280736" indent="-280736">
              <a:lnSpc>
                <a:spcPct val="120000"/>
              </a:lnSpc>
              <a:buFontTx/>
              <a:defRPr sz="1800"/>
            </a:pPr>
            <a:r>
              <a:t>Transferred an amount of at least 1,000 XEM</a:t>
            </a:r>
          </a:p>
          <a:p>
            <a:pPr marL="280736" indent="-280736">
              <a:lnSpc>
                <a:spcPct val="120000"/>
              </a:lnSpc>
              <a:buFontTx/>
              <a:defRPr sz="1800"/>
            </a:pPr>
            <a:r>
              <a:t>Happened within the last 43,200 blocks (approximately 30 days)</a:t>
            </a:r>
          </a:p>
        </p:txBody>
      </p:sp>
      <p:pic>
        <p:nvPicPr>
          <p:cNvPr id="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7" y="1184861"/>
            <a:ext cx="55118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7" y="3222815"/>
            <a:ext cx="53975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8" y="4247861"/>
            <a:ext cx="1854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796" y="3197415"/>
            <a:ext cx="4584701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780" y="4070061"/>
            <a:ext cx="3644901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i, j: account…"/>
          <p:cNvSpPr txBox="1"/>
          <p:nvPr/>
        </p:nvSpPr>
        <p:spPr>
          <a:xfrm>
            <a:off x="365374" y="5666957"/>
            <a:ext cx="1972007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i, j: account</a:t>
            </a:r>
          </a:p>
          <a:p>
            <a:r>
              <a:t>h: block-height</a:t>
            </a:r>
            <a:br/>
            <a:r>
              <a:t>k: k-th Transaction</a:t>
            </a:r>
          </a:p>
        </p:txBody>
      </p:sp>
      <p:sp>
        <p:nvSpPr>
          <p:cNvPr id="105" name="Block weight"/>
          <p:cNvSpPr txBox="1"/>
          <p:nvPr/>
        </p:nvSpPr>
        <p:spPr>
          <a:xfrm>
            <a:off x="456967" y="2857620"/>
            <a:ext cx="151402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Block weight</a:t>
            </a:r>
          </a:p>
        </p:txBody>
      </p:sp>
      <p:sp>
        <p:nvSpPr>
          <p:cNvPr id="106" name="Weighted net flow =&gt; outlink matrix"/>
          <p:cNvSpPr txBox="1"/>
          <p:nvPr/>
        </p:nvSpPr>
        <p:spPr>
          <a:xfrm>
            <a:off x="6420065" y="2857620"/>
            <a:ext cx="39485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Weighted net flow =&gt; outlink matrix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9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FontTx/>
              <a:buNone/>
            </a:pPr>
            <a:r>
              <a:t>3. </a:t>
            </a:r>
            <a:endParaRPr sz="1800"/>
          </a:p>
          <a:p>
            <a:pPr marL="280736" indent="-280736">
              <a:lnSpc>
                <a:spcPct val="120000"/>
              </a:lnSpc>
              <a:buFontTx/>
              <a:defRPr sz="1800"/>
            </a:pPr>
            <a:r>
              <a:t>PageRank와 유사</a:t>
            </a:r>
          </a:p>
          <a:p>
            <a:pPr marL="280736" indent="-280736">
              <a:lnSpc>
                <a:spcPct val="120000"/>
              </a:lnSpc>
              <a:buFontTx/>
              <a:defRPr sz="1800"/>
            </a:pPr>
            <a:r>
              <a:t>PageRank에 inter-level proximity matrix와 μ가 추가된 형태</a:t>
            </a:r>
          </a:p>
          <a:p>
            <a:pPr marL="280736" indent="-280736">
              <a:lnSpc>
                <a:spcPct val="120000"/>
              </a:lnSpc>
              <a:buFontTx/>
              <a:defRPr sz="1800"/>
            </a:pPr>
            <a:r>
              <a:t>그래프를 분해 가능한 구조로써 활용 가능</a:t>
            </a:r>
          </a:p>
        </p:txBody>
      </p:sp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2" y="1148489"/>
            <a:ext cx="44577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4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t>Importance Score</a:t>
            </a:r>
          </a:p>
        </p:txBody>
      </p:sp>
      <p:sp>
        <p:nvSpPr>
          <p:cNvPr id="11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r>
              <a:t>3.</a:t>
            </a:r>
          </a:p>
        </p:txBody>
      </p:sp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2" y="1729640"/>
            <a:ext cx="44577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7" y="2310791"/>
            <a:ext cx="7670801" cy="262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(η is 0.7 and μ is 0.1) in NEM"/>
          <p:cNvSpPr txBox="1"/>
          <p:nvPr/>
        </p:nvSpPr>
        <p:spPr>
          <a:xfrm>
            <a:off x="8131431" y="4482626"/>
            <a:ext cx="2879088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(η is 0.7 and μ is 0.1) in NEM</a:t>
            </a:r>
          </a:p>
        </p:txBody>
      </p:sp>
      <p:pic>
        <p:nvPicPr>
          <p:cNvPr id="119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5" y="1145051"/>
            <a:ext cx="44577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454</Words>
  <Application>Microsoft Macintosh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Helvetica</vt:lpstr>
      <vt:lpstr>Times Roman</vt:lpstr>
      <vt:lpstr>CryptoCraft 테마</vt:lpstr>
      <vt:lpstr>Proof-of-Importance</vt:lpstr>
      <vt:lpstr>PowerPoint 프레젠테이션</vt:lpstr>
      <vt:lpstr>PoI (Proof-of-Importance)</vt:lpstr>
      <vt:lpstr>PoI (Proof-of-Importance)</vt:lpstr>
      <vt:lpstr>Importance Score</vt:lpstr>
      <vt:lpstr>Importance Score</vt:lpstr>
      <vt:lpstr>Importance Score</vt:lpstr>
      <vt:lpstr>Importance Score</vt:lpstr>
      <vt:lpstr>Importance Score</vt:lpstr>
      <vt:lpstr>Importance Score</vt:lpstr>
      <vt:lpstr>Importance Score</vt:lpstr>
      <vt:lpstr>Importance Score</vt:lpstr>
      <vt:lpstr>Importance Score</vt:lpstr>
      <vt:lpstr>Importance Score</vt:lpstr>
      <vt:lpstr>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Proof-of-Importance</dc:title>
  <cp:lastModifiedBy>원웅 김</cp:lastModifiedBy>
  <cp:revision>2</cp:revision>
  <dcterms:modified xsi:type="dcterms:W3CDTF">2022-08-04T11:28:29Z</dcterms:modified>
</cp:coreProperties>
</file>