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1" r:id="rId5"/>
    <p:sldId id="283" r:id="rId6"/>
    <p:sldId id="284" r:id="rId7"/>
    <p:sldId id="285" r:id="rId8"/>
    <p:sldId id="286" r:id="rId9"/>
    <p:sldId id="287" r:id="rId10"/>
    <p:sldId id="257" r:id="rId11"/>
    <p:sldId id="258" r:id="rId12"/>
    <p:sldId id="259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9DE1F-933B-46FA-9FC4-9E54A0E2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6ABC9-C178-4CB3-BEE4-5B31BBFF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224FB-59AF-4BEC-B1DB-4BE16D28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0341-E850-473D-9F25-2F91A0421715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EC28A-55EF-4CF7-8949-DA5784D8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B5D2C1-B5E7-4A34-AF9F-A0ED42A1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0D6F6-9DA1-4255-9433-961BE6E33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84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30037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9PZ6os2ncg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어셈블리어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https://www.youtube.com/watch?v</a:t>
            </a:r>
            <a:r>
              <a:rPr lang="en-US" altLang="ko-KR">
                <a:hlinkClick r:id="rId2"/>
              </a:rPr>
              <a:t>=g9PZ6os2ncg</a:t>
            </a:r>
            <a:endParaRPr lang="en-US" altLang="ko-KR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6AE41-C427-46E2-B9B4-881FE7C7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함수호출 규약</a:t>
            </a:r>
            <a:r>
              <a:rPr lang="en-US" altLang="ko-KR" dirty="0"/>
              <a:t>- </a:t>
            </a:r>
            <a:r>
              <a:rPr lang="en-US" altLang="ko-KR" dirty="0" err="1"/>
              <a:t>stdcall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A277A-1664-4E93-9F5A-C95CBD2C2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/>
              <a:t>스택을 이용해서 </a:t>
            </a:r>
            <a:r>
              <a:rPr lang="en-US" altLang="ko-KR" dirty="0"/>
              <a:t>push</a:t>
            </a:r>
          </a:p>
          <a:p>
            <a:r>
              <a:rPr lang="en-US" altLang="ko-KR" dirty="0"/>
              <a:t>Callee </a:t>
            </a:r>
            <a:r>
              <a:rPr lang="ko-KR" altLang="en-US" dirty="0"/>
              <a:t>가 스택 정리</a:t>
            </a:r>
            <a:r>
              <a:rPr lang="en-US" altLang="ko-KR" dirty="0"/>
              <a:t>! </a:t>
            </a:r>
          </a:p>
          <a:p>
            <a:r>
              <a:rPr lang="ko-KR" altLang="en-US" dirty="0"/>
              <a:t>보통 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파일내 </a:t>
            </a:r>
            <a:r>
              <a:rPr lang="en-US" altLang="ko-KR" dirty="0" err="1"/>
              <a:t>api</a:t>
            </a:r>
            <a:r>
              <a:rPr lang="ko-KR" altLang="en-US" dirty="0"/>
              <a:t>들이 </a:t>
            </a:r>
            <a:r>
              <a:rPr lang="en-US" altLang="ko-KR" dirty="0" err="1"/>
              <a:t>stdcall</a:t>
            </a:r>
            <a:r>
              <a:rPr lang="en-US" altLang="ko-KR" dirty="0"/>
              <a:t> </a:t>
            </a:r>
            <a:r>
              <a:rPr lang="ko-KR" altLang="en-US" dirty="0"/>
              <a:t>방식</a:t>
            </a:r>
            <a:endParaRPr lang="en-US" altLang="ko-KR" dirty="0"/>
          </a:p>
          <a:p>
            <a:r>
              <a:rPr lang="ko-KR" altLang="en-US" b="0" i="0" dirty="0">
                <a:effectLst/>
                <a:latin typeface="AppleSDGothicNeo"/>
              </a:rPr>
              <a:t>장점 </a:t>
            </a:r>
            <a:r>
              <a:rPr lang="en-US" altLang="ko-KR" b="0" i="0" dirty="0">
                <a:effectLst/>
                <a:latin typeface="AppleSDGothicNeo"/>
              </a:rPr>
              <a:t>: Callee</a:t>
            </a:r>
            <a:r>
              <a:rPr lang="ko-KR" altLang="en-US" b="0" i="0" dirty="0">
                <a:effectLst/>
                <a:latin typeface="AppleSDGothicNeo"/>
              </a:rPr>
              <a:t>에 </a:t>
            </a:r>
            <a:r>
              <a:rPr lang="en-US" altLang="ko-KR" b="0" i="0" dirty="0">
                <a:effectLst/>
                <a:latin typeface="AppleSDGothicNeo"/>
              </a:rPr>
              <a:t>Stack </a:t>
            </a:r>
            <a:r>
              <a:rPr lang="ko-KR" altLang="en-US" b="0" i="0" dirty="0">
                <a:effectLst/>
                <a:latin typeface="AppleSDGothicNeo"/>
              </a:rPr>
              <a:t>정리 코드가 있어서 </a:t>
            </a:r>
            <a:r>
              <a:rPr lang="en-US" altLang="ko-KR" b="0" i="0" dirty="0">
                <a:effectLst/>
                <a:latin typeface="AppleSDGothicNeo"/>
              </a:rPr>
              <a:t>Caller</a:t>
            </a:r>
            <a:r>
              <a:rPr lang="ko-KR" altLang="en-US" b="0" i="0" dirty="0">
                <a:effectLst/>
                <a:latin typeface="AppleSDGothicNeo"/>
              </a:rPr>
              <a:t>의 크기가 </a:t>
            </a:r>
            <a:r>
              <a:rPr lang="en-US" altLang="ko-KR" b="0" i="0" dirty="0" err="1">
                <a:effectLst/>
                <a:latin typeface="AppleSDGothicNeo"/>
              </a:rPr>
              <a:t>cdecl</a:t>
            </a:r>
            <a:r>
              <a:rPr lang="ko-KR" altLang="en-US" b="0" i="0" dirty="0">
                <a:effectLst/>
                <a:latin typeface="AppleSDGothicNeo"/>
              </a:rPr>
              <a:t>방식에 비해 작아진다</a:t>
            </a:r>
            <a:r>
              <a:rPr lang="en-US" altLang="ko-KR" b="0" i="0" dirty="0">
                <a:effectLst/>
                <a:latin typeface="AppleSDGothicNeo"/>
              </a:rPr>
              <a:t>.</a:t>
            </a:r>
          </a:p>
          <a:p>
            <a:endParaRPr lang="en-US" altLang="ko-KR" dirty="0">
              <a:solidFill>
                <a:srgbClr val="555555"/>
              </a:solidFill>
              <a:latin typeface="AppleSDGothicNeo"/>
            </a:endParaRPr>
          </a:p>
          <a:p>
            <a:pPr marL="0" indent="0">
              <a:buNone/>
            </a:pPr>
            <a:r>
              <a:rPr lang="en-US" altLang="ko-KR" dirty="0"/>
              <a:t>int function(int </a:t>
            </a:r>
            <a:r>
              <a:rPr lang="en-US" altLang="ko-KR" dirty="0" err="1"/>
              <a:t>a,int</a:t>
            </a:r>
            <a:r>
              <a:rPr lang="en-US" altLang="ko-KR" dirty="0"/>
              <a:t> b){</a:t>
            </a:r>
          </a:p>
          <a:p>
            <a:pPr marL="0" indent="0">
              <a:buNone/>
            </a:pPr>
            <a:r>
              <a:rPr lang="en-US" altLang="ko-KR" dirty="0"/>
              <a:t>     return </a:t>
            </a:r>
            <a:r>
              <a:rPr lang="en-US" altLang="ko-KR" dirty="0" err="1"/>
              <a:t>a+b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int main(){</a:t>
            </a:r>
          </a:p>
          <a:p>
            <a:pPr marL="0" indent="0">
              <a:buNone/>
            </a:pPr>
            <a:r>
              <a:rPr lang="en-US" altLang="ko-KR" dirty="0"/>
              <a:t>    int x=function(1,2);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ACE75-39C8-439D-875D-2E17734CE7E0}"/>
              </a:ext>
            </a:extLst>
          </p:cNvPr>
          <p:cNvSpPr txBox="1"/>
          <p:nvPr/>
        </p:nvSpPr>
        <p:spPr>
          <a:xfrm>
            <a:off x="6886575" y="4314825"/>
            <a:ext cx="2276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  2</a:t>
            </a:r>
          </a:p>
          <a:p>
            <a:r>
              <a:rPr lang="en-US" altLang="ko-KR" dirty="0"/>
              <a:t>push  1 </a:t>
            </a:r>
          </a:p>
          <a:p>
            <a:r>
              <a:rPr lang="en-US" altLang="ko-KR" dirty="0"/>
              <a:t>call    function</a:t>
            </a:r>
          </a:p>
        </p:txBody>
      </p:sp>
    </p:spTree>
    <p:extLst>
      <p:ext uri="{BB962C8B-B14F-4D97-AF65-F5344CB8AC3E}">
        <p14:creationId xmlns:p14="http://schemas.microsoft.com/office/powerpoint/2010/main" val="101492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121C7-40C3-4456-A0C6-56574734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함수호출 규약</a:t>
            </a:r>
            <a:r>
              <a:rPr lang="en-US" altLang="ko-KR" dirty="0"/>
              <a:t>- </a:t>
            </a:r>
            <a:r>
              <a:rPr lang="en-US" altLang="ko-KR" dirty="0" err="1"/>
              <a:t>fastcall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C922C-7569-41E0-8F62-12685DA80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모든 인자 스택에 </a:t>
            </a:r>
            <a:r>
              <a:rPr lang="en-US" altLang="ko-KR" dirty="0"/>
              <a:t>push x, </a:t>
            </a:r>
            <a:r>
              <a:rPr lang="ko-KR" altLang="en-US" dirty="0"/>
              <a:t>레지스터 이용</a:t>
            </a:r>
            <a:r>
              <a:rPr lang="en-US" altLang="ko-KR" dirty="0"/>
              <a:t>(</a:t>
            </a:r>
            <a:r>
              <a:rPr lang="en-US" altLang="ko-KR" dirty="0" err="1"/>
              <a:t>edx</a:t>
            </a:r>
            <a:r>
              <a:rPr lang="en-US" altLang="ko-KR" dirty="0"/>
              <a:t>, </a:t>
            </a:r>
            <a:r>
              <a:rPr lang="en-US" altLang="ko-KR" dirty="0" err="1"/>
              <a:t>ecx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인자가 여러 개면</a:t>
            </a:r>
            <a:r>
              <a:rPr lang="en-US" altLang="ko-KR" dirty="0"/>
              <a:t>, </a:t>
            </a:r>
            <a:r>
              <a:rPr lang="ko-KR" altLang="en-US" dirty="0"/>
              <a:t>나머지는 스택 사용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callee</a:t>
            </a:r>
            <a:r>
              <a:rPr lang="ko-KR" altLang="en-US" dirty="0"/>
              <a:t>에서 </a:t>
            </a:r>
            <a:r>
              <a:rPr lang="ko-KR" altLang="en-US" dirty="0" err="1"/>
              <a:t>스택정리</a:t>
            </a:r>
            <a:endParaRPr lang="en-US" altLang="ko-KR" dirty="0"/>
          </a:p>
          <a:p>
            <a:r>
              <a:rPr lang="ko-KR" altLang="en-US" dirty="0"/>
              <a:t>레지스터를 이용하여 속도가 빠름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 function(int </a:t>
            </a:r>
            <a:r>
              <a:rPr lang="en-US" altLang="ko-KR" dirty="0" err="1"/>
              <a:t>a,int</a:t>
            </a:r>
            <a:r>
              <a:rPr lang="en-US" altLang="ko-KR" dirty="0"/>
              <a:t> </a:t>
            </a:r>
            <a:r>
              <a:rPr lang="en-US" altLang="ko-KR" dirty="0" err="1"/>
              <a:t>b,int</a:t>
            </a:r>
            <a:r>
              <a:rPr lang="ko-KR" altLang="en-US" dirty="0"/>
              <a:t> </a:t>
            </a:r>
            <a:r>
              <a:rPr lang="en-US" altLang="ko-KR" dirty="0" err="1"/>
              <a:t>c,int</a:t>
            </a:r>
            <a:r>
              <a:rPr lang="ko-KR" altLang="en-US" dirty="0"/>
              <a:t> </a:t>
            </a:r>
            <a:r>
              <a:rPr lang="en-US" altLang="ko-KR" dirty="0"/>
              <a:t>d){</a:t>
            </a:r>
          </a:p>
          <a:p>
            <a:pPr marL="0" indent="0">
              <a:buNone/>
            </a:pPr>
            <a:r>
              <a:rPr lang="en-US" altLang="ko-KR" dirty="0"/>
              <a:t>     return </a:t>
            </a:r>
            <a:r>
              <a:rPr lang="en-US" altLang="ko-KR" dirty="0" err="1"/>
              <a:t>a+b+c+d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r>
              <a:rPr lang="en-US" altLang="ko-KR" dirty="0"/>
              <a:t>int main(){</a:t>
            </a:r>
          </a:p>
          <a:p>
            <a:pPr marL="0" indent="0">
              <a:buNone/>
            </a:pPr>
            <a:r>
              <a:rPr lang="en-US" altLang="ko-KR" dirty="0"/>
              <a:t>    int x=function(1,2,3,4);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return 0;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5900E-86DF-43B9-8E8B-7D05D13570B6}"/>
              </a:ext>
            </a:extLst>
          </p:cNvPr>
          <p:cNvSpPr txBox="1"/>
          <p:nvPr/>
        </p:nvSpPr>
        <p:spPr>
          <a:xfrm>
            <a:off x="7410450" y="4333875"/>
            <a:ext cx="2609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  4</a:t>
            </a:r>
          </a:p>
          <a:p>
            <a:r>
              <a:rPr lang="en-US" altLang="ko-KR" dirty="0"/>
              <a:t>push  3</a:t>
            </a:r>
          </a:p>
          <a:p>
            <a:r>
              <a:rPr lang="en-US" altLang="ko-KR" dirty="0"/>
              <a:t>mov  edx,2</a:t>
            </a:r>
          </a:p>
          <a:p>
            <a:r>
              <a:rPr lang="en-US" altLang="ko-KR" dirty="0"/>
              <a:t>mov  ecx,1 </a:t>
            </a:r>
          </a:p>
          <a:p>
            <a:r>
              <a:rPr lang="en-US" altLang="ko-KR" dirty="0"/>
              <a:t>call   function</a:t>
            </a:r>
          </a:p>
        </p:txBody>
      </p:sp>
    </p:spTree>
    <p:extLst>
      <p:ext uri="{BB962C8B-B14F-4D97-AF65-F5344CB8AC3E}">
        <p14:creationId xmlns:p14="http://schemas.microsoft.com/office/powerpoint/2010/main" val="404870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어셈블리어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레지스터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기초 명령어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어셈블리어 예시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ko-KR" altLang="en-US" dirty="0"/>
              <a:t>함수 호출 규약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EEFE4-B44A-40D8-83C5-08D3D93F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어셈블리어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C6087-6543-4DF2-A59F-8F0112FAE5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458A118-5D30-4D41-ABBB-AB2D74874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858535"/>
              </p:ext>
            </p:extLst>
          </p:nvPr>
        </p:nvGraphicFramePr>
        <p:xfrm>
          <a:off x="4374592" y="1256036"/>
          <a:ext cx="1901921" cy="144864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01921">
                  <a:extLst>
                    <a:ext uri="{9D8B030D-6E8A-4147-A177-3AD203B41FA5}">
                      <a16:colId xmlns:a16="http://schemas.microsoft.com/office/drawing/2014/main" val="1841253765"/>
                    </a:ext>
                  </a:extLst>
                </a:gridCol>
              </a:tblGrid>
              <a:tr h="1448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/>
                          </a:solidFill>
                        </a:rPr>
                        <a:t>어셈블러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4295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279368-0E67-499B-9B8C-01A897ACA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68472"/>
              </p:ext>
            </p:extLst>
          </p:nvPr>
        </p:nvGraphicFramePr>
        <p:xfrm>
          <a:off x="589507" y="1212315"/>
          <a:ext cx="2109306" cy="150889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09306">
                  <a:extLst>
                    <a:ext uri="{9D8B030D-6E8A-4147-A177-3AD203B41FA5}">
                      <a16:colId xmlns:a16="http://schemas.microsoft.com/office/drawing/2014/main" val="1841253765"/>
                    </a:ext>
                  </a:extLst>
                </a:gridCol>
              </a:tblGrid>
              <a:tr h="5944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어셈블리어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242959"/>
                  </a:ext>
                </a:extLst>
              </a:tr>
              <a:tr h="883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MOV AH, 2H</a:t>
                      </a:r>
                    </a:p>
                    <a:p>
                      <a:pPr latinLnBrk="1"/>
                      <a:r>
                        <a:rPr lang="en-US" altLang="ko-KR" dirty="0"/>
                        <a:t>MOV DH, 41H</a:t>
                      </a:r>
                    </a:p>
                    <a:p>
                      <a:pPr latinLnBrk="1"/>
                      <a:r>
                        <a:rPr lang="en-US" altLang="ko-KR" dirty="0"/>
                        <a:t>INT 21H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21639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E133F2B8-0AA3-41B9-AF65-AE70BC0C3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67843"/>
              </p:ext>
            </p:extLst>
          </p:nvPr>
        </p:nvGraphicFramePr>
        <p:xfrm>
          <a:off x="7833580" y="1312142"/>
          <a:ext cx="2109306" cy="1309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09306">
                  <a:extLst>
                    <a:ext uri="{9D8B030D-6E8A-4147-A177-3AD203B41FA5}">
                      <a16:colId xmlns:a16="http://schemas.microsoft.com/office/drawing/2014/main" val="1841253765"/>
                    </a:ext>
                  </a:extLst>
                </a:gridCol>
              </a:tblGrid>
              <a:tr h="316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기계어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242959"/>
                  </a:ext>
                </a:extLst>
              </a:tr>
              <a:tr h="9434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10010110  0101 10</a:t>
                      </a:r>
                    </a:p>
                    <a:p>
                      <a:pPr latinLnBrk="1"/>
                      <a:r>
                        <a:rPr lang="en-US" altLang="ko-KR" sz="1600" dirty="0"/>
                        <a:t>10001001 1100  11</a:t>
                      </a:r>
                    </a:p>
                    <a:p>
                      <a:pPr latinLnBrk="1"/>
                      <a:r>
                        <a:rPr lang="en-US" altLang="ko-KR" sz="1600" dirty="0"/>
                        <a:t>00111000  1000 10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521639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93DE20-C38B-42DF-81FA-6ED3A99DCBC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698813" y="1966762"/>
            <a:ext cx="1675779" cy="1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6CC251C-EB4C-4D96-AFED-90DD1823B20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6276513" y="1966762"/>
            <a:ext cx="1557067" cy="1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115583-9723-4010-9CEE-5406049D912C}"/>
              </a:ext>
            </a:extLst>
          </p:cNvPr>
          <p:cNvSpPr txBox="1"/>
          <p:nvPr/>
        </p:nvSpPr>
        <p:spPr>
          <a:xfrm>
            <a:off x="411162" y="3359298"/>
            <a:ext cx="6728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기계어</a:t>
            </a:r>
            <a:r>
              <a:rPr lang="en-US" altLang="ko-KR" dirty="0"/>
              <a:t>: </a:t>
            </a:r>
            <a:r>
              <a:rPr lang="ko-KR" altLang="en-US" dirty="0"/>
              <a:t>컴퓨터가 읽을 수 있는 </a:t>
            </a:r>
            <a:r>
              <a:rPr lang="en-US" altLang="ko-KR" dirty="0"/>
              <a:t>2</a:t>
            </a:r>
            <a:r>
              <a:rPr lang="ko-KR" altLang="en-US" dirty="0"/>
              <a:t>진 숫자로 표현</a:t>
            </a:r>
            <a:endParaRPr lang="en-US" altLang="ko-KR" dirty="0"/>
          </a:p>
          <a:p>
            <a:r>
              <a:rPr lang="ko-KR" altLang="en-US" dirty="0"/>
              <a:t>어셈블리어</a:t>
            </a:r>
            <a:r>
              <a:rPr lang="en-US" altLang="ko-KR" dirty="0"/>
              <a:t>: </a:t>
            </a:r>
            <a:r>
              <a:rPr lang="ko-KR" altLang="en-US" dirty="0"/>
              <a:t>기계어를 사람이 보기 쉽게 표현</a:t>
            </a:r>
            <a:endParaRPr lang="en-US" altLang="ko-KR" dirty="0"/>
          </a:p>
          <a:p>
            <a:r>
              <a:rPr lang="en-US" altLang="ko-KR" dirty="0"/>
              <a:t>                    </a:t>
            </a:r>
            <a:r>
              <a:rPr lang="ko-KR" altLang="en-US" dirty="0"/>
              <a:t>기계어와 </a:t>
            </a:r>
            <a:r>
              <a:rPr lang="en-US" altLang="ko-KR" dirty="0"/>
              <a:t>1</a:t>
            </a:r>
            <a:r>
              <a:rPr lang="ko-KR" altLang="en-US" dirty="0"/>
              <a:t>대 </a:t>
            </a:r>
            <a:r>
              <a:rPr lang="en-US" altLang="ko-KR" dirty="0"/>
              <a:t>1 </a:t>
            </a:r>
            <a:r>
              <a:rPr lang="ko-KR" altLang="en-US" dirty="0"/>
              <a:t>대응</a:t>
            </a:r>
            <a:endParaRPr lang="en-US" altLang="ko-KR" dirty="0"/>
          </a:p>
          <a:p>
            <a:r>
              <a:rPr lang="ko-KR" altLang="en-US" dirty="0"/>
              <a:t>                    컴파일 시 실행 속도가 빠름</a:t>
            </a:r>
            <a:r>
              <a:rPr lang="en-US" altLang="ko-KR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9257C2-885A-4AC3-8E90-028EE939B5BF}"/>
              </a:ext>
            </a:extLst>
          </p:cNvPr>
          <p:cNvSpPr txBox="1"/>
          <p:nvPr/>
        </p:nvSpPr>
        <p:spPr>
          <a:xfrm>
            <a:off x="589507" y="4732972"/>
            <a:ext cx="5317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장점</a:t>
            </a:r>
            <a:endParaRPr lang="en-US" altLang="ko-KR" b="1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매우빠름</a:t>
            </a:r>
            <a:r>
              <a:rPr lang="en-US" altLang="ko-KR" dirty="0"/>
              <a:t>, </a:t>
            </a:r>
            <a:r>
              <a:rPr lang="ko-KR" altLang="en-US" dirty="0"/>
              <a:t>프로세서의 자원을 직접 접근 </a:t>
            </a:r>
            <a:endParaRPr lang="en-US" altLang="ko-KR" dirty="0"/>
          </a:p>
          <a:p>
            <a:r>
              <a:rPr lang="ko-KR" altLang="en-US" b="1" dirty="0"/>
              <a:t>단점</a:t>
            </a:r>
            <a:endParaRPr lang="en-US" altLang="ko-KR" b="1" dirty="0"/>
          </a:p>
          <a:p>
            <a:r>
              <a:rPr lang="en-US" altLang="ko-KR" dirty="0"/>
              <a:t> </a:t>
            </a:r>
            <a:r>
              <a:rPr lang="ko-KR" altLang="en-US" dirty="0"/>
              <a:t>개발속도는 느림 매우 많은 버그 발생 </a:t>
            </a:r>
            <a:endParaRPr lang="en-US" altLang="ko-KR" dirty="0"/>
          </a:p>
          <a:p>
            <a:r>
              <a:rPr lang="ko-KR" altLang="en-US" dirty="0"/>
              <a:t>유지 보수가 </a:t>
            </a:r>
            <a:r>
              <a:rPr lang="ko-KR" altLang="en-US" dirty="0" err="1"/>
              <a:t>힘듬</a:t>
            </a:r>
            <a:r>
              <a:rPr lang="en-US" altLang="ko-KR" dirty="0"/>
              <a:t>(</a:t>
            </a:r>
            <a:r>
              <a:rPr lang="ko-KR" altLang="en-US" dirty="0"/>
              <a:t>코드 수정이 어려움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23" name="표 4">
            <a:extLst>
              <a:ext uri="{FF2B5EF4-FFF2-40B4-BE49-F238E27FC236}">
                <a16:creationId xmlns:a16="http://schemas.microsoft.com/office/drawing/2014/main" id="{0AF31750-B9D0-44DC-81D9-CFCE8F543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169636"/>
              </p:ext>
            </p:extLst>
          </p:nvPr>
        </p:nvGraphicFramePr>
        <p:xfrm>
          <a:off x="5907231" y="4247011"/>
          <a:ext cx="5793870" cy="75061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31290">
                  <a:extLst>
                    <a:ext uri="{9D8B030D-6E8A-4147-A177-3AD203B41FA5}">
                      <a16:colId xmlns:a16="http://schemas.microsoft.com/office/drawing/2014/main" val="2163144603"/>
                    </a:ext>
                  </a:extLst>
                </a:gridCol>
                <a:gridCol w="1931290">
                  <a:extLst>
                    <a:ext uri="{9D8B030D-6E8A-4147-A177-3AD203B41FA5}">
                      <a16:colId xmlns:a16="http://schemas.microsoft.com/office/drawing/2014/main" val="1400197743"/>
                    </a:ext>
                  </a:extLst>
                </a:gridCol>
                <a:gridCol w="1931290">
                  <a:extLst>
                    <a:ext uri="{9D8B030D-6E8A-4147-A177-3AD203B41FA5}">
                      <a16:colId xmlns:a16="http://schemas.microsoft.com/office/drawing/2014/main" val="3487207689"/>
                    </a:ext>
                  </a:extLst>
                </a:gridCol>
              </a:tblGrid>
              <a:tr h="375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Opcode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Operand1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Operand2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057956"/>
                  </a:ext>
                </a:extLst>
              </a:tr>
              <a:tr h="375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EAX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EBX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5616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A7825FB-75E8-464A-84D1-918122A20089}"/>
              </a:ext>
            </a:extLst>
          </p:cNvPr>
          <p:cNvSpPr txBox="1"/>
          <p:nvPr/>
        </p:nvSpPr>
        <p:spPr>
          <a:xfrm>
            <a:off x="7833580" y="5284746"/>
            <a:ext cx="1354666" cy="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destination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F4EC75-8E93-4122-9654-D708FF2C6401}"/>
              </a:ext>
            </a:extLst>
          </p:cNvPr>
          <p:cNvSpPr txBox="1"/>
          <p:nvPr/>
        </p:nvSpPr>
        <p:spPr>
          <a:xfrm>
            <a:off x="9807209" y="5301047"/>
            <a:ext cx="1354666" cy="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EE59454-E386-4217-8103-8A7DB0314DCF}"/>
              </a:ext>
            </a:extLst>
          </p:cNvPr>
          <p:cNvCxnSpPr>
            <a:cxnSpLocks/>
          </p:cNvCxnSpPr>
          <p:nvPr/>
        </p:nvCxnSpPr>
        <p:spPr>
          <a:xfrm flipV="1">
            <a:off x="10104404" y="4997624"/>
            <a:ext cx="0" cy="287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446EB53-B45F-4B34-957A-479F2D64C9F3}"/>
              </a:ext>
            </a:extLst>
          </p:cNvPr>
          <p:cNvCxnSpPr>
            <a:cxnSpLocks/>
          </p:cNvCxnSpPr>
          <p:nvPr/>
        </p:nvCxnSpPr>
        <p:spPr>
          <a:xfrm flipV="1">
            <a:off x="8105312" y="4997623"/>
            <a:ext cx="0" cy="24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25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2CF8C-8EBB-451B-8C65-6498EEBC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레지스터</a:t>
            </a:r>
          </a:p>
        </p:txBody>
      </p:sp>
      <p:pic>
        <p:nvPicPr>
          <p:cNvPr id="1026" name="Picture 2" descr="IA-32 Register / 범용 레지스터 :: hongPossible">
            <a:extLst>
              <a:ext uri="{FF2B5EF4-FFF2-40B4-BE49-F238E27FC236}">
                <a16:creationId xmlns:a16="http://schemas.microsoft.com/office/drawing/2014/main" id="{A9B27E69-BBED-4D89-8A61-D8A850C20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1"/>
          <a:stretch/>
        </p:blipFill>
        <p:spPr bwMode="auto">
          <a:xfrm>
            <a:off x="0" y="1206947"/>
            <a:ext cx="7439025" cy="371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F24D03-E7AD-4F8C-AB3D-E661451C05FF}"/>
              </a:ext>
            </a:extLst>
          </p:cNvPr>
          <p:cNvSpPr txBox="1"/>
          <p:nvPr/>
        </p:nvSpPr>
        <p:spPr>
          <a:xfrm>
            <a:off x="8602461" y="1358283"/>
            <a:ext cx="30299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solidFill>
                  <a:srgbClr val="222222"/>
                </a:solidFill>
                <a:effectLst/>
                <a:latin typeface="Iropke Batang"/>
              </a:rPr>
              <a:t>범용 레지스터</a:t>
            </a:r>
            <a:endParaRPr lang="en-US" altLang="ko-KR" b="1" i="0" dirty="0">
              <a:solidFill>
                <a:srgbClr val="222222"/>
              </a:solidFill>
              <a:effectLst/>
              <a:latin typeface="Iropke Batang"/>
            </a:endParaRPr>
          </a:p>
          <a:p>
            <a:pPr algn="l"/>
            <a:endParaRPr lang="en-US" altLang="ko-KR" b="1" i="0" dirty="0">
              <a:solidFill>
                <a:srgbClr val="222222"/>
              </a:solidFill>
              <a:effectLst/>
              <a:latin typeface="Iropke Batang"/>
            </a:endParaRPr>
          </a:p>
          <a:p>
            <a:pPr algn="l"/>
            <a:r>
              <a:rPr lang="en-US" altLang="ko-KR" b="1" i="0" dirty="0">
                <a:solidFill>
                  <a:srgbClr val="222222"/>
                </a:solidFill>
                <a:effectLst/>
                <a:latin typeface="Iropke Batang"/>
              </a:rPr>
              <a:t>EAX :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 사칙연산 등 산술 연산에 자동으로 사용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함수의 반환 값을 처리할 때도 사용</a:t>
            </a:r>
            <a:endParaRPr lang="en-US" altLang="ko-KR" b="0" i="0" dirty="0">
              <a:solidFill>
                <a:srgbClr val="222222"/>
              </a:solidFill>
              <a:effectLst/>
              <a:latin typeface="Iropke Batang"/>
            </a:endParaRPr>
          </a:p>
          <a:p>
            <a:pPr algn="l"/>
            <a:r>
              <a:rPr lang="en-US" altLang="ko-KR" b="1" i="0" dirty="0">
                <a:solidFill>
                  <a:srgbClr val="222222"/>
                </a:solidFill>
                <a:effectLst/>
                <a:latin typeface="Iropke Batang"/>
              </a:rPr>
              <a:t>EBX :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 간접 번지 지정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(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메모리주소 지정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)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에 사용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산수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변수를 저장합니다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222222"/>
                </a:solidFill>
                <a:effectLst/>
                <a:latin typeface="Iropke Batang"/>
              </a:rPr>
              <a:t>ECX :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 반복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(Loop)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에서 반복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Count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역할을 수행</a:t>
            </a:r>
            <a:endParaRPr lang="en-US" altLang="ko-KR" b="0" i="0" dirty="0">
              <a:solidFill>
                <a:srgbClr val="222222"/>
              </a:solidFill>
              <a:effectLst/>
              <a:latin typeface="Iropke Batang"/>
            </a:endParaRPr>
          </a:p>
          <a:p>
            <a:pPr algn="l"/>
            <a:r>
              <a:rPr lang="en-US" altLang="ko-KR" b="1" i="0" dirty="0">
                <a:solidFill>
                  <a:srgbClr val="222222"/>
                </a:solidFill>
                <a:effectLst/>
                <a:latin typeface="Iropke Batang"/>
              </a:rPr>
              <a:t>EDX :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EAX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를 보조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, </a:t>
            </a:r>
            <a:endParaRPr lang="en-US" altLang="ko-KR" dirty="0">
              <a:solidFill>
                <a:srgbClr val="222222"/>
              </a:solidFill>
              <a:latin typeface="Iropke Batang"/>
            </a:endParaRPr>
          </a:p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Ex)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 나누기 계산 시 몫은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EAX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에 나머지는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EDX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에 저장</a:t>
            </a:r>
            <a:endParaRPr lang="en-US" altLang="ko-KR" b="0" i="0" dirty="0">
              <a:solidFill>
                <a:srgbClr val="222222"/>
              </a:solidFill>
              <a:effectLst/>
              <a:latin typeface="Iropke Batang"/>
            </a:endParaRP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B541105C-C1D8-446E-9240-BA85361CFA90}"/>
              </a:ext>
            </a:extLst>
          </p:cNvPr>
          <p:cNvSpPr/>
          <p:nvPr/>
        </p:nvSpPr>
        <p:spPr>
          <a:xfrm>
            <a:off x="7111013" y="1740023"/>
            <a:ext cx="541537" cy="12872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2CF8C-8EBB-451B-8C65-6498EEBC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레지스터</a:t>
            </a:r>
          </a:p>
        </p:txBody>
      </p:sp>
      <p:pic>
        <p:nvPicPr>
          <p:cNvPr id="1026" name="Picture 2" descr="IA-32 Register / 범용 레지스터 :: hongPossible">
            <a:extLst>
              <a:ext uri="{FF2B5EF4-FFF2-40B4-BE49-F238E27FC236}">
                <a16:creationId xmlns:a16="http://schemas.microsoft.com/office/drawing/2014/main" id="{A9B27E69-BBED-4D89-8A61-D8A850C20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1"/>
          <a:stretch/>
        </p:blipFill>
        <p:spPr bwMode="auto">
          <a:xfrm>
            <a:off x="0" y="1206947"/>
            <a:ext cx="7439025" cy="371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F24D03-E7AD-4F8C-AB3D-E661451C05FF}"/>
              </a:ext>
            </a:extLst>
          </p:cNvPr>
          <p:cNvSpPr txBox="1"/>
          <p:nvPr/>
        </p:nvSpPr>
        <p:spPr>
          <a:xfrm>
            <a:off x="8407589" y="1358283"/>
            <a:ext cx="3029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solidFill>
                  <a:srgbClr val="222222"/>
                </a:solidFill>
                <a:effectLst/>
                <a:latin typeface="Iropke Batang"/>
              </a:rPr>
              <a:t>인덱스 레지스터</a:t>
            </a:r>
            <a:endParaRPr lang="en-US" altLang="ko-KR" b="1" i="0" dirty="0">
              <a:solidFill>
                <a:srgbClr val="222222"/>
              </a:solidFill>
              <a:effectLst/>
              <a:latin typeface="Iropke Batang"/>
            </a:endParaRPr>
          </a:p>
          <a:p>
            <a:pPr algn="l"/>
            <a:endParaRPr lang="en-US" altLang="ko-KR" b="1" i="0" dirty="0">
              <a:solidFill>
                <a:srgbClr val="222222"/>
              </a:solidFill>
              <a:effectLst/>
              <a:latin typeface="Iropke Batang"/>
            </a:endParaRPr>
          </a:p>
          <a:p>
            <a:pPr algn="l"/>
            <a:r>
              <a:rPr lang="en-US" altLang="ko-KR" b="1" i="0" dirty="0">
                <a:solidFill>
                  <a:srgbClr val="222222"/>
                </a:solidFill>
                <a:effectLst/>
                <a:latin typeface="Iropke Batang"/>
              </a:rPr>
              <a:t>ESI :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 복사나 비교를 할 경우 출발지 주소를 저장하는 레지스터</a:t>
            </a:r>
            <a:endParaRPr lang="en-US" altLang="ko-KR" b="0" i="0" dirty="0">
              <a:solidFill>
                <a:srgbClr val="222222"/>
              </a:solidFill>
              <a:effectLst/>
              <a:latin typeface="Iropke Batang"/>
            </a:endParaRPr>
          </a:p>
          <a:p>
            <a:pPr algn="l"/>
            <a:r>
              <a:rPr lang="en-US" altLang="ko-KR" b="1" i="0" dirty="0">
                <a:solidFill>
                  <a:srgbClr val="222222"/>
                </a:solidFill>
                <a:effectLst/>
                <a:latin typeface="Iropke Batang"/>
              </a:rPr>
              <a:t>EDI :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 복사나 비교를 할 경우 목적지 주소를 저장하는 레지스터</a:t>
            </a:r>
            <a:endParaRPr lang="en-US" altLang="ko-KR" b="0" i="0" dirty="0">
              <a:solidFill>
                <a:srgbClr val="222222"/>
              </a:solidFill>
              <a:effectLst/>
              <a:latin typeface="Iropke Batang"/>
            </a:endParaRP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00201DBD-98B7-4740-921A-F90BB12C1F72}"/>
              </a:ext>
            </a:extLst>
          </p:cNvPr>
          <p:cNvSpPr/>
          <p:nvPr/>
        </p:nvSpPr>
        <p:spPr>
          <a:xfrm>
            <a:off x="7022237" y="3666607"/>
            <a:ext cx="301841" cy="5236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2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2CF8C-8EBB-451B-8C65-6498EEBC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레지스터</a:t>
            </a:r>
          </a:p>
        </p:txBody>
      </p:sp>
      <p:pic>
        <p:nvPicPr>
          <p:cNvPr id="1026" name="Picture 2" descr="IA-32 Register / 범용 레지스터 :: hongPossible">
            <a:extLst>
              <a:ext uri="{FF2B5EF4-FFF2-40B4-BE49-F238E27FC236}">
                <a16:creationId xmlns:a16="http://schemas.microsoft.com/office/drawing/2014/main" id="{A9B27E69-BBED-4D89-8A61-D8A850C205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1"/>
          <a:stretch/>
        </p:blipFill>
        <p:spPr bwMode="auto">
          <a:xfrm>
            <a:off x="0" y="1206947"/>
            <a:ext cx="7439025" cy="371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F24D03-E7AD-4F8C-AB3D-E661451C05FF}"/>
              </a:ext>
            </a:extLst>
          </p:cNvPr>
          <p:cNvSpPr txBox="1"/>
          <p:nvPr/>
        </p:nvSpPr>
        <p:spPr>
          <a:xfrm>
            <a:off x="8602461" y="1358283"/>
            <a:ext cx="3029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1" i="0" dirty="0">
                <a:solidFill>
                  <a:srgbClr val="222222"/>
                </a:solidFill>
                <a:effectLst/>
                <a:latin typeface="Iropke Batang"/>
              </a:rPr>
              <a:t>포인터 레지스터</a:t>
            </a:r>
            <a:endParaRPr lang="en-US" altLang="ko-KR" b="1" i="0" dirty="0">
              <a:solidFill>
                <a:srgbClr val="222222"/>
              </a:solidFill>
              <a:effectLst/>
              <a:latin typeface="Iropke Batang"/>
            </a:endParaRPr>
          </a:p>
          <a:p>
            <a:pPr algn="l"/>
            <a:endParaRPr lang="en-US" altLang="ko-KR" b="1" dirty="0">
              <a:solidFill>
                <a:srgbClr val="222222"/>
              </a:solidFill>
              <a:latin typeface="Iropke Batang"/>
            </a:endParaRPr>
          </a:p>
          <a:p>
            <a:pPr algn="l"/>
            <a:r>
              <a:rPr lang="en-US" altLang="ko-KR" b="1" i="0" dirty="0">
                <a:solidFill>
                  <a:srgbClr val="222222"/>
                </a:solidFill>
                <a:effectLst/>
                <a:latin typeface="Iropke Batang"/>
              </a:rPr>
              <a:t>ESP :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Stack Pointer</a:t>
            </a:r>
            <a:r>
              <a:rPr lang="en-US" altLang="ko-KR" dirty="0">
                <a:solidFill>
                  <a:srgbClr val="222222"/>
                </a:solidFill>
                <a:latin typeface="Iropke Batang"/>
              </a:rPr>
              <a:t>,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 가장 최근에 저장된 공간의 주소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(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스택의 최종점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를 저장하는 레지스터입니다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.</a:t>
            </a:r>
          </a:p>
          <a:p>
            <a:pPr algn="l"/>
            <a:r>
              <a:rPr lang="en-US" altLang="ko-KR" b="1" i="0" dirty="0">
                <a:solidFill>
                  <a:srgbClr val="222222"/>
                </a:solidFill>
                <a:effectLst/>
                <a:latin typeface="Iropke Batang"/>
              </a:rPr>
              <a:t>EBP :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 베이스 포인터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. Stack Pointer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의 기준점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(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바닥 부분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Iropke Batang"/>
              </a:rPr>
              <a:t>을 저장하는 레지스터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Iropke Batang"/>
              </a:rPr>
              <a:t>,</a:t>
            </a:r>
          </a:p>
          <a:p>
            <a:pPr algn="l"/>
            <a:r>
              <a:rPr lang="en-US" altLang="ko-KR" dirty="0">
                <a:solidFill>
                  <a:srgbClr val="222222"/>
                </a:solidFill>
                <a:latin typeface="Iropke Batang"/>
              </a:rPr>
              <a:t>Ex) </a:t>
            </a:r>
            <a:r>
              <a:rPr lang="ko-KR" altLang="en-US" dirty="0">
                <a:solidFill>
                  <a:srgbClr val="222222"/>
                </a:solidFill>
                <a:latin typeface="Iropke Batang"/>
              </a:rPr>
              <a:t>함수 </a:t>
            </a:r>
            <a:r>
              <a:rPr lang="ko-KR" altLang="en-US" dirty="0" err="1">
                <a:solidFill>
                  <a:srgbClr val="222222"/>
                </a:solidFill>
                <a:latin typeface="Iropke Batang"/>
              </a:rPr>
              <a:t>호출시</a:t>
            </a:r>
            <a:r>
              <a:rPr lang="ko-KR" altLang="en-US" dirty="0">
                <a:solidFill>
                  <a:srgbClr val="222222"/>
                </a:solidFill>
                <a:latin typeface="Iropke Batang"/>
              </a:rPr>
              <a:t> 그 순간의 </a:t>
            </a:r>
            <a:r>
              <a:rPr lang="en-US" altLang="ko-KR" dirty="0" err="1">
                <a:solidFill>
                  <a:srgbClr val="222222"/>
                </a:solidFill>
                <a:latin typeface="Iropke Batang"/>
              </a:rPr>
              <a:t>esp</a:t>
            </a:r>
            <a:r>
              <a:rPr lang="ko-KR" altLang="en-US" dirty="0">
                <a:solidFill>
                  <a:srgbClr val="222222"/>
                </a:solidFill>
                <a:latin typeface="Iropke Batang"/>
              </a:rPr>
              <a:t>를 저장하고 반환 전 </a:t>
            </a:r>
            <a:r>
              <a:rPr lang="en-US" altLang="ko-KR" dirty="0">
                <a:solidFill>
                  <a:srgbClr val="222222"/>
                </a:solidFill>
                <a:latin typeface="Iropke Batang"/>
              </a:rPr>
              <a:t>ESP</a:t>
            </a:r>
            <a:r>
              <a:rPr lang="ko-KR" altLang="en-US" dirty="0">
                <a:solidFill>
                  <a:srgbClr val="222222"/>
                </a:solidFill>
                <a:latin typeface="Iropke Batang"/>
              </a:rPr>
              <a:t>에 값을 </a:t>
            </a:r>
            <a:r>
              <a:rPr lang="ko-KR" altLang="en-US" dirty="0" err="1">
                <a:solidFill>
                  <a:srgbClr val="222222"/>
                </a:solidFill>
                <a:latin typeface="Iropke Batang"/>
              </a:rPr>
              <a:t>되돌려줌</a:t>
            </a:r>
            <a:r>
              <a:rPr lang="en-US" altLang="ko-KR" dirty="0">
                <a:solidFill>
                  <a:srgbClr val="222222"/>
                </a:solidFill>
                <a:latin typeface="Iropke Batang"/>
              </a:rPr>
              <a:t>.</a:t>
            </a:r>
            <a:endParaRPr lang="en-US" altLang="ko-KR" b="0" i="0" dirty="0">
              <a:solidFill>
                <a:srgbClr val="222222"/>
              </a:solidFill>
              <a:effectLst/>
              <a:latin typeface="Iropke Batang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FD9E8-3D5B-4365-98C2-401F6BFD8EE8}"/>
              </a:ext>
            </a:extLst>
          </p:cNvPr>
          <p:cNvSpPr txBox="1"/>
          <p:nvPr/>
        </p:nvSpPr>
        <p:spPr>
          <a:xfrm>
            <a:off x="5953539" y="5314312"/>
            <a:ext cx="61291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333333"/>
                </a:solidFill>
                <a:effectLst/>
                <a:latin typeface="Iropke Batang"/>
              </a:rPr>
              <a:t>상태 레지스터</a:t>
            </a:r>
            <a:endParaRPr lang="en-US" altLang="ko-KR" b="1" i="0" dirty="0">
              <a:solidFill>
                <a:srgbClr val="333333"/>
              </a:solidFill>
              <a:effectLst/>
              <a:latin typeface="Iropke Batang"/>
            </a:endParaRPr>
          </a:p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Iropke Batang"/>
              </a:rPr>
              <a:t>EIP :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ropke Batang"/>
              </a:rPr>
              <a:t> 다음에 실행할 명령어의 주소를 가지고 있는 레지</a:t>
            </a:r>
            <a:r>
              <a:rPr lang="ko-KR" altLang="en-US" dirty="0">
                <a:solidFill>
                  <a:srgbClr val="333333"/>
                </a:solidFill>
                <a:latin typeface="Iropke Batang"/>
              </a:rPr>
              <a:t>스터</a:t>
            </a:r>
            <a:endParaRPr lang="en-US" altLang="ko-KR" dirty="0">
              <a:solidFill>
                <a:srgbClr val="333333"/>
              </a:solidFill>
              <a:latin typeface="Iropke Batang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Iropke Batang"/>
              </a:rPr>
              <a:t>       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Iropke Batang"/>
              </a:rPr>
              <a:t>현재 실행하고 있는 명령어가 종료되면 이 레지스터에 있는 명령어를 실행</a:t>
            </a:r>
            <a:endParaRPr lang="ko-KR" altLang="en-US" b="0" i="0" dirty="0">
              <a:solidFill>
                <a:srgbClr val="222222"/>
              </a:solidFill>
              <a:effectLst/>
              <a:latin typeface="Iropke Batang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FB3B375-DB1F-4FF4-B38C-C5AF7200F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202515"/>
              </p:ext>
            </p:extLst>
          </p:nvPr>
        </p:nvGraphicFramePr>
        <p:xfrm>
          <a:off x="580596" y="5468173"/>
          <a:ext cx="4425123" cy="365760"/>
        </p:xfrm>
        <a:graphic>
          <a:graphicData uri="http://schemas.openxmlformats.org/drawingml/2006/table">
            <a:tbl>
              <a:tblPr/>
              <a:tblGrid>
                <a:gridCol w="4425123">
                  <a:extLst>
                    <a:ext uri="{9D8B030D-6E8A-4147-A177-3AD203B41FA5}">
                      <a16:colId xmlns:a16="http://schemas.microsoft.com/office/drawing/2014/main" val="28425045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EIP</a:t>
                      </a:r>
                      <a:endParaRPr lang="ko-KR" altLang="en-US" b="1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695532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FD77434-1453-47DF-9AF4-4DE44F2E897C}"/>
              </a:ext>
            </a:extLst>
          </p:cNvPr>
          <p:cNvCxnSpPr/>
          <p:nvPr/>
        </p:nvCxnSpPr>
        <p:spPr>
          <a:xfrm flipV="1">
            <a:off x="7013359" y="2965142"/>
            <a:ext cx="994299" cy="46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C6A43B6-9866-4AF8-B982-632D5AA095E1}"/>
              </a:ext>
            </a:extLst>
          </p:cNvPr>
          <p:cNvCxnSpPr>
            <a:cxnSpLocks/>
          </p:cNvCxnSpPr>
          <p:nvPr/>
        </p:nvCxnSpPr>
        <p:spPr>
          <a:xfrm flipV="1">
            <a:off x="6960093" y="2965142"/>
            <a:ext cx="1047565" cy="1580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09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33105-01B0-49D6-9D89-2DA75164E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명령어</a:t>
            </a:r>
          </a:p>
        </p:txBody>
      </p:sp>
      <p:pic>
        <p:nvPicPr>
          <p:cNvPr id="2050" name="Picture 2" descr="어셈블리어(Assembly) 기초">
            <a:extLst>
              <a:ext uri="{FF2B5EF4-FFF2-40B4-BE49-F238E27FC236}">
                <a16:creationId xmlns:a16="http://schemas.microsoft.com/office/drawing/2014/main" id="{468FB1DF-419A-4504-823F-2898C9BB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56" y="1174211"/>
            <a:ext cx="6286500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55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29AD3-6CC3-4538-A03B-94B0081D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어셈블리어 예시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44F645-E8D4-4ED2-9C6F-4B83B2C61D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" t="241"/>
          <a:stretch/>
        </p:blipFill>
        <p:spPr bwMode="auto">
          <a:xfrm>
            <a:off x="781234" y="1219778"/>
            <a:ext cx="4303265" cy="441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8F7FF8-F7A6-44A5-83A9-3DC7A6D058FE}"/>
              </a:ext>
            </a:extLst>
          </p:cNvPr>
          <p:cNvSpPr txBox="1"/>
          <p:nvPr/>
        </p:nvSpPr>
        <p:spPr>
          <a:xfrm>
            <a:off x="5723692" y="1640936"/>
            <a:ext cx="31426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a,b,sum,sub,mul,div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scanf</a:t>
            </a:r>
            <a:r>
              <a:rPr lang="en-US" altLang="ko-KR" dirty="0"/>
              <a:t>(“%d %d”, &amp;</a:t>
            </a:r>
            <a:r>
              <a:rPr lang="en-US" altLang="ko-KR" dirty="0" err="1"/>
              <a:t>a,&amp;b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sum= </a:t>
            </a:r>
            <a:r>
              <a:rPr lang="en-US" altLang="ko-KR" dirty="0" err="1"/>
              <a:t>a+b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sub = a – b;</a:t>
            </a:r>
          </a:p>
          <a:p>
            <a:endParaRPr lang="en-US" altLang="ko-KR" dirty="0"/>
          </a:p>
          <a:p>
            <a:r>
              <a:rPr lang="en-US" altLang="ko-KR" dirty="0" err="1"/>
              <a:t>mul</a:t>
            </a:r>
            <a:r>
              <a:rPr lang="en-US" altLang="ko-KR" dirty="0"/>
              <a:t> =a x b;</a:t>
            </a:r>
          </a:p>
          <a:p>
            <a:endParaRPr lang="en-US" altLang="ko-KR" dirty="0"/>
          </a:p>
          <a:p>
            <a:r>
              <a:rPr lang="en-US" altLang="ko-KR" dirty="0"/>
              <a:t>div = a / b;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FCCBC8-5A86-4E62-AC94-FBC735CC0EA1}"/>
              </a:ext>
            </a:extLst>
          </p:cNvPr>
          <p:cNvCxnSpPr/>
          <p:nvPr/>
        </p:nvCxnSpPr>
        <p:spPr>
          <a:xfrm>
            <a:off x="1420427" y="2947386"/>
            <a:ext cx="1331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56EF81-BD62-49A2-9EC9-F2B4CBDFCDF0}"/>
              </a:ext>
            </a:extLst>
          </p:cNvPr>
          <p:cNvCxnSpPr/>
          <p:nvPr/>
        </p:nvCxnSpPr>
        <p:spPr>
          <a:xfrm>
            <a:off x="1420427" y="3499282"/>
            <a:ext cx="1331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937BA88-EEA3-45F6-8DE1-5C2D6F77CF49}"/>
              </a:ext>
            </a:extLst>
          </p:cNvPr>
          <p:cNvCxnSpPr/>
          <p:nvPr/>
        </p:nvCxnSpPr>
        <p:spPr>
          <a:xfrm>
            <a:off x="1350885" y="4111841"/>
            <a:ext cx="1331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53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855A1-5167-4E73-A786-DD5E3586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함수호출 규약</a:t>
            </a:r>
            <a:r>
              <a:rPr lang="en-US" altLang="ko-KR" dirty="0"/>
              <a:t>- </a:t>
            </a:r>
            <a:r>
              <a:rPr lang="en-US" altLang="ko-KR" dirty="0" err="1"/>
              <a:t>cdecl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7875E7-E597-4784-9A04-4A919FE2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4700"/>
          </a:xfrm>
        </p:spPr>
        <p:txBody>
          <a:bodyPr>
            <a:noAutofit/>
          </a:bodyPr>
          <a:lstStyle/>
          <a:p>
            <a:r>
              <a:rPr lang="ko-KR" altLang="en-US" sz="1600" dirty="0"/>
              <a:t>스택을 사용해서 </a:t>
            </a:r>
            <a:r>
              <a:rPr lang="en-US" altLang="ko-KR" sz="1600" dirty="0"/>
              <a:t>push,</a:t>
            </a:r>
          </a:p>
          <a:p>
            <a:r>
              <a:rPr lang="en-US" altLang="ko-KR" sz="1600" dirty="0"/>
              <a:t>Caller </a:t>
            </a:r>
            <a:r>
              <a:rPr lang="ko-KR" altLang="en-US" sz="1600" dirty="0"/>
              <a:t>에서 스택 정리</a:t>
            </a:r>
            <a:r>
              <a:rPr lang="en-US" altLang="ko-KR" sz="1600" dirty="0"/>
              <a:t>!    </a:t>
            </a:r>
            <a:r>
              <a:rPr lang="en-US" altLang="ko-KR" sz="1600" dirty="0">
                <a:solidFill>
                  <a:srgbClr val="FF0000"/>
                </a:solidFill>
              </a:rPr>
              <a:t>* add </a:t>
            </a:r>
            <a:r>
              <a:rPr lang="en-US" altLang="ko-KR" sz="1600" dirty="0" err="1">
                <a:solidFill>
                  <a:srgbClr val="FF0000"/>
                </a:solidFill>
              </a:rPr>
              <a:t>esp</a:t>
            </a:r>
            <a:r>
              <a:rPr lang="en-US" altLang="ko-KR" sz="1600" dirty="0">
                <a:solidFill>
                  <a:srgbClr val="FF0000"/>
                </a:solidFill>
              </a:rPr>
              <a:t>, n  </a:t>
            </a:r>
            <a:r>
              <a:rPr lang="ko-KR" altLang="en-US" sz="1600" dirty="0">
                <a:solidFill>
                  <a:srgbClr val="FF0000"/>
                </a:solidFill>
              </a:rPr>
              <a:t>사용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l" latinLnBrk="1"/>
            <a:r>
              <a:rPr lang="en-US" altLang="ko-KR" sz="1600" i="0" dirty="0">
                <a:effectLst/>
              </a:rPr>
              <a:t>print()</a:t>
            </a:r>
            <a:r>
              <a:rPr lang="ko-KR" altLang="en-US" sz="1600" i="0" dirty="0">
                <a:effectLst/>
              </a:rPr>
              <a:t>함수와 같이 가변 길이 파라미터를 전달 가능</a:t>
            </a:r>
          </a:p>
          <a:p>
            <a:pPr marL="0" indent="0" algn="l" latinLnBrk="1">
              <a:buNone/>
            </a:pPr>
            <a:r>
              <a:rPr lang="ko-KR" altLang="en-US" sz="1600" dirty="0"/>
              <a:t>  </a:t>
            </a:r>
            <a:r>
              <a:rPr lang="en-US" altLang="ko-KR" sz="1600" i="0" dirty="0" err="1">
                <a:effectLst/>
              </a:rPr>
              <a:t>stdcall</a:t>
            </a:r>
            <a:r>
              <a:rPr lang="en-US" altLang="ko-KR" sz="1600" i="0" dirty="0">
                <a:effectLst/>
              </a:rPr>
              <a:t>, </a:t>
            </a:r>
            <a:r>
              <a:rPr lang="en-US" altLang="ko-KR" sz="1600" i="0" dirty="0" err="1">
                <a:effectLst/>
              </a:rPr>
              <a:t>fastcall</a:t>
            </a:r>
            <a:r>
              <a:rPr lang="ko-KR" altLang="en-US" sz="1600" i="0" dirty="0">
                <a:effectLst/>
              </a:rPr>
              <a:t>에서는 가변 길이 파라미터를 전달하는 기능을 구현하기 어렵다</a:t>
            </a:r>
            <a:r>
              <a:rPr lang="en-US" altLang="ko-KR" sz="1600" i="0" dirty="0">
                <a:effectLst/>
              </a:rPr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int function(int </a:t>
            </a:r>
            <a:r>
              <a:rPr lang="en-US" altLang="ko-KR" sz="1600" dirty="0" err="1"/>
              <a:t>a,int</a:t>
            </a:r>
            <a:r>
              <a:rPr lang="en-US" altLang="ko-KR" sz="1600" dirty="0"/>
              <a:t> b){</a:t>
            </a:r>
          </a:p>
          <a:p>
            <a:pPr marL="0" indent="0">
              <a:buNone/>
            </a:pPr>
            <a:r>
              <a:rPr lang="en-US" altLang="ko-KR" sz="1600" dirty="0"/>
              <a:t>     return </a:t>
            </a:r>
            <a:r>
              <a:rPr lang="en-US" altLang="ko-KR" sz="1600" dirty="0" err="1"/>
              <a:t>a+b</a:t>
            </a:r>
            <a:r>
              <a:rPr lang="en-US" altLang="ko-KR" sz="1600" dirty="0"/>
              <a:t>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  <a:p>
            <a:pPr marL="0" indent="0">
              <a:buNone/>
            </a:pPr>
            <a:r>
              <a:rPr lang="en-US" altLang="ko-KR" sz="1600" dirty="0"/>
              <a:t>int main(){</a:t>
            </a:r>
          </a:p>
          <a:p>
            <a:pPr marL="0" indent="0">
              <a:buNone/>
            </a:pPr>
            <a:r>
              <a:rPr lang="en-US" altLang="ko-KR" sz="1600" dirty="0"/>
              <a:t>    int x=function(1,2);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return 0;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15E05-5258-4A78-9558-41569803F060}"/>
              </a:ext>
            </a:extLst>
          </p:cNvPr>
          <p:cNvSpPr txBox="1"/>
          <p:nvPr/>
        </p:nvSpPr>
        <p:spPr>
          <a:xfrm>
            <a:off x="5295900" y="4752975"/>
            <a:ext cx="3486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  2</a:t>
            </a:r>
          </a:p>
          <a:p>
            <a:r>
              <a:rPr lang="en-US" altLang="ko-KR" dirty="0"/>
              <a:t>push  1 </a:t>
            </a:r>
          </a:p>
          <a:p>
            <a:r>
              <a:rPr lang="en-US" altLang="ko-KR" dirty="0"/>
              <a:t>call    function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add   </a:t>
            </a:r>
            <a:r>
              <a:rPr lang="en-US" altLang="ko-KR" dirty="0" err="1">
                <a:solidFill>
                  <a:srgbClr val="FF0000"/>
                </a:solidFill>
              </a:rPr>
              <a:t>esp</a:t>
            </a:r>
            <a:r>
              <a:rPr lang="en-US" altLang="ko-KR" dirty="0">
                <a:solidFill>
                  <a:srgbClr val="FF0000"/>
                </a:solidFill>
              </a:rPr>
              <a:t>, 8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생각 풍선: 구름 모양 6">
            <a:extLst>
              <a:ext uri="{FF2B5EF4-FFF2-40B4-BE49-F238E27FC236}">
                <a16:creationId xmlns:a16="http://schemas.microsoft.com/office/drawing/2014/main" id="{50ECA615-D663-43DB-9DC9-39AECC8D70F6}"/>
              </a:ext>
            </a:extLst>
          </p:cNvPr>
          <p:cNvSpPr/>
          <p:nvPr/>
        </p:nvSpPr>
        <p:spPr>
          <a:xfrm>
            <a:off x="8405532" y="627530"/>
            <a:ext cx="3114115" cy="1631576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함수 프롤로그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스택프레임</a:t>
            </a:r>
            <a:r>
              <a:rPr lang="ko-KR" altLang="en-US" sz="1400" dirty="0"/>
              <a:t>   생성</a:t>
            </a:r>
            <a:endParaRPr lang="en-US" altLang="ko-KR" sz="1400" dirty="0"/>
          </a:p>
          <a:p>
            <a:pPr algn="ctr"/>
            <a:endParaRPr lang="en-US" altLang="ko-KR" sz="1400" dirty="0"/>
          </a:p>
          <a:p>
            <a:pPr algn="ctr"/>
            <a:r>
              <a:rPr lang="ko-KR" altLang="en-US" sz="1400" dirty="0"/>
              <a:t>함수 에필로그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스택프레임</a:t>
            </a:r>
            <a:r>
              <a:rPr lang="ko-KR" altLang="en-US" sz="1400" dirty="0"/>
              <a:t> 제거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345768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583</Words>
  <Application>Microsoft Office PowerPoint</Application>
  <PresentationFormat>와이드스크린</PresentationFormat>
  <Paragraphs>127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AppleSDGothicNeo</vt:lpstr>
      <vt:lpstr>Iropke Batang</vt:lpstr>
      <vt:lpstr>맑은 고딕</vt:lpstr>
      <vt:lpstr>Arial</vt:lpstr>
      <vt:lpstr>CryptoCraft 테마</vt:lpstr>
      <vt:lpstr>제목 테마</vt:lpstr>
      <vt:lpstr>어셈블리어  </vt:lpstr>
      <vt:lpstr>PowerPoint 프레젠테이션</vt:lpstr>
      <vt:lpstr>어셈블리어</vt:lpstr>
      <vt:lpstr>레지스터</vt:lpstr>
      <vt:lpstr>레지스터</vt:lpstr>
      <vt:lpstr>레지스터</vt:lpstr>
      <vt:lpstr>기초 명령어</vt:lpstr>
      <vt:lpstr>어셈블리어 예시</vt:lpstr>
      <vt:lpstr>함수호출 규약- cdecl</vt:lpstr>
      <vt:lpstr>함수호출 규약- stdcall </vt:lpstr>
      <vt:lpstr>함수호출 규약- fastcall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 유진</cp:lastModifiedBy>
  <cp:revision>44</cp:revision>
  <dcterms:created xsi:type="dcterms:W3CDTF">2019-03-05T04:29:07Z</dcterms:created>
  <dcterms:modified xsi:type="dcterms:W3CDTF">2022-01-02T11:21:15Z</dcterms:modified>
</cp:coreProperties>
</file>