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9" r:id="rId2"/>
    <p:sldId id="334" r:id="rId3"/>
    <p:sldId id="384" r:id="rId4"/>
    <p:sldId id="388" r:id="rId5"/>
    <p:sldId id="390" r:id="rId6"/>
    <p:sldId id="391" r:id="rId7"/>
    <p:sldId id="389" r:id="rId8"/>
    <p:sldId id="392" r:id="rId9"/>
    <p:sldId id="393" r:id="rId10"/>
    <p:sldId id="394" r:id="rId11"/>
    <p:sldId id="395" r:id="rId12"/>
    <p:sldId id="274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CEC5F-742A-A942-8CD9-9299811DDB56}" type="datetimeFigureOut">
              <a:rPr kumimoji="1" lang="ko-Kore-KR" altLang="en-US" smtClean="0"/>
              <a:t>2020. 6. 21.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40AEC-5F98-5547-B107-5AE86A6A2D3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81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7BD50-8F50-9442-AF76-D31C61B8FF8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683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6CC11-7DAD-4D45-AAE0-1EE2444C4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974DEB-E98A-C245-9723-1630BCBD3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36AAD-4A18-2549-B99E-6F41E306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21CE-5712-704A-A11A-AD22E9481BEB}" type="datetimeFigureOut">
              <a:rPr kumimoji="1" lang="ko-Kore-KR" altLang="en-US" smtClean="0"/>
              <a:t>2020. 6. 21.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7E32E-AAC6-8544-9923-F0F8D1D6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0A77B-A9E0-774C-8FEB-C8EB6BC2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56A4-C13C-D840-B0AA-93524440B4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356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0B5A0-F749-B745-B462-9CCF808A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DE8F4E-EBBE-7947-ACBA-2A6274979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D6313-61CE-0D4A-93FC-CD0E282A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21CE-5712-704A-A11A-AD22E9481BEB}" type="datetimeFigureOut">
              <a:rPr kumimoji="1" lang="ko-Kore-KR" altLang="en-US" smtClean="0"/>
              <a:t>2020. 6. 21.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2AFDC-3075-E847-85F7-97F0B70D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C7D19-188C-2F48-9152-260D809A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56A4-C13C-D840-B0AA-93524440B4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986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1147B8-4132-5549-8525-EBD49D738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820498-5583-7E48-A1F2-A872B6904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3FC0E-4982-444B-8688-AF7E686E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21CE-5712-704A-A11A-AD22E9481BEB}" type="datetimeFigureOut">
              <a:rPr kumimoji="1" lang="ko-Kore-KR" altLang="en-US" smtClean="0"/>
              <a:t>2020. 6. 21.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C0792-00C5-4D47-896A-56BC4B3D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B1EAA-8B20-384F-8675-4E6D69CF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56A4-C13C-D840-B0AA-93524440B4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6235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28014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10962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86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6EB6C-A04E-6B40-A184-8095F0E5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D1CFD-7A50-984F-8A9B-A6B6FE84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79827-6898-E54C-8871-7830E0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21CE-5712-704A-A11A-AD22E9481BEB}" type="datetimeFigureOut">
              <a:rPr kumimoji="1" lang="ko-Kore-KR" altLang="en-US" smtClean="0"/>
              <a:t>2020. 6. 21.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1AAA5-EB77-0E4C-9CF6-33105943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4FFA9-29F7-0848-9156-7D9DC50F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56A4-C13C-D840-B0AA-93524440B4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482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4E830-7FA5-1441-AF7C-53757646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85712-85C6-7A4C-AEB9-B45829005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9047-47B2-7542-B160-AEDB3334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21CE-5712-704A-A11A-AD22E9481BEB}" type="datetimeFigureOut">
              <a:rPr kumimoji="1" lang="ko-Kore-KR" altLang="en-US" smtClean="0"/>
              <a:t>2020. 6. 21.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189C7-32BA-984B-900C-216BFFD9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99D9D-9C53-104E-9079-7CCAFA18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56A4-C13C-D840-B0AA-93524440B4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009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3C286-FAF3-B144-9C39-D76268D9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67F4A-D851-2842-A04C-BB0C4AFD4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74951C-3240-8B4B-AEFA-64720FC40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43220-0A4C-9540-B567-AA419703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21CE-5712-704A-A11A-AD22E9481BEB}" type="datetimeFigureOut">
              <a:rPr kumimoji="1" lang="ko-Kore-KR" altLang="en-US" smtClean="0"/>
              <a:t>2020. 6. 21.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6DAEA-B161-394E-9BFF-4B8566AF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AB5CEA-52F7-9F44-ABC1-8AEB1F69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56A4-C13C-D840-B0AA-93524440B4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931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F72DC-C677-4842-8E24-CF308807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FE6AF-221E-7240-A2A7-F4B80F446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442DF9-9C95-2F47-950B-6C1EC85C5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73F065-35B7-8148-ACCE-577280146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EFD70D-5731-A947-8FA4-32D2CAAB1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0BDB3F-3D44-D649-A2A5-48461B43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21CE-5712-704A-A11A-AD22E9481BEB}" type="datetimeFigureOut">
              <a:rPr kumimoji="1" lang="ko-Kore-KR" altLang="en-US" smtClean="0"/>
              <a:t>2020. 6. 21.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C9AB91-ECA5-284D-B289-25605F3C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A73227-C623-4F4E-AB2E-034710C8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56A4-C13C-D840-B0AA-93524440B4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270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4B21F-FC46-DE4A-B0BA-F3E41617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5DF90F-F7DB-474F-96DA-B48FCF51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21CE-5712-704A-A11A-AD22E9481BEB}" type="datetimeFigureOut">
              <a:rPr kumimoji="1" lang="ko-Kore-KR" altLang="en-US" smtClean="0"/>
              <a:t>2020. 6. 21.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081EF3-8E20-6F48-80F8-CCA4F9DA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5DB39C-A767-0C49-8874-D9C416B5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56A4-C13C-D840-B0AA-93524440B4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108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0A2E41-8EC6-4A47-9009-22B7DB98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21CE-5712-704A-A11A-AD22E9481BEB}" type="datetimeFigureOut">
              <a:rPr kumimoji="1" lang="ko-Kore-KR" altLang="en-US" smtClean="0"/>
              <a:t>2020. 6. 21.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7BFB82-91DB-8F49-8FC5-37916E52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53BC03-BF85-BB43-BE30-AF66D50A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56A4-C13C-D840-B0AA-93524440B4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672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E6F26-57F3-B449-8385-CD9BFD5C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09D9F-7CCF-AA49-9508-E17D04E9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E2AE27-524C-DF47-8444-58B00054D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7C5F1-8663-4044-8B61-DEF9EEE7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21CE-5712-704A-A11A-AD22E9481BEB}" type="datetimeFigureOut">
              <a:rPr kumimoji="1" lang="ko-Kore-KR" altLang="en-US" smtClean="0"/>
              <a:t>2020. 6. 21.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C388EF-C77A-E345-8C9F-354583E0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0506E4-31CC-E74E-96DA-B95B8A5B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56A4-C13C-D840-B0AA-93524440B4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351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B8B3B-2236-E345-9ACE-D548BAFC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B9CCBD-9F9B-5842-85AC-1C357A0A0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CAB2BA-999C-D642-B906-BB6999956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80841-0F75-D945-9C8A-FD111866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21CE-5712-704A-A11A-AD22E9481BEB}" type="datetimeFigureOut">
              <a:rPr kumimoji="1" lang="ko-Kore-KR" altLang="en-US" smtClean="0"/>
              <a:t>2020. 6. 21.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91E6B8-6941-B047-A6E8-4AAD053F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BCA20-403A-E84C-9028-FE8AA0C3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D56A4-C13C-D840-B0AA-93524440B4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149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052043-F456-B14A-BF04-0326E4C1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2AFD2-F335-1147-AF79-B9803DF5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D1CA2-3BA5-5C4F-BEA7-E57B6CCE6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021CE-5712-704A-A11A-AD22E9481BEB}" type="datetimeFigureOut">
              <a:rPr kumimoji="1" lang="ko-Kore-KR" altLang="en-US" smtClean="0"/>
              <a:t>2020. 6. 21.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72DFD-2A10-1B4F-A56C-5E9CA188A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1C3A7-E596-A14D-B8E2-79D2D0DCF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D56A4-C13C-D840-B0AA-93524440B4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60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36.png"/><Relationship Id="rId10" Type="http://schemas.openxmlformats.org/officeDocument/2006/relationships/image" Target="../media/image22.png"/><Relationship Id="rId4" Type="http://schemas.openxmlformats.org/officeDocument/2006/relationships/image" Target="../media/image35.png"/><Relationship Id="rId9" Type="http://schemas.openxmlformats.org/officeDocument/2006/relationships/image" Target="../media/image21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894183"/>
            <a:ext cx="8403773" cy="2387600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LEA-128 Quantum implementation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4308055"/>
            <a:ext cx="8403774" cy="1655762"/>
          </a:xfrm>
        </p:spPr>
        <p:txBody>
          <a:bodyPr/>
          <a:lstStyle/>
          <a:p>
            <a:r>
              <a:rPr lang="ko-KR" altLang="en-US" dirty="0"/>
              <a:t>장경배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185BB-5EF8-2343-84C3-14F26206FBE8}"/>
              </a:ext>
            </a:extLst>
          </p:cNvPr>
          <p:cNvSpPr txBox="1"/>
          <p:nvPr/>
        </p:nvSpPr>
        <p:spPr>
          <a:xfrm>
            <a:off x="5766216" y="3806687"/>
            <a:ext cx="310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youtu.be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GbfHeHeYtYA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125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D6FC500-071E-304B-93E5-6578DCDB0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45" y="3810090"/>
            <a:ext cx="2938843" cy="25609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1A9136-09BB-CA44-95E6-23F5B1C1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128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128</a:t>
            </a:r>
            <a:r>
              <a:rPr lang="ko-KR" altLang="en-US" dirty="0"/>
              <a:t> </a:t>
            </a:r>
            <a:r>
              <a:rPr lang="en-US" altLang="ko-KR" dirty="0"/>
              <a:t>: Encryption Quantum implementation</a:t>
            </a:r>
            <a:r>
              <a:rPr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0E8E1F-56E7-C348-9214-6EA916343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30" y="1625698"/>
            <a:ext cx="6141385" cy="16220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FA21F6-5D09-FB4D-B493-7705811B7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310" y="1082534"/>
            <a:ext cx="1650714" cy="391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04D075-9E55-1345-977A-EC5F36600B46}"/>
              </a:ext>
            </a:extLst>
          </p:cNvPr>
          <p:cNvSpPr txBox="1"/>
          <p:nvPr/>
        </p:nvSpPr>
        <p:spPr>
          <a:xfrm>
            <a:off x="703062" y="1073634"/>
            <a:ext cx="482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for</a:t>
            </a:r>
            <a:endParaRPr kumimoji="1" lang="ko-Kore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6CB6F-EB4C-CE4F-9E48-3C078ACBE223}"/>
              </a:ext>
            </a:extLst>
          </p:cNvPr>
          <p:cNvSpPr txBox="1"/>
          <p:nvPr/>
        </p:nvSpPr>
        <p:spPr>
          <a:xfrm>
            <a:off x="3318272" y="1097795"/>
            <a:ext cx="162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 Round r = 24 )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0FBCAC-9954-CB47-9967-F56FB43B6532}"/>
              </a:ext>
            </a:extLst>
          </p:cNvPr>
          <p:cNvSpPr/>
          <p:nvPr/>
        </p:nvSpPr>
        <p:spPr>
          <a:xfrm>
            <a:off x="694919" y="1685688"/>
            <a:ext cx="6222129" cy="157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37951D-5F6E-EC4D-AB49-306D84D3E60D}"/>
              </a:ext>
            </a:extLst>
          </p:cNvPr>
          <p:cNvSpPr txBox="1"/>
          <p:nvPr/>
        </p:nvSpPr>
        <p:spPr>
          <a:xfrm>
            <a:off x="338646" y="1758180"/>
            <a:ext cx="354584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</a:p>
          <a:p>
            <a:endParaRPr kumimoji="1" lang="en-US" altLang="ko-KR" sz="500" dirty="0"/>
          </a:p>
          <a:p>
            <a:r>
              <a:rPr kumimoji="1" lang="en-US" altLang="ko-KR" dirty="0"/>
              <a:t>2</a:t>
            </a:r>
          </a:p>
          <a:p>
            <a:endParaRPr kumimoji="1" lang="en-US" altLang="ko-Kore-KR" sz="500" dirty="0"/>
          </a:p>
          <a:p>
            <a:r>
              <a:rPr kumimoji="1" lang="en-US" altLang="ko-Kore-KR" dirty="0"/>
              <a:t>1</a:t>
            </a:r>
          </a:p>
          <a:p>
            <a:endParaRPr kumimoji="1" lang="en-US" altLang="ko-Kore-KR" sz="500" dirty="0"/>
          </a:p>
          <a:p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F7780E-747F-D141-A1D6-2D966D34BEDA}"/>
              </a:ext>
            </a:extLst>
          </p:cNvPr>
          <p:cNvSpPr/>
          <p:nvPr/>
        </p:nvSpPr>
        <p:spPr>
          <a:xfrm>
            <a:off x="608404" y="3769341"/>
            <a:ext cx="6318677" cy="2658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E4C354-0C8C-4F4C-85E6-BA11C0E9A3F3}"/>
              </a:ext>
            </a:extLst>
          </p:cNvPr>
          <p:cNvSpPr/>
          <p:nvPr/>
        </p:nvSpPr>
        <p:spPr>
          <a:xfrm>
            <a:off x="2675945" y="1707282"/>
            <a:ext cx="1730043" cy="3566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69D3BCB-6BC4-424D-BC91-8AEAFF3222E6}"/>
              </a:ext>
            </a:extLst>
          </p:cNvPr>
          <p:cNvSpPr/>
          <p:nvPr/>
        </p:nvSpPr>
        <p:spPr>
          <a:xfrm>
            <a:off x="707868" y="4420569"/>
            <a:ext cx="3064877" cy="47465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BF0EA5-3884-874B-8506-3CA7615BCC06}"/>
              </a:ext>
            </a:extLst>
          </p:cNvPr>
          <p:cNvSpPr/>
          <p:nvPr/>
        </p:nvSpPr>
        <p:spPr>
          <a:xfrm>
            <a:off x="706155" y="3853779"/>
            <a:ext cx="3064877" cy="474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4C94F9-DB3F-A34D-A107-A7EF0F473C12}"/>
              </a:ext>
            </a:extLst>
          </p:cNvPr>
          <p:cNvSpPr/>
          <p:nvPr/>
        </p:nvSpPr>
        <p:spPr>
          <a:xfrm>
            <a:off x="710193" y="4954708"/>
            <a:ext cx="2786252" cy="32419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7876D7F-1AE8-BE43-82E2-60393BBA49D3}"/>
              </a:ext>
            </a:extLst>
          </p:cNvPr>
          <p:cNvSpPr/>
          <p:nvPr/>
        </p:nvSpPr>
        <p:spPr>
          <a:xfrm>
            <a:off x="4485221" y="1744163"/>
            <a:ext cx="311163" cy="29472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1A72D5-5942-2141-909E-E767D3E1F13A}"/>
              </a:ext>
            </a:extLst>
          </p:cNvPr>
          <p:cNvSpPr/>
          <p:nvPr/>
        </p:nvSpPr>
        <p:spPr>
          <a:xfrm>
            <a:off x="4878596" y="1727830"/>
            <a:ext cx="1730043" cy="3241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C6A4BE-4E9A-DD4C-88F9-3084181A5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304" y="3483583"/>
            <a:ext cx="3974393" cy="4100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70C3D7-1C97-CE46-8758-A86CBFD3260F}"/>
              </a:ext>
            </a:extLst>
          </p:cNvPr>
          <p:cNvSpPr txBox="1"/>
          <p:nvPr/>
        </p:nvSpPr>
        <p:spPr>
          <a:xfrm>
            <a:off x="7767263" y="32989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761FA70-37BA-C746-9C2E-DDB758E80B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7304" y="4068219"/>
            <a:ext cx="1409700" cy="698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EF0E219-F4AD-BC47-BE18-BB3EDCA74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5477" y="5059764"/>
            <a:ext cx="1397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7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A9136-09BB-CA44-95E6-23F5B1C1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128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128</a:t>
            </a:r>
            <a:r>
              <a:rPr lang="ko-KR" altLang="en-US" dirty="0"/>
              <a:t> </a:t>
            </a:r>
            <a:r>
              <a:rPr lang="en-US" altLang="ko-KR" dirty="0"/>
              <a:t>: Encryption Quantum implementation</a:t>
            </a:r>
            <a:r>
              <a:rPr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0E8E1F-56E7-C348-9214-6EA916343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30" y="1625698"/>
            <a:ext cx="6141385" cy="16220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FA21F6-5D09-FB4D-B493-7705811B7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10" y="1082534"/>
            <a:ext cx="1650714" cy="391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04D075-9E55-1345-977A-EC5F36600B46}"/>
              </a:ext>
            </a:extLst>
          </p:cNvPr>
          <p:cNvSpPr txBox="1"/>
          <p:nvPr/>
        </p:nvSpPr>
        <p:spPr>
          <a:xfrm>
            <a:off x="703062" y="1073634"/>
            <a:ext cx="482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for</a:t>
            </a:r>
            <a:endParaRPr kumimoji="1" lang="ko-Kore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6CB6F-EB4C-CE4F-9E48-3C078ACBE223}"/>
              </a:ext>
            </a:extLst>
          </p:cNvPr>
          <p:cNvSpPr txBox="1"/>
          <p:nvPr/>
        </p:nvSpPr>
        <p:spPr>
          <a:xfrm>
            <a:off x="3318272" y="1097795"/>
            <a:ext cx="162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 Round r = 24 )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0FBCAC-9954-CB47-9967-F56FB43B6532}"/>
              </a:ext>
            </a:extLst>
          </p:cNvPr>
          <p:cNvSpPr/>
          <p:nvPr/>
        </p:nvSpPr>
        <p:spPr>
          <a:xfrm>
            <a:off x="694919" y="1685688"/>
            <a:ext cx="6222129" cy="157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37951D-5F6E-EC4D-AB49-306D84D3E60D}"/>
              </a:ext>
            </a:extLst>
          </p:cNvPr>
          <p:cNvSpPr txBox="1"/>
          <p:nvPr/>
        </p:nvSpPr>
        <p:spPr>
          <a:xfrm>
            <a:off x="338646" y="1758180"/>
            <a:ext cx="354584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</a:p>
          <a:p>
            <a:endParaRPr kumimoji="1" lang="en-US" altLang="ko-KR" sz="500" dirty="0"/>
          </a:p>
          <a:p>
            <a:r>
              <a:rPr kumimoji="1" lang="en-US" altLang="ko-KR" dirty="0"/>
              <a:t>2</a:t>
            </a:r>
          </a:p>
          <a:p>
            <a:endParaRPr kumimoji="1" lang="en-US" altLang="ko-Kore-KR" sz="500" dirty="0"/>
          </a:p>
          <a:p>
            <a:r>
              <a:rPr kumimoji="1" lang="en-US" altLang="ko-Kore-KR" dirty="0"/>
              <a:t>1</a:t>
            </a:r>
          </a:p>
          <a:p>
            <a:endParaRPr kumimoji="1" lang="en-US" altLang="ko-Kore-KR" sz="500" dirty="0"/>
          </a:p>
          <a:p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BF0EA5-3884-874B-8506-3CA7615BCC06}"/>
              </a:ext>
            </a:extLst>
          </p:cNvPr>
          <p:cNvSpPr/>
          <p:nvPr/>
        </p:nvSpPr>
        <p:spPr>
          <a:xfrm>
            <a:off x="678972" y="2795341"/>
            <a:ext cx="1903047" cy="4315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68AF0F-9FA5-6648-A2A8-A926B598E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30" y="4154095"/>
            <a:ext cx="1473200" cy="355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706A76-895C-FB47-9A6B-C568C52A9210}"/>
              </a:ext>
            </a:extLst>
          </p:cNvPr>
          <p:cNvSpPr txBox="1"/>
          <p:nvPr/>
        </p:nvSpPr>
        <p:spPr>
          <a:xfrm>
            <a:off x="678972" y="3634052"/>
            <a:ext cx="554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Step 3 </a:t>
            </a:r>
            <a:r>
              <a:rPr kumimoji="1" lang="ko-KR" altLang="en-US" dirty="0"/>
              <a:t>에서</a:t>
            </a:r>
            <a:r>
              <a:rPr kumimoji="1" lang="en-US" altLang="ko-KR" dirty="0"/>
              <a:t>	   </a:t>
            </a:r>
            <a:r>
              <a:rPr kumimoji="1" lang="ko-KR" altLang="en-US" dirty="0"/>
              <a:t>에 대해 </a:t>
            </a:r>
            <a:r>
              <a:rPr kumimoji="1" lang="en-US" altLang="ko-KR" dirty="0"/>
              <a:t>Reverse </a:t>
            </a:r>
            <a:r>
              <a:rPr kumimoji="1" lang="ko-KR" altLang="en-US" dirty="0"/>
              <a:t>연산을 해 주었음 </a:t>
            </a:r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64E3532-1E6B-BD49-8B3A-83A9D0DDE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120" y="3620652"/>
            <a:ext cx="577273" cy="34636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F2947F0-28A3-5649-BA24-2C9C239C7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147" y="4934420"/>
            <a:ext cx="849211" cy="3339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CBA9891-9B1C-4E48-BE87-F77BB1C9E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649" y="4953503"/>
            <a:ext cx="562960" cy="3148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6411788-AD99-A64E-ABDA-4987E06B6C53}"/>
              </a:ext>
            </a:extLst>
          </p:cNvPr>
          <p:cNvSpPr txBox="1"/>
          <p:nvPr/>
        </p:nvSpPr>
        <p:spPr>
          <a:xfrm>
            <a:off x="1681518" y="49167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=</a:t>
            </a:r>
            <a:endParaRPr kumimoji="1" lang="ko-Kore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BAC13A3-C97B-3649-9574-C67CA5F045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748" y="5315213"/>
            <a:ext cx="812227" cy="32331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F3BAECD-03B0-D744-B547-025A4EE96912}"/>
              </a:ext>
            </a:extLst>
          </p:cNvPr>
          <p:cNvSpPr txBox="1"/>
          <p:nvPr/>
        </p:nvSpPr>
        <p:spPr>
          <a:xfrm>
            <a:off x="1681518" y="52922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=</a:t>
            </a:r>
            <a:endParaRPr kumimoji="1" lang="ko-Kore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3945B7F-4077-8249-9B5A-DE031378B1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0197" y="5322482"/>
            <a:ext cx="563828" cy="32094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E1C6A71-6963-2047-9666-BDFF08D812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321" y="5668407"/>
            <a:ext cx="858754" cy="3729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54329DB-3487-7C4B-A55F-BFF840069E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6225" y="5705501"/>
            <a:ext cx="555153" cy="31227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7583DCB-0782-AC4A-8857-86744550F9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554" y="6037968"/>
            <a:ext cx="858754" cy="36431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9DC1E60-CC34-5046-AA26-D285085B1B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6573" y="6092939"/>
            <a:ext cx="563828" cy="31227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70B0DD4-1C73-A947-A3DB-38562C05D96E}"/>
              </a:ext>
            </a:extLst>
          </p:cNvPr>
          <p:cNvSpPr txBox="1"/>
          <p:nvPr/>
        </p:nvSpPr>
        <p:spPr>
          <a:xfrm>
            <a:off x="1686491" y="56615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=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CF8D7A-7419-914C-9C15-CE58D1E7454C}"/>
              </a:ext>
            </a:extLst>
          </p:cNvPr>
          <p:cNvSpPr txBox="1"/>
          <p:nvPr/>
        </p:nvSpPr>
        <p:spPr>
          <a:xfrm>
            <a:off x="1687998" y="60488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=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92F1D7-86AE-2F48-BBEA-427356F024F0}"/>
              </a:ext>
            </a:extLst>
          </p:cNvPr>
          <p:cNvSpPr/>
          <p:nvPr/>
        </p:nvSpPr>
        <p:spPr>
          <a:xfrm>
            <a:off x="744956" y="4898939"/>
            <a:ext cx="1834179" cy="1537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54AE95-78D8-944F-BA4B-4553D43B816F}"/>
                  </a:ext>
                </a:extLst>
              </p:cNvPr>
              <p:cNvSpPr txBox="1"/>
              <p:nvPr/>
            </p:nvSpPr>
            <p:spPr>
              <a:xfrm>
                <a:off x="2656393" y="6064410"/>
                <a:ext cx="7509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dirty="0"/>
                  <a:t>다음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Round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1 </a:t>
                </a:r>
                <a:r>
                  <a:rPr kumimoji="1" lang="ko-KR" altLang="en-US" dirty="0"/>
                  <a:t>은 이 상태로 진행하고 사전에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𝑅𝐾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에 대한 </a:t>
                </a:r>
                <a:r>
                  <a:rPr kumimoji="1" lang="en-US" altLang="ko-KR" dirty="0"/>
                  <a:t>Key Schedule </a:t>
                </a:r>
                <a:r>
                  <a:rPr kumimoji="1" lang="ko-KR" altLang="en-US" dirty="0"/>
                  <a:t>수행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54AE95-78D8-944F-BA4B-4553D43B8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393" y="6064410"/>
                <a:ext cx="7509813" cy="369332"/>
              </a:xfrm>
              <a:prstGeom prst="rect">
                <a:avLst/>
              </a:prstGeom>
              <a:blipFill>
                <a:blip r:embed="rId14"/>
                <a:stretch>
                  <a:fillRect l="-676" t="-10000" r="-50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9BABF18-F063-404C-8273-38C36D6DE04E}"/>
              </a:ext>
            </a:extLst>
          </p:cNvPr>
          <p:cNvSpPr txBox="1"/>
          <p:nvPr/>
        </p:nvSpPr>
        <p:spPr>
          <a:xfrm>
            <a:off x="744795" y="4491212"/>
            <a:ext cx="129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Round 0 </a:t>
            </a:r>
            <a:r>
              <a:rPr kumimoji="1" lang="ko-KR" altLang="en-US" dirty="0"/>
              <a:t> 끝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60B44-B31B-5541-9D77-C396CAB3D3EA}"/>
              </a:ext>
            </a:extLst>
          </p:cNvPr>
          <p:cNvSpPr txBox="1"/>
          <p:nvPr/>
        </p:nvSpPr>
        <p:spPr>
          <a:xfrm>
            <a:off x="1990471" y="4152432"/>
            <a:ext cx="6848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</a:t>
            </a: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31)</a:t>
            </a:r>
            <a:endParaRPr kumimoji="1" lang="ko-Kore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80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65E347-98C7-5D43-9E0C-9128AD8F110A}"/>
              </a:ext>
            </a:extLst>
          </p:cNvPr>
          <p:cNvSpPr/>
          <p:nvPr/>
        </p:nvSpPr>
        <p:spPr>
          <a:xfrm>
            <a:off x="3533422" y="1614311"/>
            <a:ext cx="5034845" cy="2359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35985-BFBD-AF4C-8F71-1DD0859D2939}"/>
              </a:ext>
            </a:extLst>
          </p:cNvPr>
          <p:cNvSpPr txBox="1"/>
          <p:nvPr/>
        </p:nvSpPr>
        <p:spPr>
          <a:xfrm>
            <a:off x="4400664" y="2794000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0330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</a:t>
            </a:r>
            <a:endParaRPr lang="en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2A842-CB52-4848-B61C-03F0178523CE}"/>
              </a:ext>
            </a:extLst>
          </p:cNvPr>
          <p:cNvSpPr txBox="1"/>
          <p:nvPr/>
        </p:nvSpPr>
        <p:spPr>
          <a:xfrm>
            <a:off x="626165" y="1411357"/>
            <a:ext cx="4491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ARX </a:t>
            </a:r>
            <a:r>
              <a:rPr kumimoji="1" lang="ko-KR" altLang="en-US" dirty="0"/>
              <a:t>연산으로 구성 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128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bit </a:t>
            </a:r>
            <a:r>
              <a:rPr kumimoji="1" lang="ko-KR" altLang="en-US" dirty="0" err="1"/>
              <a:t>블록암호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128,</a:t>
            </a:r>
            <a:r>
              <a:rPr kumimoji="1" lang="ko-KR" altLang="en-US" dirty="0"/>
              <a:t> </a:t>
            </a:r>
            <a:r>
              <a:rPr kumimoji="1" lang="en-US" altLang="ko-KR" dirty="0"/>
              <a:t>192,</a:t>
            </a:r>
            <a:r>
              <a:rPr kumimoji="1" lang="ko-KR" altLang="en-US" dirty="0"/>
              <a:t> </a:t>
            </a:r>
            <a:r>
              <a:rPr kumimoji="1" lang="en-US" altLang="ko-KR" dirty="0"/>
              <a:t>256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bit</a:t>
            </a:r>
            <a:r>
              <a:rPr kumimoji="1" lang="ko-KR" altLang="en-US" dirty="0"/>
              <a:t> 의 키 사이즈가 있음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4273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728A6-B722-9C4D-B9DF-6CE28EB4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128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128</a:t>
            </a:r>
            <a:r>
              <a:rPr lang="ko-KR" altLang="en-US" dirty="0"/>
              <a:t> </a:t>
            </a:r>
            <a:r>
              <a:rPr lang="en-US" altLang="ko-KR" dirty="0"/>
              <a:t>: Key Schedule</a:t>
            </a:r>
            <a:r>
              <a:rPr lang="ko-KR" altLang="en-US" dirty="0"/>
              <a:t> 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D16224-B4C1-674E-B30E-F20BE9B1E19C}"/>
                  </a:ext>
                </a:extLst>
              </p:cNvPr>
              <p:cNvSpPr txBox="1"/>
              <p:nvPr/>
            </p:nvSpPr>
            <p:spPr>
              <a:xfrm>
                <a:off x="368411" y="1069009"/>
                <a:ext cx="10117371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키 </a:t>
                </a:r>
                <a:r>
                  <a:rPr lang="ko-KR" altLang="en-US" dirty="0" err="1"/>
                  <a:t>스케쥴을</a:t>
                </a:r>
                <a:r>
                  <a:rPr lang="ko-KR" altLang="en-US" dirty="0"/>
                  <a:t> 수행하면 </a:t>
                </a:r>
                <a:r>
                  <a:rPr lang="en-US" altLang="ko-KR" dirty="0"/>
                  <a:t>192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bit </a:t>
                </a:r>
                <a:r>
                  <a:rPr lang="ko-KR" altLang="en-US" dirty="0"/>
                  <a:t>의 라운드 키 집합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생성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라운드 키를 생성하는 과정에 다음 </a:t>
                </a:r>
                <a:r>
                  <a:rPr lang="en-US" altLang="ko-KR" dirty="0"/>
                  <a:t>Constant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value</a:t>
                </a:r>
                <a:r>
                  <a:rPr lang="ko-KR" altLang="en-US" dirty="0"/>
                  <a:t> 사용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128 – bit </a:t>
                </a:r>
                <a:r>
                  <a:rPr lang="ko-KR" altLang="en-US" dirty="0"/>
                  <a:t>키</a:t>
                </a:r>
                <a:r>
                  <a:rPr lang="en-US" altLang="ko-KR" dirty="0"/>
                  <a:t>			</a:t>
                </a:r>
                <a:r>
                  <a:rPr lang="ko-KR" altLang="en-US" dirty="0"/>
                  <a:t>      </a:t>
                </a:r>
                <a:r>
                  <a:rPr lang="en-US" altLang="ko-KR" dirty="0"/>
                  <a:t>	</a:t>
                </a:r>
                <a:r>
                  <a:rPr lang="ko-KR" altLang="en-US" dirty="0"/>
                  <a:t> 로 키 </a:t>
                </a:r>
                <a:r>
                  <a:rPr lang="ko-KR" altLang="en-US" dirty="0" err="1"/>
                  <a:t>스케쥴링</a:t>
                </a:r>
                <a:r>
                  <a:rPr lang="ko-KR" altLang="en-US" dirty="0"/>
                  <a:t> 진행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 라운드 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	</a:t>
                </a:r>
                <a:r>
                  <a:rPr lang="ko-KR" altLang="en-US" dirty="0"/>
                  <a:t>           에 대해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다음과 같이 생성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D16224-B4C1-674E-B30E-F20BE9B1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11" y="1069009"/>
                <a:ext cx="10117371" cy="3693319"/>
              </a:xfrm>
              <a:prstGeom prst="rect">
                <a:avLst/>
              </a:prstGeom>
              <a:blipFill>
                <a:blip r:embed="rId2"/>
                <a:stretch>
                  <a:fillRect l="-376" t="-103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40F81E1-C56D-CE4B-81A8-880DBF10C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60" y="2082044"/>
            <a:ext cx="4788197" cy="1309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37107C-B6DB-9640-90E6-E33158EFD2F5}"/>
              </a:ext>
            </a:extLst>
          </p:cNvPr>
          <p:cNvSpPr txBox="1"/>
          <p:nvPr/>
        </p:nvSpPr>
        <p:spPr>
          <a:xfrm>
            <a:off x="6042990" y="2534479"/>
            <a:ext cx="282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ASCII</a:t>
            </a:r>
            <a:r>
              <a:rPr kumimoji="1" lang="ko-KR" altLang="en-US" dirty="0">
                <a:sym typeface="Wingdings" pitchFamily="2" charset="2"/>
              </a:rPr>
              <a:t> 코드로 </a:t>
            </a:r>
            <a:r>
              <a:rPr kumimoji="1" lang="en-US" altLang="ko-KR" dirty="0">
                <a:sym typeface="Wingdings" pitchFamily="2" charset="2"/>
              </a:rPr>
              <a:t>LEA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뜻함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2B90B8-BDBD-8741-BD72-C56BEFA91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590" y="3545929"/>
            <a:ext cx="3096715" cy="3556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2FFA5F-0366-E247-A80C-61B51E801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687" y="4091356"/>
            <a:ext cx="1171026" cy="3035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1E3025-19B5-5B4D-BB99-5CF43B7E6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260" y="4529519"/>
            <a:ext cx="4857592" cy="189099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83DA02-0D84-7F47-8E64-34059A08DB5D}"/>
              </a:ext>
            </a:extLst>
          </p:cNvPr>
          <p:cNvSpPr/>
          <p:nvPr/>
        </p:nvSpPr>
        <p:spPr>
          <a:xfrm>
            <a:off x="898260" y="2082044"/>
            <a:ext cx="4857592" cy="1346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FA5C9F-A3C2-0849-9BB3-E074B390B469}"/>
              </a:ext>
            </a:extLst>
          </p:cNvPr>
          <p:cNvSpPr/>
          <p:nvPr/>
        </p:nvSpPr>
        <p:spPr>
          <a:xfrm>
            <a:off x="893379" y="4485573"/>
            <a:ext cx="4857592" cy="1972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14D98A0-A230-3441-B2DF-F71492EE4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6831" y="3545929"/>
            <a:ext cx="4666758" cy="30359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7403746-DB38-DF49-BADF-38A6A9CEBC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03041" y="3528332"/>
            <a:ext cx="370627" cy="3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9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728A6-B722-9C4D-B9DF-6CE28EB4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128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128</a:t>
            </a:r>
            <a:r>
              <a:rPr lang="ko-KR" altLang="en-US" dirty="0"/>
              <a:t> </a:t>
            </a:r>
            <a:r>
              <a:rPr lang="en-US" altLang="ko-KR" dirty="0"/>
              <a:t>: Key Schedule</a:t>
            </a:r>
            <a:r>
              <a:rPr lang="ko-KR" altLang="en-US" dirty="0"/>
              <a:t> </a:t>
            </a:r>
            <a:r>
              <a:rPr lang="en-US" altLang="ko-KR" dirty="0"/>
              <a:t>Quantum implementation</a:t>
            </a:r>
            <a:r>
              <a:rPr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16224-B4C1-674E-B30E-F20BE9B1E19C}"/>
              </a:ext>
            </a:extLst>
          </p:cNvPr>
          <p:cNvSpPr txBox="1"/>
          <p:nvPr/>
        </p:nvSpPr>
        <p:spPr>
          <a:xfrm>
            <a:off x="411920" y="1253675"/>
            <a:ext cx="101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Keywords, Constant Value </a:t>
            </a:r>
            <a:r>
              <a:rPr lang="ko-KR" altLang="en-US" dirty="0" err="1"/>
              <a:t>큐빗</a:t>
            </a:r>
            <a:r>
              <a:rPr lang="ko-KR" altLang="en-US" dirty="0"/>
              <a:t> 할당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8FE941-6DE2-9B49-AFCE-4AF9F1C2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57" y="1796150"/>
            <a:ext cx="355600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4B9BCE-EF0B-CE4A-8862-34B164A5C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57" y="4465905"/>
            <a:ext cx="52959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728A6-B722-9C4D-B9DF-6CE28EB4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128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128</a:t>
            </a:r>
            <a:r>
              <a:rPr lang="ko-KR" altLang="en-US" dirty="0"/>
              <a:t> </a:t>
            </a:r>
            <a:r>
              <a:rPr lang="en-US" altLang="ko-KR" dirty="0"/>
              <a:t>: Key Schedule</a:t>
            </a:r>
            <a:r>
              <a:rPr lang="ko-KR" altLang="en-US" dirty="0"/>
              <a:t> </a:t>
            </a:r>
            <a:r>
              <a:rPr lang="en-US" altLang="ko-KR" dirty="0"/>
              <a:t>Quantum implementation</a:t>
            </a:r>
            <a:r>
              <a:rPr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A601E2-73FE-0947-A45E-67AB8DF1F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30" y="982485"/>
            <a:ext cx="5649001" cy="5667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CC557C-A207-E045-98E2-C7A5C32EF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442" y="2343078"/>
            <a:ext cx="4857592" cy="18909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E9EED1A-E08D-3C4C-8B3B-E86A6A857235}"/>
              </a:ext>
            </a:extLst>
          </p:cNvPr>
          <p:cNvSpPr/>
          <p:nvPr/>
        </p:nvSpPr>
        <p:spPr>
          <a:xfrm>
            <a:off x="4292561" y="2299132"/>
            <a:ext cx="4857592" cy="1972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51814B-3E2B-214B-9293-80315BBFA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974" y="1865707"/>
            <a:ext cx="1171026" cy="303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70857-A8C9-A84F-B099-DB7E53B4B7A4}"/>
              </a:ext>
            </a:extLst>
          </p:cNvPr>
          <p:cNvSpPr txBox="1"/>
          <p:nvPr/>
        </p:nvSpPr>
        <p:spPr>
          <a:xfrm>
            <a:off x="4363340" y="1832840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for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F3E519-A06F-7348-B054-64769420681E}"/>
              </a:ext>
            </a:extLst>
          </p:cNvPr>
          <p:cNvSpPr/>
          <p:nvPr/>
        </p:nvSpPr>
        <p:spPr>
          <a:xfrm>
            <a:off x="6701497" y="2362742"/>
            <a:ext cx="653227" cy="3411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9E4C90-0EDC-7942-A579-0D93867A9731}"/>
              </a:ext>
            </a:extLst>
          </p:cNvPr>
          <p:cNvSpPr/>
          <p:nvPr/>
        </p:nvSpPr>
        <p:spPr>
          <a:xfrm>
            <a:off x="660191" y="1356767"/>
            <a:ext cx="956391" cy="175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89DA8-3730-F049-9A2C-D960A7CE751A}"/>
              </a:ext>
            </a:extLst>
          </p:cNvPr>
          <p:cNvSpPr/>
          <p:nvPr/>
        </p:nvSpPr>
        <p:spPr>
          <a:xfrm>
            <a:off x="6435518" y="2399519"/>
            <a:ext cx="251847" cy="25629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487F58-0EBF-8D4D-96C6-D80E3739467D}"/>
              </a:ext>
            </a:extLst>
          </p:cNvPr>
          <p:cNvSpPr/>
          <p:nvPr/>
        </p:nvSpPr>
        <p:spPr>
          <a:xfrm>
            <a:off x="650359" y="1551484"/>
            <a:ext cx="2255121" cy="1750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94C208-38FD-2D45-99CC-8B97B30DDB50}"/>
              </a:ext>
            </a:extLst>
          </p:cNvPr>
          <p:cNvSpPr/>
          <p:nvPr/>
        </p:nvSpPr>
        <p:spPr>
          <a:xfrm>
            <a:off x="5207595" y="2372028"/>
            <a:ext cx="653227" cy="34112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0C1498-5729-BA42-BF7B-ECE98D845F5C}"/>
              </a:ext>
            </a:extLst>
          </p:cNvPr>
          <p:cNvSpPr/>
          <p:nvPr/>
        </p:nvSpPr>
        <p:spPr>
          <a:xfrm>
            <a:off x="626551" y="1853479"/>
            <a:ext cx="956391" cy="54939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171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D187B-E5DD-804A-AA79-6B00DB16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Add Function : Ripple Carry Addition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9877CC-6B0D-6F41-9B9D-1C3E675F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19" y="1189182"/>
            <a:ext cx="6673273" cy="44796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A2A096E-C241-3F46-BF5C-A3782CF62F45}"/>
              </a:ext>
            </a:extLst>
          </p:cNvPr>
          <p:cNvSpPr/>
          <p:nvPr/>
        </p:nvSpPr>
        <p:spPr>
          <a:xfrm>
            <a:off x="655381" y="1189183"/>
            <a:ext cx="6600825" cy="4479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271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A9136-09BB-CA44-95E6-23F5B1C1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128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128</a:t>
            </a:r>
            <a:r>
              <a:rPr lang="ko-KR" altLang="en-US" dirty="0"/>
              <a:t> </a:t>
            </a:r>
            <a:r>
              <a:rPr lang="en-US" altLang="ko-KR" dirty="0"/>
              <a:t>: Encryption Quantum implementation</a:t>
            </a:r>
            <a:r>
              <a:rPr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0E8E1F-56E7-C348-9214-6EA916343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8" y="1738716"/>
            <a:ext cx="6141385" cy="16220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FA21F6-5D09-FB4D-B493-7705811B7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08" y="1195552"/>
            <a:ext cx="1650714" cy="391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04D075-9E55-1345-977A-EC5F36600B46}"/>
              </a:ext>
            </a:extLst>
          </p:cNvPr>
          <p:cNvSpPr txBox="1"/>
          <p:nvPr/>
        </p:nvSpPr>
        <p:spPr>
          <a:xfrm>
            <a:off x="744160" y="1186652"/>
            <a:ext cx="482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for</a:t>
            </a:r>
            <a:endParaRPr kumimoji="1" lang="ko-Kore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6CB6F-EB4C-CE4F-9E48-3C078ACBE223}"/>
              </a:ext>
            </a:extLst>
          </p:cNvPr>
          <p:cNvSpPr txBox="1"/>
          <p:nvPr/>
        </p:nvSpPr>
        <p:spPr>
          <a:xfrm>
            <a:off x="3359370" y="1210813"/>
            <a:ext cx="162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 Round r = 24 )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0FBCAC-9954-CB47-9967-F56FB43B6532}"/>
              </a:ext>
            </a:extLst>
          </p:cNvPr>
          <p:cNvSpPr/>
          <p:nvPr/>
        </p:nvSpPr>
        <p:spPr>
          <a:xfrm>
            <a:off x="736017" y="1798706"/>
            <a:ext cx="6222129" cy="157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867559-3ADF-9446-8E39-FDA82CDBB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67" y="3770947"/>
            <a:ext cx="619256" cy="3253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924646-0DBE-FA42-97EF-E36B51B2D39D}"/>
              </a:ext>
            </a:extLst>
          </p:cNvPr>
          <p:cNvSpPr txBox="1"/>
          <p:nvPr/>
        </p:nvSpPr>
        <p:spPr>
          <a:xfrm>
            <a:off x="716222" y="3770947"/>
            <a:ext cx="9714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            의 값을 어디에 저장할지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                               는 값이 재사용 되지만            은</a:t>
            </a:r>
            <a:r>
              <a:rPr kumimoji="1" lang="en-US" altLang="ko-KR" dirty="0"/>
              <a:t> </a:t>
            </a:r>
            <a:r>
              <a:rPr kumimoji="1" lang="ko-KR" altLang="en-US" dirty="0"/>
              <a:t>재사용 되지 않음</a:t>
            </a:r>
            <a:endParaRPr kumimoji="1"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588078-F338-D846-A728-532C05D4F31C}"/>
              </a:ext>
            </a:extLst>
          </p:cNvPr>
          <p:cNvSpPr txBox="1"/>
          <p:nvPr/>
        </p:nvSpPr>
        <p:spPr>
          <a:xfrm>
            <a:off x="3983363" y="3764026"/>
            <a:ext cx="4427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    </a:t>
            </a:r>
            <a:r>
              <a:rPr kumimoji="1" lang="en-US" altLang="ko-Kore-KR" dirty="0"/>
              <a:t>Quantum </a:t>
            </a:r>
            <a:r>
              <a:rPr kumimoji="1" lang="ko-KR" altLang="en-US" dirty="0"/>
              <a:t>구현 시 값을 덮어씌울 수 없음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2E3C2A-FAA4-1F4D-9788-D595EDFE8D7E}"/>
              </a:ext>
            </a:extLst>
          </p:cNvPr>
          <p:cNvSpPr/>
          <p:nvPr/>
        </p:nvSpPr>
        <p:spPr>
          <a:xfrm>
            <a:off x="2837794" y="2193147"/>
            <a:ext cx="551244" cy="356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CC76F6-365A-FA4A-BE16-A685BF1BC777}"/>
              </a:ext>
            </a:extLst>
          </p:cNvPr>
          <p:cNvSpPr/>
          <p:nvPr/>
        </p:nvSpPr>
        <p:spPr>
          <a:xfrm>
            <a:off x="4937643" y="1815660"/>
            <a:ext cx="551244" cy="356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DF4396-74E3-9649-9C4F-A3489A313F15}"/>
              </a:ext>
            </a:extLst>
          </p:cNvPr>
          <p:cNvSpPr/>
          <p:nvPr/>
        </p:nvSpPr>
        <p:spPr>
          <a:xfrm>
            <a:off x="2795610" y="1820453"/>
            <a:ext cx="551244" cy="3566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963C8C-0C06-924F-BB55-C24D77FC62CB}"/>
              </a:ext>
            </a:extLst>
          </p:cNvPr>
          <p:cNvSpPr/>
          <p:nvPr/>
        </p:nvSpPr>
        <p:spPr>
          <a:xfrm>
            <a:off x="1964784" y="2923677"/>
            <a:ext cx="551244" cy="3566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7E7E22-2555-5445-80DD-1CE51BFC4DA6}"/>
              </a:ext>
            </a:extLst>
          </p:cNvPr>
          <p:cNvSpPr/>
          <p:nvPr/>
        </p:nvSpPr>
        <p:spPr>
          <a:xfrm>
            <a:off x="2837794" y="2565429"/>
            <a:ext cx="551244" cy="3566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B018295-CFFB-4C46-96AA-C7556AA8DC55}"/>
              </a:ext>
            </a:extLst>
          </p:cNvPr>
          <p:cNvSpPr/>
          <p:nvPr/>
        </p:nvSpPr>
        <p:spPr>
          <a:xfrm>
            <a:off x="4947475" y="2202979"/>
            <a:ext cx="551244" cy="3566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37951D-5F6E-EC4D-AB49-306D84D3E60D}"/>
              </a:ext>
            </a:extLst>
          </p:cNvPr>
          <p:cNvSpPr txBox="1"/>
          <p:nvPr/>
        </p:nvSpPr>
        <p:spPr>
          <a:xfrm>
            <a:off x="379744" y="1871198"/>
            <a:ext cx="354584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</a:p>
          <a:p>
            <a:endParaRPr kumimoji="1" lang="en-US" altLang="ko-KR" sz="500" dirty="0"/>
          </a:p>
          <a:p>
            <a:r>
              <a:rPr kumimoji="1" lang="en-US" altLang="ko-KR" dirty="0"/>
              <a:t>2</a:t>
            </a:r>
          </a:p>
          <a:p>
            <a:endParaRPr kumimoji="1" lang="en-US" altLang="ko-Kore-KR" sz="500" dirty="0"/>
          </a:p>
          <a:p>
            <a:r>
              <a:rPr kumimoji="1" lang="en-US" altLang="ko-Kore-KR" dirty="0"/>
              <a:t>1</a:t>
            </a:r>
          </a:p>
          <a:p>
            <a:endParaRPr kumimoji="1" lang="en-US" altLang="ko-Kore-KR" sz="500" dirty="0"/>
          </a:p>
          <a:p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E477AB7-5159-594B-8174-607E24232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474" y="4862502"/>
            <a:ext cx="849211" cy="33395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0921C24-7393-AC4D-A8C2-2FBB8210A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9976" y="4881585"/>
            <a:ext cx="562960" cy="31487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E675DE5-327F-9F46-8B60-9DAE4ABF8DDC}"/>
              </a:ext>
            </a:extLst>
          </p:cNvPr>
          <p:cNvSpPr txBox="1"/>
          <p:nvPr/>
        </p:nvSpPr>
        <p:spPr>
          <a:xfrm>
            <a:off x="1979845" y="48448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=</a:t>
            </a:r>
            <a:endParaRPr kumimoji="1" lang="ko-Kore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FB9E4AE-97CC-034E-BEA6-A3AE959590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075" y="5243295"/>
            <a:ext cx="812227" cy="32331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D7925C5-1676-AD4D-A4EA-B0B39FC8C13D}"/>
              </a:ext>
            </a:extLst>
          </p:cNvPr>
          <p:cNvSpPr txBox="1"/>
          <p:nvPr/>
        </p:nvSpPr>
        <p:spPr>
          <a:xfrm>
            <a:off x="1979845" y="52202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=</a:t>
            </a:r>
            <a:endParaRPr kumimoji="1" lang="ko-Kore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80C3DA8-9996-5248-89E8-1317FB0D6E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8524" y="5250564"/>
            <a:ext cx="563828" cy="32094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1BB9A07-AC1D-AA49-9554-B47541106A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8648" y="5596489"/>
            <a:ext cx="858754" cy="3729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18F3D53-6652-5141-A0CC-7A49F92BAC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4552" y="5633583"/>
            <a:ext cx="555153" cy="31227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63E4CD4-2DC1-5140-8B2A-A2B82FC25A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1881" y="5966050"/>
            <a:ext cx="858754" cy="36431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75092DF-381F-C746-AED6-C499503CF7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84900" y="6021021"/>
            <a:ext cx="563828" cy="31227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4B51A54-4551-734F-865C-4EDB138F2DCB}"/>
              </a:ext>
            </a:extLst>
          </p:cNvPr>
          <p:cNvSpPr txBox="1"/>
          <p:nvPr/>
        </p:nvSpPr>
        <p:spPr>
          <a:xfrm>
            <a:off x="1984818" y="55896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=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407FDD-9CCA-6246-9C52-369E289E0ACB}"/>
              </a:ext>
            </a:extLst>
          </p:cNvPr>
          <p:cNvSpPr txBox="1"/>
          <p:nvPr/>
        </p:nvSpPr>
        <p:spPr>
          <a:xfrm>
            <a:off x="1986325" y="59769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=</a:t>
            </a:r>
            <a:endParaRPr kumimoji="1" lang="ko-Kore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0BDC1F90-F4FC-C441-8D0A-9A73C9C4D7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1458" y="4370286"/>
            <a:ext cx="465974" cy="25807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7A97CE4-D802-4D45-972B-78FAB50A80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3447" y="4354895"/>
            <a:ext cx="458805" cy="25807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B45E834-4D05-6645-9CF7-72CDD327B1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9153" y="4345422"/>
            <a:ext cx="465974" cy="26524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190D4BD-7C29-7845-9781-09455C0DE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3463" y="4366198"/>
            <a:ext cx="465256" cy="260228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C8690590-4C99-A84D-B73C-BAA14842DAE9}"/>
              </a:ext>
            </a:extLst>
          </p:cNvPr>
          <p:cNvSpPr/>
          <p:nvPr/>
        </p:nvSpPr>
        <p:spPr>
          <a:xfrm>
            <a:off x="1043283" y="4827021"/>
            <a:ext cx="1834179" cy="1537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4C8C30-8CCD-5C4B-A2B4-ED72F0FA1E6C}"/>
                  </a:ext>
                </a:extLst>
              </p:cNvPr>
              <p:cNvSpPr txBox="1"/>
              <p:nvPr/>
            </p:nvSpPr>
            <p:spPr>
              <a:xfrm>
                <a:off x="8373439" y="1458932"/>
                <a:ext cx="1542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= Plain Text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4C8C30-8CCD-5C4B-A2B4-ED72F0FA1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439" y="1458932"/>
                <a:ext cx="1542602" cy="369332"/>
              </a:xfrm>
              <a:prstGeom prst="rect">
                <a:avLst/>
              </a:prstGeom>
              <a:blipFill>
                <a:blip r:embed="rId13"/>
                <a:stretch>
                  <a:fillRect t="-6667" r="-1626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54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A9136-09BB-CA44-95E6-23F5B1C1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128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128</a:t>
            </a:r>
            <a:r>
              <a:rPr lang="ko-KR" altLang="en-US" dirty="0"/>
              <a:t> </a:t>
            </a:r>
            <a:r>
              <a:rPr lang="en-US" altLang="ko-KR" dirty="0"/>
              <a:t>: Encryption Quantum implementation</a:t>
            </a:r>
            <a:r>
              <a:rPr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0E8E1F-56E7-C348-9214-6EA916343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30" y="1625698"/>
            <a:ext cx="6141385" cy="16220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FA21F6-5D09-FB4D-B493-7705811B7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10" y="1082534"/>
            <a:ext cx="1650714" cy="391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04D075-9E55-1345-977A-EC5F36600B46}"/>
              </a:ext>
            </a:extLst>
          </p:cNvPr>
          <p:cNvSpPr txBox="1"/>
          <p:nvPr/>
        </p:nvSpPr>
        <p:spPr>
          <a:xfrm>
            <a:off x="703062" y="1073634"/>
            <a:ext cx="482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for</a:t>
            </a:r>
            <a:endParaRPr kumimoji="1" lang="ko-Kore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6CB6F-EB4C-CE4F-9E48-3C078ACBE223}"/>
              </a:ext>
            </a:extLst>
          </p:cNvPr>
          <p:cNvSpPr txBox="1"/>
          <p:nvPr/>
        </p:nvSpPr>
        <p:spPr>
          <a:xfrm>
            <a:off x="3318272" y="1097795"/>
            <a:ext cx="162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 Round r = 24 )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0FBCAC-9954-CB47-9967-F56FB43B6532}"/>
              </a:ext>
            </a:extLst>
          </p:cNvPr>
          <p:cNvSpPr/>
          <p:nvPr/>
        </p:nvSpPr>
        <p:spPr>
          <a:xfrm>
            <a:off x="694919" y="1685688"/>
            <a:ext cx="6222129" cy="157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37951D-5F6E-EC4D-AB49-306D84D3E60D}"/>
              </a:ext>
            </a:extLst>
          </p:cNvPr>
          <p:cNvSpPr txBox="1"/>
          <p:nvPr/>
        </p:nvSpPr>
        <p:spPr>
          <a:xfrm>
            <a:off x="338646" y="1758180"/>
            <a:ext cx="354584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</a:p>
          <a:p>
            <a:endParaRPr kumimoji="1" lang="en-US" altLang="ko-KR" sz="500" dirty="0"/>
          </a:p>
          <a:p>
            <a:r>
              <a:rPr kumimoji="1" lang="en-US" altLang="ko-KR" dirty="0"/>
              <a:t>2</a:t>
            </a:r>
          </a:p>
          <a:p>
            <a:endParaRPr kumimoji="1" lang="en-US" altLang="ko-Kore-KR" sz="500" dirty="0"/>
          </a:p>
          <a:p>
            <a:r>
              <a:rPr kumimoji="1" lang="en-US" altLang="ko-Kore-KR" dirty="0"/>
              <a:t>1</a:t>
            </a:r>
          </a:p>
          <a:p>
            <a:endParaRPr kumimoji="1" lang="en-US" altLang="ko-Kore-KR" sz="500" dirty="0"/>
          </a:p>
          <a:p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39E9C1-1D16-5344-B5DB-B7BF9A693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8" y="3483583"/>
            <a:ext cx="6864297" cy="298082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F7780E-747F-D141-A1D6-2D966D34BEDA}"/>
              </a:ext>
            </a:extLst>
          </p:cNvPr>
          <p:cNvSpPr/>
          <p:nvPr/>
        </p:nvSpPr>
        <p:spPr>
          <a:xfrm>
            <a:off x="515938" y="3471063"/>
            <a:ext cx="6864297" cy="305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E4C354-0C8C-4F4C-85E6-BA11C0E9A3F3}"/>
              </a:ext>
            </a:extLst>
          </p:cNvPr>
          <p:cNvSpPr/>
          <p:nvPr/>
        </p:nvSpPr>
        <p:spPr>
          <a:xfrm>
            <a:off x="2686219" y="2447016"/>
            <a:ext cx="1730043" cy="3566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69D3BCB-6BC4-424D-BC91-8AEAFF3222E6}"/>
              </a:ext>
            </a:extLst>
          </p:cNvPr>
          <p:cNvSpPr/>
          <p:nvPr/>
        </p:nvSpPr>
        <p:spPr>
          <a:xfrm>
            <a:off x="615402" y="4523309"/>
            <a:ext cx="3064877" cy="47465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BF0EA5-3884-874B-8506-3CA7615BCC06}"/>
              </a:ext>
            </a:extLst>
          </p:cNvPr>
          <p:cNvSpPr/>
          <p:nvPr/>
        </p:nvSpPr>
        <p:spPr>
          <a:xfrm>
            <a:off x="613689" y="3956519"/>
            <a:ext cx="3064877" cy="474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4C94F9-DB3F-A34D-A107-A7EF0F473C12}"/>
              </a:ext>
            </a:extLst>
          </p:cNvPr>
          <p:cNvSpPr/>
          <p:nvPr/>
        </p:nvSpPr>
        <p:spPr>
          <a:xfrm>
            <a:off x="617727" y="5057448"/>
            <a:ext cx="2786252" cy="32419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7876D7F-1AE8-BE43-82E2-60393BBA49D3}"/>
              </a:ext>
            </a:extLst>
          </p:cNvPr>
          <p:cNvSpPr/>
          <p:nvPr/>
        </p:nvSpPr>
        <p:spPr>
          <a:xfrm>
            <a:off x="4495495" y="2483897"/>
            <a:ext cx="311163" cy="29472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1A72D5-5942-2141-909E-E767D3E1F13A}"/>
              </a:ext>
            </a:extLst>
          </p:cNvPr>
          <p:cNvSpPr/>
          <p:nvPr/>
        </p:nvSpPr>
        <p:spPr>
          <a:xfrm>
            <a:off x="4888870" y="2467564"/>
            <a:ext cx="1730043" cy="3241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C6A4BE-4E9A-DD4C-88F9-3084181A5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304" y="3483583"/>
            <a:ext cx="3974393" cy="4100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70C3D7-1C97-CE46-8758-A86CBFD3260F}"/>
              </a:ext>
            </a:extLst>
          </p:cNvPr>
          <p:cNvSpPr txBox="1"/>
          <p:nvPr/>
        </p:nvSpPr>
        <p:spPr>
          <a:xfrm>
            <a:off x="7767263" y="32989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C3405F6-39FB-FC4B-9484-D180807B6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7304" y="4676448"/>
            <a:ext cx="1397000" cy="762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A71AEE65-F6E3-CE4B-8B9A-D9C691058D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7304" y="3893639"/>
            <a:ext cx="14097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7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6F6A6B-EBA8-984E-87EC-66167CD47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48" y="3835773"/>
            <a:ext cx="3075289" cy="26239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1A9136-09BB-CA44-95E6-23F5B1C1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128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128</a:t>
            </a:r>
            <a:r>
              <a:rPr lang="ko-KR" altLang="en-US" dirty="0"/>
              <a:t> </a:t>
            </a:r>
            <a:r>
              <a:rPr lang="en-US" altLang="ko-KR" dirty="0"/>
              <a:t>: Encryption Quantum implementation</a:t>
            </a:r>
            <a:r>
              <a:rPr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0E8E1F-56E7-C348-9214-6EA916343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30" y="1625698"/>
            <a:ext cx="6141385" cy="16220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FA21F6-5D09-FB4D-B493-7705811B7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310" y="1082534"/>
            <a:ext cx="1650714" cy="391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04D075-9E55-1345-977A-EC5F36600B46}"/>
              </a:ext>
            </a:extLst>
          </p:cNvPr>
          <p:cNvSpPr txBox="1"/>
          <p:nvPr/>
        </p:nvSpPr>
        <p:spPr>
          <a:xfrm>
            <a:off x="703062" y="1073634"/>
            <a:ext cx="482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for</a:t>
            </a:r>
            <a:endParaRPr kumimoji="1" lang="ko-Kore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6CB6F-EB4C-CE4F-9E48-3C078ACBE223}"/>
              </a:ext>
            </a:extLst>
          </p:cNvPr>
          <p:cNvSpPr txBox="1"/>
          <p:nvPr/>
        </p:nvSpPr>
        <p:spPr>
          <a:xfrm>
            <a:off x="3318272" y="1097795"/>
            <a:ext cx="162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 Round r = 24 )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0FBCAC-9954-CB47-9967-F56FB43B6532}"/>
              </a:ext>
            </a:extLst>
          </p:cNvPr>
          <p:cNvSpPr/>
          <p:nvPr/>
        </p:nvSpPr>
        <p:spPr>
          <a:xfrm>
            <a:off x="694919" y="1685688"/>
            <a:ext cx="6222129" cy="157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37951D-5F6E-EC4D-AB49-306D84D3E60D}"/>
              </a:ext>
            </a:extLst>
          </p:cNvPr>
          <p:cNvSpPr txBox="1"/>
          <p:nvPr/>
        </p:nvSpPr>
        <p:spPr>
          <a:xfrm>
            <a:off x="338646" y="1758180"/>
            <a:ext cx="354584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</a:p>
          <a:p>
            <a:endParaRPr kumimoji="1" lang="en-US" altLang="ko-KR" sz="500" dirty="0"/>
          </a:p>
          <a:p>
            <a:r>
              <a:rPr kumimoji="1" lang="en-US" altLang="ko-KR" dirty="0"/>
              <a:t>2</a:t>
            </a:r>
          </a:p>
          <a:p>
            <a:endParaRPr kumimoji="1" lang="en-US" altLang="ko-Kore-KR" sz="500" dirty="0"/>
          </a:p>
          <a:p>
            <a:r>
              <a:rPr kumimoji="1" lang="en-US" altLang="ko-Kore-KR" dirty="0"/>
              <a:t>1</a:t>
            </a:r>
          </a:p>
          <a:p>
            <a:endParaRPr kumimoji="1" lang="en-US" altLang="ko-Kore-KR" sz="500" dirty="0"/>
          </a:p>
          <a:p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F7780E-747F-D141-A1D6-2D966D34BEDA}"/>
              </a:ext>
            </a:extLst>
          </p:cNvPr>
          <p:cNvSpPr/>
          <p:nvPr/>
        </p:nvSpPr>
        <p:spPr>
          <a:xfrm>
            <a:off x="608404" y="3769341"/>
            <a:ext cx="6318677" cy="2658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E4C354-0C8C-4F4C-85E6-BA11C0E9A3F3}"/>
              </a:ext>
            </a:extLst>
          </p:cNvPr>
          <p:cNvSpPr/>
          <p:nvPr/>
        </p:nvSpPr>
        <p:spPr>
          <a:xfrm>
            <a:off x="2686219" y="2087423"/>
            <a:ext cx="1730043" cy="3566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69D3BCB-6BC4-424D-BC91-8AEAFF3222E6}"/>
              </a:ext>
            </a:extLst>
          </p:cNvPr>
          <p:cNvSpPr/>
          <p:nvPr/>
        </p:nvSpPr>
        <p:spPr>
          <a:xfrm>
            <a:off x="707868" y="4420569"/>
            <a:ext cx="3064877" cy="47465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BF0EA5-3884-874B-8506-3CA7615BCC06}"/>
              </a:ext>
            </a:extLst>
          </p:cNvPr>
          <p:cNvSpPr/>
          <p:nvPr/>
        </p:nvSpPr>
        <p:spPr>
          <a:xfrm>
            <a:off x="706155" y="3853779"/>
            <a:ext cx="3064877" cy="474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4C94F9-DB3F-A34D-A107-A7EF0F473C12}"/>
              </a:ext>
            </a:extLst>
          </p:cNvPr>
          <p:cNvSpPr/>
          <p:nvPr/>
        </p:nvSpPr>
        <p:spPr>
          <a:xfrm>
            <a:off x="710193" y="4954708"/>
            <a:ext cx="2786252" cy="32419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7876D7F-1AE8-BE43-82E2-60393BBA49D3}"/>
              </a:ext>
            </a:extLst>
          </p:cNvPr>
          <p:cNvSpPr/>
          <p:nvPr/>
        </p:nvSpPr>
        <p:spPr>
          <a:xfrm>
            <a:off x="4495495" y="2124304"/>
            <a:ext cx="311163" cy="29472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1A72D5-5942-2141-909E-E767D3E1F13A}"/>
              </a:ext>
            </a:extLst>
          </p:cNvPr>
          <p:cNvSpPr/>
          <p:nvPr/>
        </p:nvSpPr>
        <p:spPr>
          <a:xfrm>
            <a:off x="4888870" y="2107971"/>
            <a:ext cx="1730043" cy="3241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C6A4BE-4E9A-DD4C-88F9-3084181A5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304" y="3483583"/>
            <a:ext cx="3974393" cy="4100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70C3D7-1C97-CE46-8758-A86CBFD3260F}"/>
              </a:ext>
            </a:extLst>
          </p:cNvPr>
          <p:cNvSpPr txBox="1"/>
          <p:nvPr/>
        </p:nvSpPr>
        <p:spPr>
          <a:xfrm>
            <a:off x="7767263" y="32989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761FA70-37BA-C746-9C2E-DDB758E80B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7304" y="4068219"/>
            <a:ext cx="1409700" cy="698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4405750-E947-984F-8652-C4FFF688F2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5404" y="4954708"/>
            <a:ext cx="13716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5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299</Words>
  <Application>Microsoft Macintosh PowerPoint</Application>
  <PresentationFormat>와이드스크린</PresentationFormat>
  <Paragraphs>98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Cambria Math</vt:lpstr>
      <vt:lpstr>Office 테마</vt:lpstr>
      <vt:lpstr>LEA-128 Quantum implementation</vt:lpstr>
      <vt:lpstr>LEA</vt:lpstr>
      <vt:lpstr>LEA – 128 / 128 : Key Schedule </vt:lpstr>
      <vt:lpstr>LEA – 128 / 128 : Key Schedule Quantum implementation </vt:lpstr>
      <vt:lpstr>LEA – 128 / 128 : Key Schedule Quantum implementation </vt:lpstr>
      <vt:lpstr>Add Function : Ripple Carry Addition</vt:lpstr>
      <vt:lpstr>LEA – 128 / 128 : Encryption Quantum implementation </vt:lpstr>
      <vt:lpstr>LEA – 128 / 128 : Encryption Quantum implementation </vt:lpstr>
      <vt:lpstr>LEA – 128 / 128 : Encryption Quantum implementation </vt:lpstr>
      <vt:lpstr>LEA – 128 / 128 : Encryption Quantum implementation </vt:lpstr>
      <vt:lpstr>LEA – 128 / 128 : Encryption Quantum implementation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LEA-128 Quantum implementation</dc:title>
  <dc:creator>장경배</dc:creator>
  <cp:lastModifiedBy>장경배</cp:lastModifiedBy>
  <cp:revision>10</cp:revision>
  <dcterms:created xsi:type="dcterms:W3CDTF">2020-06-21T08:43:22Z</dcterms:created>
  <dcterms:modified xsi:type="dcterms:W3CDTF">2020-06-21T13:20:15Z</dcterms:modified>
</cp:coreProperties>
</file>