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31957F85-BEA7-40E2-9F8C-1ACEA2CA17D2}" styleName="Normal Style 3 - Accent 1">
    <a:wholeTbl>
      <a:tcTxStyle>
        <a:fontRef idx="minor">
          <a:scrgbClr r="0" g="0" b="0"/>
        </a:fontRef>
        <a:schemeClr val="accen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>
        <a:fontRef idx="minor">
          <a:scrgbClr r="0" g="0" b="0"/>
        </a:fontRef>
        <a:schemeClr val="dk1"/>
      </a:tcTxStyle>
      <a:tcStyle>
        <a:tcBdr/>
        <a:fill>
          <a:solidFill>
            <a:schemeClr val="dk1">
              <a:lum val="8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5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accent1"/>
      </a:tcTxStyle>
      <a:tcStyle>
        <a:tcBdr/>
      </a:tcStyle>
    </a:seCell>
    <a:swCell>
      <a:tcTxStyle b="on">
        <a:fontRef idx="minor">
          <a:scrgbClr r="0" g="0" b="0"/>
        </a:fontRef>
        <a:schemeClr val="accent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500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MzGvS5WsGrQ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https://youtu.be/MzGvS5WsGrQ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비지도학습을 이용한 알고리즘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512910" y="1366761"/>
          <a:ext cx="11159039" cy="4731257"/>
        </p:xfrm>
        <a:graphic>
          <a:graphicData uri="http://schemas.openxmlformats.org/drawingml/2006/table">
            <a:tbl>
              <a:tblPr firstRow="1" bandRow="1"/>
              <a:tblGrid>
                <a:gridCol w="2337291"/>
                <a:gridCol w="2756226"/>
                <a:gridCol w="6065521"/>
              </a:tblGrid>
              <a:tr h="678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구분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알고리즘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설명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2708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/>
                        <a:t>데이터 관계 측면</a:t>
                      </a:r>
                      <a:endParaRPr lang="ko-KR" altLang="en-US" sz="20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K-Means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임의의 중심점 기준 최소 거리 기반 군집화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Code-Vector, 유클리드 거리 계산, 노이즈에 민감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7614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DBSCAN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반경 내 데이터 벡터 밀도 기반  군집화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ε, minPts, Core Point, 노이즈에 강함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76148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/>
                        <a:t>특징 추출 측면</a:t>
                      </a:r>
                      <a:endParaRPr lang="ko-KR" altLang="en-US" sz="20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Mean-Shift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컴퓨터 비전, 머신 비전, 영상 분할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임의 영상을 몇 개 영역으로 분할, 군집화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7346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주석분 분석</a:t>
                      </a:r>
                      <a:endParaRPr lang="ko-KR" altLang="en-US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사물의 주요 특징 분석 및 추출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차원 축소, 축 상의 투영으로 표시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강화 학습 알고리즘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지도학습이나 비지도 학습 과는 다른 종류의 학습 알고리즘으로 구분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에이전트가 현재 환경의 상태를 인식하여 행동하고 행동으로 인해     환경이 변화하는 일종의 동적인 상태에서 동작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강화학습 프레임워크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4255110" y="1698014"/>
            <a:ext cx="3077307" cy="1373798"/>
          </a:xfrm>
          <a:prstGeom prst="flowChartAlternateProcess">
            <a:avLst/>
          </a:prstGeom>
          <a:noFill/>
          <a:ln w="2857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303776" y="2119312"/>
            <a:ext cx="1584448" cy="4710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Agent</a:t>
            </a:r>
            <a:endParaRPr lang="en-US" altLang="ko-KR" sz="2500" b="1"/>
          </a:p>
        </p:txBody>
      </p:sp>
      <p:sp>
        <p:nvSpPr>
          <p:cNvPr id="6" name=""/>
          <p:cNvSpPr/>
          <p:nvPr/>
        </p:nvSpPr>
        <p:spPr>
          <a:xfrm>
            <a:off x="4315923" y="4176712"/>
            <a:ext cx="3077307" cy="1373798"/>
          </a:xfrm>
          <a:prstGeom prst="flowChartAlternateProcess">
            <a:avLst/>
          </a:pr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845844" y="4598010"/>
            <a:ext cx="2500312" cy="4673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Environment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8" name=""/>
          <p:cNvCxnSpPr/>
          <p:nvPr/>
        </p:nvCxnSpPr>
        <p:spPr>
          <a:xfrm>
            <a:off x="7369055" y="2439865"/>
            <a:ext cx="60810" cy="2478698"/>
          </a:xfrm>
          <a:prstGeom prst="bentConnector3">
            <a:avLst>
              <a:gd name="adj1" fmla="val 4063502"/>
            </a:avLst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6" idx="1"/>
            <a:endCxn id="4" idx="1"/>
          </p:cNvCxnSpPr>
          <p:nvPr/>
        </p:nvCxnSpPr>
        <p:spPr>
          <a:xfrm flipH="1" flipV="1">
            <a:off x="4255110" y="2384913"/>
            <a:ext cx="60813" cy="2478699"/>
          </a:xfrm>
          <a:prstGeom prst="bentConnector3">
            <a:avLst>
              <a:gd name="adj1" fmla="val 4473039"/>
            </a:avLst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2460013" y="1799125"/>
            <a:ext cx="1941635" cy="4717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 b="1"/>
              <a:t>state</a:t>
            </a:r>
            <a:endParaRPr lang="en-US" altLang="ko-KR" sz="2500" b="1"/>
          </a:p>
        </p:txBody>
      </p:sp>
      <p:sp>
        <p:nvSpPr>
          <p:cNvPr id="13" name=""/>
          <p:cNvSpPr txBox="1"/>
          <p:nvPr/>
        </p:nvSpPr>
        <p:spPr>
          <a:xfrm>
            <a:off x="7760958" y="1804985"/>
            <a:ext cx="1941636" cy="47178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Action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34194" y="3910426"/>
            <a:ext cx="1941636" cy="85309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reward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of penalty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기계가 학습 데이터로부터 규칙을 스스로 학습하여 새로운 데이터에 대한 적절한 작업을 수행하는 과정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지도학습 </a:t>
            </a:r>
            <a:r>
              <a:rPr lang="en-US" altLang="ko-KR"/>
              <a:t>:</a:t>
            </a:r>
            <a:r>
              <a:rPr lang="ko-KR" altLang="en-US"/>
              <a:t> 데이터가 레이블과 함께 주어짐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비지도 학습 </a:t>
            </a:r>
            <a:r>
              <a:rPr lang="en-US" altLang="ko-KR"/>
              <a:t>:</a:t>
            </a:r>
            <a:r>
              <a:rPr lang="ko-KR" altLang="en-US"/>
              <a:t> 데이터가 레이블이 지정되어 있지 않음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</a:t>
            </a:r>
            <a:r>
              <a:rPr lang="en-US" altLang="ko-KR"/>
              <a:t> </a:t>
            </a:r>
            <a:r>
              <a:rPr lang="ko-KR" altLang="en-US"/>
              <a:t>학습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레이블이 지정된 학습 데이터를 추록하여 새로운 데이터의 출력 값을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예측하는 모델을 생성하는 머신러닝의 한 방법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신용카드의 사기성이나 보험 가입자의 보험금 청구 가능성 여부      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예측에 효과적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학습 프레임워크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48745" y="1702593"/>
            <a:ext cx="2347232" cy="833437"/>
          </a:xfrm>
          <a:prstGeom prst="flowChartAlternateProcess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848065" y="3011147"/>
            <a:ext cx="2347232" cy="833437"/>
          </a:xfrm>
          <a:prstGeom prst="flowChartAlternateProcess">
            <a:avLst/>
          </a:prstGeom>
          <a:noFill/>
          <a:ln w="38100" cap="flat" cmpd="sng" algn="ctr">
            <a:solidFill>
              <a:schemeClr val="dk1"/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813366" y="4728368"/>
            <a:ext cx="2347232" cy="833437"/>
          </a:xfrm>
          <a:prstGeom prst="flowChartAlternateProcess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298461" y="1902618"/>
            <a:ext cx="1428750" cy="44815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Label</a:t>
            </a:r>
            <a:endParaRPr lang="en-US" altLang="ko-KR" sz="2400" b="1"/>
          </a:p>
        </p:txBody>
      </p:sp>
      <p:sp>
        <p:nvSpPr>
          <p:cNvPr id="8" name=""/>
          <p:cNvSpPr txBox="1"/>
          <p:nvPr/>
        </p:nvSpPr>
        <p:spPr>
          <a:xfrm>
            <a:off x="874660" y="3218077"/>
            <a:ext cx="2381250" cy="4471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Trainging data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974671" y="4928907"/>
            <a:ext cx="2000250" cy="4508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Testing data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0" name=""/>
          <p:cNvCxnSpPr>
            <a:stCxn id="4" idx="3"/>
          </p:cNvCxnSpPr>
          <p:nvPr/>
        </p:nvCxnSpPr>
        <p:spPr>
          <a:xfrm flipV="1">
            <a:off x="3195977" y="2104159"/>
            <a:ext cx="1540545" cy="15153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flipV="1">
            <a:off x="3169134" y="3412712"/>
            <a:ext cx="1540545" cy="15153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2" name=""/>
          <p:cNvCxnSpPr/>
          <p:nvPr/>
        </p:nvCxnSpPr>
        <p:spPr>
          <a:xfrm flipV="1">
            <a:off x="3213295" y="5114059"/>
            <a:ext cx="1540545" cy="15153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3" name=""/>
          <p:cNvSpPr/>
          <p:nvPr/>
        </p:nvSpPr>
        <p:spPr>
          <a:xfrm>
            <a:off x="4875068" y="1688522"/>
            <a:ext cx="3498272" cy="2164772"/>
          </a:xfrm>
          <a:prstGeom prst="flowChartProcess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 txBox="1"/>
          <p:nvPr/>
        </p:nvSpPr>
        <p:spPr>
          <a:xfrm>
            <a:off x="5446568" y="2055571"/>
            <a:ext cx="2545772" cy="137229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/>
              <a:t>Supervised</a:t>
            </a:r>
            <a:endParaRPr lang="en-US" altLang="ko-KR" sz="2800" b="1"/>
          </a:p>
          <a:p>
            <a:pPr algn="ctr">
              <a:defRPr/>
            </a:pPr>
            <a:r>
              <a:rPr lang="en-US" altLang="ko-KR" sz="2800" b="1"/>
              <a:t>Learning</a:t>
            </a:r>
            <a:endParaRPr lang="en-US" altLang="ko-KR" sz="2800" b="1"/>
          </a:p>
          <a:p>
            <a:pPr algn="ctr">
              <a:defRPr/>
            </a:pPr>
            <a:r>
              <a:rPr lang="en-US" altLang="ko-KR" sz="2800" b="1"/>
              <a:t>Algorithm</a:t>
            </a:r>
            <a:endParaRPr lang="en-US" altLang="ko-KR" sz="2800" b="1"/>
          </a:p>
        </p:txBody>
      </p:sp>
      <p:sp>
        <p:nvSpPr>
          <p:cNvPr id="16" name=""/>
          <p:cNvSpPr/>
          <p:nvPr/>
        </p:nvSpPr>
        <p:spPr>
          <a:xfrm>
            <a:off x="4776355" y="4506190"/>
            <a:ext cx="3221181" cy="1177637"/>
          </a:xfrm>
          <a:prstGeom prst="flowChartPreparation">
            <a:avLst/>
          </a:prstGeom>
          <a:noFill/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5495058" y="4625686"/>
            <a:ext cx="2234046" cy="9731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900" b="1"/>
              <a:t>Predictive</a:t>
            </a:r>
            <a:endParaRPr lang="en-US" altLang="ko-KR" sz="2900" b="1"/>
          </a:p>
          <a:p>
            <a:pPr>
              <a:defRPr/>
            </a:pPr>
            <a:r>
              <a:rPr lang="en-US" altLang="ko-KR" sz="2900" b="1"/>
              <a:t>Model</a:t>
            </a:r>
            <a:endParaRPr lang="en-US" altLang="ko-KR" sz="2900" b="1"/>
          </a:p>
        </p:txBody>
      </p:sp>
      <p:sp>
        <p:nvSpPr>
          <p:cNvPr id="18" name=""/>
          <p:cNvSpPr/>
          <p:nvPr/>
        </p:nvSpPr>
        <p:spPr>
          <a:xfrm>
            <a:off x="9165059" y="4655632"/>
            <a:ext cx="2537732" cy="954664"/>
          </a:xfrm>
          <a:prstGeom prst="flowChartAlternateProcess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464909" y="4717625"/>
            <a:ext cx="2000250" cy="824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Expected Label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20" name=""/>
          <p:cNvCxnSpPr>
            <a:endCxn id="18" idx="1"/>
          </p:cNvCxnSpPr>
          <p:nvPr/>
        </p:nvCxnSpPr>
        <p:spPr>
          <a:xfrm>
            <a:off x="7986185" y="5108431"/>
            <a:ext cx="1178874" cy="2453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1" name=""/>
          <p:cNvCxnSpPr/>
          <p:nvPr/>
        </p:nvCxnSpPr>
        <p:spPr>
          <a:xfrm rot="16200000" flipH="1">
            <a:off x="6157622" y="4258695"/>
            <a:ext cx="651305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학습의 기법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406523" y="1409094"/>
          <a:ext cx="9490949" cy="4777620"/>
        </p:xfrm>
        <a:graphic>
          <a:graphicData uri="http://schemas.openxmlformats.org/drawingml/2006/table">
            <a:tbl>
              <a:tblPr firstRow="1" bandRow="1"/>
              <a:tblGrid>
                <a:gridCol w="1255285"/>
                <a:gridCol w="2742458"/>
                <a:gridCol w="5493205"/>
              </a:tblGrid>
              <a:tr h="9368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구분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기법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설명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6844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분류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이진 분류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두가지 중 하나로 분류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684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다중 분류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여러 종류 중 하나로 분류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6844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회귀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독립 변수 기반 분석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독립변수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입력값</a:t>
                      </a:r>
                      <a:r>
                        <a:rPr lang="en-US" altLang="ko-KR" b="1"/>
                        <a:t>)</a:t>
                      </a:r>
                      <a:r>
                        <a:rPr lang="ko-KR" altLang="en-US" b="1"/>
                        <a:t>의 개수에 따른 분석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30241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종속 변수 기반 분석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종속변수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독립변수에 의한 효과</a:t>
                      </a:r>
                      <a:r>
                        <a:rPr lang="en-US" altLang="ko-KR" b="1"/>
                        <a:t>)</a:t>
                      </a:r>
                      <a:r>
                        <a:rPr lang="ko-KR" altLang="en-US" b="1"/>
                        <a:t>의 개수에 따른 분석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지도 학습을 이용한 알고리즘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512910" y="1366761"/>
          <a:ext cx="11167830" cy="4794450"/>
        </p:xfrm>
        <a:graphic>
          <a:graphicData uri="http://schemas.openxmlformats.org/drawingml/2006/table">
            <a:tbl>
              <a:tblPr firstRow="1" bandRow="1"/>
              <a:tblGrid>
                <a:gridCol w="1476377"/>
                <a:gridCol w="2206707"/>
                <a:gridCol w="7484745"/>
              </a:tblGrid>
              <a:tr h="678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구분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알고리즘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설명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27085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/>
                        <a:t>인공신경망 측면</a:t>
                      </a:r>
                      <a:endParaRPr lang="ko-KR" altLang="en-US" sz="20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CNN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이미지 기반 특징 추출, 차원 축소를 통한 인식, 예측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Convolution / Pooling Layer, Feature Map, Sub Sampling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76148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RNN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현재와 과거 데이터 고려 순차 데이터 처리 순환 신경망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Input / Output / Hidden Layer, Time Unfolding, BPTT, LSTM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76148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000" b="1"/>
                        <a:t>벡터 기반 측면</a:t>
                      </a:r>
                      <a:endParaRPr lang="ko-KR" altLang="en-US" sz="20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 b="1"/>
                        <a:t>SVM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데이터를 두 클래스 분류 위해 Margin 최대 결정직선 탐색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Support Vector, Margin, 초평면, 결정 직선, 커널 함수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73463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600" b="1"/>
                        <a:t>회귀분석</a:t>
                      </a:r>
                      <a:endParaRPr lang="ko-KR" altLang="en-US" sz="1600" b="1"/>
                    </a:p>
                    <a:p>
                      <a:pPr algn="ctr">
                        <a:defRPr/>
                      </a:pPr>
                      <a:r>
                        <a:rPr lang="en-US" altLang="ko-KR" sz="1600" b="1"/>
                        <a:t>(Regression)</a:t>
                      </a:r>
                      <a:endParaRPr lang="en-US" altLang="ko-KR" sz="16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37160" tIns="137160" rIns="137160" bIns="13716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600" b="1"/>
                        <a:t>– 변수 집합에서 독립/종속변수 간 상관관계를 함수로 표현</a:t>
                      </a:r>
                      <a:endParaRPr lang="ko-KR" altLang="en-US" sz="1600" b="1"/>
                    </a:p>
                    <a:p>
                      <a:pPr>
                        <a:defRPr/>
                      </a:pPr>
                      <a:endParaRPr lang="ko-KR" altLang="en-US" sz="1600" b="1"/>
                    </a:p>
                    <a:p>
                      <a:pPr>
                        <a:defRPr/>
                      </a:pPr>
                      <a:r>
                        <a:rPr lang="ko-KR" altLang="en-US" sz="1600" b="1"/>
                        <a:t>– 독립/종속 변수, 회귀 계수, 최소 자승법, 회귀 방정식</a:t>
                      </a:r>
                      <a:endParaRPr lang="ko-KR" altLang="en-US" sz="1600" b="1"/>
                    </a:p>
                  </a:txBody>
                  <a:tcPr marL="137160" marR="137160" marT="137160" marB="1371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비지도 학습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입력데이터에 대한 목표값 없이 데이터가 어떻게 구성되었는지를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알아내는 기법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트랜잭션 데이터를 탐색하여 내부 구조를 파악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FDS </a:t>
            </a:r>
            <a:r>
              <a:rPr lang="ko-KR" altLang="en-US"/>
              <a:t>시스템과 군집화에 사용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비지도 학습 프레임워크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797038" y="2347798"/>
            <a:ext cx="2347232" cy="833437"/>
          </a:xfrm>
          <a:prstGeom prst="flowChartAlternateProcess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813366" y="4728368"/>
            <a:ext cx="2347232" cy="833437"/>
          </a:xfrm>
          <a:prstGeom prst="flowChartAlternateProcess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772606" y="2520710"/>
            <a:ext cx="2381250" cy="449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Trainging data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74671" y="4928907"/>
            <a:ext cx="2000250" cy="4508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Testing data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8" name=""/>
          <p:cNvCxnSpPr/>
          <p:nvPr/>
        </p:nvCxnSpPr>
        <p:spPr>
          <a:xfrm flipV="1">
            <a:off x="3118107" y="2749363"/>
            <a:ext cx="1540545" cy="15153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" name=""/>
          <p:cNvCxnSpPr/>
          <p:nvPr/>
        </p:nvCxnSpPr>
        <p:spPr>
          <a:xfrm flipV="1">
            <a:off x="3241870" y="5113514"/>
            <a:ext cx="1251108" cy="1569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0" name=""/>
          <p:cNvSpPr/>
          <p:nvPr/>
        </p:nvSpPr>
        <p:spPr>
          <a:xfrm>
            <a:off x="4875068" y="1688522"/>
            <a:ext cx="3498272" cy="2164772"/>
          </a:xfrm>
          <a:prstGeom prst="flowChartProcess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446568" y="2055571"/>
            <a:ext cx="2545772" cy="13715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Unsupervised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Learning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Algorithm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5327156" y="4625686"/>
            <a:ext cx="2234046" cy="973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Predictive</a:t>
            </a: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Model</a:t>
            </a: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4484628" y="4610965"/>
            <a:ext cx="3221181" cy="1177637"/>
          </a:xfrm>
          <a:prstGeom prst="flowChartPreparation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8766913" y="4208767"/>
            <a:ext cx="3110216" cy="1970744"/>
          </a:xfrm>
          <a:prstGeom prst="flowChartProcess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26746" y="4273132"/>
            <a:ext cx="2545772" cy="17962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Likelihood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Cluster ID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Better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representaion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7800707" y="5182145"/>
            <a:ext cx="937631" cy="11994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0" name=""/>
          <p:cNvCxnSpPr/>
          <p:nvPr/>
        </p:nvCxnSpPr>
        <p:spPr>
          <a:xfrm rot="16200000" flipH="1">
            <a:off x="6071897" y="4258695"/>
            <a:ext cx="651305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비지도 학습의 기법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59984" y="1409094"/>
          <a:ext cx="9637488" cy="4777620"/>
        </p:xfrm>
        <a:graphic>
          <a:graphicData uri="http://schemas.openxmlformats.org/drawingml/2006/table">
            <a:tbl>
              <a:tblPr firstRow="1" bandRow="1"/>
              <a:tblGrid>
                <a:gridCol w="1274667"/>
                <a:gridCol w="2784802"/>
                <a:gridCol w="5578018"/>
              </a:tblGrid>
              <a:tr h="93684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구분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기법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설명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6844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군집화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거리 기반 군집화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– 중심값과의 최소거리 기반 군집 형성</a:t>
                      </a: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ko-KR" altLang="en-US" b="1"/>
                        <a:t>– 군집 수 선정 → 좌표 계산 → 중심값이동(반복)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684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밀도 기반 군집화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– 군집을 이루는 벡터 밀도 기반 군집 형성</a:t>
                      </a: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ko-KR" altLang="en-US" b="1"/>
                        <a:t>– 군집 벡터 수 선정 → 반경 내 군집 → 중심벡터 변경(반복)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936844"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300" b="1"/>
                        <a:t>패턴인식</a:t>
                      </a:r>
                      <a:endParaRPr lang="ko-KR" altLang="en-US" sz="2300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전처리 </a:t>
                      </a:r>
                      <a:r>
                        <a:rPr lang="en-US" altLang="ko-KR" b="1"/>
                        <a:t>/</a:t>
                      </a:r>
                      <a:r>
                        <a:rPr lang="ko-KR" altLang="en-US" b="1"/>
                        <a:t> 특징 추출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– 표본화, 정규화, 노이즈 제거</a:t>
                      </a:r>
                      <a:endParaRPr lang="ko-KR" altLang="en-US" b="1"/>
                    </a:p>
                    <a:p>
                      <a:pPr algn="ctr">
                        <a:defRPr/>
                      </a:pPr>
                      <a:r>
                        <a:rPr lang="ko-KR" altLang="en-US" b="1"/>
                        <a:t>– 주성분 분석, 데이터 마이닝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030241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모델 선택 </a:t>
                      </a:r>
                      <a:r>
                        <a:rPr lang="en-US" altLang="ko-KR" b="1"/>
                        <a:t>/</a:t>
                      </a:r>
                      <a:r>
                        <a:rPr lang="ko-KR" altLang="en-US" b="1"/>
                        <a:t> 인식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– Bagging/Boosting, 앙상블 학습</a:t>
                      </a:r>
                      <a:endParaRPr lang="ko-KR" altLang="en-US" b="1"/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와이드스크린</ep:PresentationFormat>
  <ep:Paragraphs>54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ep:HeadingPairs>
  <ep:TitlesOfParts>
    <vt:vector size="15" baseType="lpstr">
      <vt:lpstr>CryptoCraft 테마</vt:lpstr>
      <vt:lpstr>제목 테마</vt:lpstr>
      <vt:lpstr>머신러닝</vt:lpstr>
      <vt:lpstr>머신러닝</vt:lpstr>
      <vt:lpstr>지도 학습</vt:lpstr>
      <vt:lpstr>지도 학습 프레임워크</vt:lpstr>
      <vt:lpstr>지도 학습의 기법</vt:lpstr>
      <vt:lpstr>지도 학습을 이용한 알고리즘</vt:lpstr>
      <vt:lpstr>비지도 학습</vt:lpstr>
      <vt:lpstr>비지도 학습 프레임워크</vt:lpstr>
      <vt:lpstr>비지도 학습의 기법</vt:lpstr>
      <vt:lpstr>비지도학습을 이용한 알고리즘</vt:lpstr>
      <vt:lpstr>강화 학습 알고리즘</vt:lpstr>
      <vt:lpstr>강화학습 프레임워크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2020-06-28T11:23:16.211</dcterms:modified>
  <cp:revision>72</cp:revision>
  <dc:title>PowerPoint 프레젠테이션</dc:title>
  <cp:version/>
</cp:coreProperties>
</file>