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8"/>
  </p:notesMasterIdLst>
  <p:handoutMasterIdLst>
    <p:handoutMasterId r:id="rId19"/>
  </p:handoutMasterIdLst>
  <p:sldIdLst>
    <p:sldId id="269" r:id="rId3"/>
    <p:sldId id="275" r:id="rId4"/>
    <p:sldId id="286" r:id="rId5"/>
    <p:sldId id="280" r:id="rId6"/>
    <p:sldId id="281" r:id="rId7"/>
    <p:sldId id="282" r:id="rId8"/>
    <p:sldId id="283" r:id="rId9"/>
    <p:sldId id="284" r:id="rId10"/>
    <p:sldId id="285" r:id="rId11"/>
    <p:sldId id="287" r:id="rId12"/>
    <p:sldId id="289" r:id="rId13"/>
    <p:sldId id="293" r:id="rId14"/>
    <p:sldId id="290" r:id="rId15"/>
    <p:sldId id="292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5238" autoAdjust="0"/>
  </p:normalViewPr>
  <p:slideViewPr>
    <p:cSldViewPr snapToGrid="0">
      <p:cViewPr varScale="1">
        <p:scale>
          <a:sx n="82" d="100"/>
          <a:sy n="82" d="100"/>
        </p:scale>
        <p:origin x="94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/>
              <a:t>CNN</a:t>
            </a:r>
            <a:r>
              <a:rPr lang="ko-KR" altLang="en-US" sz="1200"/>
              <a:t>으로  </a:t>
            </a:r>
            <a:r>
              <a:rPr lang="en-US" altLang="ko-KR" sz="1200"/>
              <a:t>frame</a:t>
            </a:r>
            <a:r>
              <a:rPr lang="ko-KR" altLang="en-US" sz="1200"/>
              <a:t>의 </a:t>
            </a:r>
            <a:r>
              <a:rPr lang="en-US" altLang="ko-KR" sz="1200"/>
              <a:t>feature</a:t>
            </a:r>
            <a:r>
              <a:rPr lang="ko-KR" altLang="en-US" sz="1200"/>
              <a:t>를 뽑고</a:t>
            </a:r>
            <a:r>
              <a:rPr lang="en-US" altLang="ko-KR" sz="1200"/>
              <a:t>, feature</a:t>
            </a:r>
            <a:r>
              <a:rPr lang="ko-KR" altLang="en-US" sz="1200"/>
              <a:t>들의 </a:t>
            </a:r>
            <a:r>
              <a:rPr lang="en-US" altLang="ko-KR" sz="1200"/>
              <a:t>sequence</a:t>
            </a:r>
            <a:r>
              <a:rPr lang="ko-KR" altLang="en-US" sz="1200"/>
              <a:t>를 </a:t>
            </a:r>
            <a:r>
              <a:rPr lang="en-US" altLang="ko-KR" sz="1200"/>
              <a:t>RNN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90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07892" y="6443227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69767" y="1223120"/>
            <a:ext cx="8565505" cy="2387600"/>
          </a:xfrm>
        </p:spPr>
        <p:txBody>
          <a:bodyPr anchor="ctr">
            <a:normAutofit/>
          </a:bodyPr>
          <a:lstStyle/>
          <a:p>
            <a:r>
              <a:rPr lang="en-US" altLang="ko-KR" sz="4400" b="1"/>
              <a:t>Video Classification with Homomorphic Neural Network </a:t>
            </a:r>
            <a:endParaRPr lang="ko-KR" altLang="en-US" sz="44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800">
                <a:latin typeface="함초롬돋움" panose="020B0604000101010101" pitchFamily="50" charset="-127"/>
                <a:ea typeface="함초롬돋움" panose="020B0604000101010101" pitchFamily="50" charset="-127"/>
              </a:rPr>
              <a:t>AI</a:t>
            </a:r>
            <a:r>
              <a:rPr lang="ko-KR" altLang="en-US" sz="1800">
                <a:latin typeface="함초롬돋움" panose="020B0604000101010101" pitchFamily="50" charset="-127"/>
                <a:ea typeface="함초롬돋움" panose="020B0604000101010101" pitchFamily="50" charset="-127"/>
              </a:rPr>
              <a:t>와</a:t>
            </a:r>
            <a:r>
              <a:rPr lang="en-US" altLang="ko-KR" sz="1800">
                <a:latin typeface="함초롬돋움" panose="020B0604000101010101" pitchFamily="50" charset="-127"/>
                <a:ea typeface="함초롬돋움" panose="020B0604000101010101" pitchFamily="50" charset="-127"/>
              </a:rPr>
              <a:t> Blockchain</a:t>
            </a:r>
            <a:r>
              <a:rPr lang="ko-KR" altLang="en-US" sz="1800">
                <a:latin typeface="함초롬돋움" panose="020B0604000101010101" pitchFamily="50" charset="-127"/>
                <a:ea typeface="함초롬돋움" panose="020B0604000101010101" pitchFamily="50" charset="-127"/>
              </a:rPr>
              <a:t>을 활용한 </a:t>
            </a:r>
            <a:r>
              <a:rPr lang="en-US" altLang="ko-KR" sz="1800">
                <a:latin typeface="함초롬돋움" panose="020B0604000101010101" pitchFamily="50" charset="-127"/>
                <a:ea typeface="함초롬돋움" panose="020B0604000101010101" pitchFamily="50" charset="-127"/>
              </a:rPr>
              <a:t>CCTV </a:t>
            </a:r>
            <a:r>
              <a:rPr lang="ko-KR" altLang="en-US" sz="1800">
                <a:latin typeface="함초롬돋움" panose="020B0604000101010101" pitchFamily="50" charset="-127"/>
                <a:ea typeface="함초롬돋움" panose="020B0604000101010101" pitchFamily="50" charset="-127"/>
              </a:rPr>
              <a:t>협력 검증 시스템</a:t>
            </a:r>
            <a:r>
              <a:rPr lang="en-US" altLang="ko-KR" sz="1800">
                <a:latin typeface="함초롬돋움" panose="020B0604000101010101" pitchFamily="50" charset="-127"/>
                <a:ea typeface="함초롬돋움" panose="020B0604000101010101" pitchFamily="50" charset="-127"/>
              </a:rPr>
              <a:t>.. </a:t>
            </a:r>
            <a:r>
              <a:rPr lang="ko-KR" altLang="en-US" sz="1800">
                <a:latin typeface="함초롬돋움" panose="020B0604000101010101" pitchFamily="50" charset="-127"/>
                <a:ea typeface="함초롬돋움" panose="020B0604000101010101" pitchFamily="50" charset="-127"/>
              </a:rPr>
              <a:t>관련</a:t>
            </a:r>
            <a:r>
              <a:rPr lang="en-US" altLang="ko-KR" sz="1800">
                <a:latin typeface="함초롬돋움" panose="020B0604000101010101" pitchFamily="50" charset="-127"/>
                <a:ea typeface="함초롬돋움" panose="020B0604000101010101" pitchFamily="50" charset="-127"/>
              </a:rPr>
              <a:t>..</a:t>
            </a:r>
            <a:endParaRPr lang="en-US" altLang="ko-KR" sz="1800"/>
          </a:p>
          <a:p>
            <a:endParaRPr lang="en-US" altLang="ko-KR"/>
          </a:p>
          <a:p>
            <a:r>
              <a:rPr lang="en-US" altLang="ko-KR"/>
              <a:t>https://youtu.be/fR0gcsFaHtU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F27A8-B84D-49E0-939B-58458A95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3D-CNN</a:t>
            </a:r>
            <a:endParaRPr lang="ko-KR" altLang="en-US" b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E8FD6-C2A6-4148-BAB9-B0EAC67D44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/>
              <a:t>2D </a:t>
            </a:r>
            <a:r>
              <a:rPr lang="ko-KR" altLang="en-US" sz="1800"/>
              <a:t>이미지에 시간 차원 고려하여 </a:t>
            </a:r>
            <a:r>
              <a:rPr lang="en-US" altLang="ko-KR" sz="1800"/>
              <a:t>3D CNN </a:t>
            </a:r>
            <a:r>
              <a:rPr lang="ko-KR" altLang="en-US" sz="1800"/>
              <a:t>사용</a:t>
            </a:r>
            <a:endParaRPr lang="en-US" altLang="ko-KR" sz="1800"/>
          </a:p>
          <a:p>
            <a:pPr>
              <a:lnSpc>
                <a:spcPct val="150000"/>
              </a:lnSpc>
            </a:pPr>
            <a:r>
              <a:rPr lang="ko-KR" altLang="en-US" sz="1800"/>
              <a:t>컨볼루션</a:t>
            </a:r>
            <a:r>
              <a:rPr lang="en-US" altLang="ko-KR" sz="1800"/>
              <a:t>, </a:t>
            </a:r>
            <a:r>
              <a:rPr lang="ko-KR" altLang="en-US" sz="1800"/>
              <a:t>필터</a:t>
            </a:r>
            <a:r>
              <a:rPr lang="en-US" altLang="ko-KR" sz="1800"/>
              <a:t>, </a:t>
            </a:r>
            <a:r>
              <a:rPr lang="ko-KR" altLang="en-US" sz="1800"/>
              <a:t>스트라이드</a:t>
            </a:r>
            <a:r>
              <a:rPr lang="en-US" altLang="ko-KR" sz="1800"/>
              <a:t>, </a:t>
            </a:r>
            <a:r>
              <a:rPr lang="ko-KR" altLang="en-US" sz="1800"/>
              <a:t>패딩 등 똑같은 개념인데 </a:t>
            </a:r>
            <a:r>
              <a:rPr lang="en-US" altLang="ko-KR" sz="1800"/>
              <a:t>3D CNN </a:t>
            </a:r>
            <a:r>
              <a:rPr lang="ko-KR" altLang="en-US" sz="1800"/>
              <a:t>레이어 사용</a:t>
            </a:r>
            <a:r>
              <a:rPr lang="en-US" altLang="ko-KR" sz="1800"/>
              <a:t>, </a:t>
            </a:r>
            <a:r>
              <a:rPr lang="ko-KR" altLang="en-US" sz="1800"/>
              <a:t>커널도 </a:t>
            </a:r>
            <a:r>
              <a:rPr lang="en-US" altLang="ko-KR" sz="1800"/>
              <a:t>3</a:t>
            </a:r>
            <a:r>
              <a:rPr lang="ko-KR" altLang="en-US" sz="1800"/>
              <a:t>차원</a:t>
            </a:r>
            <a:br>
              <a:rPr lang="en-US" altLang="ko-KR" sz="1800"/>
            </a:br>
            <a:r>
              <a:rPr lang="en-US" altLang="ko-KR" sz="1800">
                <a:sym typeface="Wingdings" panose="05000000000000000000" pitchFamily="2" charset="2"/>
              </a:rPr>
              <a:t> 3</a:t>
            </a:r>
            <a:r>
              <a:rPr lang="ko-KR" altLang="en-US" sz="1800">
                <a:sym typeface="Wingdings" panose="05000000000000000000" pitchFamily="2" charset="2"/>
              </a:rPr>
              <a:t>차원 데이터에 대한 컨볼루션</a:t>
            </a:r>
            <a:r>
              <a:rPr lang="en-US" altLang="ko-KR" sz="1800"/>
              <a:t> </a:t>
            </a:r>
          </a:p>
          <a:p>
            <a:pPr>
              <a:lnSpc>
                <a:spcPct val="150000"/>
              </a:lnSpc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566750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D5C48-1211-4FB0-B474-2949A16B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CNN (Encoder) + RNN</a:t>
            </a:r>
            <a:endParaRPr lang="ko-KR" altLang="en-US" b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A6B78F-4214-4D52-A938-E16AD49807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/>
              <a:t>제안 시스템에 사용할 방법</a:t>
            </a:r>
            <a:br>
              <a:rPr lang="en-US" altLang="ko-KR" sz="1800"/>
            </a:br>
            <a:r>
              <a:rPr lang="en-US" altLang="ko-KR" sz="1800">
                <a:sym typeface="Wingdings" panose="05000000000000000000" pitchFamily="2" charset="2"/>
              </a:rPr>
              <a:t> CNN</a:t>
            </a:r>
            <a:r>
              <a:rPr lang="ko-KR" altLang="en-US" sz="1800">
                <a:sym typeface="Wingdings" panose="05000000000000000000" pitchFamily="2" charset="2"/>
              </a:rPr>
              <a:t>을 </a:t>
            </a:r>
            <a:r>
              <a:rPr lang="en-US" altLang="ko-KR" sz="1800">
                <a:sym typeface="Wingdings" panose="05000000000000000000" pitchFamily="2" charset="2"/>
              </a:rPr>
              <a:t>encoder </a:t>
            </a:r>
            <a:r>
              <a:rPr lang="ko-KR" altLang="en-US" sz="1800">
                <a:sym typeface="Wingdings" panose="05000000000000000000" pitchFamily="2" charset="2"/>
              </a:rPr>
              <a:t>개념으로 사용 </a:t>
            </a:r>
            <a:endParaRPr lang="en-US" altLang="ko-KR" sz="180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800"/>
              <a:t>CNN output</a:t>
            </a:r>
            <a:r>
              <a:rPr lang="ko-KR" altLang="en-US" sz="1800"/>
              <a:t>을 </a:t>
            </a:r>
            <a:r>
              <a:rPr lang="en-US" altLang="ko-KR" sz="1800"/>
              <a:t>RNN</a:t>
            </a:r>
            <a:r>
              <a:rPr lang="ko-KR" altLang="en-US" sz="1800"/>
              <a:t>의 </a:t>
            </a:r>
            <a:r>
              <a:rPr lang="en-US" altLang="ko-KR" sz="1800"/>
              <a:t>input</a:t>
            </a:r>
            <a:r>
              <a:rPr lang="ko-KR" altLang="en-US" sz="1800"/>
              <a:t>으로 설정</a:t>
            </a:r>
            <a:br>
              <a:rPr lang="en-US" altLang="ko-KR" sz="1800"/>
            </a:br>
            <a:r>
              <a:rPr lang="en-US" altLang="ko-KR" sz="1800">
                <a:sym typeface="Wingdings" panose="05000000000000000000" pitchFamily="2" charset="2"/>
              </a:rPr>
              <a:t> 2D </a:t>
            </a:r>
            <a:r>
              <a:rPr lang="ko-KR" altLang="en-US" sz="1800">
                <a:sym typeface="Wingdings" panose="05000000000000000000" pitchFamily="2" charset="2"/>
              </a:rPr>
              <a:t>이미지를 학습한 후</a:t>
            </a:r>
            <a:r>
              <a:rPr lang="en-US" altLang="ko-KR" sz="1800">
                <a:sym typeface="Wingdings" panose="05000000000000000000" pitchFamily="2" charset="2"/>
              </a:rPr>
              <a:t>, sequence</a:t>
            </a:r>
            <a:r>
              <a:rPr lang="ko-KR" altLang="en-US" sz="1800">
                <a:sym typeface="Wingdings" panose="05000000000000000000" pitchFamily="2" charset="2"/>
              </a:rPr>
              <a:t>로</a:t>
            </a:r>
            <a:br>
              <a:rPr lang="en-US" altLang="ko-KR" sz="1800"/>
            </a:br>
            <a:r>
              <a:rPr lang="en-US" altLang="ko-KR" sz="1800">
                <a:sym typeface="Wingdings" panose="05000000000000000000" pitchFamily="2" charset="2"/>
              </a:rPr>
              <a:t> CNN output</a:t>
            </a:r>
            <a:r>
              <a:rPr lang="ko-KR" altLang="en-US" sz="1800">
                <a:sym typeface="Wingdings" panose="05000000000000000000" pitchFamily="2" charset="2"/>
              </a:rPr>
              <a:t>은 분류 결과가 아닌 임베딩 벡터 </a:t>
            </a:r>
            <a:r>
              <a:rPr lang="en-US" altLang="ko-KR" sz="1800">
                <a:sym typeface="Wingdings" panose="05000000000000000000" pitchFamily="2" charset="2"/>
              </a:rPr>
              <a:t>(latent</a:t>
            </a:r>
            <a:r>
              <a:rPr lang="ko-KR" altLang="en-US" sz="1800">
                <a:sym typeface="Wingdings" panose="05000000000000000000" pitchFamily="2" charset="2"/>
              </a:rPr>
              <a:t> </a:t>
            </a:r>
            <a:r>
              <a:rPr lang="en-US" altLang="ko-KR" sz="1800">
                <a:sym typeface="Wingdings" panose="05000000000000000000" pitchFamily="2" charset="2"/>
              </a:rPr>
              <a:t>vector) </a:t>
            </a:r>
            <a:br>
              <a:rPr lang="en-US" altLang="ko-KR" sz="1800">
                <a:sym typeface="Wingdings" panose="05000000000000000000" pitchFamily="2" charset="2"/>
              </a:rPr>
            </a:br>
            <a:r>
              <a:rPr lang="en-US" altLang="ko-KR" sz="1800">
                <a:sym typeface="Wingdings" panose="05000000000000000000" pitchFamily="2" charset="2"/>
              </a:rPr>
              <a:t>     : </a:t>
            </a:r>
            <a:r>
              <a:rPr lang="ko-KR" altLang="en-US" sz="1800">
                <a:sym typeface="Wingdings" panose="05000000000000000000" pitchFamily="2" charset="2"/>
              </a:rPr>
              <a:t>분류 모델 아니라 인코더 개념으로 사용</a:t>
            </a:r>
            <a:endParaRPr lang="en-US" altLang="ko-KR" sz="1800"/>
          </a:p>
          <a:p>
            <a:pPr>
              <a:lnSpc>
                <a:spcPct val="150000"/>
              </a:lnSpc>
            </a:pPr>
            <a:endParaRPr lang="en-US" altLang="ko-KR" sz="1800"/>
          </a:p>
          <a:p>
            <a:pPr>
              <a:lnSpc>
                <a:spcPct val="150000"/>
              </a:lnSpc>
            </a:pPr>
            <a:endParaRPr lang="ko-KR" altLang="en-US" sz="1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00E11-2761-40FA-8C15-B3C33042054F}"/>
              </a:ext>
            </a:extLst>
          </p:cNvPr>
          <p:cNvSpPr txBox="1"/>
          <p:nvPr/>
        </p:nvSpPr>
        <p:spPr>
          <a:xfrm>
            <a:off x="1736248" y="4489280"/>
            <a:ext cx="87195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/>
              <a:t>https://colab.research.google.com/drive/19pL3dcmxTrsD-10YJblDq01WimleY9w9#scrollTo=LR0F-diBAb47 </a:t>
            </a:r>
          </a:p>
        </p:txBody>
      </p:sp>
    </p:spTree>
    <p:extLst>
      <p:ext uri="{BB962C8B-B14F-4D97-AF65-F5344CB8AC3E}">
        <p14:creationId xmlns:p14="http://schemas.microsoft.com/office/powerpoint/2010/main" val="1597875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45058-6A1E-4299-BBE3-6DDEE2B9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Homomorphic Neural</a:t>
            </a:r>
            <a:r>
              <a:rPr lang="ko-KR" altLang="en-US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Network</a:t>
            </a:r>
            <a:endParaRPr lang="ko-KR" altLang="en-US" b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82241-806F-47B2-88E3-E03D256745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3FFE54-D8F3-484E-B801-569997653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1" y="1133863"/>
            <a:ext cx="11224111" cy="510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24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9A3B4-4EA2-4738-B1B0-E8065443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Homomorphic Neural</a:t>
            </a:r>
            <a:r>
              <a:rPr lang="ko-KR" altLang="en-US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Network</a:t>
            </a:r>
            <a:endParaRPr lang="ko-KR" altLang="en-US" b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E8880C-F6AC-4F74-87EF-F6F9B0FCDE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1800"/>
              <a:t>homomorphic neural network</a:t>
            </a:r>
            <a:r>
              <a:rPr lang="ko-KR" altLang="en-US" sz="1800"/>
              <a:t>를 </a:t>
            </a:r>
            <a:r>
              <a:rPr lang="en-US" altLang="ko-KR" sz="1800"/>
              <a:t>CNN</a:t>
            </a:r>
            <a:r>
              <a:rPr lang="ko-KR" altLang="en-US" sz="1800"/>
              <a:t>에 적용</a:t>
            </a:r>
            <a:endParaRPr lang="en-US" altLang="ko-KR" sz="1800"/>
          </a:p>
          <a:p>
            <a:r>
              <a:rPr lang="ko-KR" altLang="en-US" sz="1800"/>
              <a:t>학습은 일반 모델로 하고</a:t>
            </a:r>
            <a:r>
              <a:rPr lang="en-US" altLang="ko-KR" sz="1800"/>
              <a:t>, </a:t>
            </a:r>
            <a:r>
              <a:rPr lang="ko-KR" altLang="en-US" sz="1800"/>
              <a:t>추론은 </a:t>
            </a:r>
            <a:r>
              <a:rPr lang="en-US" altLang="ko-KR" sz="1800"/>
              <a:t>encrypted </a:t>
            </a:r>
            <a:r>
              <a:rPr lang="ko-KR" altLang="en-US" sz="1800"/>
              <a:t>모델 사용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B22F59-1E8F-4CB7-B006-431403A2F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73" y="2092791"/>
            <a:ext cx="7737011" cy="31941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154AF0-35FF-47AE-85EA-22B6CB761C87}"/>
              </a:ext>
            </a:extLst>
          </p:cNvPr>
          <p:cNvSpPr txBox="1"/>
          <p:nvPr/>
        </p:nvSpPr>
        <p:spPr>
          <a:xfrm>
            <a:off x="4610827" y="2317158"/>
            <a:ext cx="261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load data</a:t>
            </a:r>
            <a:endParaRPr lang="ko-KR" alt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2E9B1C-2866-4F75-AEBC-6BBC0D46015E}"/>
              </a:ext>
            </a:extLst>
          </p:cNvPr>
          <p:cNvSpPr txBox="1"/>
          <p:nvPr/>
        </p:nvSpPr>
        <p:spPr>
          <a:xfrm>
            <a:off x="4610827" y="3537426"/>
            <a:ext cx="261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load model</a:t>
            </a:r>
            <a:endParaRPr lang="ko-KR" altLang="en-US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ACB6FA-F2B0-4C8D-B477-E8AF09465A11}"/>
              </a:ext>
            </a:extLst>
          </p:cNvPr>
          <p:cNvSpPr txBox="1"/>
          <p:nvPr/>
        </p:nvSpPr>
        <p:spPr>
          <a:xfrm>
            <a:off x="6147493" y="4662358"/>
            <a:ext cx="261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Evaluation</a:t>
            </a:r>
            <a:endParaRPr lang="ko-KR" altLang="en-US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A3A1A8-9F3D-42CD-BCE2-DD154CB456DE}"/>
              </a:ext>
            </a:extLst>
          </p:cNvPr>
          <p:cNvSpPr txBox="1"/>
          <p:nvPr/>
        </p:nvSpPr>
        <p:spPr>
          <a:xfrm>
            <a:off x="138579" y="5962028"/>
            <a:ext cx="120178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/>
              <a:t>동형암호 딥러닝 세미나 피피티</a:t>
            </a:r>
            <a:r>
              <a:rPr lang="en-US" altLang="ko-KR" sz="1100"/>
              <a:t>.. : </a:t>
            </a:r>
            <a:r>
              <a:rPr lang="ko-KR" altLang="en-US" sz="1100"/>
              <a:t>https://github.com/solowal/CLASS/blob/master/2021/%EC%97%B0%EA%B5%AC%EC%8B%A4/%EA%B9%80%ED%98%84%EC%A7%80_DL%20with%20Homomorphic%20Encryption.pdf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CCFC54-04D6-43EB-88C0-EBBA9928127E}"/>
              </a:ext>
            </a:extLst>
          </p:cNvPr>
          <p:cNvSpPr txBox="1"/>
          <p:nvPr/>
        </p:nvSpPr>
        <p:spPr>
          <a:xfrm>
            <a:off x="9018332" y="2101714"/>
            <a:ext cx="244028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/>
              <a:t>데이터셋</a:t>
            </a:r>
            <a:endParaRPr lang="en-US" altLang="ko-KR" sz="1400"/>
          </a:p>
          <a:p>
            <a:pPr marL="342900" indent="-342900">
              <a:buAutoNum type="arabicPeriod"/>
            </a:pPr>
            <a:r>
              <a:rPr lang="ko-KR" altLang="en-US" sz="1400"/>
              <a:t>모델</a:t>
            </a:r>
            <a:endParaRPr lang="en-US" altLang="ko-KR" sz="1400"/>
          </a:p>
          <a:p>
            <a:pPr marL="342900" indent="-342900">
              <a:buAutoNum type="arabicPeriod"/>
            </a:pPr>
            <a:r>
              <a:rPr lang="ko-KR" altLang="en-US" sz="1400"/>
              <a:t>동형암호 관련 파라미터</a:t>
            </a:r>
            <a:endParaRPr lang="en-US" altLang="ko-KR" sz="1400"/>
          </a:p>
          <a:p>
            <a:pPr marL="342900" indent="-342900">
              <a:buAutoNum type="arabicPeriod"/>
            </a:pPr>
            <a:r>
              <a:rPr lang="ko-KR" altLang="en-US" sz="1400"/>
              <a:t>키</a:t>
            </a:r>
            <a:endParaRPr lang="en-US" altLang="ko-KR" sz="1400"/>
          </a:p>
          <a:p>
            <a:pPr marL="342900" indent="-342900">
              <a:buAutoNum type="arabicPeriod"/>
            </a:pPr>
            <a:r>
              <a:rPr lang="ko-KR" altLang="en-US" sz="1400"/>
              <a:t>연산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7AC2B5-F791-4D13-9993-22BF11F25576}"/>
              </a:ext>
            </a:extLst>
          </p:cNvPr>
          <p:cNvSpPr txBox="1"/>
          <p:nvPr/>
        </p:nvSpPr>
        <p:spPr>
          <a:xfrm>
            <a:off x="545850" y="5315696"/>
            <a:ext cx="53744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/>
              <a:t>https://github.com/MarzioMonticelli/python-cryptonet/blob/master/</a:t>
            </a:r>
          </a:p>
        </p:txBody>
      </p:sp>
    </p:spTree>
    <p:extLst>
      <p:ext uri="{BB962C8B-B14F-4D97-AF65-F5344CB8AC3E}">
        <p14:creationId xmlns:p14="http://schemas.microsoft.com/office/powerpoint/2010/main" val="2061037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1A07A-0813-4A78-BA68-8BDB2443D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진행 계획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8632980-94F3-47D5-BC29-169DA5088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357388"/>
              </p:ext>
            </p:extLst>
          </p:nvPr>
        </p:nvGraphicFramePr>
        <p:xfrm>
          <a:off x="411920" y="1774024"/>
          <a:ext cx="11290740" cy="3001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370">
                  <a:extLst>
                    <a:ext uri="{9D8B030D-6E8A-4147-A177-3AD203B41FA5}">
                      <a16:colId xmlns:a16="http://schemas.microsoft.com/office/drawing/2014/main" val="2976814197"/>
                    </a:ext>
                  </a:extLst>
                </a:gridCol>
                <a:gridCol w="5645370">
                  <a:extLst>
                    <a:ext uri="{9D8B030D-6E8A-4147-A177-3AD203B41FA5}">
                      <a16:colId xmlns:a16="http://schemas.microsoft.com/office/drawing/2014/main" val="959355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Video Classification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Homomorphic Neural Network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390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/>
                        <a:t>데이터 구하기 </a:t>
                      </a:r>
                      <a:r>
                        <a:rPr lang="en-US" altLang="ko-KR"/>
                        <a:t>(CCTV </a:t>
                      </a:r>
                      <a:r>
                        <a:rPr lang="ko-KR" altLang="en-US"/>
                        <a:t>관련</a:t>
                      </a:r>
                      <a:r>
                        <a:rPr lang="en-US" altLang="ko-KR"/>
                        <a:t>..?)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RNN</a:t>
                      </a:r>
                      <a:r>
                        <a:rPr lang="ko-KR" altLang="en-US"/>
                        <a:t> 구현 해보고 안되면 </a:t>
                      </a:r>
                      <a:r>
                        <a:rPr lang="en-US" altLang="ko-KR"/>
                        <a:t>.. </a:t>
                      </a:r>
                      <a:br>
                        <a:rPr lang="en-US" altLang="ko-KR"/>
                      </a:br>
                      <a:r>
                        <a:rPr lang="en-US" altLang="ko-KR"/>
                        <a:t>CNN</a:t>
                      </a:r>
                      <a:r>
                        <a:rPr lang="ko-KR" altLang="en-US"/>
                        <a:t>을 </a:t>
                      </a:r>
                      <a:r>
                        <a:rPr lang="en-US" altLang="ko-KR"/>
                        <a:t>frame </a:t>
                      </a:r>
                      <a:r>
                        <a:rPr lang="ko-KR" altLang="en-US"/>
                        <a:t>단위로 해서</a:t>
                      </a:r>
                      <a:br>
                        <a:rPr lang="en-US" altLang="ko-KR"/>
                      </a:br>
                      <a:r>
                        <a:rPr lang="ko-KR" altLang="en-US" sz="1800"/>
                        <a:t>앙상블이나 퓨전</a:t>
                      </a:r>
                      <a:r>
                        <a:rPr lang="en-US" altLang="ko-KR" sz="1800"/>
                        <a:t>, </a:t>
                      </a:r>
                      <a:r>
                        <a:rPr lang="ko-KR" altLang="en-US" sz="1800"/>
                        <a:t>아니면 샘플링 단위를 </a:t>
                      </a:r>
                      <a:br>
                        <a:rPr lang="en-US" altLang="ko-KR" sz="1800"/>
                      </a:br>
                      <a:r>
                        <a:rPr lang="en-US" altLang="ko-KR" sz="1800"/>
                        <a:t>n</a:t>
                      </a:r>
                      <a:r>
                        <a:rPr lang="ko-KR" altLang="en-US" sz="1800"/>
                        <a:t>초에 한번으로 해서 </a:t>
                      </a:r>
                      <a:r>
                        <a:rPr lang="en-US" altLang="ko-KR" sz="1800"/>
                        <a:t>2D-CNN </a:t>
                      </a:r>
                      <a:r>
                        <a:rPr lang="ko-KR" altLang="en-US" sz="1800"/>
                        <a:t>등으로</a:t>
                      </a:r>
                      <a:r>
                        <a:rPr lang="en-US" altLang="ko-KR" sz="1800"/>
                        <a:t>.. </a:t>
                      </a:r>
                      <a:r>
                        <a:rPr lang="ko-KR" altLang="en-US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43281"/>
                  </a:ext>
                </a:extLst>
              </a:tr>
              <a:tr h="6806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>
                          <a:sym typeface="Wingdings" panose="05000000000000000000" pitchFamily="2" charset="2"/>
                        </a:rPr>
                        <a:t>하나의 클래스로 하는거 되면 </a:t>
                      </a:r>
                      <a:br>
                        <a:rPr lang="en-US" altLang="ko-KR" sz="1800">
                          <a:sym typeface="Wingdings" panose="05000000000000000000" pitchFamily="2" charset="2"/>
                        </a:rPr>
                      </a:br>
                      <a:r>
                        <a:rPr lang="ko-KR" altLang="en-US" sz="1800">
                          <a:sym typeface="Wingdings" panose="05000000000000000000" pitchFamily="2" charset="2"/>
                        </a:rPr>
                        <a:t>하나의 비디오에서 여러 키워드 검출하는 것 </a:t>
                      </a:r>
                      <a:r>
                        <a:rPr lang="en-US" altLang="ko-KR" sz="1800">
                          <a:sym typeface="Wingdings" panose="05000000000000000000" pitchFamily="2" charset="2"/>
                        </a:rPr>
                        <a:t>.. </a:t>
                      </a:r>
                      <a:r>
                        <a:rPr lang="ko-KR" altLang="en-US" sz="1800">
                          <a:sym typeface="Wingdings" panose="05000000000000000000" pitchFamily="2" charset="2"/>
                        </a:rPr>
                        <a:t>도전</a:t>
                      </a:r>
                      <a:r>
                        <a:rPr lang="en-US" altLang="ko-KR" sz="1800">
                          <a:sym typeface="Wingdings" panose="05000000000000000000" pitchFamily="2" charset="2"/>
                        </a:rPr>
                        <a:t>..</a:t>
                      </a:r>
                      <a:r>
                        <a:rPr lang="ko-KR" altLang="en-US" sz="1800">
                          <a:sym typeface="Wingdings" panose="05000000000000000000" pitchFamily="2" charset="2"/>
                        </a:rPr>
                        <a:t> 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Video classification</a:t>
                      </a:r>
                      <a:r>
                        <a:rPr lang="ko-KR" altLang="en-US"/>
                        <a:t>이랑 합치기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961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271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시스템 구성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/>
              <a:t>Video Classification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/>
              <a:t>Homomorphic Neural Network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52726D-7FD2-4955-A2EE-649E0FC1DF5C}"/>
              </a:ext>
            </a:extLst>
          </p:cNvPr>
          <p:cNvSpPr/>
          <p:nvPr/>
        </p:nvSpPr>
        <p:spPr>
          <a:xfrm>
            <a:off x="3564294" y="3872204"/>
            <a:ext cx="7987004" cy="19221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91F80-2A61-4D17-B565-A5EC6AE4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구성</a:t>
            </a:r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85493D2-998C-4C3D-A929-431E1C4992B6}"/>
              </a:ext>
            </a:extLst>
          </p:cNvPr>
          <p:cNvGrpSpPr/>
          <p:nvPr/>
        </p:nvGrpSpPr>
        <p:grpSpPr>
          <a:xfrm>
            <a:off x="8610065" y="2017096"/>
            <a:ext cx="4171886" cy="1527907"/>
            <a:chOff x="8219064" y="3226578"/>
            <a:chExt cx="4171886" cy="152790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1B6F04-CCD5-4282-A645-F94C30B18283}"/>
                </a:ext>
              </a:extLst>
            </p:cNvPr>
            <p:cNvSpPr txBox="1"/>
            <p:nvPr/>
          </p:nvSpPr>
          <p:spPr>
            <a:xfrm flipH="1">
              <a:off x="8219064" y="3226578"/>
              <a:ext cx="1057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/>
                <a:t>AI</a:t>
              </a:r>
              <a:endParaRPr lang="ko-KR" altLang="en-US" b="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F9BB5B-BA8A-43E8-B40F-3CFCCFDD79BA}"/>
                </a:ext>
              </a:extLst>
            </p:cNvPr>
            <p:cNvSpPr txBox="1"/>
            <p:nvPr/>
          </p:nvSpPr>
          <p:spPr>
            <a:xfrm>
              <a:off x="8563730" y="3599810"/>
              <a:ext cx="3827220" cy="1154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/>
                <a:t>1. </a:t>
              </a:r>
              <a:r>
                <a:rPr lang="ko-KR" altLang="en-US" sz="1600"/>
                <a:t>영상 분석</a:t>
              </a:r>
              <a:endParaRPr lang="en-US" altLang="ko-KR" sz="1600"/>
            </a:p>
            <a:p>
              <a:pPr>
                <a:lnSpc>
                  <a:spcPct val="150000"/>
                </a:lnSpc>
              </a:pPr>
              <a:r>
                <a:rPr lang="en-US" altLang="ko-KR" sz="1600"/>
                <a:t>2. </a:t>
              </a:r>
              <a:r>
                <a:rPr lang="ko-KR" altLang="en-US" sz="1600"/>
                <a:t>유저 데이터 보호</a:t>
              </a:r>
              <a:endParaRPr lang="en-US" altLang="ko-KR" sz="1600"/>
            </a:p>
            <a:p>
              <a:pPr>
                <a:lnSpc>
                  <a:spcPct val="150000"/>
                </a:lnSpc>
              </a:pPr>
              <a:r>
                <a:rPr lang="en-US" altLang="ko-KR" sz="1600"/>
                <a:t>3. </a:t>
              </a:r>
              <a:r>
                <a:rPr lang="ko-KR" altLang="en-US" sz="1600"/>
                <a:t>블록체인 성능 향상</a:t>
              </a:r>
              <a:endParaRPr lang="en-US" altLang="ko-KR" sz="160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DFEC8C9-8B64-4A5C-88A5-E7DFCE325CDC}"/>
              </a:ext>
            </a:extLst>
          </p:cNvPr>
          <p:cNvGrpSpPr/>
          <p:nvPr/>
        </p:nvGrpSpPr>
        <p:grpSpPr>
          <a:xfrm>
            <a:off x="740395" y="1696002"/>
            <a:ext cx="10374449" cy="3907679"/>
            <a:chOff x="740395" y="1696002"/>
            <a:chExt cx="10374449" cy="390767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4349306-8FA7-481C-BD5F-538C4E8EFF0D}"/>
                </a:ext>
              </a:extLst>
            </p:cNvPr>
            <p:cNvGrpSpPr/>
            <p:nvPr/>
          </p:nvGrpSpPr>
          <p:grpSpPr>
            <a:xfrm>
              <a:off x="740395" y="4120133"/>
              <a:ext cx="5254803" cy="1483548"/>
              <a:chOff x="566804" y="1438474"/>
              <a:chExt cx="5254803" cy="1483548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2734CD-DEDA-4EA4-AE67-DFF23EABAB7F}"/>
                  </a:ext>
                </a:extLst>
              </p:cNvPr>
              <p:cNvSpPr txBox="1"/>
              <p:nvPr/>
            </p:nvSpPr>
            <p:spPr>
              <a:xfrm flipH="1">
                <a:off x="566804" y="1438474"/>
                <a:ext cx="1587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/>
                  <a:t>Blockchain</a:t>
                </a:r>
                <a:endParaRPr lang="ko-KR" altLang="en-US" b="1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3763EA-4A1A-459A-BB0B-448B25E00303}"/>
                  </a:ext>
                </a:extLst>
              </p:cNvPr>
              <p:cNvSpPr txBox="1"/>
              <p:nvPr/>
            </p:nvSpPr>
            <p:spPr>
              <a:xfrm>
                <a:off x="661124" y="1807806"/>
                <a:ext cx="5160483" cy="1114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/>
                  <a:t>1. </a:t>
                </a:r>
                <a:r>
                  <a:rPr lang="ko-KR" altLang="en-US" sz="1600"/>
                  <a:t>분석된 영상 정보 배포 및 합의</a:t>
                </a:r>
                <a:r>
                  <a:rPr lang="en-US" altLang="ko-KR" sz="160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/>
                  <a:t>2. </a:t>
                </a:r>
                <a:r>
                  <a:rPr lang="ko-KR" altLang="en-US" sz="1600"/>
                  <a:t>보상 지급</a:t>
                </a:r>
                <a:endParaRPr lang="en-US" altLang="ko-KR" sz="1600"/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endParaRPr lang="ko-KR" altLang="en-US" sz="140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3FD058A-9E99-4E44-ACE8-FCCDFE878B61}"/>
                </a:ext>
              </a:extLst>
            </p:cNvPr>
            <p:cNvGrpSpPr/>
            <p:nvPr/>
          </p:nvGrpSpPr>
          <p:grpSpPr>
            <a:xfrm>
              <a:off x="1383097" y="1696002"/>
              <a:ext cx="9731747" cy="3242845"/>
              <a:chOff x="1054622" y="2024476"/>
              <a:chExt cx="9731747" cy="3242845"/>
            </a:xfrm>
          </p:grpSpPr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A49DCEDA-DD3C-4185-80D2-FB606E092CC8}"/>
                  </a:ext>
                </a:extLst>
              </p:cNvPr>
              <p:cNvCxnSpPr>
                <a:cxnSpLocks/>
                <a:stCxn id="18" idx="6"/>
                <a:endCxn id="22" idx="1"/>
              </p:cNvCxnSpPr>
              <p:nvPr/>
            </p:nvCxnSpPr>
            <p:spPr>
              <a:xfrm flipV="1">
                <a:off x="3348403" y="2852813"/>
                <a:ext cx="2754709" cy="7916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4F96A553-BF44-49E1-8D56-43C6DD9D2017}"/>
                  </a:ext>
                </a:extLst>
              </p:cNvPr>
              <p:cNvGrpSpPr/>
              <p:nvPr/>
            </p:nvGrpSpPr>
            <p:grpSpPr>
              <a:xfrm>
                <a:off x="1054622" y="2024476"/>
                <a:ext cx="9731747" cy="3242845"/>
                <a:chOff x="690634" y="1589473"/>
                <a:chExt cx="9731747" cy="3242845"/>
              </a:xfrm>
            </p:grpSpPr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300485C0-41B6-4A0F-9AEA-1674AD23BEA4}"/>
                    </a:ext>
                  </a:extLst>
                </p:cNvPr>
                <p:cNvGrpSpPr/>
                <p:nvPr/>
              </p:nvGrpSpPr>
              <p:grpSpPr>
                <a:xfrm>
                  <a:off x="3386625" y="1589473"/>
                  <a:ext cx="3341117" cy="3242845"/>
                  <a:chOff x="4431815" y="1588864"/>
                  <a:chExt cx="3341117" cy="3242845"/>
                </a:xfrm>
              </p:grpSpPr>
              <p:grpSp>
                <p:nvGrpSpPr>
                  <p:cNvPr id="19" name="그룹 18">
                    <a:extLst>
                      <a:ext uri="{FF2B5EF4-FFF2-40B4-BE49-F238E27FC236}">
                        <a16:creationId xmlns:a16="http://schemas.microsoft.com/office/drawing/2014/main" id="{8FB06140-EBEA-486E-A9D0-4E922C15A825}"/>
                      </a:ext>
                    </a:extLst>
                  </p:cNvPr>
                  <p:cNvGrpSpPr/>
                  <p:nvPr/>
                </p:nvGrpSpPr>
                <p:grpSpPr>
                  <a:xfrm>
                    <a:off x="4482215" y="1588864"/>
                    <a:ext cx="3290717" cy="3242845"/>
                    <a:chOff x="3759079" y="1681886"/>
                    <a:chExt cx="3290717" cy="3242845"/>
                  </a:xfrm>
                </p:grpSpPr>
                <p:sp>
                  <p:nvSpPr>
                    <p:cNvPr id="23" name="타원 22">
                      <a:extLst>
                        <a:ext uri="{FF2B5EF4-FFF2-40B4-BE49-F238E27FC236}">
                          <a16:creationId xmlns:a16="http://schemas.microsoft.com/office/drawing/2014/main" id="{A864F639-19CF-4632-9A5E-C3873AA921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1310" y="2984384"/>
                      <a:ext cx="1878486" cy="1850684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pic>
                  <p:nvPicPr>
                    <p:cNvPr id="25" name="그림 24">
                      <a:extLst>
                        <a:ext uri="{FF2B5EF4-FFF2-40B4-BE49-F238E27FC236}">
                          <a16:creationId xmlns:a16="http://schemas.microsoft.com/office/drawing/2014/main" id="{3234749B-F275-4041-8197-4CF107880B8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9957998">
                      <a:off x="3824488" y="4041248"/>
                      <a:ext cx="883483" cy="88348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" name="그림 25">
                      <a:extLst>
                        <a:ext uri="{FF2B5EF4-FFF2-40B4-BE49-F238E27FC236}">
                          <a16:creationId xmlns:a16="http://schemas.microsoft.com/office/drawing/2014/main" id="{9479638B-0F7F-4B8B-A86E-2A0F67CE15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20560402" flipH="1">
                      <a:off x="5986813" y="1681886"/>
                      <a:ext cx="890345" cy="89034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7" name="그림 26">
                      <a:extLst>
                        <a:ext uri="{FF2B5EF4-FFF2-40B4-BE49-F238E27FC236}">
                          <a16:creationId xmlns:a16="http://schemas.microsoft.com/office/drawing/2014/main" id="{AEAF31E0-F131-41EF-8B98-4D1F7CD20A6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548471">
                      <a:off x="3759079" y="1781321"/>
                      <a:ext cx="1014302" cy="1014302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8" name="타원 27">
                      <a:extLst>
                        <a:ext uri="{FF2B5EF4-FFF2-40B4-BE49-F238E27FC236}">
                          <a16:creationId xmlns:a16="http://schemas.microsoft.com/office/drawing/2014/main" id="{540F9C63-B651-4F6E-8E93-B57FAF30B5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40501" y="2799906"/>
                      <a:ext cx="905522" cy="878513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pic>
                  <p:nvPicPr>
                    <p:cNvPr id="29" name="그림 28">
                      <a:extLst>
                        <a:ext uri="{FF2B5EF4-FFF2-40B4-BE49-F238E27FC236}">
                          <a16:creationId xmlns:a16="http://schemas.microsoft.com/office/drawing/2014/main" id="{63F9B60D-ACA7-4E41-B268-BCCE81C8E5C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duotone>
                        <a:schemeClr val="accent5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9704913">
                      <a:off x="4469750" y="2959927"/>
                      <a:ext cx="647025" cy="647025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AB703955-3AFB-469B-A73D-2A91D53B74C2}"/>
                      </a:ext>
                    </a:extLst>
                  </p:cNvPr>
                  <p:cNvSpPr txBox="1"/>
                  <p:nvPr/>
                </p:nvSpPr>
                <p:spPr>
                  <a:xfrm>
                    <a:off x="4431815" y="2442716"/>
                    <a:ext cx="80786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/>
                      <a:t>node1</a:t>
                    </a:r>
                    <a:endParaRPr lang="ko-KR" altLang="en-US" sz="1600"/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7BCF0B57-F882-446B-8843-7FDEF4D0139D}"/>
                      </a:ext>
                    </a:extLst>
                  </p:cNvPr>
                  <p:cNvSpPr txBox="1"/>
                  <p:nvPr/>
                </p:nvSpPr>
                <p:spPr>
                  <a:xfrm>
                    <a:off x="4431815" y="3720012"/>
                    <a:ext cx="80786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/>
                      <a:t>node3</a:t>
                    </a:r>
                    <a:endParaRPr lang="ko-KR" altLang="en-US" sz="1600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2530EF0C-C432-40AD-B8D6-59FC3D3A8658}"/>
                      </a:ext>
                    </a:extLst>
                  </p:cNvPr>
                  <p:cNvSpPr txBox="1"/>
                  <p:nvPr/>
                </p:nvSpPr>
                <p:spPr>
                  <a:xfrm>
                    <a:off x="6784314" y="2247924"/>
                    <a:ext cx="80786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/>
                      <a:t>node2</a:t>
                    </a:r>
                    <a:endParaRPr lang="ko-KR" altLang="en-US" sz="1600"/>
                  </a:p>
                </p:txBody>
              </p:sp>
            </p:grpSp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B33369CA-E8FD-40E1-8B6E-6D45733B4F16}"/>
                    </a:ext>
                  </a:extLst>
                </p:cNvPr>
                <p:cNvGrpSpPr/>
                <p:nvPr/>
              </p:nvGrpSpPr>
              <p:grpSpPr>
                <a:xfrm>
                  <a:off x="690634" y="2672509"/>
                  <a:ext cx="9731747" cy="2070146"/>
                  <a:chOff x="-377080" y="2405835"/>
                  <a:chExt cx="9731747" cy="2070146"/>
                </a:xfrm>
              </p:grpSpPr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571F4D10-0CBD-4B97-8101-7BE89F291651}"/>
                      </a:ext>
                    </a:extLst>
                  </p:cNvPr>
                  <p:cNvSpPr/>
                  <p:nvPr/>
                </p:nvSpPr>
                <p:spPr>
                  <a:xfrm>
                    <a:off x="6921807" y="3402070"/>
                    <a:ext cx="2432860" cy="1073911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600" b="1">
                        <a:solidFill>
                          <a:schemeClr val="tx1"/>
                        </a:solidFill>
                      </a:rPr>
                      <a:t>훈련된 모델 서버</a:t>
                    </a:r>
                    <a:endParaRPr lang="en-US" altLang="ko-KR" sz="1600" b="1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US" altLang="ko-KR" sz="1600" b="1">
                        <a:solidFill>
                          <a:schemeClr val="tx1"/>
                        </a:solidFill>
                      </a:rPr>
                      <a:t>(trained model)</a:t>
                    </a:r>
                    <a:endParaRPr lang="ko-KR" altLang="en-US" sz="16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98E3C8E0-ED65-4D4E-BA98-52025C408DBE}"/>
                      </a:ext>
                    </a:extLst>
                  </p:cNvPr>
                  <p:cNvSpPr/>
                  <p:nvPr/>
                </p:nvSpPr>
                <p:spPr>
                  <a:xfrm>
                    <a:off x="-377080" y="2405835"/>
                    <a:ext cx="2293781" cy="107391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600" b="1">
                        <a:solidFill>
                          <a:schemeClr val="tx1"/>
                        </a:solidFill>
                      </a:rPr>
                      <a:t>신뢰 기관 소유 </a:t>
                    </a:r>
                    <a:r>
                      <a:rPr lang="en-US" altLang="ko-KR" sz="1600" b="1">
                        <a:solidFill>
                          <a:schemeClr val="tx1"/>
                        </a:solidFill>
                      </a:rPr>
                      <a:t>Blockchain</a:t>
                    </a:r>
                  </a:p>
                </p:txBody>
              </p:sp>
            </p:grpSp>
          </p:grp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A454AD43-FBAB-41D7-993C-C12915AF0F42}"/>
                  </a:ext>
                </a:extLst>
              </p:cNvPr>
              <p:cNvCxnSpPr>
                <a:cxnSpLocks/>
                <a:stCxn id="18" idx="6"/>
                <a:endCxn id="20" idx="1"/>
              </p:cNvCxnSpPr>
              <p:nvPr/>
            </p:nvCxnSpPr>
            <p:spPr>
              <a:xfrm flipV="1">
                <a:off x="3348403" y="3047605"/>
                <a:ext cx="402210" cy="5968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F6A46784-1847-4E11-9C59-10D2554364DE}"/>
                  </a:ext>
                </a:extLst>
              </p:cNvPr>
              <p:cNvCxnSpPr>
                <a:cxnSpLocks/>
                <a:stCxn id="18" idx="6"/>
                <a:endCxn id="21" idx="1"/>
              </p:cNvCxnSpPr>
              <p:nvPr/>
            </p:nvCxnSpPr>
            <p:spPr>
              <a:xfrm>
                <a:off x="3348403" y="3644468"/>
                <a:ext cx="402210" cy="6804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A6393D06-76ED-4FBE-A302-EB767FB4D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4237" y="3201787"/>
              <a:ext cx="1214490" cy="1214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002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세부 사항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2800" b="1"/>
              <a:t>Deep Learning</a:t>
            </a:r>
            <a:br>
              <a:rPr lang="en-US" altLang="ko-KR" sz="2800"/>
            </a:br>
            <a:r>
              <a:rPr lang="en-US" altLang="ko-KR" sz="2800"/>
              <a:t>1. </a:t>
            </a:r>
            <a:r>
              <a:rPr lang="ko-KR" altLang="en-US" sz="2800"/>
              <a:t>공공 </a:t>
            </a:r>
            <a:r>
              <a:rPr lang="en-US" altLang="ko-KR" sz="2800"/>
              <a:t>CCTV, </a:t>
            </a:r>
            <a:r>
              <a:rPr lang="ko-KR" altLang="en-US" sz="2800"/>
              <a:t>차량용 블랙박스들의 </a:t>
            </a:r>
            <a:r>
              <a:rPr lang="ko-KR" altLang="en-US" sz="2800" b="1">
                <a:solidFill>
                  <a:srgbClr val="C00000"/>
                </a:solidFill>
              </a:rPr>
              <a:t>영상 분석</a:t>
            </a:r>
            <a:br>
              <a:rPr lang="en-US" altLang="ko-KR" sz="2800"/>
            </a:br>
            <a:r>
              <a:rPr lang="en-US" altLang="ko-KR" sz="2800"/>
              <a:t>    </a:t>
            </a:r>
            <a:r>
              <a:rPr lang="en-US" altLang="ko-KR" sz="2800">
                <a:sym typeface="Wingdings" panose="05000000000000000000" pitchFamily="2" charset="2"/>
              </a:rPr>
              <a:t> </a:t>
            </a:r>
            <a:r>
              <a:rPr lang="en-US" altLang="ko-KR" sz="2800" b="1">
                <a:solidFill>
                  <a:srgbClr val="0070C0"/>
                </a:solidFill>
                <a:sym typeface="Wingdings" panose="05000000000000000000" pitchFamily="2" charset="2"/>
              </a:rPr>
              <a:t>Object detection or Video Captioning</a:t>
            </a:r>
            <a:br>
              <a:rPr lang="en-US" altLang="ko-KR" sz="2800" b="1">
                <a:sym typeface="Wingdings" panose="05000000000000000000" pitchFamily="2" charset="2"/>
              </a:rPr>
            </a:br>
            <a:r>
              <a:rPr lang="en-US" altLang="ko-KR" sz="2800">
                <a:sym typeface="Wingdings" panose="05000000000000000000" pitchFamily="2" charset="2"/>
              </a:rPr>
              <a:t>    </a:t>
            </a:r>
            <a:r>
              <a:rPr lang="ko-KR" altLang="en-US" sz="2800">
                <a:sym typeface="Wingdings" panose="05000000000000000000" pitchFamily="2" charset="2"/>
              </a:rPr>
              <a:t> 영상 분석 결과가 문장일 경우 문장 분석 과정이 필요 </a:t>
            </a:r>
            <a:r>
              <a:rPr lang="en-US" altLang="ko-KR" sz="2800">
                <a:sym typeface="Wingdings" panose="05000000000000000000" pitchFamily="2" charset="2"/>
              </a:rPr>
              <a:t> </a:t>
            </a:r>
            <a:r>
              <a:rPr lang="ko-KR" altLang="en-US" sz="2800" b="1">
                <a:solidFill>
                  <a:srgbClr val="0070C0"/>
                </a:solidFill>
                <a:sym typeface="Wingdings" panose="05000000000000000000" pitchFamily="2" charset="2"/>
              </a:rPr>
              <a:t>키워드</a:t>
            </a:r>
            <a:r>
              <a:rPr lang="ko-KR" altLang="en-US" sz="2800">
                <a:sym typeface="Wingdings" panose="05000000000000000000" pitchFamily="2" charset="2"/>
              </a:rPr>
              <a:t> 레벨 </a:t>
            </a:r>
            <a:br>
              <a:rPr lang="en-US" altLang="ko-KR" sz="2800"/>
            </a:br>
            <a:r>
              <a:rPr lang="en-US" altLang="ko-KR" sz="2800"/>
              <a:t>2. </a:t>
            </a:r>
            <a:r>
              <a:rPr lang="ko-KR" altLang="en-US" sz="2800" b="1">
                <a:solidFill>
                  <a:srgbClr val="C00000"/>
                </a:solidFill>
              </a:rPr>
              <a:t>개인정보 노출 방지 </a:t>
            </a:r>
            <a:r>
              <a:rPr lang="ko-KR" altLang="en-US" sz="2800"/>
              <a:t>필요</a:t>
            </a:r>
            <a:br>
              <a:rPr lang="en-US" altLang="ko-KR" sz="2800"/>
            </a:br>
            <a:r>
              <a:rPr lang="en-US" altLang="ko-KR" sz="2800"/>
              <a:t>    </a:t>
            </a:r>
            <a:r>
              <a:rPr lang="en-US" altLang="ko-KR" sz="2800">
                <a:sym typeface="Wingdings" panose="05000000000000000000" pitchFamily="2" charset="2"/>
              </a:rPr>
              <a:t> </a:t>
            </a:r>
            <a:r>
              <a:rPr lang="ko-KR" altLang="en-US" sz="2800">
                <a:sym typeface="Wingdings" panose="05000000000000000000" pitchFamily="2" charset="2"/>
              </a:rPr>
              <a:t>행인 얼굴</a:t>
            </a:r>
            <a:r>
              <a:rPr lang="en-US" altLang="ko-KR" sz="2800">
                <a:sym typeface="Wingdings" panose="05000000000000000000" pitchFamily="2" charset="2"/>
              </a:rPr>
              <a:t>, </a:t>
            </a:r>
            <a:r>
              <a:rPr lang="ko-KR" altLang="en-US" sz="2800">
                <a:sym typeface="Wingdings" panose="05000000000000000000" pitchFamily="2" charset="2"/>
              </a:rPr>
              <a:t>영상 제공자의 위치 정보</a:t>
            </a:r>
            <a:r>
              <a:rPr lang="en-US" altLang="ko-KR" sz="2800">
                <a:sym typeface="Wingdings" panose="05000000000000000000" pitchFamily="2" charset="2"/>
              </a:rPr>
              <a:t> </a:t>
            </a:r>
            <a:r>
              <a:rPr lang="ko-KR" altLang="en-US" sz="2800">
                <a:sym typeface="Wingdings" panose="05000000000000000000" pitchFamily="2" charset="2"/>
              </a:rPr>
              <a:t>등 영상 분석 과정에서의 민감 정보 노출 방지</a:t>
            </a:r>
            <a:br>
              <a:rPr lang="en-US" altLang="ko-KR" sz="2800">
                <a:sym typeface="Wingdings" panose="05000000000000000000" pitchFamily="2" charset="2"/>
              </a:rPr>
            </a:br>
            <a:r>
              <a:rPr lang="en-US" altLang="ko-KR" sz="2800">
                <a:sym typeface="Wingdings" panose="05000000000000000000" pitchFamily="2" charset="2"/>
              </a:rPr>
              <a:t>        but, </a:t>
            </a:r>
            <a:r>
              <a:rPr lang="en-US" altLang="ko-KR" sz="2800" b="1">
                <a:sym typeface="Wingdings" panose="05000000000000000000" pitchFamily="2" charset="2"/>
              </a:rPr>
              <a:t>edge device </a:t>
            </a:r>
            <a:r>
              <a:rPr lang="ko-KR" altLang="en-US" sz="2800">
                <a:sym typeface="Wingdings" panose="05000000000000000000" pitchFamily="2" charset="2"/>
              </a:rPr>
              <a:t>상에서의 추론은 </a:t>
            </a:r>
            <a:r>
              <a:rPr lang="ko-KR" altLang="en-US" sz="2800" b="1">
                <a:sym typeface="Wingdings" panose="05000000000000000000" pitchFamily="2" charset="2"/>
              </a:rPr>
              <a:t>컴퓨팅 능력 과부하 </a:t>
            </a:r>
            <a:br>
              <a:rPr lang="en-US" altLang="ko-KR" sz="2800">
                <a:sym typeface="Wingdings" panose="05000000000000000000" pitchFamily="2" charset="2"/>
              </a:rPr>
            </a:br>
            <a:r>
              <a:rPr lang="en-US" altLang="ko-KR" sz="2800">
                <a:sym typeface="Wingdings" panose="05000000000000000000" pitchFamily="2" charset="2"/>
              </a:rPr>
              <a:t>3. </a:t>
            </a:r>
            <a:r>
              <a:rPr lang="ko-KR" altLang="en-US" sz="2800">
                <a:sym typeface="Wingdings" panose="05000000000000000000" pitchFamily="2" charset="2"/>
              </a:rPr>
              <a:t>따라서</a:t>
            </a:r>
            <a:r>
              <a:rPr lang="en-US" altLang="ko-KR" sz="2800">
                <a:sym typeface="Wingdings" panose="05000000000000000000" pitchFamily="2" charset="2"/>
              </a:rPr>
              <a:t>, </a:t>
            </a:r>
            <a:r>
              <a:rPr lang="ko-KR" altLang="en-US" sz="2800">
                <a:sym typeface="Wingdings" panose="05000000000000000000" pitchFamily="2" charset="2"/>
              </a:rPr>
              <a:t>서버에서 학습된 모델 소유 및 </a:t>
            </a:r>
            <a:r>
              <a:rPr lang="ko-KR" altLang="en-US" sz="2800" b="1">
                <a:solidFill>
                  <a:srgbClr val="C00000"/>
                </a:solidFill>
                <a:sym typeface="Wingdings" panose="05000000000000000000" pitchFamily="2" charset="2"/>
              </a:rPr>
              <a:t>변환된 데이터</a:t>
            </a:r>
            <a:r>
              <a:rPr lang="ko-KR" altLang="en-US" sz="2800" b="1">
                <a:sym typeface="Wingdings" panose="05000000000000000000" pitchFamily="2" charset="2"/>
              </a:rPr>
              <a:t> </a:t>
            </a:r>
            <a:r>
              <a:rPr lang="ko-KR" altLang="en-US" sz="2800">
                <a:sym typeface="Wingdings" panose="05000000000000000000" pitchFamily="2" charset="2"/>
              </a:rPr>
              <a:t>추론</a:t>
            </a:r>
            <a:br>
              <a:rPr lang="en-US" altLang="ko-KR" sz="2800">
                <a:sym typeface="Wingdings" panose="05000000000000000000" pitchFamily="2" charset="2"/>
              </a:rPr>
            </a:br>
            <a:r>
              <a:rPr lang="en-US" altLang="ko-KR" sz="2800">
                <a:sym typeface="Wingdings" panose="05000000000000000000" pitchFamily="2" charset="2"/>
              </a:rPr>
              <a:t>     </a:t>
            </a:r>
            <a:r>
              <a:rPr lang="en-US" altLang="ko-KR" sz="2800" b="1">
                <a:solidFill>
                  <a:srgbClr val="0070C0"/>
                </a:solidFill>
                <a:sym typeface="Wingdings" panose="05000000000000000000" pitchFamily="2" charset="2"/>
              </a:rPr>
              <a:t>masking, encryption </a:t>
            </a:r>
            <a:r>
              <a:rPr lang="ko-KR" altLang="en-US" sz="2800" b="1">
                <a:solidFill>
                  <a:srgbClr val="0070C0"/>
                </a:solidFill>
                <a:sym typeface="Wingdings" panose="05000000000000000000" pitchFamily="2" charset="2"/>
              </a:rPr>
              <a:t>등등</a:t>
            </a:r>
            <a:r>
              <a:rPr lang="en-US" altLang="ko-KR" sz="2800" b="1">
                <a:solidFill>
                  <a:srgbClr val="0070C0"/>
                </a:solidFill>
                <a:sym typeface="Wingdings" panose="05000000000000000000" pitchFamily="2" charset="2"/>
              </a:rPr>
              <a:t>..</a:t>
            </a:r>
            <a:r>
              <a:rPr lang="en-US" altLang="ko-KR" sz="2800" b="1">
                <a:sym typeface="Wingdings" panose="05000000000000000000" pitchFamily="2" charset="2"/>
              </a:rPr>
              <a:t> </a:t>
            </a:r>
            <a:endParaRPr lang="en-US" altLang="ko-KR" sz="2800" b="1"/>
          </a:p>
          <a:p>
            <a:pPr>
              <a:lnSpc>
                <a:spcPct val="150000"/>
              </a:lnSpc>
            </a:pPr>
            <a:r>
              <a:rPr lang="en-US" altLang="ko-KR" sz="2800" b="1"/>
              <a:t>Blockchain</a:t>
            </a:r>
            <a:br>
              <a:rPr lang="en-US" altLang="ko-KR" sz="2800"/>
            </a:br>
            <a:r>
              <a:rPr lang="en-US" altLang="ko-KR" sz="2800"/>
              <a:t>1. public</a:t>
            </a:r>
            <a:r>
              <a:rPr lang="ko-KR" altLang="en-US" sz="2800"/>
              <a:t> </a:t>
            </a:r>
            <a:r>
              <a:rPr lang="en-US" altLang="ko-KR" sz="2800"/>
              <a:t>blockchain </a:t>
            </a:r>
            <a:r>
              <a:rPr lang="ko-KR" altLang="en-US" sz="2800"/>
              <a:t>및 참여자 보상 지급</a:t>
            </a:r>
            <a:br>
              <a:rPr lang="en-US" altLang="ko-KR" sz="2800"/>
            </a:br>
            <a:r>
              <a:rPr lang="en-US" altLang="ko-KR" sz="2800"/>
              <a:t>2. </a:t>
            </a:r>
            <a:r>
              <a:rPr lang="ko-KR" altLang="en-US" sz="2800"/>
              <a:t>합의 과정</a:t>
            </a:r>
            <a:br>
              <a:rPr lang="en-US" altLang="ko-KR" sz="2800"/>
            </a:br>
            <a:r>
              <a:rPr lang="en-US" altLang="ko-KR" sz="2800"/>
              <a:t>    </a:t>
            </a:r>
            <a:r>
              <a:rPr lang="en-US" altLang="ko-KR" sz="2800">
                <a:sym typeface="Wingdings" panose="05000000000000000000" pitchFamily="2" charset="2"/>
              </a:rPr>
              <a:t> </a:t>
            </a:r>
            <a:r>
              <a:rPr lang="ko-KR" altLang="en-US" sz="2800" b="1"/>
              <a:t>해당 지역의 노드들 간의 합의 </a:t>
            </a:r>
            <a:r>
              <a:rPr lang="en-US" altLang="ko-KR" sz="2800"/>
              <a:t>/ </a:t>
            </a:r>
            <a:r>
              <a:rPr lang="ko-KR" altLang="en-US" sz="2800"/>
              <a:t>간단한 합의 알고리즘</a:t>
            </a:r>
            <a:r>
              <a:rPr lang="en-US" altLang="ko-KR" sz="2800"/>
              <a:t> (</a:t>
            </a:r>
            <a:r>
              <a:rPr lang="ko-KR" altLang="en-US" sz="2800"/>
              <a:t>분석 키워드 비교</a:t>
            </a:r>
            <a:r>
              <a:rPr lang="en-US" altLang="ko-KR" sz="280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8E8AF-5F9D-4C13-876C-B777874CE10C}"/>
              </a:ext>
            </a:extLst>
          </p:cNvPr>
          <p:cNvSpPr txBox="1"/>
          <p:nvPr/>
        </p:nvSpPr>
        <p:spPr>
          <a:xfrm>
            <a:off x="9971918" y="254818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폭력</a:t>
            </a:r>
          </a:p>
        </p:txBody>
      </p:sp>
      <p:graphicFrame>
        <p:nvGraphicFramePr>
          <p:cNvPr id="9" name="표 23">
            <a:extLst>
              <a:ext uri="{FF2B5EF4-FFF2-40B4-BE49-F238E27FC236}">
                <a16:creationId xmlns:a16="http://schemas.microsoft.com/office/drawing/2014/main" id="{8B272EF6-E1BC-47C3-8F11-99A8E896F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562370"/>
              </p:ext>
            </p:extLst>
          </p:nvPr>
        </p:nvGraphicFramePr>
        <p:xfrm>
          <a:off x="8724453" y="4231148"/>
          <a:ext cx="3342628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460">
                  <a:extLst>
                    <a:ext uri="{9D8B030D-6E8A-4147-A177-3AD203B41FA5}">
                      <a16:colId xmlns:a16="http://schemas.microsoft.com/office/drawing/2014/main" val="748142513"/>
                    </a:ext>
                  </a:extLst>
                </a:gridCol>
                <a:gridCol w="771056">
                  <a:extLst>
                    <a:ext uri="{9D8B030D-6E8A-4147-A177-3AD203B41FA5}">
                      <a16:colId xmlns:a16="http://schemas.microsoft.com/office/drawing/2014/main" val="1952366719"/>
                    </a:ext>
                  </a:extLst>
                </a:gridCol>
                <a:gridCol w="771056">
                  <a:extLst>
                    <a:ext uri="{9D8B030D-6E8A-4147-A177-3AD203B41FA5}">
                      <a16:colId xmlns:a16="http://schemas.microsoft.com/office/drawing/2014/main" val="2554690020"/>
                    </a:ext>
                  </a:extLst>
                </a:gridCol>
                <a:gridCol w="771056">
                  <a:extLst>
                    <a:ext uri="{9D8B030D-6E8A-4147-A177-3AD203B41FA5}">
                      <a16:colId xmlns:a16="http://schemas.microsoft.com/office/drawing/2014/main" val="3513875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node1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node2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node3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354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폭력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513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투기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X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X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860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교통사고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X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X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X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108671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E83D2EF-6AF3-49D4-BFAC-D20CB01A45DE}"/>
              </a:ext>
            </a:extLst>
          </p:cNvPr>
          <p:cNvSpPr txBox="1"/>
          <p:nvPr/>
        </p:nvSpPr>
        <p:spPr>
          <a:xfrm>
            <a:off x="8384644" y="3512319"/>
            <a:ext cx="3897296" cy="69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/>
              <a:t>예시 </a:t>
            </a:r>
            <a:r>
              <a:rPr lang="en-US" altLang="ko-KR" sz="1400"/>
              <a:t>: </a:t>
            </a:r>
            <a:r>
              <a:rPr lang="ko-KR" altLang="en-US" sz="1400"/>
              <a:t>모든 노드가 폭력으로 분석</a:t>
            </a:r>
            <a:br>
              <a:rPr lang="en-US" altLang="ko-KR" sz="1400"/>
            </a:b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/>
              <a:t>키워드에 대한 비교를 통한 합의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6180BD9-94BA-42C5-A2F6-5B0FEA0602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542" y="1284577"/>
            <a:ext cx="1214490" cy="12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52023-7D04-4B70-BCC7-A5852BCE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기대효과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4E5B4E-FE6B-45D2-8251-B46E611AC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/>
              <a:t>영상이 아닌 키워드만을 업로드하여 </a:t>
            </a:r>
            <a:r>
              <a:rPr lang="ko-KR" altLang="en-US" sz="1800" b="1">
                <a:solidFill>
                  <a:srgbClr val="0070C0"/>
                </a:solidFill>
              </a:rPr>
              <a:t>블록체인의 성능 향상</a:t>
            </a:r>
            <a:endParaRPr lang="en-US" altLang="ko-KR" sz="18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800"/>
              <a:t>Public blockchain</a:t>
            </a:r>
            <a:r>
              <a:rPr lang="ko-KR" altLang="en-US" sz="1800"/>
              <a:t>을 통해 공공 기관의 </a:t>
            </a:r>
            <a:r>
              <a:rPr lang="en-US" altLang="ko-KR" sz="1800"/>
              <a:t>CCTV </a:t>
            </a:r>
            <a:r>
              <a:rPr lang="ko-KR" altLang="en-US" sz="1800"/>
              <a:t>뿐만이 아니라 개인의 참여 가능</a:t>
            </a:r>
            <a:br>
              <a:rPr lang="en-US" altLang="ko-KR" sz="1800"/>
            </a:b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>
                <a:sym typeface="Wingdings" panose="05000000000000000000" pitchFamily="2" charset="2"/>
              </a:rPr>
              <a:t>다수의 참여자로 인한 </a:t>
            </a:r>
            <a:r>
              <a:rPr lang="ko-KR" altLang="en-US" sz="1800" b="1">
                <a:sym typeface="Wingdings" panose="05000000000000000000" pitchFamily="2" charset="2"/>
              </a:rPr>
              <a:t>무결성 보장</a:t>
            </a:r>
            <a:r>
              <a:rPr lang="en-US" altLang="ko-KR" sz="1800" b="1">
                <a:sym typeface="Wingdings" panose="05000000000000000000" pitchFamily="2" charset="2"/>
              </a:rPr>
              <a:t> </a:t>
            </a:r>
            <a:r>
              <a:rPr lang="ko-KR" altLang="en-US" sz="1800" b="1">
                <a:sym typeface="Wingdings" panose="05000000000000000000" pitchFamily="2" charset="2"/>
              </a:rPr>
              <a:t>및 신뢰도 향상</a:t>
            </a:r>
            <a:r>
              <a:rPr lang="en-US" altLang="ko-KR" sz="1800" b="1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800"/>
              <a:t>딥러닝 기반의 영상 분석을 통한 </a:t>
            </a:r>
            <a:r>
              <a:rPr lang="ko-KR" altLang="en-US" sz="1800" b="1"/>
              <a:t>신뢰도 향상</a:t>
            </a:r>
            <a:r>
              <a:rPr lang="en-US" altLang="ko-KR" sz="1800" b="1"/>
              <a:t> </a:t>
            </a:r>
            <a:r>
              <a:rPr lang="ko-KR" altLang="en-US" sz="1800" b="1"/>
              <a:t>및 자동화</a:t>
            </a:r>
            <a:endParaRPr lang="en-US" altLang="ko-KR" sz="1800" b="1"/>
          </a:p>
          <a:p>
            <a:pPr>
              <a:lnSpc>
                <a:spcPct val="150000"/>
              </a:lnSpc>
            </a:pPr>
            <a:r>
              <a:rPr lang="ko-KR" altLang="en-US" sz="1800"/>
              <a:t>개인정보 보호가 가능한 추론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 b="1">
                <a:solidFill>
                  <a:srgbClr val="0070C0"/>
                </a:solidFill>
                <a:sym typeface="Wingdings" panose="05000000000000000000" pitchFamily="2" charset="2"/>
              </a:rPr>
              <a:t>유저 데이터 보호</a:t>
            </a:r>
            <a:endParaRPr lang="en-US" altLang="ko-KR" sz="18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/>
              <a:t>어떤 사건에 대한 빠른 대처 가능</a:t>
            </a:r>
            <a:r>
              <a:rPr lang="en-US" altLang="ko-KR" sz="1800"/>
              <a:t> / </a:t>
            </a:r>
            <a:r>
              <a:rPr lang="ko-KR" altLang="en-US" sz="1800"/>
              <a:t>시간</a:t>
            </a:r>
            <a:r>
              <a:rPr lang="en-US" altLang="ko-KR" sz="1800"/>
              <a:t>, </a:t>
            </a:r>
            <a:r>
              <a:rPr lang="ko-KR" altLang="en-US" sz="1800"/>
              <a:t>노동 등의 비용 절감</a:t>
            </a:r>
            <a:endParaRPr lang="en-US" altLang="ko-KR" sz="1800"/>
          </a:p>
          <a:p>
            <a:pPr>
              <a:lnSpc>
                <a:spcPct val="150000"/>
              </a:lnSpc>
            </a:pPr>
            <a:endParaRPr lang="ko-KR" altLang="en-US" sz="1800"/>
          </a:p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9584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055A3-9348-44B0-A6BE-DD4F45E0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</a:t>
            </a:r>
            <a:r>
              <a:rPr lang="en-US" altLang="ko-KR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.. </a:t>
            </a:r>
            <a:r>
              <a:rPr lang="ko-KR" altLang="en-US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A633F-D9CC-4582-A50A-764B66FDDA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/>
              <a:t>구현해야할 부분</a:t>
            </a:r>
            <a:br>
              <a:rPr lang="en-US" altLang="ko-KR" sz="1800"/>
            </a:br>
            <a:r>
              <a:rPr lang="en-US" altLang="ko-KR" sz="1800"/>
              <a:t>1. </a:t>
            </a:r>
            <a:r>
              <a:rPr lang="ko-KR" altLang="en-US" sz="1800"/>
              <a:t>비디오 분류</a:t>
            </a:r>
            <a:br>
              <a:rPr lang="en-US" altLang="ko-KR" sz="1800"/>
            </a:br>
            <a:r>
              <a:rPr lang="en-US" altLang="ko-KR" sz="1800"/>
              <a:t>   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/>
              <a:t>마스킹 또는 암호화된 데이터에 대한 학습</a:t>
            </a:r>
            <a:br>
              <a:rPr lang="en-US" altLang="ko-KR" sz="1800"/>
            </a:br>
            <a:r>
              <a:rPr lang="en-US" altLang="ko-KR" sz="1800"/>
              <a:t>   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>
                <a:sym typeface="Wingdings" panose="05000000000000000000" pitchFamily="2" charset="2"/>
              </a:rPr>
              <a:t>하나의 클래스로 하는거 되면 하나의 비디오에서 여러</a:t>
            </a:r>
            <a:r>
              <a:rPr lang="en-US" altLang="ko-KR" sz="1800">
                <a:sym typeface="Wingdings" panose="05000000000000000000" pitchFamily="2" charset="2"/>
              </a:rPr>
              <a:t> </a:t>
            </a:r>
            <a:r>
              <a:rPr lang="ko-KR" altLang="en-US" sz="1800">
                <a:sym typeface="Wingdings" panose="05000000000000000000" pitchFamily="2" charset="2"/>
              </a:rPr>
              <a:t>키워드 검출 하는 걸로 </a:t>
            </a:r>
            <a:br>
              <a:rPr lang="en-US" altLang="ko-KR" sz="1800"/>
            </a:br>
            <a:r>
              <a:rPr lang="en-US" altLang="ko-KR" sz="1800"/>
              <a:t>2.</a:t>
            </a:r>
            <a:r>
              <a:rPr lang="ko-KR" altLang="en-US" sz="1800"/>
              <a:t> 퍼블릭 블록체인 네트워크</a:t>
            </a:r>
            <a:br>
              <a:rPr lang="en-US" altLang="ko-KR" sz="1800"/>
            </a:br>
            <a:endParaRPr lang="en-US" altLang="ko-KR" sz="1800"/>
          </a:p>
        </p:txBody>
      </p:sp>
    </p:spTree>
    <p:extLst>
      <p:ext uri="{BB962C8B-B14F-4D97-AF65-F5344CB8AC3E}">
        <p14:creationId xmlns:p14="http://schemas.microsoft.com/office/powerpoint/2010/main" val="52975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686C3-833D-4309-B5EC-C186CAE2B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Video classification</a:t>
            </a:r>
            <a:endParaRPr lang="ko-KR" altLang="en-US" b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4208F7-9482-4A50-9913-B111163D31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/>
              <a:t>* Video</a:t>
            </a:r>
            <a:r>
              <a:rPr lang="ko-KR" altLang="en-US" sz="1800"/>
              <a:t>는 </a:t>
            </a:r>
            <a:r>
              <a:rPr lang="en-US" altLang="ko-KR" sz="1800"/>
              <a:t>3</a:t>
            </a:r>
            <a:r>
              <a:rPr lang="ko-KR" altLang="en-US" sz="1800"/>
              <a:t>차원 데이터 </a:t>
            </a:r>
            <a:r>
              <a:rPr lang="en-US" altLang="ko-KR" sz="1800"/>
              <a:t>(</a:t>
            </a:r>
            <a:r>
              <a:rPr lang="ko-KR" altLang="en-US" sz="1800"/>
              <a:t>이미지들의 시퀀스</a:t>
            </a:r>
            <a:r>
              <a:rPr lang="en-US" altLang="ko-KR" sz="1800"/>
              <a:t>)</a:t>
            </a:r>
          </a:p>
          <a:p>
            <a:pPr marL="514350" indent="-514350">
              <a:buAutoNum type="arabicPeriod"/>
            </a:pPr>
            <a:r>
              <a:rPr lang="en-US" altLang="ko-KR" sz="1800"/>
              <a:t>CNN</a:t>
            </a:r>
            <a:r>
              <a:rPr lang="ko-KR" altLang="en-US" sz="1800"/>
              <a:t>으로 </a:t>
            </a:r>
            <a:r>
              <a:rPr lang="en-US" altLang="ko-KR" sz="1800"/>
              <a:t>1-frame </a:t>
            </a:r>
            <a:r>
              <a:rPr lang="ko-KR" altLang="en-US" sz="1800"/>
              <a:t>단위로 분류</a:t>
            </a:r>
            <a:endParaRPr lang="en-US" altLang="ko-KR" sz="1800"/>
          </a:p>
          <a:p>
            <a:pPr marL="514350" indent="-514350">
              <a:buAutoNum type="arabicPeriod"/>
            </a:pPr>
            <a:r>
              <a:rPr lang="en-US" altLang="ko-KR" sz="1800"/>
              <a:t>Time distributed CNN</a:t>
            </a:r>
            <a:r>
              <a:rPr lang="ko-KR" altLang="en-US" sz="1800"/>
              <a:t> 후 </a:t>
            </a:r>
            <a:r>
              <a:rPr lang="en-US" altLang="ko-KR" sz="1800"/>
              <a:t>RNN </a:t>
            </a:r>
          </a:p>
          <a:p>
            <a:pPr marL="514350" indent="-514350">
              <a:buAutoNum type="arabicPeriod"/>
            </a:pPr>
            <a:r>
              <a:rPr lang="en-US" altLang="ko-KR" sz="1800"/>
              <a:t>3D-CNN</a:t>
            </a:r>
          </a:p>
          <a:p>
            <a:pPr marL="514350" indent="-514350">
              <a:buAutoNum type="arabicPeriod"/>
            </a:pPr>
            <a:r>
              <a:rPr lang="en-US" altLang="ko-KR" sz="1800"/>
              <a:t>CNN + RNN </a:t>
            </a:r>
          </a:p>
          <a:p>
            <a:pPr marL="514350" indent="-514350">
              <a:buAutoNum type="arabicPeriod"/>
            </a:pPr>
            <a:r>
              <a:rPr lang="en-US" altLang="ko-KR" sz="1800"/>
              <a:t>CNN + MLP</a:t>
            </a:r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endParaRPr lang="en-US" altLang="ko-KR" sz="1800"/>
          </a:p>
        </p:txBody>
      </p:sp>
    </p:spTree>
    <p:extLst>
      <p:ext uri="{BB962C8B-B14F-4D97-AF65-F5344CB8AC3E}">
        <p14:creationId xmlns:p14="http://schemas.microsoft.com/office/powerpoint/2010/main" val="2085194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A2715-1F3E-4829-A7A6-63309FD0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CNN</a:t>
            </a:r>
            <a:r>
              <a:rPr lang="ko-KR" altLang="en-US" sz="36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ko-KR" altLang="en-US" sz="36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1-frame </a:t>
            </a:r>
            <a:r>
              <a:rPr lang="ko-KR" altLang="en-US" sz="36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단위 분류</a:t>
            </a:r>
            <a:endParaRPr lang="ko-KR" altLang="en-US" b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D8218-B8C3-40B1-B020-7CAC7D442C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1800"/>
              <a:t>CNN </a:t>
            </a:r>
            <a:r>
              <a:rPr lang="ko-KR" altLang="en-US" sz="1800"/>
              <a:t>사용 </a:t>
            </a:r>
            <a:r>
              <a:rPr lang="en-US" altLang="ko-KR" sz="1800"/>
              <a:t>(Inception-v3 </a:t>
            </a:r>
            <a:r>
              <a:rPr lang="ko-KR" altLang="en-US" sz="1800"/>
              <a:t>등 </a:t>
            </a:r>
            <a:r>
              <a:rPr lang="en-US" altLang="ko-KR" sz="1800"/>
              <a:t>image net)</a:t>
            </a:r>
          </a:p>
          <a:p>
            <a:r>
              <a:rPr lang="en-US" altLang="ko-KR" sz="1800"/>
              <a:t>Video</a:t>
            </a:r>
            <a:r>
              <a:rPr lang="ko-KR" altLang="en-US" sz="1800"/>
              <a:t>를 </a:t>
            </a:r>
            <a:r>
              <a:rPr lang="en-US" altLang="ko-KR" sz="1800"/>
              <a:t>image</a:t>
            </a:r>
            <a:r>
              <a:rPr lang="ko-KR" altLang="en-US" sz="1800"/>
              <a:t>로 쪼개서 그냥 </a:t>
            </a:r>
            <a:r>
              <a:rPr lang="en-US" altLang="ko-KR" sz="1800"/>
              <a:t>image</a:t>
            </a:r>
            <a:r>
              <a:rPr lang="ko-KR" altLang="en-US" sz="1800"/>
              <a:t>를 분류하는 것</a:t>
            </a:r>
            <a:endParaRPr lang="en-US" altLang="ko-KR" sz="1800"/>
          </a:p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565661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C521C-7963-453F-AF3A-DFDDECA0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distributed CNN</a:t>
            </a:r>
            <a:r>
              <a:rPr lang="ko-KR" altLang="en-US" sz="36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</a:t>
            </a:r>
            <a:r>
              <a:rPr lang="ko-KR" altLang="en-US" sz="36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RNN</a:t>
            </a:r>
            <a:endParaRPr lang="ko-KR" altLang="en-US" b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55BF0-8F63-4DF3-A5CE-B37C89F151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0" i="0">
                <a:solidFill>
                  <a:srgbClr val="292929"/>
                </a:solidFill>
                <a:effectLst/>
                <a:latin typeface="charter"/>
              </a:rPr>
              <a:t>TimeDistributed </a:t>
            </a:r>
            <a:r>
              <a:rPr lang="en-US" altLang="ko-KR" sz="1800">
                <a:solidFill>
                  <a:srgbClr val="292929"/>
                </a:solidFill>
                <a:latin typeface="charter"/>
              </a:rPr>
              <a:t>CNN</a:t>
            </a:r>
            <a:br>
              <a:rPr lang="en-US" altLang="ko-KR" sz="1800">
                <a:solidFill>
                  <a:srgbClr val="292929"/>
                </a:solidFill>
                <a:latin typeface="charter"/>
              </a:rPr>
            </a:br>
            <a:r>
              <a:rPr lang="en-US" altLang="ko-KR" sz="1800">
                <a:solidFill>
                  <a:srgbClr val="292929"/>
                </a:solidFill>
                <a:latin typeface="charter"/>
                <a:sym typeface="Wingdings" panose="05000000000000000000" pitchFamily="2" charset="2"/>
              </a:rPr>
              <a:t> </a:t>
            </a:r>
            <a:r>
              <a:rPr lang="en-US" altLang="ko-KR" sz="1800">
                <a:solidFill>
                  <a:srgbClr val="292929"/>
                </a:solidFill>
                <a:latin typeface="charter"/>
              </a:rPr>
              <a:t>many output</a:t>
            </a:r>
            <a:r>
              <a:rPr lang="ko-KR" altLang="en-US" sz="1800">
                <a:solidFill>
                  <a:srgbClr val="292929"/>
                </a:solidFill>
                <a:latin typeface="charter"/>
              </a:rPr>
              <a:t>에 사용</a:t>
            </a:r>
            <a:br>
              <a:rPr lang="en-US" altLang="ko-KR" sz="1800">
                <a:solidFill>
                  <a:srgbClr val="292929"/>
                </a:solidFill>
                <a:latin typeface="charter"/>
                <a:sym typeface="Wingdings" panose="05000000000000000000" pitchFamily="2" charset="2"/>
              </a:rPr>
            </a:br>
            <a:r>
              <a:rPr lang="en-US" altLang="ko-KR" sz="1800">
                <a:solidFill>
                  <a:srgbClr val="292929"/>
                </a:solidFill>
                <a:latin typeface="charter"/>
                <a:sym typeface="Wingdings" panose="05000000000000000000" pitchFamily="2" charset="2"/>
              </a:rPr>
              <a:t> 2</a:t>
            </a:r>
            <a:r>
              <a:rPr lang="ko-KR" altLang="en-US" sz="1800">
                <a:solidFill>
                  <a:srgbClr val="292929"/>
                </a:solidFill>
                <a:latin typeface="charter"/>
                <a:sym typeface="Wingdings" panose="05000000000000000000" pitchFamily="2" charset="2"/>
              </a:rPr>
              <a:t>차원 이미지에 추가 차원 </a:t>
            </a:r>
            <a:r>
              <a:rPr lang="en-US" altLang="ko-KR" sz="1800">
                <a:solidFill>
                  <a:srgbClr val="292929"/>
                </a:solidFill>
                <a:latin typeface="charter"/>
                <a:sym typeface="Wingdings" panose="05000000000000000000" pitchFamily="2" charset="2"/>
              </a:rPr>
              <a:t>(</a:t>
            </a:r>
            <a:r>
              <a:rPr lang="ko-KR" altLang="en-US" sz="1800">
                <a:solidFill>
                  <a:srgbClr val="292929"/>
                </a:solidFill>
                <a:latin typeface="charter"/>
                <a:sym typeface="Wingdings" panose="05000000000000000000" pitchFamily="2" charset="2"/>
              </a:rPr>
              <a:t>시간</a:t>
            </a:r>
            <a:r>
              <a:rPr lang="en-US" altLang="ko-KR" sz="1800">
                <a:solidFill>
                  <a:srgbClr val="292929"/>
                </a:solidFill>
                <a:latin typeface="charter"/>
                <a:sym typeface="Wingdings" panose="05000000000000000000" pitchFamily="2" charset="2"/>
              </a:rPr>
              <a:t>) </a:t>
            </a:r>
            <a:r>
              <a:rPr lang="ko-KR" altLang="en-US" sz="1800">
                <a:solidFill>
                  <a:srgbClr val="292929"/>
                </a:solidFill>
                <a:latin typeface="charter"/>
                <a:sym typeface="Wingdings" panose="05000000000000000000" pitchFamily="2" charset="2"/>
              </a:rPr>
              <a:t>사용</a:t>
            </a:r>
            <a:endParaRPr lang="en-US" altLang="ko-KR" sz="1800">
              <a:solidFill>
                <a:srgbClr val="292929"/>
              </a:solidFill>
              <a:latin typeface="charter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800"/>
              <a:t>RNN (GRU or LSTM)</a:t>
            </a:r>
            <a:br>
              <a:rPr lang="en-US" altLang="ko-KR" sz="1800"/>
            </a:br>
            <a:endParaRPr lang="en-US" altLang="ko-KR" sz="180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9D06205-9FB2-403C-990E-97B089586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120311"/>
              </p:ext>
            </p:extLst>
          </p:nvPr>
        </p:nvGraphicFramePr>
        <p:xfrm>
          <a:off x="6096000" y="1669693"/>
          <a:ext cx="5413830" cy="11125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804610">
                  <a:extLst>
                    <a:ext uri="{9D8B030D-6E8A-4147-A177-3AD203B41FA5}">
                      <a16:colId xmlns:a16="http://schemas.microsoft.com/office/drawing/2014/main" val="2566631550"/>
                    </a:ext>
                  </a:extLst>
                </a:gridCol>
                <a:gridCol w="1804610">
                  <a:extLst>
                    <a:ext uri="{9D8B030D-6E8A-4147-A177-3AD203B41FA5}">
                      <a16:colId xmlns:a16="http://schemas.microsoft.com/office/drawing/2014/main" val="3351887390"/>
                    </a:ext>
                  </a:extLst>
                </a:gridCol>
                <a:gridCol w="1804610">
                  <a:extLst>
                    <a:ext uri="{9D8B030D-6E8A-4147-A177-3AD203B41FA5}">
                      <a16:colId xmlns:a16="http://schemas.microsoft.com/office/drawing/2014/main" val="398997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20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14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855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D0FAAEC-1644-44DD-BCF2-B26BE2CFAD11}"/>
              </a:ext>
            </a:extLst>
          </p:cNvPr>
          <p:cNvSpPr txBox="1"/>
          <p:nvPr/>
        </p:nvSpPr>
        <p:spPr>
          <a:xfrm>
            <a:off x="7064062" y="3006816"/>
            <a:ext cx="31806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</a:t>
            </a:r>
            <a:r>
              <a:rPr lang="ko-KR" altLang="en-US"/>
              <a:t>차원 벡터 </a:t>
            </a:r>
            <a:r>
              <a:rPr lang="en-US" altLang="ko-KR"/>
              <a:t>3</a:t>
            </a:r>
            <a:r>
              <a:rPr lang="ko-KR" altLang="en-US"/>
              <a:t>개</a:t>
            </a:r>
            <a:r>
              <a:rPr lang="en-US" altLang="ko-KR"/>
              <a:t>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en-US" altLang="ko-KR"/>
              <a:t>(batch,</a:t>
            </a:r>
            <a:r>
              <a:rPr lang="en-US" altLang="ko-KR" b="1"/>
              <a:t>3</a:t>
            </a:r>
            <a:r>
              <a:rPr lang="en-US" altLang="ko-KR"/>
              <a:t>,3)</a:t>
            </a:r>
          </a:p>
          <a:p>
            <a:endParaRPr lang="en-US" altLang="ko-KR"/>
          </a:p>
          <a:p>
            <a:r>
              <a:rPr lang="en-US" altLang="ko-KR"/>
              <a:t>*TimeDistributed(Dense(~))</a:t>
            </a:r>
          </a:p>
          <a:p>
            <a:r>
              <a:rPr lang="en-US" altLang="ko-KR"/>
              <a:t>*TimeDistributed(Conv2D(~))</a:t>
            </a:r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4F113191-704C-4A3B-AD20-73212D959438}"/>
              </a:ext>
            </a:extLst>
          </p:cNvPr>
          <p:cNvSpPr/>
          <p:nvPr/>
        </p:nvSpPr>
        <p:spPr>
          <a:xfrm>
            <a:off x="5765801" y="1700095"/>
            <a:ext cx="242596" cy="1051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019542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4917</TotalTime>
  <Words>723</Words>
  <Application>Microsoft Office PowerPoint</Application>
  <PresentationFormat>와이드스크린</PresentationFormat>
  <Paragraphs>96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charter</vt:lpstr>
      <vt:lpstr>맑은 고딕</vt:lpstr>
      <vt:lpstr>함초롬돋움</vt:lpstr>
      <vt:lpstr>Arial</vt:lpstr>
      <vt:lpstr>Wingdings</vt:lpstr>
      <vt:lpstr>CryptoCraft 테마</vt:lpstr>
      <vt:lpstr>제목 테마</vt:lpstr>
      <vt:lpstr>Video Classification with Homomorphic Neural Network </vt:lpstr>
      <vt:lpstr>PowerPoint 프레젠테이션</vt:lpstr>
      <vt:lpstr>시스템 구성</vt:lpstr>
      <vt:lpstr>세부 사항</vt:lpstr>
      <vt:lpstr>기대효과</vt:lpstr>
      <vt:lpstr>구현.. 계획</vt:lpstr>
      <vt:lpstr>Video classification</vt:lpstr>
      <vt:lpstr>CNN : 1-frame 단위 분류</vt:lpstr>
      <vt:lpstr>Time distributed CNN + RNN</vt:lpstr>
      <vt:lpstr>3D-CNN</vt:lpstr>
      <vt:lpstr>CNN (Encoder) + RNN</vt:lpstr>
      <vt:lpstr>Homomorphic Neural Network</vt:lpstr>
      <vt:lpstr>Homomorphic Neural Network</vt:lpstr>
      <vt:lpstr>진행 계획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 현지</cp:lastModifiedBy>
  <cp:revision>60</cp:revision>
  <dcterms:created xsi:type="dcterms:W3CDTF">2019-03-05T04:29:07Z</dcterms:created>
  <dcterms:modified xsi:type="dcterms:W3CDTF">2021-04-04T11:28:18Z</dcterms:modified>
</cp:coreProperties>
</file>