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1" r:id="rId6"/>
    <p:sldId id="285" r:id="rId7"/>
    <p:sldId id="286" r:id="rId8"/>
    <p:sldId id="287" r:id="rId9"/>
    <p:sldId id="288" r:id="rId10"/>
    <p:sldId id="289" r:id="rId11"/>
    <p:sldId id="290" r:id="rId12"/>
    <p:sldId id="282" r:id="rId13"/>
    <p:sldId id="291" r:id="rId14"/>
    <p:sldId id="292" r:id="rId15"/>
    <p:sldId id="28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2021. 9. 6.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2021. 9. 6.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 for </a:t>
            </a:r>
            <a:br>
              <a:rPr lang="en-US" altLang="ko-KR" dirty="0"/>
            </a:br>
            <a:r>
              <a:rPr lang="en-US" altLang="ko-KR" dirty="0"/>
              <a:t>Neural Network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/vX9EFq5E51U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Chip Whisperer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get_key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get_pt</a:t>
            </a:r>
            <a:r>
              <a:rPr lang="en-US" altLang="ko-KR" sz="2000" dirty="0"/>
              <a:t> </a:t>
            </a:r>
            <a:r>
              <a:rPr lang="ko-KR" altLang="en-US" sz="2000" dirty="0"/>
              <a:t>필요</a:t>
            </a:r>
            <a:br>
              <a:rPr lang="en-US" altLang="ko-KR" sz="2000" dirty="0"/>
            </a:br>
            <a:r>
              <a:rPr lang="en-US" altLang="ko-KR" sz="2000" b="1" dirty="0" err="1"/>
              <a:t>get_pt</a:t>
            </a:r>
            <a:r>
              <a:rPr lang="ko-KR" altLang="en-US" sz="2000" b="1" dirty="0"/>
              <a:t>에서 추론 수행하고 </a:t>
            </a:r>
            <a:r>
              <a:rPr lang="en-US" altLang="ko-KR" sz="2000" b="1" dirty="0"/>
              <a:t>trace capture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get_key</a:t>
            </a:r>
            <a:r>
              <a:rPr lang="ko-KR" altLang="en-US" sz="2000" dirty="0"/>
              <a:t>는 </a:t>
            </a:r>
            <a:r>
              <a:rPr lang="ko-KR" altLang="en-US" sz="2000" b="1" dirty="0"/>
              <a:t>고정된 가중치라서 </a:t>
            </a:r>
            <a:r>
              <a:rPr lang="ko-KR" altLang="en-US" sz="2000" b="1" dirty="0" err="1"/>
              <a:t>상수값</a:t>
            </a:r>
            <a:r>
              <a:rPr lang="ko-KR" altLang="en-US" sz="2000" dirty="0" err="1"/>
              <a:t>이므로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냅둠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100" dirty="0"/>
          </a:p>
          <a:p>
            <a:pPr>
              <a:lnSpc>
                <a:spcPct val="150000"/>
              </a:lnSpc>
            </a:pPr>
            <a:r>
              <a:rPr lang="en-US" altLang="ko-KR" sz="2000" b="1" dirty="0" err="1"/>
              <a:t>get_pt</a:t>
            </a:r>
            <a:r>
              <a:rPr lang="ko-KR" altLang="en-US" sz="2000" b="1" dirty="0"/>
              <a:t>에서 앞서 본 레이어들을 수행하며 파형 수집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44B508-44D7-4F98-A4FE-264729E5E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921" y="1703031"/>
            <a:ext cx="4629796" cy="4353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319EE4-D75E-4365-8FAD-CA56377C2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48" r="63648" b="4274"/>
          <a:stretch/>
        </p:blipFill>
        <p:spPr>
          <a:xfrm>
            <a:off x="686283" y="3974841"/>
            <a:ext cx="4432041" cy="28178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71AA13-956A-47B9-B0FB-04E8B4A761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12" b="12826"/>
          <a:stretch/>
        </p:blipFill>
        <p:spPr>
          <a:xfrm>
            <a:off x="686283" y="2697324"/>
            <a:ext cx="2372056" cy="69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72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Chip Whisperer </a:t>
            </a:r>
            <a:r>
              <a:rPr lang="ko-KR" altLang="en-US" dirty="0"/>
              <a:t>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CW</a:t>
            </a:r>
            <a:r>
              <a:rPr lang="ko-KR" altLang="en-US" sz="2000" dirty="0"/>
              <a:t>와 드라이버 설치 및 컴파일 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C94F43-EF55-4DD6-BBEE-A2E858DE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28" y="1200687"/>
            <a:ext cx="6286227" cy="2650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2B27B1-E878-4F24-ACCC-47DFF248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405" y="2144706"/>
            <a:ext cx="2286319" cy="762106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9676323-C5B4-449B-8EF9-24605C82D5E2}"/>
              </a:ext>
            </a:extLst>
          </p:cNvPr>
          <p:cNvGrpSpPr/>
          <p:nvPr/>
        </p:nvGrpSpPr>
        <p:grpSpPr>
          <a:xfrm>
            <a:off x="1516405" y="4033447"/>
            <a:ext cx="9433250" cy="2616806"/>
            <a:chOff x="102636" y="3834635"/>
            <a:chExt cx="12192000" cy="305675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D674B74-A00E-4E74-8EC5-A96CE65D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36" y="3834635"/>
              <a:ext cx="12192000" cy="3056759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A7B3D57C-F760-4C37-AFD0-C0070750A5A9}"/>
                </a:ext>
              </a:extLst>
            </p:cNvPr>
            <p:cNvSpPr/>
            <p:nvPr/>
          </p:nvSpPr>
          <p:spPr>
            <a:xfrm>
              <a:off x="10450286" y="3834635"/>
              <a:ext cx="1844350" cy="401217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679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Chip Whisperer </a:t>
            </a:r>
            <a:r>
              <a:rPr lang="ko-KR" altLang="en-US" dirty="0"/>
              <a:t>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CW capture</a:t>
            </a:r>
            <a:br>
              <a:rPr lang="en-US" altLang="ko-KR" sz="2000" dirty="0"/>
            </a:br>
            <a:r>
              <a:rPr lang="en-US" altLang="ko-KR" sz="2000" dirty="0"/>
              <a:t>CW</a:t>
            </a:r>
            <a:r>
              <a:rPr lang="ko-KR" altLang="en-US" sz="2000" dirty="0"/>
              <a:t>와 노트북 연결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connect </a:t>
            </a:r>
            <a:r>
              <a:rPr lang="en-US" altLang="ko-KR" sz="2000" dirty="0">
                <a:sym typeface="Wingdings" panose="05000000000000000000" pitchFamily="2" charset="2"/>
              </a:rPr>
              <a:t> FLASH file </a:t>
            </a:r>
            <a:r>
              <a:rPr lang="ko-KR" altLang="en-US" sz="2000" dirty="0">
                <a:sym typeface="Wingdings" panose="05000000000000000000" pitchFamily="2" charset="2"/>
              </a:rPr>
              <a:t>선택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파형 수집</a:t>
            </a:r>
            <a:endParaRPr lang="en-US" altLang="ko-KR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10F1F5-A383-4E36-B923-18616EDF8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" t="4380" r="2369" b="4962"/>
          <a:stretch/>
        </p:blipFill>
        <p:spPr bwMode="auto">
          <a:xfrm>
            <a:off x="6743624" y="2950271"/>
            <a:ext cx="4889240" cy="37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58ABBA4-B562-4A70-A394-E35965BA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3183561"/>
            <a:ext cx="6061079" cy="32721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413868-ECEC-4697-A340-CF05F65BE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78" t="7690" b="-948"/>
          <a:stretch/>
        </p:blipFill>
        <p:spPr>
          <a:xfrm rot="5400000">
            <a:off x="9069349" y="204140"/>
            <a:ext cx="2374441" cy="2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Chip Whisperer </a:t>
            </a:r>
            <a:r>
              <a:rPr lang="ko-KR" altLang="en-US" dirty="0"/>
              <a:t>사용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CW capture</a:t>
            </a:r>
            <a:br>
              <a:rPr lang="en-US" altLang="ko-KR" sz="2000" dirty="0"/>
            </a:br>
            <a:r>
              <a:rPr lang="ko-KR" altLang="en-US" sz="2000" dirty="0" err="1"/>
              <a:t>평문</a:t>
            </a:r>
            <a:r>
              <a:rPr lang="en-US" altLang="ko-KR" sz="2000" dirty="0"/>
              <a:t>, </a:t>
            </a:r>
            <a:r>
              <a:rPr lang="ko-KR" altLang="en-US" sz="2000" dirty="0"/>
              <a:t>키 </a:t>
            </a:r>
            <a:r>
              <a:rPr lang="en-US" altLang="ko-KR" sz="2000" dirty="0"/>
              <a:t>byte </a:t>
            </a:r>
            <a:r>
              <a:rPr lang="ko-KR" altLang="en-US" sz="2000" dirty="0"/>
              <a:t>설정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입출력 제대로 되는 지 확인</a:t>
            </a:r>
            <a:endParaRPr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DD1B27-3102-41FC-A9B7-447799E47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80" y="2257425"/>
            <a:ext cx="516255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74FD150-062C-4DAB-8EA9-4F8D8CB7F9E8}"/>
              </a:ext>
            </a:extLst>
          </p:cNvPr>
          <p:cNvSpPr/>
          <p:nvPr/>
        </p:nvSpPr>
        <p:spPr>
          <a:xfrm>
            <a:off x="1041109" y="2876452"/>
            <a:ext cx="1599454" cy="706504"/>
          </a:xfrm>
          <a:prstGeom prst="frame">
            <a:avLst>
              <a:gd name="adj1" fmla="val 75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442DDD1-6062-46CF-9C4E-DA3475DB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76" y="2408756"/>
            <a:ext cx="521970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파형 및 출력이 </a:t>
            </a:r>
            <a:r>
              <a:rPr lang="ko-KR" altLang="en-US" sz="2000" dirty="0" err="1"/>
              <a:t>떠야함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제대로 연결되었을 경우 </a:t>
            </a:r>
            <a:r>
              <a:rPr lang="en-US" altLang="ko-KR" sz="2000" dirty="0"/>
              <a:t>hello</a:t>
            </a:r>
            <a:r>
              <a:rPr lang="ko-KR" altLang="en-US" sz="2000" dirty="0"/>
              <a:t>가 먼저 떠야 함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1. CW</a:t>
            </a:r>
            <a:r>
              <a:rPr lang="ko-KR" altLang="en-US" sz="2000" dirty="0"/>
              <a:t>가 연결이 안 되어서 다른 </a:t>
            </a:r>
            <a:r>
              <a:rPr lang="en-US" altLang="ko-KR" sz="2000" dirty="0"/>
              <a:t>CW</a:t>
            </a:r>
            <a:r>
              <a:rPr lang="ko-KR" altLang="en-US" sz="2000" dirty="0"/>
              <a:t>로 했더니 연결은 가능해짐</a:t>
            </a: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파형수집이 잘 되지 않음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튜토리얼 코드와 아무 것도 안 넣은 코드 수행해도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    </a:t>
            </a:r>
            <a:r>
              <a:rPr lang="ko-KR" altLang="en-US" sz="2000" dirty="0"/>
              <a:t>가장 먼저 실행되는 </a:t>
            </a:r>
            <a:r>
              <a:rPr lang="en-US" altLang="ko-KR" sz="2000" dirty="0" err="1"/>
              <a:t>putch</a:t>
            </a:r>
            <a:r>
              <a:rPr lang="ko-KR" altLang="en-US" sz="2000" dirty="0"/>
              <a:t> 자체가 실행되지 않음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세팅 문제인 것 같다고 하셔서 처음부터 다시 환경 구축해도 안 되어서 파형 수집하지 못했습니다</a:t>
            </a:r>
            <a:r>
              <a:rPr lang="en-US" altLang="ko-KR" sz="20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9106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C864BC-E507-41F5-9AC5-1C4AD7668B7C}"/>
              </a:ext>
            </a:extLst>
          </p:cNvPr>
          <p:cNvSpPr/>
          <p:nvPr/>
        </p:nvSpPr>
        <p:spPr>
          <a:xfrm>
            <a:off x="3586065" y="1539551"/>
            <a:ext cx="5019870" cy="33496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감사합니다</a:t>
            </a:r>
            <a:r>
              <a:rPr lang="en-US" altLang="ko-KR" sz="4800" dirty="0">
                <a:solidFill>
                  <a:schemeClr val="tx1"/>
                </a:solidFill>
              </a:rPr>
              <a:t>.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Chip Whisperer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A8BAA1-D0F9-4321-9A15-B7745957B152}"/>
              </a:ext>
            </a:extLst>
          </p:cNvPr>
          <p:cNvSpPr/>
          <p:nvPr/>
        </p:nvSpPr>
        <p:spPr>
          <a:xfrm>
            <a:off x="914400" y="3429000"/>
            <a:ext cx="10403633" cy="1861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부채널</a:t>
            </a:r>
            <a:r>
              <a:rPr lang="ko-KR" altLang="en-US" sz="2000" b="1" dirty="0"/>
              <a:t> 공격 </a:t>
            </a:r>
            <a:br>
              <a:rPr lang="en-US" altLang="ko-KR" sz="2000" dirty="0"/>
            </a:br>
            <a:r>
              <a:rPr lang="ko-KR" altLang="en-US" sz="2000" dirty="0"/>
              <a:t>전력 소비 등의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정보로 비밀 정보를 알아냄</a:t>
            </a:r>
            <a:br>
              <a:rPr lang="en-US" altLang="ko-KR" sz="2000" dirty="0"/>
            </a:br>
            <a:r>
              <a:rPr lang="en-US" altLang="ko-KR" sz="2000" dirty="0"/>
              <a:t>Timing Attack, Power Analysis, Template Attack </a:t>
            </a:r>
            <a:r>
              <a:rPr lang="ko-KR" altLang="en-US" sz="2000" dirty="0"/>
              <a:t>등이 있음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암호 알고리즘에서의 </a:t>
            </a:r>
            <a:r>
              <a:rPr lang="ko-KR" altLang="en-US" sz="2000" b="1" dirty="0" err="1"/>
              <a:t>부채널</a:t>
            </a:r>
            <a:r>
              <a:rPr lang="ko-KR" altLang="en-US" sz="2000" b="1" dirty="0"/>
              <a:t> 공격</a:t>
            </a:r>
            <a:br>
              <a:rPr lang="en-US" altLang="ko-KR" sz="2000" b="1" dirty="0"/>
            </a:br>
            <a:r>
              <a:rPr lang="ko-KR" altLang="en-US" sz="2000" dirty="0" err="1"/>
              <a:t>평문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알려진 값</a:t>
            </a:r>
            <a:r>
              <a:rPr lang="en-US" altLang="ko-KR" sz="2000" dirty="0"/>
              <a:t>)</a:t>
            </a:r>
            <a:r>
              <a:rPr lang="ko-KR" altLang="en-US" sz="2000" dirty="0"/>
              <a:t>과 특정 연산 수행 시의 파형을 아는 상태에서 키를 찾음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신경망에 대한 </a:t>
            </a:r>
            <a:r>
              <a:rPr lang="ko-KR" altLang="en-US" sz="2000" b="1" dirty="0" err="1"/>
              <a:t>부채널</a:t>
            </a:r>
            <a:r>
              <a:rPr lang="ko-KR" altLang="en-US" sz="2000" b="1" dirty="0"/>
              <a:t> 공격</a:t>
            </a:r>
            <a:br>
              <a:rPr lang="en-US" altLang="ko-KR" sz="2000" dirty="0"/>
            </a:br>
            <a:r>
              <a:rPr lang="ko-KR" altLang="en-US" sz="2000" dirty="0"/>
              <a:t>입력데이터 </a:t>
            </a:r>
            <a:r>
              <a:rPr lang="en-US" altLang="ko-KR" sz="2000" dirty="0"/>
              <a:t>(</a:t>
            </a:r>
            <a:r>
              <a:rPr lang="ko-KR" altLang="en-US" sz="2000" dirty="0"/>
              <a:t>알려진 값</a:t>
            </a:r>
            <a:r>
              <a:rPr lang="en-US" altLang="ko-KR" sz="2000" dirty="0"/>
              <a:t>)</a:t>
            </a:r>
            <a:r>
              <a:rPr lang="ko-KR" altLang="en-US" sz="2000" dirty="0"/>
              <a:t>과 특정 연산 수행 시의 파형을 아는 상태에서 </a:t>
            </a:r>
            <a:br>
              <a:rPr lang="en-US" altLang="ko-KR" sz="2000" dirty="0"/>
            </a:br>
            <a:r>
              <a:rPr lang="ko-KR" altLang="en-US" sz="2000" dirty="0"/>
              <a:t>신경망의 구조 </a:t>
            </a:r>
            <a:r>
              <a:rPr lang="en-US" altLang="ko-KR" sz="2000" dirty="0"/>
              <a:t>(</a:t>
            </a:r>
            <a:r>
              <a:rPr lang="ko-KR" altLang="en-US" sz="2000" dirty="0"/>
              <a:t>뉴런의 수</a:t>
            </a:r>
            <a:r>
              <a:rPr lang="en-US" altLang="ko-KR" sz="2000" dirty="0"/>
              <a:t>, </a:t>
            </a:r>
            <a:r>
              <a:rPr lang="ko-KR" altLang="en-US" sz="2000" dirty="0"/>
              <a:t>레이어의 수 및 종류</a:t>
            </a:r>
            <a:r>
              <a:rPr lang="en-US" altLang="ko-KR" sz="2000" dirty="0"/>
              <a:t>, </a:t>
            </a:r>
            <a:r>
              <a:rPr lang="ko-KR" altLang="en-US" sz="2000" dirty="0"/>
              <a:t>활성화 함수 등</a:t>
            </a:r>
            <a:r>
              <a:rPr lang="en-US" altLang="ko-KR" sz="2000" dirty="0"/>
              <a:t>)</a:t>
            </a:r>
            <a:r>
              <a:rPr lang="ko-KR" altLang="en-US" sz="2000" dirty="0"/>
              <a:t>나 비밀 가중치를 찾음</a:t>
            </a:r>
            <a:br>
              <a:rPr lang="en-US" altLang="ko-KR" sz="2000" dirty="0"/>
            </a:b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Embedding layer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-US" altLang="ko-KR" sz="2000" dirty="0"/>
              <a:t>activation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ko-KR" altLang="en-US" sz="2000" dirty="0"/>
              <a:t>등에 대한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분석 수행하려고 했으나</a:t>
            </a:r>
            <a:br>
              <a:rPr lang="en-US" altLang="ko-KR" sz="2000" dirty="0"/>
            </a:br>
            <a:r>
              <a:rPr lang="en-US" altLang="ko-KR" sz="2000" b="1" dirty="0"/>
              <a:t>embedding</a:t>
            </a:r>
            <a:r>
              <a:rPr lang="ko-KR" altLang="en-US" sz="2000" b="1" dirty="0"/>
              <a:t>은 </a:t>
            </a:r>
            <a:r>
              <a:rPr lang="en-US" altLang="ko-KR" sz="2000" b="1" dirty="0"/>
              <a:t>8-bit</a:t>
            </a:r>
            <a:r>
              <a:rPr lang="ko-KR" altLang="en-US" sz="2000" b="1" dirty="0"/>
              <a:t>로 양자화 하지 않으며 </a:t>
            </a:r>
            <a:r>
              <a:rPr lang="en-US" altLang="ko-KR" sz="2000" dirty="0"/>
              <a:t>(</a:t>
            </a:r>
            <a:r>
              <a:rPr lang="ko-KR" altLang="en-US" sz="2000" dirty="0"/>
              <a:t>일반적인 레이어가 아니라 단어를 벡터로 바꿔주는 것</a:t>
            </a:r>
            <a:r>
              <a:rPr lang="en-US" altLang="ko-KR" sz="2000" dirty="0"/>
              <a:t>),</a:t>
            </a:r>
            <a:r>
              <a:rPr lang="en-US" altLang="ko-KR" sz="2000" b="1" dirty="0"/>
              <a:t> </a:t>
            </a:r>
            <a:br>
              <a:rPr lang="en-US" altLang="ko-KR" sz="2000" b="1" dirty="0"/>
            </a:br>
            <a:r>
              <a:rPr lang="en-US" altLang="ko-KR" sz="2000" b="1" dirty="0"/>
              <a:t>TPU </a:t>
            </a:r>
            <a:r>
              <a:rPr lang="ko-KR" altLang="en-US" sz="2000" b="1" dirty="0"/>
              <a:t>같은 경우는 지원하지 않는 레이어</a:t>
            </a:r>
            <a:r>
              <a:rPr lang="ko-KR" altLang="en-US" sz="2000" dirty="0"/>
              <a:t>이기도 함</a:t>
            </a:r>
            <a:br>
              <a:rPr lang="en-US" altLang="ko-KR" sz="2000" dirty="0"/>
            </a:br>
            <a:r>
              <a:rPr lang="en-US" altLang="ko-KR" sz="2000" b="1" dirty="0"/>
              <a:t>activation</a:t>
            </a:r>
            <a:r>
              <a:rPr lang="ko-KR" altLang="en-US" sz="2000" b="1" dirty="0"/>
              <a:t>은 주로 타이밍 공격</a:t>
            </a:r>
            <a:r>
              <a:rPr lang="ko-KR" altLang="en-US" sz="2000" dirty="0"/>
              <a:t>을 수행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엣지</a:t>
            </a:r>
            <a:r>
              <a:rPr lang="ko-KR" altLang="en-US" sz="2000" dirty="0"/>
              <a:t> 디바이스에서 효율적인 </a:t>
            </a:r>
            <a:r>
              <a:rPr lang="en-US" altLang="ko-KR" sz="2000" dirty="0"/>
              <a:t>BNN</a:t>
            </a:r>
            <a:r>
              <a:rPr lang="ko-KR" altLang="en-US" sz="2000" dirty="0"/>
              <a:t>에서 중요하기도 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방지를 위해 여러 네트워크에서 자주 쓰이는 </a:t>
            </a:r>
            <a:r>
              <a:rPr lang="en-US" altLang="ko-KR" sz="2000" b="1" dirty="0"/>
              <a:t>Batch normalization</a:t>
            </a:r>
            <a:r>
              <a:rPr lang="ko-KR" altLang="en-US" sz="2000" b="1" dirty="0"/>
              <a:t>에 대해 공격 수행</a:t>
            </a:r>
            <a:r>
              <a:rPr lang="ko-KR" altLang="en-US" sz="2000" dirty="0"/>
              <a:t>하고자 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8-bit </a:t>
            </a:r>
            <a:r>
              <a:rPr lang="ko-KR" altLang="en-US" sz="2000" dirty="0"/>
              <a:t>자료형을 사용하는 이유</a:t>
            </a:r>
            <a:br>
              <a:rPr lang="en-US" altLang="ko-KR" sz="2000" dirty="0"/>
            </a:br>
            <a:r>
              <a:rPr lang="ko-KR" altLang="en-US" sz="2000" dirty="0" err="1"/>
              <a:t>엣지</a:t>
            </a:r>
            <a:r>
              <a:rPr lang="ko-KR" altLang="en-US" sz="2000" dirty="0"/>
              <a:t> 디바이스에서는 추론을 위해 </a:t>
            </a:r>
            <a:r>
              <a:rPr lang="ko-KR" altLang="en-US" sz="2000" dirty="0" err="1"/>
              <a:t>양자화시킨</a:t>
            </a:r>
            <a:r>
              <a:rPr lang="ko-KR" altLang="en-US" sz="2000" dirty="0"/>
              <a:t> 후</a:t>
            </a:r>
            <a:r>
              <a:rPr lang="en-US" altLang="ko-KR" sz="2000" dirty="0"/>
              <a:t>, int8</a:t>
            </a:r>
            <a:r>
              <a:rPr lang="ko-KR" altLang="en-US" sz="2000" dirty="0"/>
              <a:t>을 사용하며 </a:t>
            </a:r>
            <a:br>
              <a:rPr lang="en-US" altLang="ko-KR" sz="2000" dirty="0"/>
            </a:br>
            <a:r>
              <a:rPr lang="ko-KR" altLang="en-US" sz="2000" dirty="0" err="1"/>
              <a:t>부채널</a:t>
            </a:r>
            <a:r>
              <a:rPr lang="ko-KR" altLang="en-US" sz="2000" dirty="0"/>
              <a:t> 공격을 위해 </a:t>
            </a:r>
            <a:r>
              <a:rPr lang="en-US" altLang="ko-KR" sz="2000" dirty="0"/>
              <a:t>float</a:t>
            </a:r>
            <a:r>
              <a:rPr lang="ko-KR" altLang="en-US" sz="2000" dirty="0"/>
              <a:t>는 사용할 수 없음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797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Batch Normalization </a:t>
            </a:r>
            <a:r>
              <a:rPr lang="ko-KR" altLang="en-US" sz="2000" b="1" dirty="0"/>
              <a:t>파악 </a:t>
            </a:r>
            <a:r>
              <a:rPr lang="en-US" altLang="ko-KR" sz="2000" dirty="0"/>
              <a:t>(</a:t>
            </a:r>
            <a:r>
              <a:rPr lang="ko-KR" altLang="en-US" sz="2000" dirty="0"/>
              <a:t>전체 네트워크에서 해당 레이어의 유무와 구조 파악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Plaintext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ko-KR" altLang="en-US" sz="2000" dirty="0">
                <a:sym typeface="Wingdings" panose="05000000000000000000" pitchFamily="2" charset="2"/>
              </a:rPr>
              <a:t>해당 레이어에 입력되는 데이터 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이전 레이어의 출력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ym typeface="Wingdings" panose="05000000000000000000" pitchFamily="2" charset="2"/>
              </a:rPr>
              <a:t>Key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Batch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Normalization</a:t>
            </a:r>
            <a:r>
              <a:rPr lang="ko-KR" altLang="en-US" sz="2000" dirty="0">
                <a:sym typeface="Wingdings" panose="05000000000000000000" pitchFamily="2" charset="2"/>
              </a:rPr>
              <a:t>에서 사용되는 비밀 값 </a:t>
            </a:r>
            <a:r>
              <a:rPr lang="en-US" altLang="ko-KR" sz="2000" dirty="0">
                <a:sym typeface="Wingdings" panose="05000000000000000000" pitchFamily="2" charset="2"/>
              </a:rPr>
              <a:t>(mean, gamma, … </a:t>
            </a:r>
            <a:r>
              <a:rPr lang="ko-KR" altLang="en-US" sz="2000" dirty="0">
                <a:sym typeface="Wingdings" panose="05000000000000000000" pitchFamily="2" charset="2"/>
              </a:rPr>
              <a:t>등의 옵션 있음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ym typeface="Wingdings" panose="05000000000000000000" pitchFamily="2" charset="2"/>
              </a:rPr>
              <a:t>Fully connected – Batch Normalization – Fully connected </a:t>
            </a:r>
            <a:r>
              <a:rPr lang="ko-KR" altLang="en-US" sz="2000" dirty="0">
                <a:sym typeface="Wingdings" panose="05000000000000000000" pitchFamily="2" charset="2"/>
              </a:rPr>
              <a:t>로 구성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ym typeface="Wingdings" panose="05000000000000000000" pitchFamily="2" charset="2"/>
              </a:rPr>
              <a:t>파형 수집 대상 구간 </a:t>
            </a:r>
            <a:r>
              <a:rPr lang="en-US" altLang="ko-KR" sz="2000" dirty="0">
                <a:sym typeface="Wingdings" panose="05000000000000000000" pitchFamily="2" charset="2"/>
              </a:rPr>
              <a:t>: Batch Normalization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ym typeface="Wingdings" panose="05000000000000000000" pitchFamily="2" charset="2"/>
              </a:rPr>
              <a:t>이미 </a:t>
            </a:r>
            <a:r>
              <a:rPr lang="ko-KR" altLang="en-US" sz="2000" b="1" dirty="0">
                <a:sym typeface="Wingdings" panose="05000000000000000000" pitchFamily="2" charset="2"/>
              </a:rPr>
              <a:t>훈련된 후의 모델을 대상</a:t>
            </a:r>
            <a:r>
              <a:rPr lang="ko-KR" altLang="en-US" sz="2000" dirty="0">
                <a:sym typeface="Wingdings" panose="05000000000000000000" pitchFamily="2" charset="2"/>
              </a:rPr>
              <a:t>으로 함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따라서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가중치 등의 내부 파라미터가 </a:t>
            </a:r>
            <a:r>
              <a:rPr lang="ko-KR" altLang="en-US" sz="2000" b="1" dirty="0">
                <a:sym typeface="Wingdings" panose="05000000000000000000" pitchFamily="2" charset="2"/>
              </a:rPr>
              <a:t>고정</a:t>
            </a:r>
            <a:r>
              <a:rPr lang="ko-KR" altLang="en-US" sz="2000" dirty="0">
                <a:sym typeface="Wingdings" panose="05000000000000000000" pitchFamily="2" charset="2"/>
              </a:rPr>
              <a:t>된 상태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42016-C7F0-4313-AC67-5A539F9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65" y="1751943"/>
            <a:ext cx="2458472" cy="5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1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Data type</a:t>
            </a:r>
            <a:br>
              <a:rPr lang="en-US" altLang="ko-KR" sz="2000" dirty="0"/>
            </a:br>
            <a:r>
              <a:rPr lang="en-US" altLang="ko-KR" sz="2000" dirty="0"/>
              <a:t>32-bit</a:t>
            </a:r>
            <a:r>
              <a:rPr lang="ko-KR" altLang="en-US" sz="2000" dirty="0"/>
              <a:t> 부동 소수점 아닌 </a:t>
            </a:r>
            <a:r>
              <a:rPr lang="en-US" altLang="ko-KR" sz="2000" b="1" dirty="0"/>
              <a:t>8-bit unsigned int </a:t>
            </a:r>
            <a:r>
              <a:rPr lang="ko-KR" altLang="en-US" sz="2000" dirty="0"/>
              <a:t>로 변환 </a:t>
            </a:r>
            <a:br>
              <a:rPr lang="en-US" altLang="ko-KR" sz="2000" dirty="0"/>
            </a:br>
            <a:r>
              <a:rPr lang="en-US" altLang="ko-KR" sz="2000" dirty="0"/>
              <a:t>(0~255</a:t>
            </a:r>
            <a:r>
              <a:rPr lang="ko-KR" altLang="en-US" sz="2000" dirty="0"/>
              <a:t>로 </a:t>
            </a:r>
            <a:r>
              <a:rPr lang="en-US" altLang="ko-KR" sz="2000" dirty="0"/>
              <a:t>scaling)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Input</a:t>
            </a:r>
            <a:r>
              <a:rPr lang="ko-KR" altLang="en-US" sz="2000" b="1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이전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</a:t>
            </a:r>
            <a:r>
              <a:rPr lang="en-US" altLang="ko-KR" sz="2000" dirty="0"/>
              <a:t>output)</a:t>
            </a:r>
            <a:br>
              <a:rPr lang="en-US" altLang="ko-KR" sz="2000" dirty="0"/>
            </a:br>
            <a:r>
              <a:rPr lang="en-US" altLang="ko-KR" sz="2000" dirty="0"/>
              <a:t>16</a:t>
            </a:r>
            <a:r>
              <a:rPr lang="ko-KR" altLang="en-US" sz="2000" dirty="0"/>
              <a:t>진수 형태의 평문처럼 표현 가능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Tensor</a:t>
            </a:r>
            <a:r>
              <a:rPr lang="ko-KR" altLang="en-US" sz="2000" b="1" dirty="0"/>
              <a:t>는 구조체로 표현 </a:t>
            </a:r>
            <a:br>
              <a:rPr lang="en-US" altLang="ko-KR" sz="2000" dirty="0"/>
            </a:br>
            <a:r>
              <a:rPr lang="en-US" altLang="ko-KR" sz="2000" dirty="0"/>
              <a:t>input, output tensor</a:t>
            </a:r>
            <a:r>
              <a:rPr lang="ko-KR" altLang="en-US" sz="2000" dirty="0"/>
              <a:t>의 값</a:t>
            </a:r>
            <a:r>
              <a:rPr lang="en-US" altLang="ko-KR" sz="2000" dirty="0"/>
              <a:t>, kernel</a:t>
            </a:r>
            <a:r>
              <a:rPr lang="ko-KR" altLang="en-US" sz="2000" dirty="0"/>
              <a:t>의 </a:t>
            </a:r>
            <a:r>
              <a:rPr lang="en-US" altLang="ko-KR" sz="2000" dirty="0"/>
              <a:t>array </a:t>
            </a:r>
            <a:r>
              <a:rPr lang="ko-KR" altLang="en-US" sz="2000" dirty="0"/>
              <a:t>등이 담김</a:t>
            </a:r>
            <a:endParaRPr lang="en-US" altLang="ko-KR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E38A538-F967-4620-80AC-E4ABC6B4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30" y="1152525"/>
            <a:ext cx="5430008" cy="28388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36E802C-5DD4-4B83-86A5-9A6ED121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27" y="4757605"/>
            <a:ext cx="2362530" cy="1895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2A793C-C9B9-4B18-B7B1-E64BCF7B7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097" y="3547249"/>
            <a:ext cx="2022853" cy="31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6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Batch Normalization</a:t>
            </a:r>
            <a:br>
              <a:rPr lang="en-US" altLang="ko-KR" sz="2000" dirty="0"/>
            </a:br>
            <a:r>
              <a:rPr lang="en-US" altLang="ko-KR" sz="2000" dirty="0" err="1"/>
              <a:t>stdev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gamma,</a:t>
            </a:r>
            <a:r>
              <a:rPr lang="ko-KR" altLang="en-US" sz="2000" dirty="0"/>
              <a:t> </a:t>
            </a:r>
            <a:r>
              <a:rPr lang="en-US" altLang="ko-KR" sz="2000" dirty="0"/>
              <a:t>beta,</a:t>
            </a:r>
            <a:r>
              <a:rPr lang="ko-KR" altLang="en-US" sz="2000" dirty="0"/>
              <a:t> </a:t>
            </a:r>
            <a:r>
              <a:rPr lang="en-US" altLang="ko-KR" sz="2000" dirty="0"/>
              <a:t>axis</a:t>
            </a:r>
            <a:r>
              <a:rPr lang="ko-KR" altLang="en-US" sz="2000" dirty="0"/>
              <a:t> 등의 옵션이 있는 레이어</a:t>
            </a:r>
            <a:br>
              <a:rPr lang="en-US" altLang="ko-KR" sz="2000" dirty="0"/>
            </a:br>
            <a:r>
              <a:rPr lang="en-US" altLang="ko-KR" sz="2000" dirty="0"/>
              <a:t>input</a:t>
            </a:r>
            <a:r>
              <a:rPr lang="ko-KR" altLang="en-US" sz="2000" dirty="0"/>
              <a:t>은 이전 레이어의 </a:t>
            </a:r>
            <a:r>
              <a:rPr lang="en-US" altLang="ko-KR" sz="2000" dirty="0"/>
              <a:t>output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9D76C-DC29-4921-B978-B39924E7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389"/>
            <a:ext cx="12192000" cy="33159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65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 on Neural Network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Parameters of Batch Normalization</a:t>
            </a:r>
            <a:br>
              <a:rPr lang="en-US" altLang="ko-KR" sz="2000" dirty="0"/>
            </a:br>
            <a:r>
              <a:rPr lang="en-US" altLang="ko-KR" sz="1800" dirty="0" err="1"/>
              <a:t>stdev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gamma,</a:t>
            </a:r>
            <a:r>
              <a:rPr lang="ko-KR" altLang="en-US" sz="1800" dirty="0"/>
              <a:t> </a:t>
            </a:r>
            <a:r>
              <a:rPr lang="en-US" altLang="ko-KR" sz="1800" dirty="0"/>
              <a:t>beta,</a:t>
            </a:r>
            <a:r>
              <a:rPr lang="ko-KR" altLang="en-US" sz="1800" dirty="0"/>
              <a:t> </a:t>
            </a:r>
            <a:r>
              <a:rPr lang="en-US" altLang="ko-KR" sz="1800" dirty="0"/>
              <a:t>axis</a:t>
            </a:r>
            <a:r>
              <a:rPr lang="ko-KR" altLang="en-US" sz="1800" dirty="0"/>
              <a:t> 등</a:t>
            </a:r>
            <a:br>
              <a:rPr lang="en-US" altLang="ko-KR" sz="1800" dirty="0"/>
            </a:br>
            <a:r>
              <a:rPr lang="ko-KR" altLang="en-US" sz="1800" dirty="0"/>
              <a:t>키나 </a:t>
            </a:r>
            <a:r>
              <a:rPr lang="ko-KR" altLang="en-US" sz="1800" dirty="0" err="1"/>
              <a:t>평문이</a:t>
            </a:r>
            <a:r>
              <a:rPr lang="ko-KR" altLang="en-US" sz="1800" dirty="0"/>
              <a:t> 최대 </a:t>
            </a:r>
            <a:r>
              <a:rPr lang="en-US" altLang="ko-KR" sz="1800" dirty="0"/>
              <a:t>32</a:t>
            </a:r>
            <a:r>
              <a:rPr lang="ko-KR" altLang="en-US" sz="1800" dirty="0"/>
              <a:t>바이트까지 가능해서 </a:t>
            </a:r>
            <a:r>
              <a:rPr lang="en-US" altLang="ko-KR" sz="1800" dirty="0"/>
              <a:t>16</a:t>
            </a:r>
            <a:r>
              <a:rPr lang="ko-KR" altLang="en-US" sz="1800" dirty="0"/>
              <a:t>바이트로 맞춤 </a:t>
            </a:r>
            <a:br>
              <a:rPr lang="en-US" altLang="ko-KR" sz="1800" dirty="0"/>
            </a:b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float</a:t>
            </a:r>
            <a:r>
              <a:rPr lang="ko-KR" altLang="en-US" sz="1800" dirty="0"/>
              <a:t> </a:t>
            </a:r>
            <a:r>
              <a:rPr lang="en-US" altLang="ko-KR" sz="1800" dirty="0"/>
              <a:t>type</a:t>
            </a:r>
            <a:r>
              <a:rPr lang="ko-KR" altLang="en-US" sz="1800" dirty="0"/>
              <a:t>이라서 </a:t>
            </a:r>
            <a:r>
              <a:rPr lang="en-US" altLang="ko-KR" sz="1800" dirty="0"/>
              <a:t>4 * 16 byte</a:t>
            </a:r>
            <a:r>
              <a:rPr lang="ko-KR" altLang="en-US" sz="1800" dirty="0"/>
              <a:t>이지만 </a:t>
            </a:r>
            <a:br>
              <a:rPr lang="en-US" altLang="ko-KR" sz="1800" dirty="0"/>
            </a:br>
            <a:r>
              <a:rPr lang="en-US" altLang="ko-KR" sz="1800" dirty="0"/>
              <a:t>     chip whisperer</a:t>
            </a:r>
            <a:r>
              <a:rPr lang="ko-KR" altLang="en-US" sz="1800" dirty="0"/>
              <a:t>를 통한 </a:t>
            </a:r>
            <a:r>
              <a:rPr lang="ko-KR" altLang="en-US" sz="1800" dirty="0" err="1"/>
              <a:t>부채널</a:t>
            </a:r>
            <a:r>
              <a:rPr lang="ko-KR" altLang="en-US" sz="1800" dirty="0"/>
              <a:t> 공격 위해 </a:t>
            </a:r>
            <a:r>
              <a:rPr lang="en-US" altLang="ko-KR" sz="1800" dirty="0"/>
              <a:t>uint8_t</a:t>
            </a:r>
            <a:r>
              <a:rPr lang="ko-KR" altLang="en-US" sz="1800" dirty="0"/>
              <a:t>로 변경 후 사용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0EA63E-E184-4A54-888E-63DCA0452399}"/>
              </a:ext>
            </a:extLst>
          </p:cNvPr>
          <p:cNvGrpSpPr/>
          <p:nvPr/>
        </p:nvGrpSpPr>
        <p:grpSpPr>
          <a:xfrm>
            <a:off x="308011" y="3792893"/>
            <a:ext cx="11575977" cy="2125986"/>
            <a:chOff x="569611" y="2102228"/>
            <a:chExt cx="12366624" cy="21259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C30873-65C3-44FE-A268-1DEDC10C2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611" y="2103206"/>
              <a:ext cx="6163535" cy="9897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2E3F0F-488A-4E74-A881-15FA2D44E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611" y="3218423"/>
              <a:ext cx="6163535" cy="1009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8C1169-78A0-4AF4-A74A-0EBBC73F0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48910" y="2102228"/>
              <a:ext cx="6087325" cy="990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6B6B9C0-40F0-48FE-B3F8-42AA5A4C3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910" y="3218422"/>
              <a:ext cx="6087324" cy="10097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508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Chip Whisperer </a:t>
            </a:r>
            <a:r>
              <a:rPr lang="ko-KR" altLang="en-US" dirty="0"/>
              <a:t>파형 수집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CW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target board</a:t>
            </a:r>
            <a:r>
              <a:rPr lang="ko-KR" altLang="en-US" sz="1800" b="1" dirty="0"/>
              <a:t>로 사용</a:t>
            </a:r>
            <a:br>
              <a:rPr lang="en-US" altLang="ko-KR" sz="1800" dirty="0"/>
            </a:br>
            <a:r>
              <a:rPr lang="ko-KR" altLang="en-US" sz="1800" dirty="0"/>
              <a:t>훈련된 모델을 </a:t>
            </a:r>
            <a:r>
              <a:rPr lang="en-US" altLang="ko-KR" sz="1800" dirty="0"/>
              <a:t>Chip Whisperer</a:t>
            </a:r>
            <a:r>
              <a:rPr lang="ko-KR" altLang="en-US" sz="1800" dirty="0"/>
              <a:t>에 업로드한 후 실행하면서 파형수집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순서</a:t>
            </a:r>
            <a:br>
              <a:rPr lang="en-US" altLang="ko-KR" sz="1800" dirty="0"/>
            </a:br>
            <a:r>
              <a:rPr lang="ko-KR" altLang="en-US" sz="1800" dirty="0"/>
              <a:t>파형 수집 코드 작성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컴파일 </a:t>
            </a:r>
            <a:r>
              <a:rPr lang="en-US" altLang="ko-KR" sz="1800" dirty="0">
                <a:sym typeface="Wingdings" panose="05000000000000000000" pitchFamily="2" charset="2"/>
              </a:rPr>
              <a:t> binary file (.hex)  CW  trace capture  trace analysis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ym typeface="Wingdings" panose="05000000000000000000" pitchFamily="2" charset="2"/>
              </a:rPr>
              <a:t>plaintext,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key</a:t>
            </a:r>
            <a:r>
              <a:rPr lang="ko-KR" altLang="en-US" sz="1800" dirty="0">
                <a:sym typeface="Wingdings" panose="05000000000000000000" pitchFamily="2" charset="2"/>
              </a:rPr>
              <a:t> 및 </a:t>
            </a:r>
            <a:r>
              <a:rPr lang="en-US" altLang="ko-KR" sz="1800" dirty="0">
                <a:sym typeface="Wingdings" panose="05000000000000000000" pitchFamily="2" charset="2"/>
              </a:rPr>
              <a:t>trace capture </a:t>
            </a:r>
            <a:r>
              <a:rPr lang="ko-KR" altLang="en-US" sz="1800" dirty="0">
                <a:sym typeface="Wingdings" panose="05000000000000000000" pitchFamily="2" charset="2"/>
              </a:rPr>
              <a:t>구간 설정위한</a:t>
            </a:r>
            <a:r>
              <a:rPr lang="ko-KR" altLang="en-US" sz="1800" b="1" dirty="0">
                <a:sym typeface="Wingdings" panose="05000000000000000000" pitchFamily="2" charset="2"/>
              </a:rPr>
              <a:t> 코드 작성 필요</a:t>
            </a:r>
            <a:br>
              <a:rPr lang="en-US" altLang="ko-KR" sz="1800" b="1" dirty="0">
                <a:sym typeface="Wingdings" panose="05000000000000000000" pitchFamily="2" charset="2"/>
              </a:rPr>
            </a:br>
            <a:r>
              <a:rPr lang="en-US" altLang="ko-KR" sz="1800" dirty="0" err="1">
                <a:sym typeface="Wingdings" panose="05000000000000000000" pitchFamily="2" charset="2"/>
              </a:rPr>
              <a:t>get_pt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en-US" altLang="ko-KR" sz="1800" dirty="0" err="1">
                <a:sym typeface="Wingdings" panose="05000000000000000000" pitchFamily="2" charset="2"/>
              </a:rPr>
              <a:t>get_key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en-US" altLang="ko-KR" sz="1800" dirty="0" err="1">
                <a:sym typeface="Wingdings" panose="05000000000000000000" pitchFamily="2" charset="2"/>
              </a:rPr>
              <a:t>trigger_high</a:t>
            </a:r>
            <a:r>
              <a:rPr lang="en-US" altLang="ko-KR" sz="1800" dirty="0">
                <a:sym typeface="Wingdings" panose="05000000000000000000" pitchFamily="2" charset="2"/>
              </a:rPr>
              <a:t>(), </a:t>
            </a:r>
            <a:r>
              <a:rPr lang="en-US" altLang="ko-KR" sz="2000" dirty="0" err="1">
                <a:sym typeface="Wingdings" panose="05000000000000000000" pitchFamily="2" charset="2"/>
              </a:rPr>
              <a:t>trigger_low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5743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645</Words>
  <Application>Microsoft Macintosh PowerPoint</Application>
  <PresentationFormat>와이드스크린</PresentationFormat>
  <Paragraphs>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CryptoCraft 테마</vt:lpstr>
      <vt:lpstr>제목 테마</vt:lpstr>
      <vt:lpstr>Side Channel Attack for  Neural Network </vt:lpstr>
      <vt:lpstr>PowerPoint 프레젠테이션</vt:lpstr>
      <vt:lpstr>Side Channel Attack on Neural Network </vt:lpstr>
      <vt:lpstr>Side Channel Attack on Neural Network </vt:lpstr>
      <vt:lpstr>Side Channel Attack on Neural Network </vt:lpstr>
      <vt:lpstr>Side Channel Attack on Neural Network </vt:lpstr>
      <vt:lpstr>Side Channel Attack on Neural Network </vt:lpstr>
      <vt:lpstr>Side Channel Attack on Neural Network </vt:lpstr>
      <vt:lpstr>Chip Whisperer 파형 수집</vt:lpstr>
      <vt:lpstr>Chip Whisperer</vt:lpstr>
      <vt:lpstr>Chip Whisperer 사용</vt:lpstr>
      <vt:lpstr>Chip Whisperer 사용</vt:lpstr>
      <vt:lpstr>Chip Whisperer 사용</vt:lpstr>
      <vt:lpstr>문제점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90</cp:revision>
  <dcterms:created xsi:type="dcterms:W3CDTF">2019-03-05T04:29:07Z</dcterms:created>
  <dcterms:modified xsi:type="dcterms:W3CDTF">2021-09-05T17:42:39Z</dcterms:modified>
</cp:coreProperties>
</file>