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9" r:id="rId9"/>
    <p:sldId id="285" r:id="rId10"/>
    <p:sldId id="286" r:id="rId11"/>
    <p:sldId id="287" r:id="rId12"/>
    <p:sldId id="290" r:id="rId13"/>
    <p:sldId id="291" r:id="rId14"/>
    <p:sldId id="292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2021-09-05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pbcHjQJhRo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gTaeHwan/AlgorithmTraining/blob/master/Mathematical/sha/sha1.cpp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 함수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https://youtu.be/pbcHjQJhRoA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6352F-EFDB-41D7-BCF6-33DF2B43F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9C115A-A20E-403D-BFD6-58285472FE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r>
              <a:rPr lang="ko-KR" altLang="en-US" dirty="0"/>
              <a:t>의 단계 </a:t>
            </a:r>
            <a:r>
              <a:rPr lang="en-US" altLang="ko-KR" dirty="0"/>
              <a:t>t</a:t>
            </a:r>
            <a:r>
              <a:rPr lang="ko-KR" altLang="en-US" dirty="0"/>
              <a:t>의 라운드 </a:t>
            </a:r>
            <a:r>
              <a:rPr lang="en-US" altLang="ko-KR" dirty="0"/>
              <a:t>j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C4E7DB-D100-4326-B60B-D14D4EDA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563208"/>
            <a:ext cx="4419600" cy="44672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A9811-872F-4F38-85DB-028BA6421EBF}"/>
                  </a:ext>
                </a:extLst>
              </p:cNvPr>
              <p:cNvSpPr txBox="1"/>
              <p:nvPr/>
            </p:nvSpPr>
            <p:spPr>
              <a:xfrm>
                <a:off x="4830762" y="3047417"/>
                <a:ext cx="6346946" cy="725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⋘5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ko-K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⋘30</m:t>
                          </m:r>
                        </m:sub>
                      </m:sSub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2A9811-872F-4F38-85DB-028BA6421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762" y="3047417"/>
                <a:ext cx="6346946" cy="725455"/>
              </a:xfrm>
              <a:prstGeom prst="rect">
                <a:avLst/>
              </a:prstGeom>
              <a:blipFill>
                <a:blip r:embed="rId3"/>
                <a:stretch>
                  <a:fillRect b="-50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C59CEF5-93BD-4DAF-92B8-CA0E14D69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740623"/>
                  </p:ext>
                </p:extLst>
              </p:nvPr>
            </p:nvGraphicFramePr>
            <p:xfrm>
              <a:off x="5013461" y="3965240"/>
              <a:ext cx="6584678" cy="22756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6880">
                      <a:extLst>
                        <a:ext uri="{9D8B030D-6E8A-4147-A177-3AD203B41FA5}">
                          <a16:colId xmlns:a16="http://schemas.microsoft.com/office/drawing/2014/main" val="1049184214"/>
                        </a:ext>
                      </a:extLst>
                    </a:gridCol>
                    <a:gridCol w="1344904">
                      <a:extLst>
                        <a:ext uri="{9D8B030D-6E8A-4147-A177-3AD203B41FA5}">
                          <a16:colId xmlns:a16="http://schemas.microsoft.com/office/drawing/2014/main" val="1109386372"/>
                        </a:ext>
                      </a:extLst>
                    </a:gridCol>
                    <a:gridCol w="1588480">
                      <a:extLst>
                        <a:ext uri="{9D8B030D-6E8A-4147-A177-3AD203B41FA5}">
                          <a16:colId xmlns:a16="http://schemas.microsoft.com/office/drawing/2014/main" val="323948006"/>
                        </a:ext>
                      </a:extLst>
                    </a:gridCol>
                    <a:gridCol w="2644414">
                      <a:extLst>
                        <a:ext uri="{9D8B030D-6E8A-4147-A177-3AD203B41FA5}">
                          <a16:colId xmlns:a16="http://schemas.microsoft.com/office/drawing/2014/main" val="2478389883"/>
                        </a:ext>
                      </a:extLst>
                    </a:gridCol>
                  </a:tblGrid>
                  <a:tr h="33813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Stage 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Round j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Constant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Function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3105451"/>
                      </a:ext>
                    </a:extLst>
                  </a:tr>
                  <a:tr h="290369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0…19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827999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=(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)∨(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0335262"/>
                      </a:ext>
                    </a:extLst>
                  </a:tr>
                  <a:tr h="4689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20…39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=6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𝐸𝐷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𝐸𝐵𝐴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ko-KR" altLang="en-US" sz="14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435169"/>
                      </a:ext>
                    </a:extLst>
                  </a:tr>
                  <a:tr h="667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40…59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=8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𝐵𝐵𝐶𝐷𝐶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4791864"/>
                      </a:ext>
                    </a:extLst>
                  </a:tr>
                  <a:tr h="4689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60…79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62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altLang="ko-KR" sz="1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)∨(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9122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2C59CEF5-93BD-4DAF-92B8-CA0E14D69B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95740623"/>
                  </p:ext>
                </p:extLst>
              </p:nvPr>
            </p:nvGraphicFramePr>
            <p:xfrm>
              <a:off x="5013461" y="3965240"/>
              <a:ext cx="6584678" cy="227566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06880">
                      <a:extLst>
                        <a:ext uri="{9D8B030D-6E8A-4147-A177-3AD203B41FA5}">
                          <a16:colId xmlns:a16="http://schemas.microsoft.com/office/drawing/2014/main" val="1049184214"/>
                        </a:ext>
                      </a:extLst>
                    </a:gridCol>
                    <a:gridCol w="1344904">
                      <a:extLst>
                        <a:ext uri="{9D8B030D-6E8A-4147-A177-3AD203B41FA5}">
                          <a16:colId xmlns:a16="http://schemas.microsoft.com/office/drawing/2014/main" val="1109386372"/>
                        </a:ext>
                      </a:extLst>
                    </a:gridCol>
                    <a:gridCol w="1588480">
                      <a:extLst>
                        <a:ext uri="{9D8B030D-6E8A-4147-A177-3AD203B41FA5}">
                          <a16:colId xmlns:a16="http://schemas.microsoft.com/office/drawing/2014/main" val="323948006"/>
                        </a:ext>
                      </a:extLst>
                    </a:gridCol>
                    <a:gridCol w="2644414">
                      <a:extLst>
                        <a:ext uri="{9D8B030D-6E8A-4147-A177-3AD203B41FA5}">
                          <a16:colId xmlns:a16="http://schemas.microsoft.com/office/drawing/2014/main" val="24783898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Stage t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Round j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8276" t="-8333" r="-167050" b="-5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309" t="-8333" r="-461" b="-5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310545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1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0…19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8276" t="-130000" r="-167050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309" t="-130000" r="-461" b="-5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0335262"/>
                      </a:ext>
                    </a:extLst>
                  </a:tr>
                  <a:tr h="4689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20…39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8276" t="-149351" r="-167050" b="-24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309" t="-149351" r="-461" b="-24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435169"/>
                      </a:ext>
                    </a:extLst>
                  </a:tr>
                  <a:tr h="66724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3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40…59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8276" t="-174545" r="-167050" b="-7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309" t="-174545" r="-461" b="-71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84791864"/>
                      </a:ext>
                    </a:extLst>
                  </a:tr>
                  <a:tr h="468931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4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/>
                            <a:t>60…79</a:t>
                          </a:r>
                          <a:endParaRPr lang="ko-KR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8276" t="-392208" r="-167050" b="-25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149309" t="-392208" r="-461" b="-25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89122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3170E-C107-4A03-9368-40C63F032542}"/>
                  </a:ext>
                </a:extLst>
              </p:cNvPr>
              <p:cNvSpPr txBox="1"/>
              <p:nvPr/>
            </p:nvSpPr>
            <p:spPr>
              <a:xfrm>
                <a:off x="5654488" y="1032890"/>
                <a:ext cx="6125592" cy="183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=67452301</m:t>
                      </m:r>
                    </m:oMath>
                  </m:oMathPara>
                </a14:m>
                <a:endParaRPr lang="en-US" altLang="ko-KR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EFCDAB</m:t>
                      </m:r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ko-KR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=98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𝐵𝐴𝐷𝐶𝐹𝐸</m:t>
                      </m:r>
                    </m:oMath>
                  </m:oMathPara>
                </a14:m>
                <a:endParaRPr lang="ko-KR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=10325476</m:t>
                      </m:r>
                    </m:oMath>
                  </m:oMathPara>
                </a14:m>
                <a:endParaRPr lang="ko-KR" altLang="en-US" sz="1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8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C73170E-C107-4A03-9368-40C63F03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88" y="1032890"/>
                <a:ext cx="6125592" cy="18319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746AC-13D8-4A33-A221-9D53B028F92B}"/>
                  </a:ext>
                </a:extLst>
              </p:cNvPr>
              <p:cNvSpPr txBox="1"/>
              <p:nvPr/>
            </p:nvSpPr>
            <p:spPr>
              <a:xfrm>
                <a:off x="5334891" y="1104892"/>
                <a:ext cx="175836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800" dirty="0"/>
                  <a:t>초기 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3746AC-13D8-4A33-A221-9D53B028F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891" y="1104892"/>
                <a:ext cx="1758366" cy="369332"/>
              </a:xfrm>
              <a:prstGeom prst="rect">
                <a:avLst/>
              </a:prstGeom>
              <a:blipFill>
                <a:blip r:embed="rId6"/>
                <a:stretch>
                  <a:fillRect l="-2076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8761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295D1-95EB-4623-A6D6-7F97D281B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5E82E9-C2FA-4B56-BD24-68669B1600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5" t="17865" r="33282" b="27072"/>
          <a:stretch/>
        </p:blipFill>
        <p:spPr>
          <a:xfrm>
            <a:off x="605588" y="1171157"/>
            <a:ext cx="5120509" cy="50359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BCDE16-7A53-480A-9186-9C0E76504B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59" t="10602" r="35122" b="16902"/>
          <a:stretch/>
        </p:blipFill>
        <p:spPr>
          <a:xfrm>
            <a:off x="6265202" y="1058122"/>
            <a:ext cx="5321210" cy="559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338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A36D1-408F-4C94-8608-2A761EE0E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72FB2E-FE8C-45E7-A3D5-7A4AF9259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5" t="17733" r="26989" b="23691"/>
          <a:stretch/>
        </p:blipFill>
        <p:spPr>
          <a:xfrm>
            <a:off x="230820" y="1143647"/>
            <a:ext cx="6054380" cy="4751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2DE85F-0D51-47C2-8143-938F9BD81A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2" t="12815" r="43059" b="51327"/>
          <a:stretch/>
        </p:blipFill>
        <p:spPr>
          <a:xfrm>
            <a:off x="6640616" y="1143647"/>
            <a:ext cx="4864256" cy="414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8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74D4C-1C55-46C8-871D-2A28B021F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 </a:t>
            </a:r>
            <a:r>
              <a:rPr lang="ko-KR" altLang="en-US" dirty="0"/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B40D9E-EA80-49EC-87F1-89D33FDCAC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0" t="9445" r="39708" b="14822"/>
          <a:stretch/>
        </p:blipFill>
        <p:spPr>
          <a:xfrm>
            <a:off x="1127465" y="1038317"/>
            <a:ext cx="6169979" cy="55315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9DD3A-13F2-4A1C-A3ED-3CB3DFAA4E48}"/>
              </a:ext>
            </a:extLst>
          </p:cNvPr>
          <p:cNvSpPr txBox="1"/>
          <p:nvPr/>
        </p:nvSpPr>
        <p:spPr>
          <a:xfrm>
            <a:off x="7741328" y="1376040"/>
            <a:ext cx="4358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출처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Ubuntu Condensed"/>
              </a:rPr>
              <a:t> </a:t>
            </a:r>
            <a:r>
              <a:rPr lang="en-US" altLang="ko-KR" b="1" i="0" u="none" strike="noStrike" dirty="0">
                <a:solidFill>
                  <a:srgbClr val="0077AA"/>
                </a:solidFill>
                <a:effectLst/>
                <a:latin typeface="Ubuntu Condensed"/>
                <a:hlinkClick r:id="rId3"/>
              </a:rPr>
              <a:t>https://github.com/JangTaeHwan/AlgorithmTraining/blob/master/Mathematical/sha/sha1.cpp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156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해시 함수 필요성 및 원리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해시함수의 보안성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SHA	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SHA-1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필요성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긴 메시지 서명</a:t>
            </a:r>
            <a:endParaRPr lang="en-US" altLang="ko-KR" dirty="0"/>
          </a:p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B03BDB9A-6610-47E5-9E82-2D60D7607C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806120"/>
                  </p:ext>
                </p:extLst>
              </p:nvPr>
            </p:nvGraphicFramePr>
            <p:xfrm>
              <a:off x="1082087" y="2753202"/>
              <a:ext cx="590464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928">
                      <a:extLst>
                        <a:ext uri="{9D8B030D-6E8A-4147-A177-3AD203B41FA5}">
                          <a16:colId xmlns:a16="http://schemas.microsoft.com/office/drawing/2014/main" val="4047645581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294372245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2788524357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412341308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239684124"/>
                        </a:ext>
                      </a:extLst>
                    </a:gridCol>
                  </a:tblGrid>
                  <a:tr h="21249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    …..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6319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B03BDB9A-6610-47E5-9E82-2D60D7607C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5806120"/>
                  </p:ext>
                </p:extLst>
              </p:nvPr>
            </p:nvGraphicFramePr>
            <p:xfrm>
              <a:off x="1082087" y="2753202"/>
              <a:ext cx="5904640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0928">
                      <a:extLst>
                        <a:ext uri="{9D8B030D-6E8A-4147-A177-3AD203B41FA5}">
                          <a16:colId xmlns:a16="http://schemas.microsoft.com/office/drawing/2014/main" val="4047645581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294372245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2788524357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412341308"/>
                        </a:ext>
                      </a:extLst>
                    </a:gridCol>
                    <a:gridCol w="1180928">
                      <a:extLst>
                        <a:ext uri="{9D8B030D-6E8A-4147-A177-3AD203B41FA5}">
                          <a16:colId xmlns:a16="http://schemas.microsoft.com/office/drawing/2014/main" val="123968412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15" t="-8197" r="-40103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515" t="-8197" r="-30103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515" t="-8197" r="-201031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>
                              <a:solidFill>
                                <a:schemeClr val="tx1"/>
                              </a:solidFill>
                            </a:rPr>
                            <a:t>     …..</a:t>
                          </a:r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15" t="-8197" r="-1031" b="-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163194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원호 17">
            <a:extLst>
              <a:ext uri="{FF2B5EF4-FFF2-40B4-BE49-F238E27FC236}">
                <a16:creationId xmlns:a16="http://schemas.microsoft.com/office/drawing/2014/main" id="{2A834B17-0E39-42EC-BB6F-CB3B1E58F7D1}"/>
              </a:ext>
            </a:extLst>
          </p:cNvPr>
          <p:cNvSpPr/>
          <p:nvPr/>
        </p:nvSpPr>
        <p:spPr>
          <a:xfrm>
            <a:off x="1082087" y="2566385"/>
            <a:ext cx="1155086" cy="365760"/>
          </a:xfrm>
          <a:prstGeom prst="arc">
            <a:avLst>
              <a:gd name="adj1" fmla="val 11288517"/>
              <a:gd name="adj2" fmla="val 2128454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원호 18">
            <a:extLst>
              <a:ext uri="{FF2B5EF4-FFF2-40B4-BE49-F238E27FC236}">
                <a16:creationId xmlns:a16="http://schemas.microsoft.com/office/drawing/2014/main" id="{5576256E-7469-4C80-A6A3-6605F69D2F55}"/>
              </a:ext>
            </a:extLst>
          </p:cNvPr>
          <p:cNvSpPr/>
          <p:nvPr/>
        </p:nvSpPr>
        <p:spPr>
          <a:xfrm rot="16200000">
            <a:off x="3614134" y="-462726"/>
            <a:ext cx="885102" cy="5904639"/>
          </a:xfrm>
          <a:prstGeom prst="arc">
            <a:avLst>
              <a:gd name="adj1" fmla="val 16200000"/>
              <a:gd name="adj2" fmla="val 5410734"/>
            </a:avLst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6548DD-779E-48E0-9DC4-B9A9998ED1FF}"/>
              </a:ext>
            </a:extLst>
          </p:cNvPr>
          <p:cNvSpPr txBox="1"/>
          <p:nvPr/>
        </p:nvSpPr>
        <p:spPr>
          <a:xfrm>
            <a:off x="1277890" y="2322714"/>
            <a:ext cx="763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1024bit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AFFCA9-46BB-4F19-88B9-050E94D3812B}"/>
              </a:ext>
            </a:extLst>
          </p:cNvPr>
          <p:cNvSpPr txBox="1"/>
          <p:nvPr/>
        </p:nvSpPr>
        <p:spPr>
          <a:xfrm>
            <a:off x="2974020" y="1676070"/>
            <a:ext cx="1953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10240bit</a:t>
            </a:r>
            <a:endParaRPr lang="ko-KR" altLang="en-US" sz="2000" dirty="0"/>
          </a:p>
        </p:txBody>
      </p:sp>
      <p:graphicFrame>
        <p:nvGraphicFramePr>
          <p:cNvPr id="22" name="표 22">
            <a:extLst>
              <a:ext uri="{FF2B5EF4-FFF2-40B4-BE49-F238E27FC236}">
                <a16:creationId xmlns:a16="http://schemas.microsoft.com/office/drawing/2014/main" id="{754DC4DC-B97F-484F-9C68-BCA8BAE3B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374833"/>
              </p:ext>
            </p:extLst>
          </p:nvPr>
        </p:nvGraphicFramePr>
        <p:xfrm>
          <a:off x="1397244" y="3479545"/>
          <a:ext cx="524769" cy="4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69">
                  <a:extLst>
                    <a:ext uri="{9D8B030D-6E8A-4147-A177-3AD203B41FA5}">
                      <a16:colId xmlns:a16="http://schemas.microsoft.com/office/drawing/2014/main" val="1858468265"/>
                    </a:ext>
                  </a:extLst>
                </a:gridCol>
              </a:tblGrid>
              <a:tr h="40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64406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B833E95B-D059-49C1-B69D-44F5F5D9D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486595"/>
              </p:ext>
            </p:extLst>
          </p:nvPr>
        </p:nvGraphicFramePr>
        <p:xfrm>
          <a:off x="2553584" y="3479545"/>
          <a:ext cx="524769" cy="4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69">
                  <a:extLst>
                    <a:ext uri="{9D8B030D-6E8A-4147-A177-3AD203B41FA5}">
                      <a16:colId xmlns:a16="http://schemas.microsoft.com/office/drawing/2014/main" val="1858468265"/>
                    </a:ext>
                  </a:extLst>
                </a:gridCol>
              </a:tblGrid>
              <a:tr h="40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64406"/>
                  </a:ext>
                </a:extLst>
              </a:tr>
            </a:tbl>
          </a:graphicData>
        </a:graphic>
      </p:graphicFrame>
      <p:graphicFrame>
        <p:nvGraphicFramePr>
          <p:cNvPr id="24" name="표 22">
            <a:extLst>
              <a:ext uri="{FF2B5EF4-FFF2-40B4-BE49-F238E27FC236}">
                <a16:creationId xmlns:a16="http://schemas.microsoft.com/office/drawing/2014/main" id="{E46C585D-9ED7-41D3-AD88-69D365DBE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7279"/>
              </p:ext>
            </p:extLst>
          </p:nvPr>
        </p:nvGraphicFramePr>
        <p:xfrm>
          <a:off x="3794300" y="3487742"/>
          <a:ext cx="524769" cy="4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69">
                  <a:extLst>
                    <a:ext uri="{9D8B030D-6E8A-4147-A177-3AD203B41FA5}">
                      <a16:colId xmlns:a16="http://schemas.microsoft.com/office/drawing/2014/main" val="1858468265"/>
                    </a:ext>
                  </a:extLst>
                </a:gridCol>
              </a:tblGrid>
              <a:tr h="40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64406"/>
                  </a:ext>
                </a:extLst>
              </a:tr>
            </a:tbl>
          </a:graphicData>
        </a:graphic>
      </p:graphicFrame>
      <p:graphicFrame>
        <p:nvGraphicFramePr>
          <p:cNvPr id="25" name="표 22">
            <a:extLst>
              <a:ext uri="{FF2B5EF4-FFF2-40B4-BE49-F238E27FC236}">
                <a16:creationId xmlns:a16="http://schemas.microsoft.com/office/drawing/2014/main" id="{434BF50D-CE05-4D6B-A8F1-E0C3EBEE5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966845"/>
              </p:ext>
            </p:extLst>
          </p:nvPr>
        </p:nvGraphicFramePr>
        <p:xfrm>
          <a:off x="6191356" y="3479545"/>
          <a:ext cx="524769" cy="4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769">
                  <a:extLst>
                    <a:ext uri="{9D8B030D-6E8A-4147-A177-3AD203B41FA5}">
                      <a16:colId xmlns:a16="http://schemas.microsoft.com/office/drawing/2014/main" val="1858468265"/>
                    </a:ext>
                  </a:extLst>
                </a:gridCol>
              </a:tblGrid>
              <a:tr h="403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sig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764406"/>
                  </a:ext>
                </a:extLst>
              </a:tr>
            </a:tbl>
          </a:graphicData>
        </a:graphic>
      </p:graphicFrame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10B88B25-93F5-4666-B6CF-DFB947C07982}"/>
              </a:ext>
            </a:extLst>
          </p:cNvPr>
          <p:cNvSpPr/>
          <p:nvPr/>
        </p:nvSpPr>
        <p:spPr>
          <a:xfrm>
            <a:off x="1553592" y="3195961"/>
            <a:ext cx="142043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5EED1F8-AE52-4331-A528-28A8A6FF8694}"/>
              </a:ext>
            </a:extLst>
          </p:cNvPr>
          <p:cNvSpPr/>
          <p:nvPr/>
        </p:nvSpPr>
        <p:spPr>
          <a:xfrm>
            <a:off x="2734016" y="3195961"/>
            <a:ext cx="142043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2212BB19-5702-48FD-B156-E0566D379827}"/>
              </a:ext>
            </a:extLst>
          </p:cNvPr>
          <p:cNvSpPr/>
          <p:nvPr/>
        </p:nvSpPr>
        <p:spPr>
          <a:xfrm>
            <a:off x="3963385" y="3184405"/>
            <a:ext cx="142043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E85E3314-E392-453B-948C-A3E6A9FBB874}"/>
              </a:ext>
            </a:extLst>
          </p:cNvPr>
          <p:cNvSpPr/>
          <p:nvPr/>
        </p:nvSpPr>
        <p:spPr>
          <a:xfrm>
            <a:off x="6417533" y="3195961"/>
            <a:ext cx="142043" cy="2330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표 22">
                <a:extLst>
                  <a:ext uri="{FF2B5EF4-FFF2-40B4-BE49-F238E27FC236}">
                    <a16:creationId xmlns:a16="http://schemas.microsoft.com/office/drawing/2014/main" id="{C4AEDEE8-328C-4E8D-B2A1-80049034A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2338"/>
                  </p:ext>
                </p:extLst>
              </p:nvPr>
            </p:nvGraphicFramePr>
            <p:xfrm>
              <a:off x="1277890" y="4096344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25308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표 22">
                <a:extLst>
                  <a:ext uri="{FF2B5EF4-FFF2-40B4-BE49-F238E27FC236}">
                    <a16:creationId xmlns:a16="http://schemas.microsoft.com/office/drawing/2014/main" id="{C4AEDEE8-328C-4E8D-B2A1-80049034A3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52338"/>
                  </p:ext>
                </p:extLst>
              </p:nvPr>
            </p:nvGraphicFramePr>
            <p:xfrm>
              <a:off x="1277890" y="4096344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69" t="-1639" r="-1538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표 22">
                <a:extLst>
                  <a:ext uri="{FF2B5EF4-FFF2-40B4-BE49-F238E27FC236}">
                    <a16:creationId xmlns:a16="http://schemas.microsoft.com/office/drawing/2014/main" id="{333AC649-CE47-4C22-89AD-931D003827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680936"/>
                  </p:ext>
                </p:extLst>
              </p:nvPr>
            </p:nvGraphicFramePr>
            <p:xfrm>
              <a:off x="3642802" y="4096344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241273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표 22">
                <a:extLst>
                  <a:ext uri="{FF2B5EF4-FFF2-40B4-BE49-F238E27FC236}">
                    <a16:creationId xmlns:a16="http://schemas.microsoft.com/office/drawing/2014/main" id="{333AC649-CE47-4C22-89AD-931D0038275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6680936"/>
                  </p:ext>
                </p:extLst>
              </p:nvPr>
            </p:nvGraphicFramePr>
            <p:xfrm>
              <a:off x="3642802" y="4096344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639" r="-1538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표 22">
                <a:extLst>
                  <a:ext uri="{FF2B5EF4-FFF2-40B4-BE49-F238E27FC236}">
                    <a16:creationId xmlns:a16="http://schemas.microsoft.com/office/drawing/2014/main" id="{D6868E6F-7D08-4B80-A740-8709E92EC4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07940"/>
                  </p:ext>
                </p:extLst>
              </p:nvPr>
            </p:nvGraphicFramePr>
            <p:xfrm>
              <a:off x="2459885" y="4099592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25308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표 22">
                <a:extLst>
                  <a:ext uri="{FF2B5EF4-FFF2-40B4-BE49-F238E27FC236}">
                    <a16:creationId xmlns:a16="http://schemas.microsoft.com/office/drawing/2014/main" id="{D6868E6F-7D08-4B80-A740-8709E92EC4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9407940"/>
                  </p:ext>
                </p:extLst>
              </p:nvPr>
            </p:nvGraphicFramePr>
            <p:xfrm>
              <a:off x="2459885" y="4099592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769" t="-1639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표 22">
                <a:extLst>
                  <a:ext uri="{FF2B5EF4-FFF2-40B4-BE49-F238E27FC236}">
                    <a16:creationId xmlns:a16="http://schemas.microsoft.com/office/drawing/2014/main" id="{4BA18B6A-4F4B-487E-8296-B4488051B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590415"/>
                  </p:ext>
                </p:extLst>
              </p:nvPr>
            </p:nvGraphicFramePr>
            <p:xfrm>
              <a:off x="6096950" y="4099592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25308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altLang="ko-KR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표 22">
                <a:extLst>
                  <a:ext uri="{FF2B5EF4-FFF2-40B4-BE49-F238E27FC236}">
                    <a16:creationId xmlns:a16="http://schemas.microsoft.com/office/drawing/2014/main" id="{4BA18B6A-4F4B-487E-8296-B4488051B9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81590415"/>
                  </p:ext>
                </p:extLst>
              </p:nvPr>
            </p:nvGraphicFramePr>
            <p:xfrm>
              <a:off x="6096950" y="4099592"/>
              <a:ext cx="783207" cy="365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83207">
                      <a:extLst>
                        <a:ext uri="{9D8B030D-6E8A-4147-A177-3AD203B41FA5}">
                          <a16:colId xmlns:a16="http://schemas.microsoft.com/office/drawing/2014/main" val="185846826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775" t="-1639" r="-155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376440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F7D42B1-61C0-4B54-8006-71464BF0E672}"/>
              </a:ext>
            </a:extLst>
          </p:cNvPr>
          <p:cNvCxnSpPr>
            <a:endCxn id="35" idx="0"/>
          </p:cNvCxnSpPr>
          <p:nvPr/>
        </p:nvCxnSpPr>
        <p:spPr>
          <a:xfrm>
            <a:off x="4034405" y="3891476"/>
            <a:ext cx="0" cy="204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BF5AF857-77BB-4F4E-AEC0-02141D50C3FE}"/>
              </a:ext>
            </a:extLst>
          </p:cNvPr>
          <p:cNvCxnSpPr>
            <a:endCxn id="36" idx="0"/>
          </p:cNvCxnSpPr>
          <p:nvPr/>
        </p:nvCxnSpPr>
        <p:spPr>
          <a:xfrm>
            <a:off x="2851488" y="3883279"/>
            <a:ext cx="0" cy="21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E27802B2-FD19-4243-A87B-0183CC1F1E04}"/>
              </a:ext>
            </a:extLst>
          </p:cNvPr>
          <p:cNvCxnSpPr>
            <a:endCxn id="37" idx="0"/>
          </p:cNvCxnSpPr>
          <p:nvPr/>
        </p:nvCxnSpPr>
        <p:spPr>
          <a:xfrm>
            <a:off x="6488553" y="3883279"/>
            <a:ext cx="0" cy="21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D4074338-25FE-421B-9E33-274CE7C623B8}"/>
              </a:ext>
            </a:extLst>
          </p:cNvPr>
          <p:cNvCxnSpPr/>
          <p:nvPr/>
        </p:nvCxnSpPr>
        <p:spPr>
          <a:xfrm>
            <a:off x="1695635" y="3891476"/>
            <a:ext cx="0" cy="2163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C08419C-C0E9-41CF-834E-545E410E8D67}"/>
              </a:ext>
            </a:extLst>
          </p:cNvPr>
          <p:cNvSpPr txBox="1"/>
          <p:nvPr/>
        </p:nvSpPr>
        <p:spPr>
          <a:xfrm>
            <a:off x="8035838" y="2529987"/>
            <a:ext cx="35865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높은 계산부담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메시지 오버헤드</a:t>
            </a:r>
            <a:r>
              <a:rPr lang="en-US" altLang="ko-KR" dirty="0"/>
              <a:t>(2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한 메시지 당 </a:t>
            </a:r>
            <a:r>
              <a:rPr lang="en-US" altLang="ko-KR" dirty="0"/>
              <a:t>1</a:t>
            </a:r>
            <a:r>
              <a:rPr lang="ko-KR" altLang="en-US" dirty="0"/>
              <a:t>개의 서명 필요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⇒ 해시함수 필요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FF7DDA-8D6F-4F44-A94D-33E9AE39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원리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2A48C70-87D8-4CAF-895E-4AFD06ED3E15}"/>
                  </a:ext>
                </a:extLst>
              </p:cNvPr>
              <p:cNvSpPr/>
              <p:nvPr/>
            </p:nvSpPr>
            <p:spPr>
              <a:xfrm>
                <a:off x="816745" y="1313895"/>
                <a:ext cx="2379216" cy="81674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/>
                  <a:t>메시지 </a:t>
                </a:r>
                <a:endParaRPr lang="en-US" altLang="ko-KR" dirty="0"/>
              </a:p>
              <a:p>
                <a:pPr algn="ctr"/>
                <a:r>
                  <a:rPr lang="en-US" altLang="ko-KR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ko-KR" dirty="0"/>
                  <a:t> 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altLang="ko-KR" dirty="0"/>
                  <a:t> | ….|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2A48C70-87D8-4CAF-895E-4AFD06ED3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45" y="1313895"/>
                <a:ext cx="2379216" cy="8167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DF66094-D82D-496A-9DAB-72EC6DF184F9}"/>
              </a:ext>
            </a:extLst>
          </p:cNvPr>
          <p:cNvSpPr/>
          <p:nvPr/>
        </p:nvSpPr>
        <p:spPr>
          <a:xfrm>
            <a:off x="3275860" y="1722268"/>
            <a:ext cx="1562470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다리꼴 5">
            <a:extLst>
              <a:ext uri="{FF2B5EF4-FFF2-40B4-BE49-F238E27FC236}">
                <a16:creationId xmlns:a16="http://schemas.microsoft.com/office/drawing/2014/main" id="{8E464E3E-2D97-4238-8687-51E2B02D54BE}"/>
              </a:ext>
            </a:extLst>
          </p:cNvPr>
          <p:cNvSpPr/>
          <p:nvPr/>
        </p:nvSpPr>
        <p:spPr>
          <a:xfrm rot="5400000">
            <a:off x="4940422" y="1571348"/>
            <a:ext cx="816746" cy="417251"/>
          </a:xfrm>
          <a:prstGeom prst="trapezoi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CC2D9-3AE4-4686-821E-DD338E7BF05A}"/>
              </a:ext>
            </a:extLst>
          </p:cNvPr>
          <p:cNvSpPr txBox="1"/>
          <p:nvPr/>
        </p:nvSpPr>
        <p:spPr>
          <a:xfrm>
            <a:off x="5166804" y="1585976"/>
            <a:ext cx="177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F3DFC2D-6C80-4118-A477-9101408955AE}"/>
              </a:ext>
            </a:extLst>
          </p:cNvPr>
          <p:cNvSpPr/>
          <p:nvPr/>
        </p:nvSpPr>
        <p:spPr>
          <a:xfrm>
            <a:off x="5743852" y="1731146"/>
            <a:ext cx="1145220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CB23BE-4826-4D36-A00C-B891ECE658A9}"/>
              </a:ext>
            </a:extLst>
          </p:cNvPr>
          <p:cNvSpPr/>
          <p:nvPr/>
        </p:nvSpPr>
        <p:spPr>
          <a:xfrm>
            <a:off x="7182031" y="1516518"/>
            <a:ext cx="1651249" cy="50824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해시값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B7AF52-BAC7-45ED-AE91-15A2A994EEA0}"/>
              </a:ext>
            </a:extLst>
          </p:cNvPr>
          <p:cNvSpPr txBox="1"/>
          <p:nvPr/>
        </p:nvSpPr>
        <p:spPr>
          <a:xfrm>
            <a:off x="1100831" y="2305349"/>
            <a:ext cx="2175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Variable </a:t>
            </a:r>
            <a:r>
              <a:rPr lang="ko-KR" altLang="en-US" sz="1600" dirty="0"/>
              <a:t>가변길이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15B92C-CA2D-498C-A490-5E8E7766C156}"/>
              </a:ext>
            </a:extLst>
          </p:cNvPr>
          <p:cNvSpPr txBox="1"/>
          <p:nvPr/>
        </p:nvSpPr>
        <p:spPr>
          <a:xfrm>
            <a:off x="7182031" y="2183910"/>
            <a:ext cx="1987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Fixed (</a:t>
            </a:r>
            <a:r>
              <a:rPr lang="ko-KR" altLang="en-US" sz="1600" dirty="0"/>
              <a:t>고정길이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C523C8-054F-4F9C-BE9D-CC6900AAB5ED}"/>
                  </a:ext>
                </a:extLst>
              </p:cNvPr>
              <p:cNvSpPr txBox="1"/>
              <p:nvPr/>
            </p:nvSpPr>
            <p:spPr>
              <a:xfrm>
                <a:off x="1433743" y="2990135"/>
                <a:ext cx="6809173" cy="309732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/>
                  <a:t>      Alice                                           Bob</a:t>
                </a:r>
              </a:p>
              <a:p>
                <a:r>
                  <a:rPr lang="en-US" altLang="ko-KR" sz="2400" dirty="0"/>
                  <a:t>                                                   </a:t>
                </a:r>
              </a:p>
              <a:p>
                <a:r>
                  <a:rPr lang="en-US" altLang="ko-KR" sz="2400" dirty="0"/>
                  <a:t>                                                  </a:t>
                </a: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r>
                  <a:rPr lang="en-US" altLang="ko-KR" sz="2400" dirty="0"/>
                  <a:t>                            </a:t>
                </a:r>
                <a:r>
                  <a:rPr lang="en-US" altLang="ko-KR" sz="1600" dirty="0"/>
                  <a:t>   (</a:t>
                </a:r>
                <a:r>
                  <a:rPr lang="en-US" altLang="ko-KR" sz="1600" dirty="0" err="1"/>
                  <a:t>x,s</a:t>
                </a:r>
                <a:r>
                  <a:rPr lang="en-US" altLang="ko-KR" sz="1600" dirty="0"/>
                  <a:t>)              </a:t>
                </a:r>
                <a14:m>
                  <m:oMath xmlns:m="http://schemas.openxmlformats.org/officeDocument/2006/math">
                    <m:r>
                      <a:rPr lang="en-US" altLang="ko-KR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𝑠𝑖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𝑝𝑟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/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𝑣𝑒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참</m:t>
                    </m:r>
                  </m:oMath>
                </a14:m>
                <a:r>
                  <a:rPr lang="en-US" altLang="ko-KR" dirty="0"/>
                  <a:t>/</a:t>
                </a:r>
                <a:r>
                  <a:rPr lang="ko-KR" altLang="en-US" dirty="0"/>
                  <a:t>거짓</a:t>
                </a:r>
                <a:endParaRPr lang="en-US" altLang="ko-KR" dirty="0"/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C523C8-054F-4F9C-BE9D-CC6900AAB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743" y="2990135"/>
                <a:ext cx="6809173" cy="3097323"/>
              </a:xfrm>
              <a:prstGeom prst="rect">
                <a:avLst/>
              </a:prstGeom>
              <a:blipFill>
                <a:blip r:embed="rId3"/>
                <a:stretch>
                  <a:fillRect t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E12F67A1-3BD1-494A-ADB7-77E8B5CBD10F}"/>
              </a:ext>
            </a:extLst>
          </p:cNvPr>
          <p:cNvCxnSpPr/>
          <p:nvPr/>
        </p:nvCxnSpPr>
        <p:spPr>
          <a:xfrm flipH="1">
            <a:off x="3568824" y="4190260"/>
            <a:ext cx="15979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F629273-4B7E-480A-B01F-78F0A1D49B50}"/>
              </a:ext>
            </a:extLst>
          </p:cNvPr>
          <p:cNvCxnSpPr>
            <a:cxnSpLocks/>
          </p:cNvCxnSpPr>
          <p:nvPr/>
        </p:nvCxnSpPr>
        <p:spPr>
          <a:xfrm flipH="1">
            <a:off x="3568824" y="4833235"/>
            <a:ext cx="1642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3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48387-A220-4FB2-8239-7DBBA6D9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해시함수 안전성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782AD-F4F9-43A5-BB80-D0E1A8B75E7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ko-KR" dirty="0"/>
                  <a:t>1. </a:t>
                </a:r>
                <a:r>
                  <a:rPr lang="ko-KR" altLang="en-US" dirty="0"/>
                  <a:t>역상저항성</a:t>
                </a:r>
                <a:r>
                  <a:rPr lang="en-US" altLang="ko-KR" dirty="0"/>
                  <a:t>(preimage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resistance)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or</a:t>
                </a:r>
                <a:r>
                  <a:rPr lang="ko-KR" altLang="en-US" dirty="0"/>
                  <a:t> 일방향성</a:t>
                </a:r>
                <a:r>
                  <a:rPr lang="en-US" altLang="ko-KR" dirty="0"/>
                  <a:t>(one-way ness)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dirty="0"/>
                  <a:t>   </a:t>
                </a:r>
                <a:r>
                  <a:rPr lang="en-US" altLang="ko-KR" dirty="0"/>
                  <a:t>/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             →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infeasible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거</m:t>
                    </m:r>
                  </m:oMath>
                </a14:m>
                <a:r>
                  <a:rPr lang="ko-KR" altLang="en-US" dirty="0"/>
                  <a:t>의 불가능</a:t>
                </a:r>
                <a:r>
                  <a:rPr lang="en-US" altLang="ko-KR" dirty="0"/>
                  <a:t>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2. </a:t>
                </a:r>
                <a:r>
                  <a:rPr lang="ko-KR" altLang="en-US" dirty="0"/>
                  <a:t>약한 충돌 저항성</a:t>
                </a:r>
                <a:r>
                  <a:rPr lang="en-US" altLang="ko-KR" dirty="0"/>
                  <a:t>(weak collision resistance)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     </a:t>
                </a: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                           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b="0" dirty="0"/>
                  <a:t>   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3.</a:t>
                </a:r>
                <a:r>
                  <a:rPr lang="ko-KR" altLang="en-US" dirty="0"/>
                  <a:t>강한 충돌 저항성</a:t>
                </a:r>
                <a:r>
                  <a:rPr lang="en-US" altLang="ko-KR" dirty="0"/>
                  <a:t>(strong collision resistance)</a:t>
                </a:r>
              </a:p>
              <a:p>
                <a:pPr marL="0" indent="0">
                  <a:buNone/>
                </a:pPr>
                <a:r>
                  <a:rPr lang="en-US" altLang="ko-KR" b="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,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altLang="ko-KR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b="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E8782AD-F4F9-43A5-BB80-D0E1A8B75E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072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64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ACA99-1718-4FE8-ABFD-A77DF30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강한 충돌저항성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139B65-AC60-400D-8B22-63F0886D164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생일 공격 문제와 밀접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  P(</a:t>
                </a:r>
                <a:r>
                  <a:rPr lang="ko-KR" altLang="en-US" sz="1800" dirty="0"/>
                  <a:t>두명의 생일이 같지 않음</a:t>
                </a:r>
                <a:r>
                  <a:rPr lang="en-US" altLang="ko-KR" sz="18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365</m:t>
                        </m:r>
                      </m:den>
                    </m:f>
                  </m:oMath>
                </a14:m>
                <a:endParaRPr lang="en-US" altLang="ko-KR" sz="1800" b="0" dirty="0"/>
              </a:p>
              <a:p>
                <a:pPr marL="0" indent="0">
                  <a:buNone/>
                </a:pPr>
                <a:r>
                  <a:rPr lang="ko-KR" altLang="en-US" sz="1800" dirty="0"/>
                  <a:t>  </a:t>
                </a:r>
                <a:r>
                  <a:rPr lang="en-US" altLang="ko-KR" sz="1800" dirty="0"/>
                  <a:t>P(</a:t>
                </a:r>
                <a:r>
                  <a:rPr lang="ko-KR" altLang="en-US" sz="1800" dirty="0"/>
                  <a:t>세명의 생일이 같지 않음</a:t>
                </a:r>
                <a:r>
                  <a:rPr lang="en-US" altLang="ko-KR" sz="1800" dirty="0"/>
                  <a:t>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</m:oMath>
                </a14:m>
                <a:r>
                  <a:rPr lang="ko-KR" altLang="en-US" sz="1800" dirty="0"/>
                  <a:t> 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P(</a:t>
                </a:r>
                <a:r>
                  <a:rPr lang="ko-KR" altLang="en-US" sz="1800" dirty="0"/>
                  <a:t>충돌 </a:t>
                </a:r>
                <a:r>
                  <a:rPr lang="en-US" altLang="ko-KR" sz="1800" dirty="0"/>
                  <a:t>x) 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 …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  P(</a:t>
                </a:r>
                <a:r>
                  <a:rPr lang="ko-KR" altLang="en-US" sz="1800" dirty="0"/>
                  <a:t>최소 한번의 충돌</a:t>
                </a:r>
                <a:r>
                  <a:rPr lang="en-US" altLang="ko-KR" sz="1800" dirty="0"/>
                  <a:t>) 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∗ …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365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           ≥0.5</m:t>
                    </m:r>
                  </m:oMath>
                </a14:m>
                <a:r>
                  <a:rPr lang="ko-KR" altLang="en-US" sz="1800" dirty="0"/>
                  <a:t> </a:t>
                </a:r>
                <a:r>
                  <a:rPr lang="ko-KR" altLang="en-US" sz="1600" dirty="0"/>
                  <a:t>                        </a:t>
                </a:r>
                <a:r>
                  <a:rPr lang="en-US" altLang="ko-KR" sz="2400" dirty="0"/>
                  <a:t>t=23</a:t>
                </a:r>
                <a:r>
                  <a:rPr lang="ko-KR" altLang="en-US" sz="2400" dirty="0"/>
                  <a:t> </a:t>
                </a:r>
              </a:p>
              <a:p>
                <a:r>
                  <a:rPr lang="ko-KR" altLang="en-US" sz="2400" dirty="0"/>
                  <a:t>해시 함수 충돌 탐색</a:t>
                </a:r>
                <a:endParaRPr lang="en-US" altLang="ko-KR" sz="2400" dirty="0"/>
              </a:p>
              <a:p>
                <a:r>
                  <a:rPr lang="en-US" altLang="ko-KR" sz="2400" dirty="0"/>
                  <a:t>  </a:t>
                </a:r>
                <a:r>
                  <a:rPr lang="en-US" altLang="ko-KR" sz="1800" dirty="0"/>
                  <a:t>P(</a:t>
                </a:r>
                <a:r>
                  <a:rPr lang="ko-KR" altLang="en-US" sz="1800" dirty="0"/>
                  <a:t>충돌</a:t>
                </a:r>
                <a:r>
                  <a:rPr lang="en-US" altLang="ko-KR" sz="1800" dirty="0"/>
                  <a:t>x)=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 ∗ …</m:t>
                    </m:r>
                    <m:d>
                      <m:d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800" i="1">
                            <a:latin typeface="Cambria Math" panose="02040503050406030204" pitchFamily="18" charset="0"/>
                          </a:rPr>
                          <m:t>𝛱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</m:sup>
                    </m:s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1800" b="0" dirty="0"/>
              </a:p>
              <a:p>
                <a:r>
                  <a:rPr lang="ko-KR" altLang="en-US" sz="1800" b="0" dirty="0"/>
                  <a:t>적어도 한번 이상 충돌</a:t>
                </a:r>
                <a:endParaRPr lang="en-US" altLang="ko-KR" sz="1800" b="0" dirty="0"/>
              </a:p>
              <a:p>
                <a:r>
                  <a:rPr lang="en-US" altLang="ko-KR" sz="1800" dirty="0"/>
                  <a:t>    </a:t>
                </a:r>
                <a14:m>
                  <m:oMath xmlns:m="http://schemas.openxmlformats.org/officeDocument/2006/math"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충</m:t>
                    </m:r>
                  </m:oMath>
                </a14:m>
                <a:r>
                  <a:rPr lang="ko-KR" altLang="en-US" sz="1800" b="0" dirty="0"/>
                  <a:t>돌</a:t>
                </a:r>
                <a:r>
                  <a:rPr lang="en-US" altLang="ko-KR" sz="1800" b="0" dirty="0"/>
                  <a:t>x)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1800" b="0" dirty="0"/>
                  <a:t> </a:t>
                </a:r>
              </a:p>
              <a:p>
                <a:r>
                  <a:rPr lang="en-US" altLang="ko-KR" sz="1800" dirty="0"/>
                  <a:t>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≈ </m:t>
                    </m:r>
                    <m:rad>
                      <m:ra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sSup>
                          <m:s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brk m:alnAt="7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g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ko-KR" altLang="en-US" sz="1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ko-KR" sz="1800" b="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7139B65-AC60-400D-8B22-63F0886D16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431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A29E4-6494-4EFE-9961-259A046F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4857C36-BF82-4967-8A57-A30AF396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533712"/>
              </p:ext>
            </p:extLst>
          </p:nvPr>
        </p:nvGraphicFramePr>
        <p:xfrm>
          <a:off x="895658" y="1252327"/>
          <a:ext cx="8128000" cy="259588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59775">
                  <a:extLst>
                    <a:ext uri="{9D8B030D-6E8A-4147-A177-3AD203B41FA5}">
                      <a16:colId xmlns:a16="http://schemas.microsoft.com/office/drawing/2014/main" val="3234622275"/>
                    </a:ext>
                  </a:extLst>
                </a:gridCol>
                <a:gridCol w="1154097">
                  <a:extLst>
                    <a:ext uri="{9D8B030D-6E8A-4147-A177-3AD203B41FA5}">
                      <a16:colId xmlns:a16="http://schemas.microsoft.com/office/drawing/2014/main" val="991896378"/>
                    </a:ext>
                  </a:extLst>
                </a:gridCol>
                <a:gridCol w="1367161">
                  <a:extLst>
                    <a:ext uri="{9D8B030D-6E8A-4147-A177-3AD203B41FA5}">
                      <a16:colId xmlns:a16="http://schemas.microsoft.com/office/drawing/2014/main" val="3907570898"/>
                    </a:ext>
                  </a:extLst>
                </a:gridCol>
                <a:gridCol w="1395767">
                  <a:extLst>
                    <a:ext uri="{9D8B030D-6E8A-4147-A177-3AD203B41FA5}">
                      <a16:colId xmlns:a16="http://schemas.microsoft.com/office/drawing/2014/main" val="1020336815"/>
                    </a:ext>
                  </a:extLst>
                </a:gridCol>
                <a:gridCol w="1480598">
                  <a:extLst>
                    <a:ext uri="{9D8B030D-6E8A-4147-A177-3AD203B41FA5}">
                      <a16:colId xmlns:a16="http://schemas.microsoft.com/office/drawing/2014/main" val="3374044379"/>
                    </a:ext>
                  </a:extLst>
                </a:gridCol>
                <a:gridCol w="1770602">
                  <a:extLst>
                    <a:ext uri="{9D8B030D-6E8A-4147-A177-3AD203B41FA5}">
                      <a16:colId xmlns:a16="http://schemas.microsoft.com/office/drawing/2014/main" val="191884387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알고리즘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결과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비트</a:t>
                      </a:r>
                      <a:r>
                        <a:rPr lang="en-US" altLang="ko-K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입력</a:t>
                      </a:r>
                      <a:r>
                        <a:rPr lang="en-US" altLang="ko-KR" dirty="0"/>
                        <a:t>[</a:t>
                      </a:r>
                      <a:r>
                        <a:rPr lang="ko-KR" altLang="en-US" dirty="0"/>
                        <a:t>비트</a:t>
                      </a:r>
                      <a:r>
                        <a:rPr lang="en-US" altLang="ko-KR" dirty="0"/>
                        <a:t>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라운드 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충돌 탐색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1119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MD5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92033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SHA-1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64612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8407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SHA-256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9501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SHA-384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5963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SHA-512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591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627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D048B-6C61-4914-841C-4C589EC8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ED84D2-433A-4A2B-8570-962BB47F3A4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                                       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𝑏𝑖𝑡𝑠</m:t>
                    </m:r>
                  </m:oMath>
                </a14:m>
                <a:r>
                  <a:rPr lang="ko-KR" altLang="en-US" sz="1800" dirty="0"/>
                  <a:t>                                             </a:t>
                </a:r>
                <a:r>
                  <a:rPr lang="en-US" altLang="ko-KR" sz="1400" dirty="0"/>
                  <a:t>k+1bits               64bits </a:t>
                </a:r>
              </a:p>
              <a:p>
                <a:endParaRPr lang="en-US" altLang="ko-KR" sz="1400" dirty="0"/>
              </a:p>
              <a:p>
                <a:endParaRPr lang="en-US" altLang="ko-KR" sz="1400" dirty="0"/>
              </a:p>
              <a:p>
                <a:pPr marL="0" indent="0">
                  <a:buNone/>
                </a:pPr>
                <a:endParaRPr lang="en-US" altLang="ko-KR" sz="1400" dirty="0"/>
              </a:p>
              <a:p>
                <a:pPr marL="0" indent="0">
                  <a:buNone/>
                </a:pPr>
                <a:r>
                  <a:rPr lang="en-US" altLang="ko-KR" sz="1400" b="0" dirty="0"/>
                  <a:t>               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≡512−64−1−ℓ=448−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512</m:t>
                    </m:r>
                  </m:oMath>
                </a14:m>
                <a:endParaRPr lang="en-US" altLang="ko-KR" sz="1800" dirty="0"/>
              </a:p>
              <a:p>
                <a:r>
                  <a:rPr lang="en-US" altLang="ko-KR" sz="2400" dirty="0"/>
                  <a:t>Padding </a:t>
                </a:r>
                <a:r>
                  <a:rPr lang="ko-KR" altLang="en-US" sz="2400" dirty="0"/>
                  <a:t>이후 </a:t>
                </a:r>
                <a:r>
                  <a:rPr lang="en-US" altLang="ko-KR" sz="2400" dirty="0"/>
                  <a:t>x </a:t>
                </a:r>
              </a:p>
              <a:p>
                <a:endParaRPr lang="en-US" altLang="ko-KR" sz="2400" dirty="0"/>
              </a:p>
              <a:p>
                <a:endParaRPr lang="en-US" altLang="ko-KR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,……..,</m:t>
                    </m:r>
                    <m:sSubSup>
                      <m:sSubSup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d>
                      </m:sup>
                    </m:sSubSup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             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800" dirty="0"/>
                  <a:t> 는 </a:t>
                </a:r>
                <a:r>
                  <a:rPr lang="en-US" altLang="ko-KR" sz="1800" dirty="0"/>
                  <a:t>32 </a:t>
                </a:r>
                <a:r>
                  <a:rPr lang="ko-KR" altLang="en-US" sz="1800" dirty="0"/>
                  <a:t>비트 워드이다</a:t>
                </a:r>
                <a:r>
                  <a:rPr lang="en-US" altLang="ko-KR" sz="1800" dirty="0"/>
                  <a:t>.     1</a:t>
                </a:r>
                <a:r>
                  <a:rPr lang="ko-KR" altLang="en-US" sz="1800" dirty="0"/>
                  <a:t>개의 블록 </a:t>
                </a:r>
                <a:r>
                  <a:rPr lang="en-US" altLang="ko-KR" sz="1800" dirty="0"/>
                  <a:t>= 32(bits) * 16(word)</a:t>
                </a:r>
              </a:p>
              <a:p>
                <a:endParaRPr lang="en-US" altLang="ko-KR" sz="1800" dirty="0"/>
              </a:p>
              <a:p>
                <a:r>
                  <a:rPr lang="ko-KR" altLang="en-US" sz="1800" dirty="0"/>
                  <a:t>초기 값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2ED84D2-433A-4A2B-8570-962BB47F3A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97" t="-6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D67C13-9EF2-41C5-89C8-B8308E1EC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35151"/>
              </p:ext>
            </p:extLst>
          </p:nvPr>
        </p:nvGraphicFramePr>
        <p:xfrm>
          <a:off x="682594" y="1466553"/>
          <a:ext cx="8127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4940">
                  <a:extLst>
                    <a:ext uri="{9D8B030D-6E8A-4147-A177-3AD203B41FA5}">
                      <a16:colId xmlns:a16="http://schemas.microsoft.com/office/drawing/2014/main" val="1147870873"/>
                    </a:ext>
                  </a:extLst>
                </a:gridCol>
                <a:gridCol w="1207363">
                  <a:extLst>
                    <a:ext uri="{9D8B030D-6E8A-4147-A177-3AD203B41FA5}">
                      <a16:colId xmlns:a16="http://schemas.microsoft.com/office/drawing/2014/main" val="2176011134"/>
                    </a:ext>
                  </a:extLst>
                </a:gridCol>
                <a:gridCol w="1255696">
                  <a:extLst>
                    <a:ext uri="{9D8B030D-6E8A-4147-A177-3AD203B41FA5}">
                      <a16:colId xmlns:a16="http://schemas.microsoft.com/office/drawing/2014/main" val="425036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Message 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100…0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926657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7589D127-BC15-47CA-8BE8-B20FEFDB878F}"/>
              </a:ext>
            </a:extLst>
          </p:cNvPr>
          <p:cNvCxnSpPr>
            <a:cxnSpLocks/>
          </p:cNvCxnSpPr>
          <p:nvPr/>
        </p:nvCxnSpPr>
        <p:spPr>
          <a:xfrm>
            <a:off x="4234649" y="1331650"/>
            <a:ext cx="19974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219684D-FDD2-459C-B31B-8FE6310AB858}"/>
              </a:ext>
            </a:extLst>
          </p:cNvPr>
          <p:cNvCxnSpPr/>
          <p:nvPr/>
        </p:nvCxnSpPr>
        <p:spPr>
          <a:xfrm flipH="1">
            <a:off x="682594" y="1331650"/>
            <a:ext cx="22026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B595A41-17F7-45C4-B3F5-4982116A031A}"/>
              </a:ext>
            </a:extLst>
          </p:cNvPr>
          <p:cNvCxnSpPr/>
          <p:nvPr/>
        </p:nvCxnSpPr>
        <p:spPr>
          <a:xfrm>
            <a:off x="7261934" y="1331650"/>
            <a:ext cx="2929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C36E0E3-556F-488A-8927-D6CFD955E989}"/>
              </a:ext>
            </a:extLst>
          </p:cNvPr>
          <p:cNvCxnSpPr/>
          <p:nvPr/>
        </p:nvCxnSpPr>
        <p:spPr>
          <a:xfrm flipH="1">
            <a:off x="6383045" y="1331650"/>
            <a:ext cx="2396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501DFA5-AF5B-4C0E-AE2D-E988A0E4B069}"/>
              </a:ext>
            </a:extLst>
          </p:cNvPr>
          <p:cNvCxnSpPr/>
          <p:nvPr/>
        </p:nvCxnSpPr>
        <p:spPr>
          <a:xfrm flipH="1">
            <a:off x="7554897" y="1331650"/>
            <a:ext cx="3639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9700D17-E6F1-4705-9A35-97A55686A1D5}"/>
              </a:ext>
            </a:extLst>
          </p:cNvPr>
          <p:cNvCxnSpPr/>
          <p:nvPr/>
        </p:nvCxnSpPr>
        <p:spPr>
          <a:xfrm>
            <a:off x="8451542" y="1331650"/>
            <a:ext cx="3590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오른쪽 중괄호 18">
            <a:extLst>
              <a:ext uri="{FF2B5EF4-FFF2-40B4-BE49-F238E27FC236}">
                <a16:creationId xmlns:a16="http://schemas.microsoft.com/office/drawing/2014/main" id="{3B25EB9E-3C3A-4EB8-A256-27C22A050338}"/>
              </a:ext>
            </a:extLst>
          </p:cNvPr>
          <p:cNvSpPr/>
          <p:nvPr/>
        </p:nvSpPr>
        <p:spPr>
          <a:xfrm rot="5400000">
            <a:off x="7440125" y="869402"/>
            <a:ext cx="311169" cy="242976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80B87-FD72-45E3-872F-D7E940ED5B5D}"/>
              </a:ext>
            </a:extLst>
          </p:cNvPr>
          <p:cNvSpPr txBox="1"/>
          <p:nvPr/>
        </p:nvSpPr>
        <p:spPr>
          <a:xfrm>
            <a:off x="7261934" y="2224806"/>
            <a:ext cx="7634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padding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E9C975-601E-4507-BBCF-6EB94E307A6B}"/>
              </a:ext>
            </a:extLst>
          </p:cNvPr>
          <p:cNvSpPr txBox="1"/>
          <p:nvPr/>
        </p:nvSpPr>
        <p:spPr>
          <a:xfrm>
            <a:off x="9809824" y="1466553"/>
            <a:ext cx="1482571" cy="37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 * 512bits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표 23">
                <a:extLst>
                  <a:ext uri="{FF2B5EF4-FFF2-40B4-BE49-F238E27FC236}">
                    <a16:creationId xmlns:a16="http://schemas.microsoft.com/office/drawing/2014/main" id="{7AB24A99-5C13-4257-80A5-37AB1E7F7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522739"/>
                  </p:ext>
                </p:extLst>
              </p:nvPr>
            </p:nvGraphicFramePr>
            <p:xfrm>
              <a:off x="682594" y="3575891"/>
              <a:ext cx="499911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575">
                      <a:extLst>
                        <a:ext uri="{9D8B030D-6E8A-4147-A177-3AD203B41FA5}">
                          <a16:colId xmlns:a16="http://schemas.microsoft.com/office/drawing/2014/main" val="1306536019"/>
                        </a:ext>
                      </a:extLst>
                    </a:gridCol>
                    <a:gridCol w="819029">
                      <a:extLst>
                        <a:ext uri="{9D8B030D-6E8A-4147-A177-3AD203B41FA5}">
                          <a16:colId xmlns:a16="http://schemas.microsoft.com/office/drawing/2014/main" val="1523442901"/>
                        </a:ext>
                      </a:extLst>
                    </a:gridCol>
                    <a:gridCol w="2479478">
                      <a:extLst>
                        <a:ext uri="{9D8B030D-6E8A-4147-A177-3AD203B41FA5}">
                          <a16:colId xmlns:a16="http://schemas.microsoft.com/office/drawing/2014/main" val="1654969376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val="1684290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  …..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9191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표 23">
                <a:extLst>
                  <a:ext uri="{FF2B5EF4-FFF2-40B4-BE49-F238E27FC236}">
                    <a16:creationId xmlns:a16="http://schemas.microsoft.com/office/drawing/2014/main" id="{7AB24A99-5C13-4257-80A5-37AB1E7F71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6522739"/>
                  </p:ext>
                </p:extLst>
              </p:nvPr>
            </p:nvGraphicFramePr>
            <p:xfrm>
              <a:off x="682594" y="3575891"/>
              <a:ext cx="4999115" cy="370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59575">
                      <a:extLst>
                        <a:ext uri="{9D8B030D-6E8A-4147-A177-3AD203B41FA5}">
                          <a16:colId xmlns:a16="http://schemas.microsoft.com/office/drawing/2014/main" val="1306536019"/>
                        </a:ext>
                      </a:extLst>
                    </a:gridCol>
                    <a:gridCol w="819029">
                      <a:extLst>
                        <a:ext uri="{9D8B030D-6E8A-4147-A177-3AD203B41FA5}">
                          <a16:colId xmlns:a16="http://schemas.microsoft.com/office/drawing/2014/main" val="1523442901"/>
                        </a:ext>
                      </a:extLst>
                    </a:gridCol>
                    <a:gridCol w="2479478">
                      <a:extLst>
                        <a:ext uri="{9D8B030D-6E8A-4147-A177-3AD203B41FA5}">
                          <a16:colId xmlns:a16="http://schemas.microsoft.com/office/drawing/2014/main" val="1654969376"/>
                        </a:ext>
                      </a:extLst>
                    </a:gridCol>
                    <a:gridCol w="941033">
                      <a:extLst>
                        <a:ext uri="{9D8B030D-6E8A-4147-A177-3AD203B41FA5}">
                          <a16:colId xmlns:a16="http://schemas.microsoft.com/office/drawing/2014/main" val="168429072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800" t="-8065" r="-559200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8065" r="-417778" b="-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/>
                            <a:t>  …..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30968" t="-8065" r="-1290" b="-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19106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원호 23">
            <a:extLst>
              <a:ext uri="{FF2B5EF4-FFF2-40B4-BE49-F238E27FC236}">
                <a16:creationId xmlns:a16="http://schemas.microsoft.com/office/drawing/2014/main" id="{DB97F6D3-E496-4C9C-81EB-E897CAA501BA}"/>
              </a:ext>
            </a:extLst>
          </p:cNvPr>
          <p:cNvSpPr/>
          <p:nvPr/>
        </p:nvSpPr>
        <p:spPr>
          <a:xfrm rot="16840895">
            <a:off x="691493" y="2912986"/>
            <a:ext cx="1328501" cy="2508720"/>
          </a:xfrm>
          <a:prstGeom prst="arc">
            <a:avLst>
              <a:gd name="adj1" fmla="val 1828138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00FF-5DB7-4B9B-8170-01EAF90B64B2}"/>
              </a:ext>
            </a:extLst>
          </p:cNvPr>
          <p:cNvSpPr txBox="1"/>
          <p:nvPr/>
        </p:nvSpPr>
        <p:spPr>
          <a:xfrm>
            <a:off x="754604" y="3252845"/>
            <a:ext cx="7368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512bits</a:t>
            </a:r>
            <a:endParaRPr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CFC2492-F0D7-4715-B530-4E54F9ECFEFB}"/>
              </a:ext>
            </a:extLst>
          </p:cNvPr>
          <p:cNvCxnSpPr>
            <a:cxnSpLocks/>
          </p:cNvCxnSpPr>
          <p:nvPr/>
        </p:nvCxnSpPr>
        <p:spPr>
          <a:xfrm>
            <a:off x="1225118" y="4129346"/>
            <a:ext cx="266332" cy="52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7275F9-9354-4384-B548-A32A2CD1988A}"/>
              </a:ext>
            </a:extLst>
          </p:cNvPr>
          <p:cNvSpPr txBox="1"/>
          <p:nvPr/>
        </p:nvSpPr>
        <p:spPr>
          <a:xfrm>
            <a:off x="834502" y="3982698"/>
            <a:ext cx="5770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word</a:t>
            </a:r>
            <a:endParaRPr lang="ko-KR" altLang="en-US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BFFB-E392-49BB-8007-E2B867FAD832}"/>
                  </a:ext>
                </a:extLst>
              </p:cNvPr>
              <p:cNvSpPr txBox="1"/>
              <p:nvPr/>
            </p:nvSpPr>
            <p:spPr>
              <a:xfrm>
                <a:off x="3122652" y="4796453"/>
                <a:ext cx="2459114" cy="1915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=67452301</m:t>
                      </m:r>
                    </m:oMath>
                  </m:oMathPara>
                </a14:m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EFCDAB</m:t>
                      </m:r>
                      <m: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89</m:t>
                      </m:r>
                    </m:oMath>
                  </m:oMathPara>
                </a14:m>
                <a:endParaRPr lang="ko-KR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=98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𝐵𝐴𝐷𝐶𝐹𝐸</m:t>
                      </m:r>
                    </m:oMath>
                  </m:oMathPara>
                </a14:m>
                <a:endParaRPr lang="ko-KR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(3)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=10325476</m:t>
                      </m:r>
                    </m:oMath>
                  </m:oMathPara>
                </a14:m>
                <a:endParaRPr lang="ko-KR" alt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(4)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BFFB-E392-49BB-8007-E2B867FAD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652" y="4796453"/>
                <a:ext cx="2459114" cy="19159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673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34E6E-4016-4956-9655-7D4A604E3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SHA-1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E0170E-CCCA-46D7-B9AF-CAB9B9BD5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11" y="1152525"/>
            <a:ext cx="3392159" cy="48576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76FA0-7FC3-4DFB-85FF-F7718577DAA8}"/>
                  </a:ext>
                </a:extLst>
              </p:cNvPr>
              <p:cNvSpPr txBox="1"/>
              <p:nvPr/>
            </p:nvSpPr>
            <p:spPr>
              <a:xfrm>
                <a:off x="4536489" y="1655685"/>
                <a:ext cx="6525088" cy="9766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</m:sup>
                              </m:sSub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0≤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≤15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−16 </m:t>
                                          </m:r>
                                        </m:sub>
                                      </m:s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⨁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−14 </m:t>
                                          </m:r>
                                        </m:sub>
                                      </m:sSub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⨁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−8 </m:t>
                                          </m:r>
                                        </m:sub>
                                      </m:sSub>
                                      <m:r>
                                        <a:rPr lang="en-US" altLang="ko-KR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⨁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𝑊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−3 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⋘1</m:t>
                                  </m:r>
                                </m:sub>
                              </m:s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16≤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≤79</m:t>
                              </m:r>
                            </m:e>
                          </m:eqAr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76FA0-7FC3-4DFB-85FF-F7718577D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89" y="1655685"/>
                <a:ext cx="6525088" cy="9766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C2B5B-D9A4-476E-A771-F1C76D938BD2}"/>
                  </a:ext>
                </a:extLst>
              </p:cNvPr>
              <p:cNvSpPr txBox="1"/>
              <p:nvPr/>
            </p:nvSpPr>
            <p:spPr>
              <a:xfrm>
                <a:off x="5152010" y="3290488"/>
                <a:ext cx="5468644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79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80</a:t>
                </a:r>
                <a:r>
                  <a:rPr lang="ko-KR" altLang="en-US" sz="2000" dirty="0"/>
                  <a:t>라운드 각 라운드에 하나씩 사용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/>
                  <a:t>각 스테이지에 </a:t>
                </a:r>
                <a:r>
                  <a:rPr lang="en-US" altLang="ko-KR" sz="2000" dirty="0"/>
                  <a:t>20</a:t>
                </a:r>
                <a:r>
                  <a:rPr lang="ko-KR" altLang="en-US" sz="2000" dirty="0"/>
                  <a:t>개 </a:t>
                </a:r>
                <a:r>
                  <a:rPr lang="en-US" altLang="ko-KR" sz="2000" dirty="0"/>
                  <a:t>words </a:t>
                </a:r>
                <a:r>
                  <a:rPr lang="ko-KR" altLang="en-US" sz="2000" dirty="0"/>
                  <a:t>인 이유</a:t>
                </a:r>
                <a:r>
                  <a:rPr lang="en-US" altLang="ko-KR" sz="2000" dirty="0"/>
                  <a:t>:</a:t>
                </a:r>
              </a:p>
              <a:p>
                <a:r>
                  <a:rPr lang="en-US" altLang="ko-KR" sz="2000" dirty="0"/>
                  <a:t>                     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000" dirty="0"/>
                  <a:t>20</a:t>
                </a:r>
                <a:r>
                  <a:rPr lang="ko-KR" altLang="en-US" sz="2000" dirty="0"/>
                  <a:t>라운드를 돌기위해 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1C2B5B-D9A4-476E-A771-F1C76D938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010" y="3290488"/>
                <a:ext cx="5468644" cy="1631216"/>
              </a:xfrm>
              <a:prstGeom prst="rect">
                <a:avLst/>
              </a:prstGeom>
              <a:blipFill>
                <a:blip r:embed="rId4"/>
                <a:stretch>
                  <a:fillRect l="-1115" t="-2247" b="-63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23704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</TotalTime>
  <Words>701</Words>
  <Application>Microsoft Office PowerPoint</Application>
  <PresentationFormat>와이드스크린</PresentationFormat>
  <Paragraphs>169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Ubuntu Condensed</vt:lpstr>
      <vt:lpstr>맑은 고딕</vt:lpstr>
      <vt:lpstr>Arial</vt:lpstr>
      <vt:lpstr>Cambria Math</vt:lpstr>
      <vt:lpstr>CryptoCraft 테마</vt:lpstr>
      <vt:lpstr>제목 테마</vt:lpstr>
      <vt:lpstr>해시 함수</vt:lpstr>
      <vt:lpstr>PowerPoint 프레젠테이션</vt:lpstr>
      <vt:lpstr>해시함수 필요성</vt:lpstr>
      <vt:lpstr>해시함수 원리</vt:lpstr>
      <vt:lpstr>해시함수 안전성</vt:lpstr>
      <vt:lpstr>강한 충돌저항성 </vt:lpstr>
      <vt:lpstr>SHA</vt:lpstr>
      <vt:lpstr>SHA-1</vt:lpstr>
      <vt:lpstr>SHA-1</vt:lpstr>
      <vt:lpstr>SHA-1</vt:lpstr>
      <vt:lpstr>SHA-1 구현</vt:lpstr>
      <vt:lpstr>SHA-1 구현</vt:lpstr>
      <vt:lpstr>SHA-1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47</cp:revision>
  <dcterms:created xsi:type="dcterms:W3CDTF">2019-03-05T04:29:07Z</dcterms:created>
  <dcterms:modified xsi:type="dcterms:W3CDTF">2021-09-05T08:04:15Z</dcterms:modified>
</cp:coreProperties>
</file>