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99" r:id="rId5"/>
    <p:sldId id="300" r:id="rId6"/>
    <p:sldId id="301" r:id="rId7"/>
    <p:sldId id="302" r:id="rId8"/>
    <p:sldId id="304" r:id="rId9"/>
    <p:sldId id="305" r:id="rId10"/>
    <p:sldId id="306" r:id="rId11"/>
    <p:sldId id="307" r:id="rId12"/>
    <p:sldId id="309" r:id="rId13"/>
    <p:sldId id="303" r:id="rId14"/>
    <p:sldId id="308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해싱</a:t>
            </a:r>
            <a:r>
              <a:rPr lang="en-US" altLang="ko-KR" dirty="0"/>
              <a:t>(hashing)</a:t>
            </a:r>
            <a:br>
              <a:rPr lang="en-US" altLang="ko-KR" dirty="0"/>
            </a:br>
            <a:r>
              <a:rPr lang="en-US" altLang="ko-KR" sz="2800" dirty="0"/>
              <a:t>https://youtu.be/spNap62g6xA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IT</a:t>
            </a:r>
            <a:r>
              <a:rPr lang="ko-KR" altLang="en-US" dirty="0"/>
              <a:t>융합공학부 송경주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A2CC6-913E-491F-947F-F2482D60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3CAF6-ABF2-4606-8FBE-94DB11C62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충돌</a:t>
            </a:r>
            <a:r>
              <a:rPr lang="en-US" altLang="ko-KR" dirty="0"/>
              <a:t>(collision) : </a:t>
            </a:r>
            <a:r>
              <a:rPr lang="ko-KR" altLang="en-US" dirty="0"/>
              <a:t>서로 다른 키가 같은 해시 주소를 갖는 현상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b="1" dirty="0"/>
              <a:t>해결책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충돌이 일어난 항목을 해시 테이블의 다른 위치에 저장 </a:t>
            </a:r>
            <a:r>
              <a:rPr lang="en-US" altLang="ko-KR" sz="2000" dirty="0"/>
              <a:t>: </a:t>
            </a:r>
            <a:r>
              <a:rPr lang="ko-KR" altLang="en-US" sz="2000" dirty="0"/>
              <a:t>선형조사법 </a:t>
            </a:r>
            <a:r>
              <a:rPr lang="en-US" altLang="ko-KR" sz="2000" dirty="0"/>
              <a:t>(linear probing)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해시테이블 하나의 위치에 여러 개의 항목을 저장할 수 있도록 해시테이블 구조 변경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체이닝</a:t>
            </a:r>
            <a:r>
              <a:rPr lang="en-US" altLang="ko-KR" sz="2000" dirty="0"/>
              <a:t> (chaining)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보안 관점으로 볼 때의 해시함수는 충돌이 거의 일어나지 않도록 설계되었다</a:t>
            </a:r>
            <a:r>
              <a:rPr lang="en-US" altLang="ko-KR" sz="2000" dirty="0">
                <a:sym typeface="Wingdings" panose="05000000000000000000" pitchFamily="2" charset="2"/>
              </a:rPr>
              <a:t>. ex) SHA256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충돌의 발생 확률이 낮을수록 좋은 함수로 평가됨</a:t>
            </a:r>
            <a:r>
              <a:rPr lang="en-US" altLang="ko-KR" sz="2000" dirty="0">
                <a:sym typeface="Wingdings" panose="05000000000000000000" pitchFamily="2" charset="2"/>
              </a:rPr>
              <a:t>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165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ADBA3-F726-4F74-88FA-C430F85C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</a:t>
            </a:r>
            <a:r>
              <a:rPr lang="ko-KR" altLang="en-US" dirty="0"/>
              <a:t>와 암호화</a:t>
            </a:r>
            <a:r>
              <a:rPr lang="en-US" altLang="ko-KR" dirty="0"/>
              <a:t>(Encryption)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C665A-EECC-44D3-BA31-86E195303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해시</a:t>
            </a:r>
            <a:r>
              <a:rPr lang="en-US" altLang="ko-KR" b="1" dirty="0"/>
              <a:t>(Hash)</a:t>
            </a:r>
          </a:p>
          <a:p>
            <a:pPr marL="0" indent="0">
              <a:buNone/>
            </a:pPr>
            <a:r>
              <a:rPr lang="ko-KR" altLang="en-US" sz="2400" dirty="0"/>
              <a:t>단방향 암호화 기법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평문을</a:t>
            </a:r>
            <a:r>
              <a:rPr lang="ko-KR" altLang="en-US" sz="2400" dirty="0"/>
              <a:t> 암호화 함</a:t>
            </a:r>
            <a:r>
              <a:rPr lang="en-US" altLang="ko-KR" sz="2400" dirty="0"/>
              <a:t>, </a:t>
            </a:r>
            <a:r>
              <a:rPr lang="ko-KR" altLang="en-US" sz="2400" dirty="0"/>
              <a:t>복호화</a:t>
            </a:r>
            <a:r>
              <a:rPr lang="en-US" altLang="ko-KR" sz="2400" dirty="0"/>
              <a:t>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암호화</a:t>
            </a:r>
            <a:r>
              <a:rPr lang="en-US" altLang="ko-KR" b="1" dirty="0"/>
              <a:t>(Encryption)</a:t>
            </a:r>
          </a:p>
          <a:p>
            <a:pPr marL="0" indent="0">
              <a:buNone/>
            </a:pPr>
            <a:r>
              <a:rPr lang="ko-KR" altLang="en-US" sz="2400" dirty="0"/>
              <a:t>양방향 암호화 기법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평문을</a:t>
            </a:r>
            <a:r>
              <a:rPr lang="ko-KR" altLang="en-US" sz="2400" dirty="0"/>
              <a:t> 암호화 및 복호화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2400" dirty="0"/>
              <a:t>복호화가 필요한 데이터</a:t>
            </a:r>
            <a:r>
              <a:rPr lang="en-US" altLang="ko-KR" sz="2400" dirty="0"/>
              <a:t>(ex. </a:t>
            </a:r>
            <a:r>
              <a:rPr lang="ko-KR" altLang="en-US" sz="2400" dirty="0"/>
              <a:t>통신</a:t>
            </a:r>
            <a:r>
              <a:rPr lang="en-US" altLang="ko-KR" sz="2400" dirty="0"/>
              <a:t>)</a:t>
            </a:r>
            <a:r>
              <a:rPr lang="ko-KR" altLang="en-US" sz="2400" dirty="0"/>
              <a:t>에 사용</a:t>
            </a:r>
          </a:p>
        </p:txBody>
      </p:sp>
    </p:spTree>
    <p:extLst>
      <p:ext uri="{BB962C8B-B14F-4D97-AF65-F5344CB8AC3E}">
        <p14:creationId xmlns:p14="http://schemas.microsoft.com/office/powerpoint/2010/main" val="414613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A98EC-B9EA-4CB9-9D6E-43753622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정보보안과 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2E71F-FBD6-4C7E-98DD-A70B0473C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정보보안 영역에서는 해시함수를 </a:t>
            </a:r>
            <a:r>
              <a:rPr lang="ko-KR" altLang="en-US" dirty="0">
                <a:solidFill>
                  <a:srgbClr val="2E75B6"/>
                </a:solidFill>
              </a:rPr>
              <a:t>기밀성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2E75B6"/>
                </a:solidFill>
              </a:rPr>
              <a:t>무결성</a:t>
            </a:r>
            <a:r>
              <a:rPr lang="ko-KR" altLang="en-US" dirty="0"/>
              <a:t>을 위해 사용함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 err="1"/>
              <a:t>해시값을</a:t>
            </a:r>
            <a:r>
              <a:rPr lang="ko-KR" altLang="en-US" sz="2400" dirty="0"/>
              <a:t> 통해 이전 </a:t>
            </a:r>
            <a:r>
              <a:rPr lang="ko-KR" altLang="en-US" sz="2400" dirty="0" err="1"/>
              <a:t>입력값을</a:t>
            </a:r>
            <a:r>
              <a:rPr lang="ko-KR" altLang="en-US" sz="2400" dirty="0"/>
              <a:t> 알아내기 어려움 </a:t>
            </a:r>
            <a:r>
              <a:rPr lang="en-US" altLang="ko-KR" sz="2400" dirty="0">
                <a:solidFill>
                  <a:srgbClr val="2E75B6"/>
                </a:solidFill>
              </a:rPr>
              <a:t>(</a:t>
            </a:r>
            <a:r>
              <a:rPr lang="ko-KR" altLang="en-US" sz="2400" dirty="0">
                <a:solidFill>
                  <a:srgbClr val="2E75B6"/>
                </a:solidFill>
              </a:rPr>
              <a:t>복호화 어려움</a:t>
            </a:r>
            <a:r>
              <a:rPr lang="en-US" altLang="ko-KR" sz="2400" dirty="0">
                <a:solidFill>
                  <a:srgbClr val="2E75B6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긴 </a:t>
            </a:r>
            <a:r>
              <a:rPr lang="ko-KR" altLang="en-US" sz="2400" dirty="0" err="1"/>
              <a:t>입력값을</a:t>
            </a:r>
            <a:r>
              <a:rPr lang="ko-KR" altLang="en-US" sz="2400" dirty="0"/>
              <a:t> 고정 길이의 값으로 출력 </a:t>
            </a:r>
            <a:r>
              <a:rPr lang="en-US" altLang="ko-KR" sz="2400" dirty="0">
                <a:solidFill>
                  <a:srgbClr val="2E75B6"/>
                </a:solidFill>
              </a:rPr>
              <a:t>(</a:t>
            </a:r>
            <a:r>
              <a:rPr lang="ko-KR" altLang="en-US" sz="2400" dirty="0">
                <a:solidFill>
                  <a:srgbClr val="2E75B6"/>
                </a:solidFill>
              </a:rPr>
              <a:t>문서 축약</a:t>
            </a:r>
            <a:r>
              <a:rPr lang="en-US" altLang="ko-KR" sz="2400" dirty="0">
                <a:solidFill>
                  <a:srgbClr val="2E75B6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하나의 값만이 </a:t>
            </a:r>
            <a:r>
              <a:rPr lang="ko-KR" altLang="en-US" sz="2400" dirty="0" err="1"/>
              <a:t>바껴도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해시값</a:t>
            </a:r>
            <a:r>
              <a:rPr lang="ko-KR" altLang="en-US" sz="2400" dirty="0"/>
              <a:t> 전체가 바뀜 </a:t>
            </a:r>
            <a:r>
              <a:rPr lang="en-US" altLang="ko-KR" sz="2400" dirty="0">
                <a:solidFill>
                  <a:srgbClr val="2E75B6"/>
                </a:solidFill>
              </a:rPr>
              <a:t>(</a:t>
            </a:r>
            <a:r>
              <a:rPr lang="ko-KR" altLang="en-US" sz="2400" dirty="0" err="1">
                <a:solidFill>
                  <a:srgbClr val="2E75B6"/>
                </a:solidFill>
              </a:rPr>
              <a:t>위변조</a:t>
            </a:r>
            <a:r>
              <a:rPr lang="ko-KR" altLang="en-US" sz="2400" dirty="0">
                <a:solidFill>
                  <a:srgbClr val="2E75B6"/>
                </a:solidFill>
              </a:rPr>
              <a:t> 검증</a:t>
            </a:r>
            <a:r>
              <a:rPr lang="en-US" altLang="ko-KR" sz="2400" dirty="0">
                <a:solidFill>
                  <a:srgbClr val="2E75B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16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A98EC-B9EA-4CB9-9D6E-43753622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정보보안과 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2E71F-FBD6-4C7E-98DD-A70B0473C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암호화 해시함수가 가져야 하는 성질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1800" b="1" dirty="0"/>
              <a:t>역상 저항성</a:t>
            </a:r>
            <a:r>
              <a:rPr lang="en-US" altLang="ko-KR" sz="1800" dirty="0"/>
              <a:t>: </a:t>
            </a:r>
            <a:r>
              <a:rPr lang="ko-KR" altLang="en-US" sz="1800" dirty="0"/>
              <a:t>주어진 해시 값으로</a:t>
            </a:r>
            <a:r>
              <a:rPr lang="en-US" altLang="ko-KR" sz="1800" dirty="0"/>
              <a:t>, </a:t>
            </a:r>
            <a:r>
              <a:rPr lang="ko-KR" altLang="en-US" sz="1800" dirty="0"/>
              <a:t>그 해시 값을 생성하는 </a:t>
            </a:r>
            <a:r>
              <a:rPr lang="ko-KR" altLang="en-US" sz="1800" dirty="0" err="1"/>
              <a:t>입력값을</a:t>
            </a:r>
            <a:r>
              <a:rPr lang="ko-KR" altLang="en-US" sz="1800" dirty="0"/>
              <a:t> 찾는 것이 계산상 어렵다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제 </a:t>
            </a:r>
            <a:r>
              <a:rPr lang="en-US" altLang="ko-KR" sz="1800" dirty="0"/>
              <a:t>1 </a:t>
            </a:r>
            <a:r>
              <a:rPr lang="ko-KR" altLang="en-US" sz="1800" dirty="0"/>
              <a:t>역상 공격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해시값이</a:t>
            </a:r>
            <a:r>
              <a:rPr lang="ko-KR" altLang="en-US" sz="1800" dirty="0"/>
              <a:t> 주어져 있을 때</a:t>
            </a:r>
            <a:r>
              <a:rPr lang="en-US" altLang="ko-KR" sz="1800" dirty="0"/>
              <a:t>, </a:t>
            </a:r>
            <a:r>
              <a:rPr lang="ko-KR" altLang="en-US" sz="1800" dirty="0"/>
              <a:t>그 </a:t>
            </a:r>
            <a:r>
              <a:rPr lang="ko-KR" altLang="en-US" sz="1800" dirty="0" err="1"/>
              <a:t>해시값을</a:t>
            </a:r>
            <a:r>
              <a:rPr lang="ko-KR" altLang="en-US" sz="1800" dirty="0"/>
              <a:t> 출력하는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찾기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안전 해야함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1800" b="1" dirty="0"/>
              <a:t>제</a:t>
            </a:r>
            <a:r>
              <a:rPr lang="en-US" altLang="ko-KR" sz="1800" b="1" dirty="0"/>
              <a:t> 2 </a:t>
            </a:r>
            <a:r>
              <a:rPr lang="ko-KR" altLang="en-US" sz="1800" b="1" dirty="0"/>
              <a:t>역상 저항성 </a:t>
            </a:r>
            <a:r>
              <a:rPr lang="en-US" altLang="ko-KR" sz="1800" dirty="0"/>
              <a:t>: </a:t>
            </a:r>
            <a:r>
              <a:rPr lang="ko-KR" altLang="en-US" sz="1800" dirty="0"/>
              <a:t>입력 값에 대해</a:t>
            </a:r>
            <a:r>
              <a:rPr lang="en-US" altLang="ko-KR" sz="1800" dirty="0"/>
              <a:t>, </a:t>
            </a:r>
            <a:r>
              <a:rPr lang="ko-KR" altLang="en-US" sz="1800" dirty="0"/>
              <a:t>그 입력의 해시 값을 바꾸지 않으면서 입력을 변경하는 것이 계산상 어렵다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제 </a:t>
            </a:r>
            <a:r>
              <a:rPr lang="en-US" altLang="ko-KR" sz="1800" dirty="0"/>
              <a:t>2 </a:t>
            </a:r>
            <a:r>
              <a:rPr lang="ko-KR" altLang="en-US" sz="1800" dirty="0"/>
              <a:t>역상 공격</a:t>
            </a:r>
            <a:r>
              <a:rPr lang="en-US" altLang="ko-KR" sz="1800" dirty="0"/>
              <a:t>( </a:t>
            </a:r>
            <a:r>
              <a:rPr lang="ko-KR" altLang="en-US" sz="1800" dirty="0" err="1"/>
              <a:t>입력값이</a:t>
            </a:r>
            <a:r>
              <a:rPr lang="ko-KR" altLang="en-US" sz="1800" dirty="0"/>
              <a:t> 주어져 있을 때</a:t>
            </a:r>
            <a:r>
              <a:rPr lang="en-US" altLang="ko-KR" sz="1800" dirty="0"/>
              <a:t>, </a:t>
            </a:r>
            <a:r>
              <a:rPr lang="ko-KR" altLang="en-US" sz="1800" dirty="0"/>
              <a:t>그 입력과 같은 </a:t>
            </a:r>
            <a:r>
              <a:rPr lang="ko-KR" altLang="en-US" sz="1800" dirty="0" err="1"/>
              <a:t>해시값을</a:t>
            </a:r>
            <a:r>
              <a:rPr lang="ko-KR" altLang="en-US" sz="1800" dirty="0"/>
              <a:t> 출력하는 다른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찾기</a:t>
            </a:r>
            <a:r>
              <a:rPr lang="en-US" altLang="ko-KR" sz="1800" dirty="0"/>
              <a:t>)</a:t>
            </a:r>
            <a:r>
              <a:rPr lang="ko-KR" altLang="en-US" sz="1800" dirty="0"/>
              <a:t>에 대해 안전 해야함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1800" b="1" dirty="0"/>
              <a:t>충돌 저항성 </a:t>
            </a:r>
            <a:r>
              <a:rPr lang="en-US" altLang="ko-KR" sz="1800" dirty="0"/>
              <a:t>: </a:t>
            </a:r>
            <a:r>
              <a:rPr lang="ko-KR" altLang="en-US" sz="1800" dirty="0"/>
              <a:t>해시 충돌에 대해 안전해야 함</a:t>
            </a:r>
            <a:r>
              <a:rPr lang="en-US" altLang="ko-KR" sz="18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B6E14C-CB12-4321-876E-7B6F47E41F22}"/>
              </a:ext>
            </a:extLst>
          </p:cNvPr>
          <p:cNvSpPr/>
          <p:nvPr/>
        </p:nvSpPr>
        <p:spPr>
          <a:xfrm>
            <a:off x="411920" y="1909482"/>
            <a:ext cx="11368160" cy="932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552422-3048-4B6A-BDE9-EAFDF4045F46}"/>
              </a:ext>
            </a:extLst>
          </p:cNvPr>
          <p:cNvSpPr/>
          <p:nvPr/>
        </p:nvSpPr>
        <p:spPr>
          <a:xfrm>
            <a:off x="411162" y="3180748"/>
            <a:ext cx="11368160" cy="932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FF0AF0-912A-40A7-9705-E6D36CDB53E3}"/>
              </a:ext>
            </a:extLst>
          </p:cNvPr>
          <p:cNvSpPr/>
          <p:nvPr/>
        </p:nvSpPr>
        <p:spPr>
          <a:xfrm>
            <a:off x="411162" y="4452014"/>
            <a:ext cx="11368160" cy="600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1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해싱이란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err="1"/>
              <a:t>해싱의</a:t>
            </a:r>
            <a:r>
              <a:rPr lang="ko-KR" altLang="en-US" dirty="0"/>
              <a:t>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414C793C-8816-46B1-9429-3C286B518962}"/>
              </a:ext>
            </a:extLst>
          </p:cNvPr>
          <p:cNvSpPr txBox="1">
            <a:spLocks/>
          </p:cNvSpPr>
          <p:nvPr/>
        </p:nvSpPr>
        <p:spPr>
          <a:xfrm>
            <a:off x="3797638" y="3971733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9A17082F-83BD-494B-AAB6-128265DD8D5B}"/>
              </a:ext>
            </a:extLst>
          </p:cNvPr>
          <p:cNvSpPr txBox="1">
            <a:spLocks/>
          </p:cNvSpPr>
          <p:nvPr/>
        </p:nvSpPr>
        <p:spPr>
          <a:xfrm>
            <a:off x="3797638" y="3971733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정보보안과 해시함수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해싱(Hashing) 이란?">
            <a:extLst>
              <a:ext uri="{FF2B5EF4-FFF2-40B4-BE49-F238E27FC236}">
                <a16:creationId xmlns:a16="http://schemas.microsoft.com/office/drawing/2014/main" id="{4660ED5B-6A69-49FB-A3CD-339FEFFA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656" y="2616086"/>
            <a:ext cx="4206156" cy="344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4B618E-82BB-4234-8822-2EFE9131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해싱이란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4CBD1-4540-4CEE-8A41-3CD8A0E44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19" y="1290440"/>
            <a:ext cx="11368159" cy="4774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키 값에 산술적인 연산을 적용하여 항목이 저장되어 있는 테이블의 주소를 계산하여 항목에 접근하는 방식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해시테이블 </a:t>
            </a:r>
            <a:r>
              <a:rPr lang="en-US" altLang="ko-KR" sz="2000" dirty="0"/>
              <a:t>(hash table)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키를 연산해서 얻은 값으로 직접 접근 가능한 구조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해싱</a:t>
            </a:r>
            <a:r>
              <a:rPr lang="ko-KR" altLang="en-US" sz="2000" dirty="0"/>
              <a:t> </a:t>
            </a:r>
            <a:r>
              <a:rPr lang="en-US" altLang="ko-KR" sz="2000" dirty="0"/>
              <a:t>(hashing) : </a:t>
            </a:r>
            <a:r>
              <a:rPr lang="ko-KR" altLang="en-US" sz="2000" dirty="0"/>
              <a:t>해시 테이블을 이용한 탐색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0154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DC412-8545-4242-B0FA-B71073AA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해싱의 구조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4D9E1-5C75-4B7A-A632-452DC8355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 err="1"/>
              <a:t>해싱에서의</a:t>
            </a:r>
            <a:r>
              <a:rPr lang="ko-KR" altLang="en-US" sz="2400" dirty="0"/>
              <a:t> 자료 저장방식 </a:t>
            </a:r>
            <a:r>
              <a:rPr lang="en-US" altLang="ko-KR" sz="2400" dirty="0"/>
              <a:t>: </a:t>
            </a:r>
            <a:r>
              <a:rPr lang="ko-KR" altLang="en-US" sz="2400" dirty="0"/>
              <a:t>배열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000" dirty="0">
                <a:sym typeface="Wingdings" panose="05000000000000000000" pitchFamily="2" charset="2"/>
              </a:rPr>
              <a:t>특정 항목의 탐색 </a:t>
            </a:r>
            <a:r>
              <a:rPr lang="ko-KR" altLang="en-US" sz="2000" dirty="0" err="1">
                <a:sym typeface="Wingdings" panose="05000000000000000000" pitchFamily="2" charset="2"/>
              </a:rPr>
              <a:t>키만을</a:t>
            </a:r>
            <a:r>
              <a:rPr lang="ko-KR" altLang="en-US" sz="2000" dirty="0">
                <a:sym typeface="Wingdings" panose="05000000000000000000" pitchFamily="2" charset="2"/>
              </a:rPr>
              <a:t> 가지고 다른 요소에 접근하지 않고 바로 원하는 항목이 저장되어 있는 인덱스를 결정하여 값을 찾음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해시함수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키를 입력으로 받아 해시주소를 생성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pic>
        <p:nvPicPr>
          <p:cNvPr id="5" name="Picture 6" descr="java] 해싱(hashing)이란? : 네이버 블로그">
            <a:extLst>
              <a:ext uri="{FF2B5EF4-FFF2-40B4-BE49-F238E27FC236}">
                <a16:creationId xmlns:a16="http://schemas.microsoft.com/office/drawing/2014/main" id="{3A79E328-01A5-4ADF-8DB2-75E11C09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25" y="3429000"/>
            <a:ext cx="4715892" cy="24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자료구조][Javascript] Hash Table 이란? | by Jae-young Song | Medium">
            <a:extLst>
              <a:ext uri="{FF2B5EF4-FFF2-40B4-BE49-F238E27FC236}">
                <a16:creationId xmlns:a16="http://schemas.microsoft.com/office/drawing/2014/main" id="{9B614F9C-92AF-4C9C-8A2B-6ECF8CDF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83" y="3425401"/>
            <a:ext cx="4464194" cy="24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5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[알고리즘] 해싱테이블, 해싱함수">
            <a:extLst>
              <a:ext uri="{FF2B5EF4-FFF2-40B4-BE49-F238E27FC236}">
                <a16:creationId xmlns:a16="http://schemas.microsoft.com/office/drawing/2014/main" id="{3E3A8A71-CF75-4DF6-BE02-B85762B99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/>
          <a:stretch/>
        </p:blipFill>
        <p:spPr bwMode="auto">
          <a:xfrm>
            <a:off x="7566212" y="4035210"/>
            <a:ext cx="4392705" cy="23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E8C396-C78A-4367-AC68-46F7FB56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해싱의</a:t>
            </a:r>
            <a:r>
              <a:rPr lang="ko-KR" altLang="en-US" dirty="0"/>
              <a:t> 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73A1493-551A-4735-BF84-A96F1E5394A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해시테이블 </a:t>
                </a:r>
                <a:r>
                  <a:rPr lang="en-US" altLang="ko-KR" dirty="0"/>
                  <a:t>: M</a:t>
                </a:r>
                <a:r>
                  <a:rPr lang="ko-KR" altLang="en-US" dirty="0"/>
                  <a:t>개의 </a:t>
                </a:r>
                <a:r>
                  <a:rPr lang="ko-KR" altLang="en-US" dirty="0" err="1"/>
                  <a:t>버켓</a:t>
                </a:r>
                <a:r>
                  <a:rPr lang="en-US" altLang="ko-KR" dirty="0"/>
                  <a:t>(bucket)</a:t>
                </a:r>
                <a:r>
                  <a:rPr lang="ko-KR" altLang="en-US" dirty="0"/>
                  <a:t>으로 이루어짐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200" dirty="0"/>
                  <a:t>해시함수는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sz="2200" dirty="0"/>
                  <a:t> 사이의 값을 출력하여</a:t>
                </a:r>
                <a:r>
                  <a:rPr lang="en-US" altLang="ko-KR" sz="2200" dirty="0"/>
                  <a:t> </a:t>
                </a:r>
                <a:r>
                  <a:rPr lang="ko-KR" altLang="en-US" sz="2200" dirty="0" err="1"/>
                  <a:t>버켓주소를</a:t>
                </a:r>
                <a:r>
                  <a:rPr lang="ko-KR" altLang="en-US" sz="2200" dirty="0"/>
                  <a:t> 찾고 값을 제공해야함</a:t>
                </a:r>
                <a:r>
                  <a:rPr lang="en-US" altLang="ko-KR" sz="22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000" dirty="0"/>
                  <a:t>하지만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의 값보다 </a:t>
                </a:r>
                <a:r>
                  <a:rPr lang="ko-KR" altLang="en-US" sz="2000" dirty="0" err="1"/>
                  <a:t>버켓의</a:t>
                </a:r>
                <a:r>
                  <a:rPr lang="ko-KR" altLang="en-US" sz="2000" dirty="0"/>
                  <a:t> 수가 훨씬 적으므로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다른 키가 해시함수에 의해 같은 해시 주소로 </a:t>
                </a:r>
                <a:r>
                  <a:rPr lang="en-US" altLang="ko-KR" sz="2000" dirty="0"/>
                  <a:t>mapping </a:t>
                </a:r>
                <a:r>
                  <a:rPr lang="ko-KR" altLang="en-US" sz="2000" dirty="0"/>
                  <a:t>되는 경우가 발생함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1800" dirty="0"/>
                  <a:t>충돌이 </a:t>
                </a:r>
                <a:r>
                  <a:rPr lang="ko-KR" altLang="en-US" sz="1800" dirty="0" err="1"/>
                  <a:t>버켓이</a:t>
                </a:r>
                <a:r>
                  <a:rPr lang="ko-KR" altLang="en-US" sz="1800" dirty="0"/>
                  <a:t> 담을 수 있는 양을 </a:t>
                </a:r>
                <a:r>
                  <a:rPr lang="ko-KR" altLang="en-US" sz="1800" dirty="0" err="1"/>
                  <a:t>넘게되면</a:t>
                </a:r>
                <a:r>
                  <a:rPr lang="ko-KR" altLang="en-US" sz="1800" dirty="0"/>
                  <a:t> </a:t>
                </a:r>
                <a:r>
                  <a:rPr lang="ko-KR" altLang="en-US" sz="1800" dirty="0" err="1"/>
                  <a:t>오버플로</a:t>
                </a:r>
                <a:r>
                  <a:rPr lang="en-US" altLang="ko-KR" sz="1800" dirty="0"/>
                  <a:t>(overflow)</a:t>
                </a:r>
                <a:r>
                  <a:rPr lang="ko-KR" altLang="en-US" sz="1800" dirty="0"/>
                  <a:t> 발생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 err="1"/>
                  <a:t>버킷당</a:t>
                </a:r>
                <a:r>
                  <a:rPr lang="ko-KR" altLang="en-US" sz="1800" dirty="0"/>
                  <a:t> 담을 수 있는 항목이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개라면 충돌이 즉 </a:t>
                </a:r>
                <a:r>
                  <a:rPr lang="ko-KR" altLang="en-US" sz="1800" dirty="0" err="1"/>
                  <a:t>오버플로가</a:t>
                </a:r>
                <a:r>
                  <a:rPr lang="ko-KR" altLang="en-US" sz="1800" dirty="0"/>
                  <a:t> 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73A1493-551A-4735-BF84-A96F1E539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072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2964DDC-C2A0-4704-B11A-D5EB3BF41A5B}"/>
              </a:ext>
            </a:extLst>
          </p:cNvPr>
          <p:cNvSpPr/>
          <p:nvPr/>
        </p:nvSpPr>
        <p:spPr>
          <a:xfrm>
            <a:off x="475129" y="3440219"/>
            <a:ext cx="7216590" cy="369332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BB4EC-C9A2-4A7D-939D-AF42735FD6B9}"/>
              </a:ext>
            </a:extLst>
          </p:cNvPr>
          <p:cNvSpPr txBox="1"/>
          <p:nvPr/>
        </p:nvSpPr>
        <p:spPr>
          <a:xfrm>
            <a:off x="411162" y="3850544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 h(k1) = h(k2) 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충돌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(collision)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7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0CE5D-3C38-4E5E-AE02-3B4EA178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B3F77-4493-42C4-8324-88C1C5BC3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해시함수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특정 키를 입력으로 받아 해시주소를 생성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400" dirty="0">
                <a:sym typeface="Wingdings" panose="05000000000000000000" pitchFamily="2" charset="2"/>
              </a:rPr>
              <a:t>좋은 해시함수의 조건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적은 충돌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해시 함수 값이 해시 테이블 주소 영역 내에서 고르게 분포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2000" dirty="0" err="1">
                <a:sym typeface="Wingdings" panose="05000000000000000000" pitchFamily="2" charset="2"/>
              </a:rPr>
              <a:t>빠른계산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85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1EC33-6AFE-4F72-AC21-EFF1372D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제산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246CB8B-6C40-4194-934A-733272224B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2500" dirty="0"/>
                  <a:t>나머지 연산</a:t>
                </a:r>
                <a:r>
                  <a:rPr lang="en-US" altLang="ko-KR" sz="2500" dirty="0"/>
                  <a:t>(mod)</a:t>
                </a:r>
                <a:r>
                  <a:rPr lang="ko-KR" altLang="en-US" sz="2500" dirty="0"/>
                  <a:t>를 사용하여 탐색 키를 해시 테이블의 크기</a:t>
                </a:r>
                <a:r>
                  <a:rPr lang="en-US" altLang="ko-KR" sz="2500" dirty="0"/>
                  <a:t>(M)</a:t>
                </a:r>
                <a:r>
                  <a:rPr lang="ko-KR" altLang="en-US" sz="2500" dirty="0"/>
                  <a:t>로 나눈 나머지를 해시주소로 사용하는 방법</a:t>
                </a:r>
                <a:r>
                  <a:rPr lang="en-US" altLang="ko-KR" sz="2500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1700" dirty="0"/>
                  <a:t>이때</a:t>
                </a:r>
                <a:r>
                  <a:rPr lang="en-US" altLang="ko-KR" sz="1700" dirty="0"/>
                  <a:t>, </a:t>
                </a:r>
                <a:r>
                  <a:rPr lang="ko-KR" altLang="en-US" sz="1700" dirty="0"/>
                  <a:t>테이블 크기 </a:t>
                </a:r>
                <a:r>
                  <a:rPr lang="en-US" altLang="ko-KR" sz="1700" dirty="0"/>
                  <a:t>M</a:t>
                </a:r>
                <a:r>
                  <a:rPr lang="ko-KR" altLang="en-US" sz="1700" dirty="0"/>
                  <a:t>의 값을 소수</a:t>
                </a:r>
                <a:r>
                  <a:rPr lang="en-US" altLang="ko-KR" sz="1700" dirty="0"/>
                  <a:t>(prime number)</a:t>
                </a:r>
                <a:r>
                  <a:rPr lang="ko-KR" altLang="en-US" sz="1700" dirty="0"/>
                  <a:t>로 선택한다</a:t>
                </a:r>
                <a:r>
                  <a:rPr lang="en-US" altLang="ko-KR" sz="1700" dirty="0"/>
                  <a:t>. M</a:t>
                </a:r>
                <a:r>
                  <a:rPr lang="ko-KR" altLang="en-US" sz="1700" dirty="0"/>
                  <a:t>이 짝수일때 </a:t>
                </a:r>
                <a:r>
                  <a:rPr lang="en-US" altLang="ko-KR" sz="1700" dirty="0"/>
                  <a:t>k</a:t>
                </a:r>
                <a:r>
                  <a:rPr lang="ko-KR" altLang="en-US" sz="1700" dirty="0"/>
                  <a:t>가 짝수면 짝수 홀수면 홀수로 분포되므로 </a:t>
                </a:r>
                <a:r>
                  <a:rPr lang="en-US" altLang="ko-KR" sz="1700" dirty="0"/>
                  <a:t>2</a:t>
                </a:r>
                <a:r>
                  <a:rPr lang="ko-KR" altLang="en-US" sz="1700" dirty="0"/>
                  <a:t>의 배수인 메모리 주소가 한쪽으로 편향될 수 있다</a:t>
                </a:r>
                <a:r>
                  <a:rPr lang="en-US" altLang="ko-KR" sz="1700" dirty="0"/>
                  <a:t>.</a:t>
                </a:r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ko-KR" altLang="en-US" sz="2000" dirty="0"/>
                  <a:t>이 방법을 사용하면 어떠한 키 값이더라도 테이블 크기 범위 안으로 해시주소를 출력할 수 있다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246CB8B-6C40-4194-934A-733272224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57" t="-1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76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A470-1D0F-450C-9113-D7CB062C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폴딩</a:t>
            </a:r>
            <a:r>
              <a:rPr lang="ko-KR" altLang="en-US" dirty="0"/>
              <a:t>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A4BAF-D3E9-4FC8-B5D7-089832203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키 값을 여러 부분으로 나눠 모두 더한 값을 해시 주소로 사용하는 방식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(</a:t>
            </a:r>
            <a:r>
              <a:rPr lang="ko-KR" altLang="en-US" sz="2500" dirty="0"/>
              <a:t>키 값이 해시 테이블의 크기보다 더 큰 정수일 때 사용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endParaRPr lang="en-US" altLang="ko-KR" sz="2700" dirty="0"/>
          </a:p>
          <a:p>
            <a:pPr marL="457200" lvl="1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 err="1"/>
              <a:t>이동폴딩</a:t>
            </a:r>
            <a:r>
              <a:rPr lang="en-US" altLang="ko-KR" sz="2000" dirty="0"/>
              <a:t>: </a:t>
            </a:r>
            <a:r>
              <a:rPr lang="ko-KR" altLang="en-US" sz="2000" dirty="0"/>
              <a:t>입력 키를 여러 부분으로 나눈 값들을 더하여 해시주소를 얻음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 err="1"/>
              <a:t>경계폴딩</a:t>
            </a:r>
            <a:r>
              <a:rPr lang="en-US" altLang="ko-KR" sz="2000" dirty="0"/>
              <a:t>: </a:t>
            </a:r>
            <a:r>
              <a:rPr lang="ko-KR" altLang="en-US" sz="2000" dirty="0"/>
              <a:t>입력 키의 이웃한 부분을 거꾸로 더하여 해시 주소를 얻음</a:t>
            </a:r>
          </a:p>
        </p:txBody>
      </p:sp>
      <p:pic>
        <p:nvPicPr>
          <p:cNvPr id="4098" name="Picture 2" descr="14. Hash Map">
            <a:extLst>
              <a:ext uri="{FF2B5EF4-FFF2-40B4-BE49-F238E27FC236}">
                <a16:creationId xmlns:a16="http://schemas.microsoft.com/office/drawing/2014/main" id="{517C5DA4-54E5-4EB0-850F-613D42FB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57" y="3767957"/>
            <a:ext cx="5190285" cy="193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98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BE00D-BF29-4347-8BB9-AFEFAF30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외의 해시 주소 추출 방식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4E7B85D-702C-40CE-90FB-0D0AE5F50B8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400" b="1" dirty="0"/>
                  <a:t>중간 제곱 </a:t>
                </a:r>
                <a:r>
                  <a:rPr lang="ko-KR" altLang="en-US" sz="2400" b="1" dirty="0" err="1"/>
                  <a:t>합수</a:t>
                </a:r>
                <a:endParaRPr lang="en-US" altLang="ko-KR" sz="2400" b="1" dirty="0"/>
              </a:p>
              <a:p>
                <a:pPr marL="0" indent="0">
                  <a:buNone/>
                </a:pPr>
                <a:r>
                  <a:rPr lang="ko-KR" altLang="en-US" sz="2000" dirty="0"/>
                  <a:t>키 값을 제곱한 후 중간의 몇 비트의 취해서 해시 주소를 얻음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b="1" dirty="0"/>
                  <a:t>비트 추출 방법</a:t>
                </a:r>
                <a:endParaRPr lang="en-US" altLang="ko-KR" sz="2400" b="1" dirty="0"/>
              </a:p>
              <a:p>
                <a:pPr marL="0" indent="0">
                  <a:buNone/>
                </a:pPr>
                <a:r>
                  <a:rPr lang="ko-KR" altLang="en-US" sz="2000" dirty="0"/>
                  <a:t>테이블 크기가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일 때</a:t>
                </a:r>
                <a:r>
                  <a:rPr lang="en-US" altLang="ko-KR" sz="2000" b="0" dirty="0"/>
                  <a:t>, </a:t>
                </a:r>
                <a:r>
                  <a:rPr lang="ko-KR" altLang="en-US" sz="2000" b="0" dirty="0"/>
                  <a:t>탐색 키를 이진수로 간주하여 임의의 위치에서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개의 비트를 해시 주소로 사용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400" b="0" dirty="0"/>
              </a:p>
              <a:p>
                <a:pPr marL="0" indent="0">
                  <a:buNone/>
                </a:pPr>
                <a:r>
                  <a:rPr lang="ko-KR" altLang="en-US" sz="2400" b="1" dirty="0"/>
                  <a:t>숫자 분석 방법</a:t>
                </a:r>
                <a:endParaRPr lang="en-US" altLang="ko-KR" sz="2400" b="1" dirty="0"/>
              </a:p>
              <a:p>
                <a:pPr marL="0" indent="0">
                  <a:buNone/>
                </a:pPr>
                <a:r>
                  <a:rPr lang="ko-KR" altLang="en-US" sz="2000" dirty="0"/>
                  <a:t>키의 각각의 위치에 있는 숫자 중 편중되지 않은 수들을 해시 테이블 크기에 적합한 만큼 조합하여 해시주소로 사용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수의 특징을 미리 알고 있을 때 유용</a:t>
                </a:r>
                <a:r>
                  <a:rPr lang="en-US" altLang="ko-KR" sz="2000" dirty="0"/>
                  <a:t>)</a:t>
                </a:r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4E7B85D-702C-40CE-90FB-0D0AE5F50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04" t="-1687" r="-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4742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684</Words>
  <Application>Microsoft Office PowerPoint</Application>
  <PresentationFormat>와이드스크린</PresentationFormat>
  <Paragraphs>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CryptoCraft 테마</vt:lpstr>
      <vt:lpstr>제목 테마</vt:lpstr>
      <vt:lpstr>해싱(hashing) https://youtu.be/spNap62g6xA</vt:lpstr>
      <vt:lpstr>PowerPoint 프레젠테이션</vt:lpstr>
      <vt:lpstr>해싱이란?</vt:lpstr>
      <vt:lpstr>해싱의 구조</vt:lpstr>
      <vt:lpstr>해싱의 구조</vt:lpstr>
      <vt:lpstr>해시 함수</vt:lpstr>
      <vt:lpstr>제산 함수</vt:lpstr>
      <vt:lpstr>폴딩 함수</vt:lpstr>
      <vt:lpstr>그 외의 해시 주소 추출 방식</vt:lpstr>
      <vt:lpstr>충돌</vt:lpstr>
      <vt:lpstr>해시(Hash)와 암호화(Encryption)</vt:lpstr>
      <vt:lpstr>정보보안과 해시함수</vt:lpstr>
      <vt:lpstr>정보보안과 해시함수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 경주</cp:lastModifiedBy>
  <cp:revision>50</cp:revision>
  <dcterms:created xsi:type="dcterms:W3CDTF">2019-03-05T04:29:07Z</dcterms:created>
  <dcterms:modified xsi:type="dcterms:W3CDTF">2021-03-14T12:59:56Z</dcterms:modified>
</cp:coreProperties>
</file>