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307" r:id="rId5"/>
    <p:sldId id="531" r:id="rId6"/>
    <p:sldId id="563" r:id="rId7"/>
    <p:sldId id="286" r:id="rId8"/>
    <p:sldId id="290" r:id="rId9"/>
    <p:sldId id="564" r:id="rId10"/>
    <p:sldId id="315" r:id="rId11"/>
    <p:sldId id="293" r:id="rId12"/>
    <p:sldId id="294" r:id="rId13"/>
    <p:sldId id="534" r:id="rId14"/>
    <p:sldId id="566" r:id="rId15"/>
    <p:sldId id="53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E6559B9-4205-1ABA-0C55-CA5F9549CFF9}" name="이민우" initials="" userId="S::1771397@hansung.edu::9cdfcc9b-ce9d-4012-855e-f297241b1a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2" autoAdjust="0"/>
    <p:restoredTop sz="94678"/>
  </p:normalViewPr>
  <p:slideViewPr>
    <p:cSldViewPr snapToGrid="0">
      <p:cViewPr>
        <p:scale>
          <a:sx n="112" d="100"/>
          <a:sy n="112" d="100"/>
        </p:scale>
        <p:origin x="100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8/10/relationships/authors" Target="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2024. 2. 23.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2024. 2. 23.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48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03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5CCB7A29-C20E-45A8-982E-B37665E45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340E8-5819-46FE-8C3B-A2E108E3FA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027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cz3hUPiwYg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AIMer</a:t>
            </a:r>
            <a:r>
              <a:rPr lang="en-US" altLang="ko-KR" sz="5400" dirty="0"/>
              <a:t> </a:t>
            </a:r>
            <a:r>
              <a:rPr lang="ko-KR" altLang="en-US" sz="5400" dirty="0"/>
              <a:t>최적</a:t>
            </a:r>
            <a:r>
              <a:rPr lang="en-US" altLang="ko-KR" sz="5400" dirty="0"/>
              <a:t> </a:t>
            </a:r>
            <a:r>
              <a:rPr lang="ko-KR" altLang="en-US" sz="5400" dirty="0"/>
              <a:t>구현 코드 분석</a:t>
            </a:r>
            <a:r>
              <a:rPr lang="en-US" altLang="ko-KR" sz="5400" dirty="0"/>
              <a:t>(ARMv8)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/cz3hUPiwYgY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198A-360D-891F-D0B2-E78CC63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SQR </a:t>
            </a:r>
            <a:r>
              <a:rPr lang="ko-KR" altLang="en-US" dirty="0"/>
              <a:t>연산 최적화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5A1C2B-54DE-3D7C-F51A-45CD3A79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68" y="4254824"/>
            <a:ext cx="3010161" cy="10897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6437A1-EC1D-4C2E-4A41-BFCABDDCB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23" y="1455012"/>
            <a:ext cx="4290432" cy="4389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4C6690-5E08-6697-B769-FFD59183F70E}"/>
              </a:ext>
            </a:extLst>
          </p:cNvPr>
          <p:cNvSpPr txBox="1"/>
          <p:nvPr/>
        </p:nvSpPr>
        <p:spPr>
          <a:xfrm>
            <a:off x="1358114" y="603243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BB427-47A3-19FF-7C5E-AA4908026AF6}"/>
              </a:ext>
            </a:extLst>
          </p:cNvPr>
          <p:cNvSpPr txBox="1"/>
          <p:nvPr/>
        </p:nvSpPr>
        <p:spPr>
          <a:xfrm>
            <a:off x="5327059" y="547518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ARMv8 </a:t>
            </a:r>
            <a:r>
              <a:rPr lang="ko-KR" altLang="en-US" dirty="0"/>
              <a:t>최적화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C37D8-D0CC-62DD-C293-DBACC331A696}"/>
              </a:ext>
            </a:extLst>
          </p:cNvPr>
          <p:cNvSpPr txBox="1"/>
          <p:nvPr/>
        </p:nvSpPr>
        <p:spPr>
          <a:xfrm>
            <a:off x="4745368" y="2197894"/>
            <a:ext cx="730145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SQR: </a:t>
            </a:r>
            <a:r>
              <a:rPr lang="ko-KR" altLang="en-US" sz="2000" b="1" dirty="0"/>
              <a:t>제곱 연산 수행</a:t>
            </a:r>
            <a:r>
              <a:rPr lang="en-US" altLang="ko-KR" sz="2000" b="1" dirty="0"/>
              <a:t>: </a:t>
            </a:r>
            <a:r>
              <a:rPr lang="en-US" altLang="ko-KR" dirty="0"/>
              <a:t>a</a:t>
            </a:r>
            <a:r>
              <a:rPr lang="ko-KR" altLang="en-US" dirty="0"/>
              <a:t>에 대한 제곱 연산 수행</a:t>
            </a:r>
            <a:endParaRPr lang="en-US" altLang="ko-KR" b="1" dirty="0"/>
          </a:p>
          <a:p>
            <a:r>
              <a:rPr lang="en-US" altLang="ko-KR" dirty="0"/>
              <a:t>a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비트 블록을 추출하여 블록의 </a:t>
            </a:r>
            <a:r>
              <a:rPr lang="ko-KR" altLang="en-US" dirty="0" err="1"/>
              <a:t>제곱값을</a:t>
            </a:r>
            <a:r>
              <a:rPr lang="ko-KR" altLang="en-US" dirty="0"/>
              <a:t> 테이블에서 조회</a:t>
            </a:r>
            <a:endParaRPr lang="en-US" altLang="ko-KR" dirty="0"/>
          </a:p>
          <a:p>
            <a:r>
              <a:rPr lang="ko-KR" altLang="en-US" dirty="0"/>
              <a:t>조회한 </a:t>
            </a:r>
            <a:r>
              <a:rPr lang="ko-KR" altLang="en-US" dirty="0" err="1"/>
              <a:t>제곱값</a:t>
            </a:r>
            <a:r>
              <a:rPr lang="en-US" altLang="ko-KR" dirty="0"/>
              <a:t>(8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en-US" altLang="ko-KR" dirty="0"/>
              <a:t>c </a:t>
            </a:r>
            <a:r>
              <a:rPr lang="ko-KR" altLang="en-US" dirty="0"/>
              <a:t>배열에 저장</a:t>
            </a:r>
            <a:endParaRPr lang="en-US" altLang="ko-KR" dirty="0"/>
          </a:p>
          <a:p>
            <a:r>
              <a:rPr lang="ko-KR" altLang="en-US" dirty="0"/>
              <a:t>위 과정을 통해 </a:t>
            </a:r>
            <a:r>
              <a:rPr lang="en-US" altLang="ko-KR" dirty="0"/>
              <a:t>a</a:t>
            </a:r>
            <a:r>
              <a:rPr lang="ko-KR" altLang="en-US" dirty="0"/>
              <a:t>배열이 </a:t>
            </a:r>
            <a:r>
              <a:rPr lang="en-US" altLang="ko-KR" dirty="0"/>
              <a:t>128</a:t>
            </a:r>
            <a:r>
              <a:rPr lang="ko-KR" altLang="en-US" dirty="0"/>
              <a:t>비트 결과로 확장 </a:t>
            </a:r>
            <a:r>
              <a:rPr lang="en-US" altLang="ko-KR" dirty="0"/>
              <a:t>-&gt; c </a:t>
            </a:r>
            <a:r>
              <a:rPr lang="ko-KR" altLang="en-US" dirty="0"/>
              <a:t>배열에 저장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1D30F-0FFC-1E79-F7F5-E3331E0626E6}"/>
              </a:ext>
            </a:extLst>
          </p:cNvPr>
          <p:cNvSpPr txBox="1"/>
          <p:nvPr/>
        </p:nvSpPr>
        <p:spPr>
          <a:xfrm>
            <a:off x="7904404" y="4254824"/>
            <a:ext cx="4019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Pmull</a:t>
            </a:r>
            <a:r>
              <a:rPr lang="ko-KR" altLang="en-US" dirty="0"/>
              <a:t>을 사용하여 간단하게 제곱 구현</a:t>
            </a:r>
            <a:endParaRPr lang="en-US" altLang="ko-KR" dirty="0"/>
          </a:p>
          <a:p>
            <a:r>
              <a:rPr lang="en-US" altLang="ko-KR" dirty="0" err="1"/>
              <a:t>pmull</a:t>
            </a:r>
            <a:r>
              <a:rPr lang="en-US" altLang="ko-KR" dirty="0"/>
              <a:t>: a0 * a0 -&gt; r0</a:t>
            </a:r>
          </a:p>
          <a:p>
            <a:r>
              <a:rPr lang="en-US" altLang="ko-KR" dirty="0"/>
              <a:t>pmull2: a1 * a1 -&gt; r1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72FEB7-888F-EFD7-8C36-A38B223E47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890" y="1489495"/>
            <a:ext cx="5596224" cy="57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5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198A-360D-891F-D0B2-E78CC63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RDC </a:t>
            </a:r>
            <a:r>
              <a:rPr lang="ko-KR" altLang="en-US" dirty="0"/>
              <a:t>연산 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9D45CA-BC43-454C-524F-A890E23F9D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축약 연산</a:t>
            </a:r>
            <a:r>
              <a:rPr lang="en-US" altLang="ko-KR" dirty="0"/>
              <a:t>(256bit</a:t>
            </a:r>
            <a:r>
              <a:rPr lang="en-US" altLang="ko-KR" dirty="0">
                <a:sym typeface="Wingdings" pitchFamily="2" charset="2"/>
              </a:rPr>
              <a:t> -&gt; 128bit)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D76E02-60CF-AA64-BC67-678C6A5E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004" y="2383672"/>
            <a:ext cx="3414056" cy="27205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CD5EF2-10C2-1531-3E4E-2BAB6D067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933" y="2162673"/>
            <a:ext cx="4534293" cy="3162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EBB0B7-019D-3BA3-8DE6-C2E00C1F66F1}"/>
              </a:ext>
            </a:extLst>
          </p:cNvPr>
          <p:cNvSpPr txBox="1"/>
          <p:nvPr/>
        </p:nvSpPr>
        <p:spPr>
          <a:xfrm>
            <a:off x="2800656" y="5355149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7884D-8E89-7C5C-DEE9-568EFBBB0C2E}"/>
              </a:ext>
            </a:extLst>
          </p:cNvPr>
          <p:cNvSpPr txBox="1"/>
          <p:nvPr/>
        </p:nvSpPr>
        <p:spPr>
          <a:xfrm>
            <a:off x="7913232" y="517048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ARMv8 </a:t>
            </a:r>
            <a:r>
              <a:rPr lang="ko-KR" altLang="en-US" dirty="0"/>
              <a:t>최적화</a:t>
            </a:r>
          </a:p>
        </p:txBody>
      </p:sp>
    </p:spTree>
    <p:extLst>
      <p:ext uri="{BB962C8B-B14F-4D97-AF65-F5344CB8AC3E}">
        <p14:creationId xmlns:p14="http://schemas.microsoft.com/office/powerpoint/2010/main" val="707708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RDC </a:t>
            </a:r>
            <a:r>
              <a:rPr lang="ko-KR" altLang="en-US" dirty="0"/>
              <a:t>연산 최적화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8DED1C-86B7-D628-F06E-56BB7B33A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24" y="2155097"/>
            <a:ext cx="4534293" cy="3162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2E3923-5182-C5A2-200C-9AD22E000DB2}"/>
              </a:ext>
            </a:extLst>
          </p:cNvPr>
          <p:cNvSpPr txBox="1"/>
          <p:nvPr/>
        </p:nvSpPr>
        <p:spPr>
          <a:xfrm>
            <a:off x="2337347" y="534757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E2F96-0FD7-71E0-9638-4B147BABE50E}"/>
              </a:ext>
            </a:extLst>
          </p:cNvPr>
          <p:cNvSpPr txBox="1"/>
          <p:nvPr/>
        </p:nvSpPr>
        <p:spPr>
          <a:xfrm>
            <a:off x="5737860" y="2155097"/>
            <a:ext cx="635355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축약 연산</a:t>
            </a:r>
            <a:r>
              <a:rPr lang="en-US" altLang="ko-KR" sz="2000" b="1" dirty="0"/>
              <a:t>(256bit</a:t>
            </a:r>
            <a:r>
              <a:rPr lang="en-US" altLang="ko-KR" sz="2000" b="1" dirty="0">
                <a:sym typeface="Wingdings" pitchFamily="2" charset="2"/>
              </a:rPr>
              <a:t> -&gt; 128bit) </a:t>
            </a:r>
            <a:r>
              <a:rPr lang="ko-KR" altLang="en-US" sz="2000" b="1" dirty="0">
                <a:sym typeface="Wingdings" pitchFamily="2" charset="2"/>
              </a:rPr>
              <a:t>수행</a:t>
            </a:r>
            <a:endParaRPr lang="ko-KR" altLang="en-US" sz="2000" b="1" dirty="0"/>
          </a:p>
          <a:p>
            <a:endParaRPr lang="en-US" altLang="ko-KR" dirty="0"/>
          </a:p>
          <a:p>
            <a:r>
              <a:rPr lang="en-US" altLang="ko-KR" dirty="0"/>
              <a:t>a(256bit)</a:t>
            </a:r>
            <a:r>
              <a:rPr lang="ko-KR" altLang="en-US" dirty="0" err="1"/>
              <a:t>를</a:t>
            </a:r>
            <a:r>
              <a:rPr lang="ko-KR" altLang="en-US" dirty="0"/>
              <a:t> 사용하여 </a:t>
            </a:r>
            <a:r>
              <a:rPr lang="en-US" altLang="ko-KR" dirty="0"/>
              <a:t>c(128bit)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기약다항식 기반</a:t>
            </a:r>
            <a:r>
              <a:rPr lang="en-US" altLang="ko-KR" dirty="0"/>
              <a:t>(</a:t>
            </a:r>
            <a:r>
              <a:rPr lang="en" altLang="ko-Kore-KR" b="0" i="1" dirty="0">
                <a:effectLst/>
                <a:latin typeface="KaTeX_Math"/>
              </a:rPr>
              <a:t>f</a:t>
            </a:r>
            <a:r>
              <a:rPr lang="en" altLang="ko-Kore-KR" b="0" i="0" dirty="0">
                <a:effectLst/>
                <a:latin typeface="KaTeX_Main"/>
              </a:rPr>
              <a:t>(</a:t>
            </a:r>
            <a:r>
              <a:rPr lang="en" altLang="ko-Kore-KR" b="0" i="1" dirty="0">
                <a:effectLst/>
                <a:latin typeface="KaTeX_Math"/>
              </a:rPr>
              <a:t>x</a:t>
            </a:r>
            <a:r>
              <a:rPr lang="en" altLang="ko-Kore-KR" b="0" i="0" dirty="0">
                <a:effectLst/>
                <a:latin typeface="KaTeX_Main"/>
              </a:rPr>
              <a:t>)=</a:t>
            </a:r>
            <a:r>
              <a:rPr lang="en" altLang="ko-Kore-KR" b="0" i="1" dirty="0">
                <a:effectLst/>
                <a:latin typeface="KaTeX_Math"/>
              </a:rPr>
              <a:t>x</a:t>
            </a:r>
            <a:r>
              <a:rPr lang="en" altLang="ko-Kore-KR" b="0" i="0" dirty="0">
                <a:effectLst/>
                <a:latin typeface="KaTeX_Main"/>
              </a:rPr>
              <a:t>128+</a:t>
            </a:r>
            <a:r>
              <a:rPr lang="en" altLang="ko-Kore-KR" b="0" i="1" dirty="0">
                <a:effectLst/>
                <a:latin typeface="KaTeX_Math"/>
              </a:rPr>
              <a:t>x</a:t>
            </a:r>
            <a:r>
              <a:rPr lang="en" altLang="ko-Kore-KR" b="0" i="0" dirty="0">
                <a:effectLst/>
                <a:latin typeface="KaTeX_Main"/>
              </a:rPr>
              <a:t>7+</a:t>
            </a:r>
            <a:r>
              <a:rPr lang="en" altLang="ko-Kore-KR" b="0" i="1" dirty="0">
                <a:effectLst/>
                <a:latin typeface="KaTeX_Math"/>
              </a:rPr>
              <a:t>x</a:t>
            </a:r>
            <a:r>
              <a:rPr lang="en" altLang="ko-Kore-KR" b="0" i="0" dirty="0">
                <a:effectLst/>
                <a:latin typeface="KaTeX_Main"/>
              </a:rPr>
              <a:t>2+</a:t>
            </a:r>
            <a:r>
              <a:rPr lang="en" altLang="ko-Kore-KR" b="0" i="1" dirty="0">
                <a:effectLst/>
                <a:latin typeface="KaTeX_Math"/>
              </a:rPr>
              <a:t>x</a:t>
            </a:r>
            <a:r>
              <a:rPr lang="en" altLang="ko-Kore-KR" b="0" i="0" dirty="0">
                <a:effectLst/>
                <a:latin typeface="KaTeX_Main"/>
              </a:rPr>
              <a:t>+1</a:t>
            </a:r>
            <a:r>
              <a:rPr lang="en-US" altLang="ko-KR" dirty="0">
                <a:latin typeface="KaTeX_Main"/>
              </a:rPr>
              <a:t>) -&gt; </a:t>
            </a:r>
            <a:r>
              <a:rPr lang="en-US" altLang="ko-KR" dirty="0"/>
              <a:t>GCM </a:t>
            </a:r>
            <a:r>
              <a:rPr lang="ko-KR" altLang="en-US" dirty="0"/>
              <a:t>모드에서 사용</a:t>
            </a:r>
            <a:endParaRPr lang="en-US" altLang="ko-KR" dirty="0">
              <a:latin typeface="KaTeX_Main"/>
            </a:endParaRPr>
          </a:p>
          <a:p>
            <a:endParaRPr lang="en-US" altLang="ko-KR" dirty="0">
              <a:latin typeface="KaTeX_Main"/>
            </a:endParaRPr>
          </a:p>
          <a:p>
            <a:r>
              <a:rPr lang="en-US" altLang="ko-KR" dirty="0"/>
              <a:t>a[0], a[1]:</a:t>
            </a:r>
            <a:r>
              <a:rPr lang="ko-KR" altLang="en-US" dirty="0"/>
              <a:t> 하위 </a:t>
            </a:r>
            <a:r>
              <a:rPr lang="en-US" altLang="ko-KR" dirty="0"/>
              <a:t>128bit, a[2], a[3]: </a:t>
            </a:r>
            <a:r>
              <a:rPr lang="ko-KR" altLang="en-US" dirty="0"/>
              <a:t>상위 </a:t>
            </a:r>
            <a:r>
              <a:rPr lang="en-US" altLang="ko-KR" dirty="0"/>
              <a:t>128bit</a:t>
            </a:r>
          </a:p>
          <a:p>
            <a:endParaRPr lang="en-US" altLang="ko-KR" dirty="0"/>
          </a:p>
          <a:p>
            <a:r>
              <a:rPr lang="en-US" altLang="ko-KR" dirty="0"/>
              <a:t>temp: </a:t>
            </a:r>
            <a:r>
              <a:rPr lang="ko-KR" altLang="en-US" dirty="0"/>
              <a:t>기약 다항식에 해당되는 만큼 </a:t>
            </a:r>
            <a:r>
              <a:rPr lang="en-US" altLang="ko-KR" dirty="0"/>
              <a:t>shift </a:t>
            </a:r>
            <a:r>
              <a:rPr lang="ko-KR" altLang="en-US" dirty="0"/>
              <a:t>연산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c[1]:</a:t>
            </a:r>
            <a:r>
              <a:rPr lang="ko-KR" altLang="en-US" dirty="0"/>
              <a:t> </a:t>
            </a:r>
            <a:r>
              <a:rPr lang="en-US" altLang="ko-KR" dirty="0"/>
              <a:t>a[1] XOR</a:t>
            </a:r>
            <a:r>
              <a:rPr lang="ko-KR" altLang="en-US" dirty="0"/>
              <a:t> </a:t>
            </a:r>
            <a:r>
              <a:rPr lang="en-US" altLang="ko-KR" dirty="0"/>
              <a:t>a[3]</a:t>
            </a:r>
            <a:r>
              <a:rPr lang="ko-KR" altLang="en-US" dirty="0"/>
              <a:t>의 값에 </a:t>
            </a:r>
            <a:r>
              <a:rPr lang="en-US" altLang="ko-KR" dirty="0"/>
              <a:t>OR </a:t>
            </a:r>
            <a:r>
              <a:rPr lang="ko-KR" altLang="en-US" dirty="0"/>
              <a:t>연산한 값들 </a:t>
            </a:r>
            <a:r>
              <a:rPr lang="en-US" altLang="ko-KR" dirty="0" err="1"/>
              <a:t>xor</a:t>
            </a:r>
            <a:endParaRPr lang="en-US" altLang="ko-KR" dirty="0"/>
          </a:p>
          <a:p>
            <a:r>
              <a:rPr lang="en-US" altLang="ko-KR" dirty="0"/>
              <a:t>c[0]: a[0]</a:t>
            </a:r>
            <a:r>
              <a:rPr lang="ko-KR" altLang="en-US" dirty="0"/>
              <a:t>과 </a:t>
            </a:r>
            <a:r>
              <a:rPr lang="en-US" altLang="ko-KR" dirty="0"/>
              <a:t>temp</a:t>
            </a:r>
            <a:r>
              <a:rPr lang="ko-KR" altLang="en-US" dirty="0"/>
              <a:t>와 </a:t>
            </a:r>
            <a:r>
              <a:rPr lang="en-US" altLang="ko-KR" dirty="0"/>
              <a:t>XOR </a:t>
            </a:r>
            <a:r>
              <a:rPr lang="ko-KR" altLang="en-US" dirty="0"/>
              <a:t>수행 후 </a:t>
            </a:r>
            <a:r>
              <a:rPr lang="en-US" altLang="ko-KR" dirty="0"/>
              <a:t>shift</a:t>
            </a:r>
            <a:r>
              <a:rPr lang="ko-KR" altLang="en-US" dirty="0"/>
              <a:t>된 </a:t>
            </a:r>
            <a:r>
              <a:rPr lang="en-US" altLang="ko-KR" dirty="0"/>
              <a:t>temp</a:t>
            </a:r>
            <a:r>
              <a:rPr lang="ko-KR" altLang="en-US" dirty="0"/>
              <a:t>들과 </a:t>
            </a:r>
            <a:r>
              <a:rPr lang="en-US" altLang="ko-KR" dirty="0" err="1"/>
              <a:t>xor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57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RDC </a:t>
            </a:r>
            <a:r>
              <a:rPr lang="ko-KR" altLang="en-US" dirty="0"/>
              <a:t>연산 최적화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AD92ED-27B7-7234-ACD1-70363289A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512" y="2084280"/>
            <a:ext cx="4320858" cy="34431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28BFA-E2FF-059D-286A-4E2B329A5FAA}"/>
              </a:ext>
            </a:extLst>
          </p:cNvPr>
          <p:cNvSpPr txBox="1"/>
          <p:nvPr/>
        </p:nvSpPr>
        <p:spPr>
          <a:xfrm>
            <a:off x="2640990" y="571415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ARMv8 </a:t>
            </a:r>
            <a:r>
              <a:rPr lang="ko-KR" altLang="en-US" dirty="0"/>
              <a:t>최적화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EB3E7-C246-FEFA-832B-8D8149324F02}"/>
              </a:ext>
            </a:extLst>
          </p:cNvPr>
          <p:cNvSpPr txBox="1"/>
          <p:nvPr/>
        </p:nvSpPr>
        <p:spPr>
          <a:xfrm>
            <a:off x="5843511" y="1805394"/>
            <a:ext cx="593656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축약 연산</a:t>
            </a:r>
            <a:r>
              <a:rPr lang="en-US" altLang="ko-KR" sz="2000" b="1" dirty="0"/>
              <a:t>(256bit</a:t>
            </a:r>
            <a:r>
              <a:rPr lang="en-US" altLang="ko-KR" sz="2000" b="1" dirty="0">
                <a:sym typeface="Wingdings" pitchFamily="2" charset="2"/>
              </a:rPr>
              <a:t> -&gt; 128bit) </a:t>
            </a:r>
            <a:r>
              <a:rPr lang="ko-KR" altLang="en-US" sz="2000" b="1" dirty="0">
                <a:sym typeface="Wingdings" pitchFamily="2" charset="2"/>
              </a:rPr>
              <a:t>수행</a:t>
            </a:r>
            <a:endParaRPr lang="ko-KR" altLang="en-US" sz="2000" b="1" dirty="0"/>
          </a:p>
          <a:p>
            <a:endParaRPr lang="en-US" altLang="ko-KR" dirty="0"/>
          </a:p>
          <a:p>
            <a:r>
              <a:rPr lang="ko-KR" altLang="en-US" dirty="0"/>
              <a:t>상위 </a:t>
            </a:r>
            <a:r>
              <a:rPr lang="en-US" altLang="ko-KR" dirty="0"/>
              <a:t>64</a:t>
            </a:r>
            <a:r>
              <a:rPr lang="ko-KR" altLang="en-US" dirty="0"/>
              <a:t>비트 축약 과정</a:t>
            </a:r>
            <a:endParaRPr lang="en-US" altLang="ko-KR" dirty="0"/>
          </a:p>
          <a:p>
            <a:r>
              <a:rPr lang="en-US" altLang="ko-KR" dirty="0"/>
              <a:t>pmull2: a1(</a:t>
            </a:r>
            <a:r>
              <a:rPr lang="ko-KR" altLang="en-US" dirty="0"/>
              <a:t>상위</a:t>
            </a:r>
            <a:r>
              <a:rPr lang="en-US" altLang="ko-KR" dirty="0"/>
              <a:t>) * 0x87</a:t>
            </a:r>
            <a:r>
              <a:rPr lang="ko-KR" altLang="en-US" dirty="0"/>
              <a:t> </a:t>
            </a:r>
            <a:r>
              <a:rPr lang="en-US" altLang="ko-KR" dirty="0"/>
              <a:t>-&gt; t0</a:t>
            </a:r>
          </a:p>
          <a:p>
            <a:r>
              <a:rPr lang="en-US" altLang="ko-KR" dirty="0"/>
              <a:t>0x87</a:t>
            </a:r>
            <a:r>
              <a:rPr lang="ko-KR" altLang="en-US" dirty="0"/>
              <a:t>은 기약다항식에 해당하는 값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연산을 통해 </a:t>
            </a:r>
            <a:r>
              <a:rPr lang="en-US" altLang="ko-KR" dirty="0"/>
              <a:t>t0</a:t>
            </a:r>
            <a:r>
              <a:rPr lang="ko-Kore-KR" altLang="en-US" dirty="0"/>
              <a:t>의 상위</a:t>
            </a:r>
            <a:r>
              <a:rPr lang="en-US" altLang="ko-Kore-KR" dirty="0"/>
              <a:t>, </a:t>
            </a:r>
            <a:r>
              <a:rPr lang="ko-Kore-KR" altLang="en-US" dirty="0"/>
              <a:t>하위 </a:t>
            </a:r>
            <a:r>
              <a:rPr lang="en-US" altLang="ko-Kore-KR" dirty="0"/>
              <a:t>6</a:t>
            </a:r>
            <a:r>
              <a:rPr lang="en-US" altLang="ko-KR" dirty="0"/>
              <a:t>4</a:t>
            </a:r>
            <a:r>
              <a:rPr lang="ko-KR" altLang="en-US" dirty="0"/>
              <a:t>비트간 반전 수행</a:t>
            </a:r>
            <a:endParaRPr lang="en-US" altLang="ko-KR" dirty="0"/>
          </a:p>
          <a:p>
            <a:r>
              <a:rPr lang="en-US" altLang="ko-KR" dirty="0"/>
              <a:t>t1</a:t>
            </a:r>
            <a:r>
              <a:rPr lang="ko-KR" altLang="en-US" dirty="0"/>
              <a:t>에 저장된 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연산 결과를 </a:t>
            </a:r>
            <a:r>
              <a:rPr lang="en-US" altLang="ko-KR" dirty="0"/>
              <a:t>a1</a:t>
            </a:r>
            <a:r>
              <a:rPr lang="ko-KR" altLang="en-US" dirty="0"/>
              <a:t>과 </a:t>
            </a:r>
            <a:r>
              <a:rPr lang="en-US" altLang="ko-KR" dirty="0"/>
              <a:t>XOR</a:t>
            </a:r>
          </a:p>
          <a:p>
            <a:r>
              <a:rPr lang="ko-KR" altLang="en-US" dirty="0"/>
              <a:t>두번째 </a:t>
            </a:r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연산을 통해 </a:t>
            </a:r>
            <a:r>
              <a:rPr lang="en-US" altLang="ko-KR" dirty="0"/>
              <a:t>t0</a:t>
            </a:r>
            <a:r>
              <a:rPr lang="ko-KR" altLang="en-US" dirty="0"/>
              <a:t>의 반전 한 번 더 수행</a:t>
            </a:r>
            <a:endParaRPr lang="en-US" altLang="ko-KR" dirty="0"/>
          </a:p>
          <a:p>
            <a:r>
              <a:rPr lang="en-US" altLang="ko-KR" dirty="0"/>
              <a:t>t1</a:t>
            </a:r>
            <a:r>
              <a:rPr lang="ko-KR" altLang="en-US" dirty="0"/>
              <a:t>에 저장된 </a:t>
            </a:r>
            <a:r>
              <a:rPr lang="en-US" altLang="ko-KR" dirty="0" err="1"/>
              <a:t>ext</a:t>
            </a:r>
            <a:r>
              <a:rPr lang="ko-KR" altLang="en-US" dirty="0"/>
              <a:t> 연산 결과를 </a:t>
            </a:r>
            <a:r>
              <a:rPr lang="en-US" altLang="ko-KR" dirty="0"/>
              <a:t>a0</a:t>
            </a:r>
            <a:r>
              <a:rPr lang="ko-KR" altLang="en-US" dirty="0"/>
              <a:t>과 </a:t>
            </a:r>
            <a:r>
              <a:rPr lang="en-US" altLang="ko-KR" dirty="0"/>
              <a:t>XOR</a:t>
            </a:r>
          </a:p>
          <a:p>
            <a:r>
              <a:rPr lang="ko-KR" altLang="en-US" dirty="0"/>
              <a:t>위 연산들을 통해 </a:t>
            </a:r>
            <a:r>
              <a:rPr lang="en-US" altLang="ko-KR" dirty="0"/>
              <a:t>a1h</a:t>
            </a:r>
            <a:r>
              <a:rPr lang="ko-KR" altLang="en-US" dirty="0"/>
              <a:t>와 </a:t>
            </a:r>
            <a:r>
              <a:rPr lang="en-US" altLang="ko-KR" dirty="0"/>
              <a:t>a0l</a:t>
            </a:r>
            <a:r>
              <a:rPr lang="ko-KR" altLang="en-US" dirty="0"/>
              <a:t>에 나머지 연산을 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pmull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a1l *</a:t>
            </a:r>
            <a:r>
              <a:rPr lang="ko-KR" altLang="en-US" dirty="0"/>
              <a:t> </a:t>
            </a:r>
            <a:r>
              <a:rPr lang="en-US" altLang="ko-KR" dirty="0"/>
              <a:t>0x87 -&gt;</a:t>
            </a:r>
            <a:r>
              <a:rPr lang="ko-KR" altLang="en-US" dirty="0"/>
              <a:t> </a:t>
            </a:r>
            <a:r>
              <a:rPr lang="en-US" altLang="ko-KR" dirty="0"/>
              <a:t>t0</a:t>
            </a:r>
          </a:p>
          <a:p>
            <a:r>
              <a:rPr lang="en-US" altLang="ko-KR" dirty="0" err="1"/>
              <a:t>eor</a:t>
            </a:r>
            <a:r>
              <a:rPr lang="en-US" altLang="ko-KR" dirty="0"/>
              <a:t>: t0 XOR a0 -&gt; r1(</a:t>
            </a:r>
            <a:r>
              <a:rPr lang="ko-KR" altLang="en-US" dirty="0"/>
              <a:t>최종 결과</a:t>
            </a:r>
            <a:r>
              <a:rPr lang="en-US" altLang="ko-KR" dirty="0"/>
              <a:t>)</a:t>
            </a:r>
            <a:r>
              <a:rPr lang="ko-KR" altLang="en-US" dirty="0"/>
              <a:t>에 저장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3210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 측정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0FCF90-D4FA-663E-DC2A-D4F7BA941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성능 측정 환경</a:t>
            </a:r>
            <a:endParaRPr kumimoji="1" lang="en-US" altLang="ko-Kore-KR" dirty="0"/>
          </a:p>
          <a:p>
            <a:pPr lvl="1"/>
            <a:r>
              <a:rPr kumimoji="1" lang="en-US" altLang="ko-Kore-KR" dirty="0"/>
              <a:t>CPU: Apple</a:t>
            </a:r>
            <a:r>
              <a:rPr kumimoji="1" lang="ko-Kore-KR" altLang="en-US" dirty="0"/>
              <a:t> </a:t>
            </a:r>
            <a:r>
              <a:rPr kumimoji="1" lang="en-US" altLang="ko-Kore-KR" dirty="0"/>
              <a:t>M</a:t>
            </a:r>
            <a:r>
              <a:rPr kumimoji="1" lang="en-US" altLang="ko-KR" dirty="0"/>
              <a:t>2(4Core</a:t>
            </a:r>
            <a:r>
              <a:rPr kumimoji="1" lang="ko-KR" altLang="en-US" dirty="0"/>
              <a:t> </a:t>
            </a:r>
            <a:r>
              <a:rPr kumimoji="1" lang="en-US" altLang="ko-KR" dirty="0"/>
              <a:t>3.49GHz + 4Core</a:t>
            </a:r>
            <a:r>
              <a:rPr kumimoji="1" lang="ko-KR" altLang="en-US" dirty="0"/>
              <a:t> </a:t>
            </a:r>
            <a:r>
              <a:rPr kumimoji="1" lang="en-US" altLang="ko-KR" dirty="0"/>
              <a:t>2.42GHz)</a:t>
            </a:r>
          </a:p>
          <a:p>
            <a:pPr lvl="1"/>
            <a:r>
              <a:rPr kumimoji="1" lang="en-US" altLang="ko-Kore-KR" dirty="0"/>
              <a:t>IDE: Visual Studio Code</a:t>
            </a:r>
          </a:p>
          <a:p>
            <a:pPr lvl="1"/>
            <a:r>
              <a:rPr kumimoji="1" lang="ko-Kore-KR" altLang="en-US" dirty="0"/>
              <a:t>최적화 레벨</a:t>
            </a:r>
            <a:r>
              <a:rPr kumimoji="1" lang="en-US" altLang="ko-Kore-KR" dirty="0"/>
              <a:t>: O3</a:t>
            </a:r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48BBB3B-2000-0E81-D1C9-04E99D235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95740"/>
              </p:ext>
            </p:extLst>
          </p:nvPr>
        </p:nvGraphicFramePr>
        <p:xfrm>
          <a:off x="1470528" y="2941853"/>
          <a:ext cx="883666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980">
                  <a:extLst>
                    <a:ext uri="{9D8B030D-6E8A-4147-A177-3AD203B41FA5}">
                      <a16:colId xmlns:a16="http://schemas.microsoft.com/office/drawing/2014/main" val="2724908432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419338309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602680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111615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04050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AIMer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KeyGen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Sign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Verify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4399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81,856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13,381,888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13,325,632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37737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115,200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19,937,792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17,729,280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707565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Diff.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28.94%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32.88%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24.84%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43518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174,080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18,502,976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16,925,248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1086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200,768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33,674,496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31,699,968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0682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Diff.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13.29%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45.05%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46.61%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27362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Optimization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trike="noStrike" dirty="0"/>
                        <a:t>375,680</a:t>
                      </a:r>
                      <a:endParaRPr lang="ko-KR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34,388,544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32,914,752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31609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Reference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trike="noStrike" dirty="0"/>
                        <a:t>415,872</a:t>
                      </a:r>
                      <a:endParaRPr lang="ko-KR" altLang="en-US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69,730,752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67,622,272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7899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Diff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strike="noStrike" dirty="0">
                          <a:solidFill>
                            <a:srgbClr val="FF0000"/>
                          </a:solidFill>
                        </a:rPr>
                        <a:t>9.66%</a:t>
                      </a:r>
                      <a:endParaRPr lang="ko-KR" altLang="en-US" b="1" strike="no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50.68%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51.33%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306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161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AIMer</a:t>
            </a:r>
            <a:r>
              <a:rPr lang="en-US" altLang="ko-KR" dirty="0"/>
              <a:t> &amp; AIM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최적 구현 코드 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성능 측정 결과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6344" y="1073814"/>
            <a:ext cx="12208343" cy="5603875"/>
          </a:xfrm>
        </p:spPr>
        <p:txBody>
          <a:bodyPr/>
          <a:lstStyle/>
          <a:p>
            <a:pPr lvl="1"/>
            <a:r>
              <a:rPr lang="en-US" altLang="ko-KR" b="1" dirty="0" err="1"/>
              <a:t>AIMer</a:t>
            </a:r>
            <a:r>
              <a:rPr lang="en-US" altLang="ko-KR" b="1" dirty="0"/>
              <a:t> </a:t>
            </a:r>
          </a:p>
          <a:p>
            <a:pPr lvl="2"/>
            <a:r>
              <a:rPr lang="ko-KR" altLang="en-US" b="1" dirty="0" err="1">
                <a:solidFill>
                  <a:schemeClr val="accent1"/>
                </a:solidFill>
              </a:rPr>
              <a:t>대칭키</a:t>
            </a:r>
            <a:r>
              <a:rPr lang="ko-KR" altLang="en-US" b="1" dirty="0">
                <a:solidFill>
                  <a:schemeClr val="accent1"/>
                </a:solidFill>
              </a:rPr>
              <a:t> 기반</a:t>
            </a:r>
            <a:r>
              <a:rPr lang="ko-KR" altLang="en-US" dirty="0"/>
              <a:t>의 전자 서명 알고리즘 </a:t>
            </a:r>
            <a:endParaRPr lang="en-US" altLang="ko-KR" dirty="0"/>
          </a:p>
          <a:p>
            <a:pPr lvl="2"/>
            <a:r>
              <a:rPr lang="en-US" altLang="ko-KR" dirty="0"/>
              <a:t>NIST PQC </a:t>
            </a:r>
            <a:r>
              <a:rPr lang="ko-KR" altLang="en-US" dirty="0"/>
              <a:t>전자 서명 공모전</a:t>
            </a:r>
            <a:r>
              <a:rPr lang="en-US" altLang="ko-KR" dirty="0"/>
              <a:t> Round 1 </a:t>
            </a:r>
            <a:r>
              <a:rPr lang="ko-KR" altLang="en-US" dirty="0"/>
              <a:t>후보 알고리즘 </a:t>
            </a:r>
            <a:r>
              <a:rPr lang="en-US" altLang="ko-KR" dirty="0"/>
              <a:t>	</a:t>
            </a:r>
          </a:p>
          <a:p>
            <a:pPr marL="914400" lvl="2" indent="0">
              <a:buNone/>
            </a:pPr>
            <a:r>
              <a:rPr lang="en-US" altLang="ko-KR" dirty="0"/>
              <a:t>				&amp;</a:t>
            </a:r>
            <a:r>
              <a:rPr lang="ko-KR" altLang="en-US" dirty="0"/>
              <a:t>  </a:t>
            </a:r>
            <a:r>
              <a:rPr lang="en-US" altLang="ko-KR" dirty="0"/>
              <a:t>KPQC </a:t>
            </a:r>
            <a:r>
              <a:rPr lang="ko-KR" altLang="en-US" dirty="0"/>
              <a:t>공모전</a:t>
            </a:r>
            <a:r>
              <a:rPr lang="en-US" altLang="ko-KR" dirty="0"/>
              <a:t> Round 1</a:t>
            </a:r>
            <a:r>
              <a:rPr lang="ko-KR" altLang="en-US" dirty="0"/>
              <a:t> 선정 알고리즘들 중 하나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dirty="0" err="1"/>
              <a:t>AIMer</a:t>
            </a:r>
            <a:endParaRPr kumimoji="1" lang="ko-Kore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907C01-4187-1D8A-03DB-8A678DD4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29" y="2746175"/>
            <a:ext cx="8549640" cy="11578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DBC8C22-AE40-0959-F68D-409751A96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29" y="4145410"/>
            <a:ext cx="3988470" cy="22109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A17794-44E3-442A-54C1-DD9CC4A4D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181" y="4111825"/>
            <a:ext cx="4150388" cy="2294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-100584" y="1169772"/>
                <a:ext cx="12191999" cy="5603875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n-US" altLang="ko-KR" b="1" dirty="0"/>
                  <a:t>AIM: </a:t>
                </a:r>
                <a:r>
                  <a:rPr lang="en-US" altLang="ko-KR" dirty="0" err="1"/>
                  <a:t>AIMer</a:t>
                </a:r>
                <a:r>
                  <a:rPr lang="ko-KR" altLang="en-US" dirty="0"/>
                  <a:t>에서 사용되는 </a:t>
                </a:r>
                <a:r>
                  <a:rPr lang="ko-KR" altLang="en-US" dirty="0" err="1"/>
                  <a:t>대칭키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프리미티브</a:t>
                </a:r>
                <a:endParaRPr lang="en-US" altLang="ko-KR" dirty="0"/>
              </a:p>
              <a:p>
                <a:pPr lvl="2"/>
                <a:r>
                  <a:rPr lang="ko-KR" altLang="en-US" dirty="0"/>
                  <a:t>주요 연산은 </a:t>
                </a:r>
                <a:r>
                  <a:rPr lang="en-US" altLang="ko-KR" b="1" dirty="0"/>
                  <a:t>Mer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그리고 </a:t>
                </a:r>
                <a:r>
                  <a:rPr lang="en-US" altLang="ko-KR" b="1" dirty="0"/>
                  <a:t>Linear Layer</a:t>
                </a:r>
              </a:p>
              <a:p>
                <a:pPr lvl="3"/>
                <a:r>
                  <a:rPr lang="en-US" altLang="ko-KR" sz="2000" dirty="0"/>
                  <a:t>Mer(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ko-KR" sz="2000" dirty="0"/>
                  <a:t>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/>
                  <a:t> 계산</a:t>
                </a:r>
                <a:endParaRPr lang="en-US" altLang="ko-KR" sz="2000" dirty="0"/>
              </a:p>
              <a:p>
                <a:pPr lvl="3"/>
                <a:r>
                  <a:rPr lang="en-US" altLang="ko-KR" sz="2000" dirty="0"/>
                  <a:t>Linear Layer: Matrix-Vector </a:t>
                </a:r>
                <a:r>
                  <a:rPr lang="ko-KR" altLang="en-US" sz="2000" dirty="0"/>
                  <a:t>곱 수행</a:t>
                </a:r>
                <a:r>
                  <a:rPr lang="en-US" altLang="ko-KR" sz="2000" dirty="0"/>
                  <a:t> </a:t>
                </a:r>
              </a:p>
              <a:p>
                <a:pPr lvl="4"/>
                <a:r>
                  <a:rPr lang="ko-KR" altLang="en-US" sz="2000" dirty="0"/>
                  <a:t>사용되는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의 경우</a:t>
                </a:r>
                <a:r>
                  <a:rPr lang="en-US" altLang="ko-KR" sz="2000" dirty="0"/>
                  <a:t>, IV</a:t>
                </a:r>
                <a:r>
                  <a:rPr lang="ko-KR" altLang="en-US" sz="2000" dirty="0"/>
                  <a:t>에 대한 </a:t>
                </a:r>
                <a:r>
                  <a:rPr lang="en-US" altLang="ko-KR" sz="2000" dirty="0"/>
                  <a:t>SHA3 (SHAKE) </a:t>
                </a:r>
                <a:r>
                  <a:rPr lang="ko-KR" altLang="en-US" sz="2000" dirty="0"/>
                  <a:t>출력 값으로 생성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A3462B3-B959-43B1-9924-A85718891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-100584" y="1169772"/>
                <a:ext cx="12191999" cy="5603875"/>
              </a:xfrm>
              <a:blipFill>
                <a:blip r:embed="rId2"/>
                <a:stretch>
                  <a:fillRect t="-15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제목 1">
            <a:extLst>
              <a:ext uri="{FF2B5EF4-FFF2-40B4-BE49-F238E27FC236}">
                <a16:creationId xmlns:a16="http://schemas.microsoft.com/office/drawing/2014/main" id="{30EDE81C-2EC1-F550-B79A-D05B9EEE2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kumimoji="1" lang="en-US" altLang="en-US" dirty="0"/>
              <a:t>AIM</a:t>
            </a:r>
            <a:endParaRPr kumimoji="1"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41F50-07D5-EA21-64C5-EADAB1C5D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15" y="3305953"/>
            <a:ext cx="4630595" cy="28852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5D5B2E-7341-1246-A648-8B74A088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2" y="4157173"/>
            <a:ext cx="4682138" cy="19596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4DEFB-80CA-C4D7-1108-F491F0DA3444}"/>
              </a:ext>
            </a:extLst>
          </p:cNvPr>
          <p:cNvSpPr txBox="1"/>
          <p:nvPr/>
        </p:nvSpPr>
        <p:spPr>
          <a:xfrm>
            <a:off x="2140478" y="628092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 AIM-V </a:t>
            </a:r>
            <a:r>
              <a:rPr kumimoji="1" lang="ko-Kore-KR" altLang="en-US" dirty="0"/>
              <a:t>암호화 </a:t>
            </a:r>
            <a:r>
              <a:rPr kumimoji="1" lang="en-US" altLang="ko-Kore-KR" dirty="0"/>
              <a:t>&gt;</a:t>
            </a:r>
            <a:endParaRPr kumimoji="1" lang="ko-Kore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A923AB1-1A97-99DE-71F1-2E229B35787A}"/>
              </a:ext>
            </a:extLst>
          </p:cNvPr>
          <p:cNvCxnSpPr>
            <a:cxnSpLocks/>
          </p:cNvCxnSpPr>
          <p:nvPr/>
        </p:nvCxnSpPr>
        <p:spPr>
          <a:xfrm flipH="1">
            <a:off x="5615190" y="4846432"/>
            <a:ext cx="138472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ADF5833-F350-3572-1684-B404D154C881}"/>
              </a:ext>
            </a:extLst>
          </p:cNvPr>
          <p:cNvSpPr txBox="1"/>
          <p:nvPr/>
        </p:nvSpPr>
        <p:spPr>
          <a:xfrm>
            <a:off x="7947875" y="6260585"/>
            <a:ext cx="6146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ore-KR" sz="1800" dirty="0"/>
              <a:t>&lt; AIM </a:t>
            </a:r>
            <a:r>
              <a:rPr kumimoji="1" lang="ko-Kore-KR" altLang="en-US" dirty="0"/>
              <a:t>파라미터</a:t>
            </a:r>
            <a:r>
              <a:rPr kumimoji="1" lang="en-US" altLang="ko-Kore-KR" sz="1800" dirty="0"/>
              <a:t>&gt;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92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33B8C-8A5E-3391-D437-8BCF52E7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AIMer</a:t>
            </a:r>
            <a:r>
              <a:rPr kumimoji="1" lang="en-US" altLang="ko-KR" dirty="0"/>
              <a:t> </a:t>
            </a:r>
            <a:r>
              <a:rPr kumimoji="1" lang="ko-KR" altLang="en-US" dirty="0"/>
              <a:t>함수 관계도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E53DB10-94D5-0219-E119-D7C6A9177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7" y="1422992"/>
            <a:ext cx="11822466" cy="45659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EF812FC-2986-ACE1-0BDA-5B4EA25D481B}"/>
              </a:ext>
            </a:extLst>
          </p:cNvPr>
          <p:cNvSpPr/>
          <p:nvPr/>
        </p:nvSpPr>
        <p:spPr>
          <a:xfrm>
            <a:off x="1260088" y="2698595"/>
            <a:ext cx="2386361" cy="21298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04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7030A0"/>
                </a:solidFill>
              </a:rPr>
              <a:t>Mersenne </a:t>
            </a:r>
            <a:r>
              <a:rPr lang="ko-KR" altLang="en-US" sz="2000" b="1" dirty="0">
                <a:solidFill>
                  <a:srgbClr val="7030A0"/>
                </a:solidFill>
              </a:rPr>
              <a:t>연산</a:t>
            </a:r>
            <a:r>
              <a:rPr lang="ko-KR" altLang="en-US" sz="2000" dirty="0">
                <a:solidFill>
                  <a:srgbClr val="7030A0"/>
                </a:solidFill>
              </a:rPr>
              <a:t> </a:t>
            </a:r>
            <a:r>
              <a:rPr lang="ko-Kore-KR" altLang="en-US" sz="2000" dirty="0"/>
              <a:t>내부 연산</a:t>
            </a:r>
            <a:endParaRPr lang="en-US" altLang="ko-Kore-KR" sz="20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MUL</a:t>
            </a:r>
            <a:r>
              <a:rPr lang="ko-Kore-KR" altLang="en-US" sz="1600" b="1" dirty="0">
                <a:solidFill>
                  <a:srgbClr val="FF0000"/>
                </a:solidFill>
              </a:rPr>
              <a:t> 연산</a:t>
            </a:r>
            <a:r>
              <a:rPr lang="en-US" altLang="ko-Kore-KR" sz="1600" b="1" dirty="0">
                <a:solidFill>
                  <a:srgbClr val="FF0000"/>
                </a:solidFill>
              </a:rPr>
              <a:t>(</a:t>
            </a:r>
            <a:r>
              <a:rPr lang="ko-Kore-KR" altLang="en-US" sz="1600" b="1" dirty="0">
                <a:solidFill>
                  <a:srgbClr val="FF0000"/>
                </a:solidFill>
              </a:rPr>
              <a:t>곱셈</a:t>
            </a:r>
            <a:r>
              <a:rPr lang="en-US" altLang="ko-Kore-KR" sz="1600" b="1" dirty="0">
                <a:solidFill>
                  <a:srgbClr val="FF0000"/>
                </a:solidFill>
              </a:rPr>
              <a:t>)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B050"/>
                </a:solidFill>
              </a:rPr>
              <a:t>SQR </a:t>
            </a:r>
            <a:r>
              <a:rPr lang="ko-KR" altLang="en-US" sz="1600" b="1" dirty="0">
                <a:solidFill>
                  <a:srgbClr val="00B050"/>
                </a:solidFill>
              </a:rPr>
              <a:t>연산</a:t>
            </a:r>
            <a:r>
              <a:rPr lang="en-US" altLang="ko-KR" sz="1600" b="1" dirty="0">
                <a:solidFill>
                  <a:srgbClr val="00B050"/>
                </a:solidFill>
              </a:rPr>
              <a:t>(</a:t>
            </a:r>
            <a:r>
              <a:rPr lang="ko-KR" altLang="en-US" sz="1600" b="1" dirty="0">
                <a:solidFill>
                  <a:srgbClr val="00B050"/>
                </a:solidFill>
              </a:rPr>
              <a:t>제곱</a:t>
            </a:r>
            <a:r>
              <a:rPr lang="en-US" altLang="ko-KR" sz="1600" b="1" dirty="0">
                <a:solidFill>
                  <a:srgbClr val="00B050"/>
                </a:solidFill>
              </a:rPr>
              <a:t>)</a:t>
            </a:r>
            <a:r>
              <a:rPr lang="en-US" altLang="ko-KR" sz="1600" dirty="0">
                <a:solidFill>
                  <a:srgbClr val="7030A0"/>
                </a:solidFill>
              </a:rPr>
              <a:t>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r>
              <a:rPr lang="en-US" altLang="ko-KR" sz="1600" b="1" dirty="0">
                <a:solidFill>
                  <a:srgbClr val="FF0000"/>
                </a:solidFill>
              </a:rPr>
              <a:t>MUL</a:t>
            </a:r>
            <a:r>
              <a:rPr lang="ko-KR" altLang="en-US" sz="1600" b="1" dirty="0">
                <a:solidFill>
                  <a:srgbClr val="FF0000"/>
                </a:solidFill>
              </a:rPr>
              <a:t> 연산</a:t>
            </a:r>
            <a:r>
              <a:rPr lang="ko-KR" altLang="en-US" sz="1600" dirty="0"/>
              <a:t> 내부에서 </a:t>
            </a:r>
            <a:r>
              <a:rPr lang="en-US" altLang="ko-KR" sz="1600" b="1" dirty="0">
                <a:solidFill>
                  <a:srgbClr val="2E75B6"/>
                </a:solidFill>
              </a:rPr>
              <a:t>RDC </a:t>
            </a:r>
            <a:r>
              <a:rPr lang="ko-KR" altLang="en-US" sz="1600" b="1" dirty="0">
                <a:solidFill>
                  <a:srgbClr val="2E75B6"/>
                </a:solidFill>
              </a:rPr>
              <a:t>연산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1"/>
            <a:endParaRPr lang="en-US" altLang="ko-KR" sz="1800" dirty="0"/>
          </a:p>
          <a:p>
            <a:endParaRPr lang="ko-KR" altLang="en-US" sz="2000" dirty="0"/>
          </a:p>
        </p:txBody>
      </p:sp>
      <p:pic>
        <p:nvPicPr>
          <p:cNvPr id="36" name="그림 3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9F978C1-0343-79D3-36F7-86F243542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8" y="4228363"/>
            <a:ext cx="2676547" cy="1914239"/>
          </a:xfrm>
          <a:prstGeom prst="rect">
            <a:avLst/>
          </a:prstGeom>
        </p:spPr>
      </p:pic>
      <p:pic>
        <p:nvPicPr>
          <p:cNvPr id="16" name="그림 1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1B95A1F7-5F16-DBDB-3494-E0CBCB989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669" y="-16235"/>
            <a:ext cx="3771900" cy="29591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AIM </a:t>
            </a:r>
            <a:r>
              <a:rPr lang="ko-KR" altLang="en-US" dirty="0"/>
              <a:t>핵심 연산자</a:t>
            </a:r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3226BD4-A047-2A07-B233-7C3422F110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45" y="3098895"/>
            <a:ext cx="3299293" cy="1512455"/>
          </a:xfrm>
          <a:prstGeom prst="rect">
            <a:avLst/>
          </a:prstGeom>
        </p:spPr>
      </p:pic>
      <p:pic>
        <p:nvPicPr>
          <p:cNvPr id="10" name="그림 9" descr="스크린샷, 예술, 디자인이(가) 표시된 사진&#10;&#10;자동 생성된 설명">
            <a:extLst>
              <a:ext uri="{FF2B5EF4-FFF2-40B4-BE49-F238E27FC236}">
                <a16:creationId xmlns:a16="http://schemas.microsoft.com/office/drawing/2014/main" id="{EEB0A8A3-9261-6CC8-51FC-AB5F693F9F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13" y="0"/>
            <a:ext cx="2064909" cy="6858000"/>
          </a:xfrm>
          <a:prstGeom prst="rect">
            <a:avLst/>
          </a:prstGeom>
        </p:spPr>
      </p:pic>
      <p:pic>
        <p:nvPicPr>
          <p:cNvPr id="34" name="그림 33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0CF1F689-AA9F-B773-DFEB-F965DAE5DC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645" y="4730539"/>
            <a:ext cx="3167943" cy="204596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22F4B4-2F44-014B-82D8-A0DCE85D5591}"/>
              </a:ext>
            </a:extLst>
          </p:cNvPr>
          <p:cNvSpPr/>
          <p:nvPr/>
        </p:nvSpPr>
        <p:spPr>
          <a:xfrm>
            <a:off x="287125" y="4219375"/>
            <a:ext cx="2584554" cy="220335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72C4F2-4E95-8488-9002-7E1B6670BACA}"/>
              </a:ext>
            </a:extLst>
          </p:cNvPr>
          <p:cNvSpPr/>
          <p:nvPr/>
        </p:nvSpPr>
        <p:spPr>
          <a:xfrm>
            <a:off x="423818" y="5196889"/>
            <a:ext cx="1281218" cy="146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E2BD9B-7FBF-9A02-0909-F90485F146CE}"/>
              </a:ext>
            </a:extLst>
          </p:cNvPr>
          <p:cNvSpPr/>
          <p:nvPr/>
        </p:nvSpPr>
        <p:spPr>
          <a:xfrm>
            <a:off x="434328" y="5797955"/>
            <a:ext cx="1281218" cy="1462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0CD01A2-59FD-084B-05DA-727A439B4BF7}"/>
              </a:ext>
            </a:extLst>
          </p:cNvPr>
          <p:cNvGrpSpPr/>
          <p:nvPr/>
        </p:nvGrpSpPr>
        <p:grpSpPr>
          <a:xfrm>
            <a:off x="286868" y="2322970"/>
            <a:ext cx="4171348" cy="1187927"/>
            <a:chOff x="851971" y="2390973"/>
            <a:chExt cx="4171348" cy="1187927"/>
          </a:xfrm>
        </p:grpSpPr>
        <p:pic>
          <p:nvPicPr>
            <p:cNvPr id="6" name="그림 5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DC9DEB9-3B39-ADC2-1B8A-DDA4E259D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971" y="2390973"/>
              <a:ext cx="4171348" cy="1187927"/>
            </a:xfrm>
            <a:prstGeom prst="rect">
              <a:avLst/>
            </a:prstGeom>
          </p:spPr>
        </p:pic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F4F3538-8016-B244-FDDF-C8BA20533E43}"/>
                </a:ext>
              </a:extLst>
            </p:cNvPr>
            <p:cNvSpPr/>
            <p:nvPr/>
          </p:nvSpPr>
          <p:spPr>
            <a:xfrm>
              <a:off x="908307" y="2416104"/>
              <a:ext cx="4070183" cy="1554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0C4D68E-4996-BAA2-C1D1-5AE0403F2EC9}"/>
                </a:ext>
              </a:extLst>
            </p:cNvPr>
            <p:cNvSpPr/>
            <p:nvPr/>
          </p:nvSpPr>
          <p:spPr>
            <a:xfrm>
              <a:off x="955105" y="3051950"/>
              <a:ext cx="1753287" cy="165047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4080501-A32F-4EE5-78FD-0605D1794649}"/>
                </a:ext>
              </a:extLst>
            </p:cNvPr>
            <p:cNvSpPr/>
            <p:nvPr/>
          </p:nvSpPr>
          <p:spPr>
            <a:xfrm>
              <a:off x="955105" y="3231449"/>
              <a:ext cx="1753287" cy="165047"/>
            </a:xfrm>
            <a:prstGeom prst="rect">
              <a:avLst/>
            </a:pr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765F49C-4F03-6CCA-842F-DFF88EDD9645}"/>
              </a:ext>
            </a:extLst>
          </p:cNvPr>
          <p:cNvSpPr/>
          <p:nvPr/>
        </p:nvSpPr>
        <p:spPr>
          <a:xfrm>
            <a:off x="6467126" y="4709937"/>
            <a:ext cx="2338239" cy="138881"/>
          </a:xfrm>
          <a:prstGeom prst="rect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02C4CF-1615-6E84-0823-CE25034C9D60}"/>
              </a:ext>
            </a:extLst>
          </p:cNvPr>
          <p:cNvSpPr/>
          <p:nvPr/>
        </p:nvSpPr>
        <p:spPr>
          <a:xfrm>
            <a:off x="6488146" y="3125480"/>
            <a:ext cx="3277792" cy="15615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BDA0353-5B9F-BC55-9216-6097BBAF8044}"/>
              </a:ext>
            </a:extLst>
          </p:cNvPr>
          <p:cNvSpPr/>
          <p:nvPr/>
        </p:nvSpPr>
        <p:spPr>
          <a:xfrm>
            <a:off x="6582858" y="3718895"/>
            <a:ext cx="2864407" cy="50946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CD48626-1604-85AE-CBA2-A44BA7B05641}"/>
              </a:ext>
            </a:extLst>
          </p:cNvPr>
          <p:cNvSpPr/>
          <p:nvPr/>
        </p:nvSpPr>
        <p:spPr>
          <a:xfrm>
            <a:off x="6475554" y="1405"/>
            <a:ext cx="3660766" cy="1595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71F7F0A7-E731-605C-C407-AFC713BA28D8}"/>
              </a:ext>
            </a:extLst>
          </p:cNvPr>
          <p:cNvCxnSpPr>
            <a:cxnSpLocks/>
            <a:stCxn id="44" idx="3"/>
            <a:endCxn id="58" idx="1"/>
          </p:cNvCxnSpPr>
          <p:nvPr/>
        </p:nvCxnSpPr>
        <p:spPr>
          <a:xfrm>
            <a:off x="2143289" y="3066471"/>
            <a:ext cx="4344857" cy="137085"/>
          </a:xfrm>
          <a:prstGeom prst="bentConnector3">
            <a:avLst>
              <a:gd name="adj1" fmla="val 9155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C8763230-C191-8FA3-14F6-21FF4E896B1E}"/>
              </a:ext>
            </a:extLst>
          </p:cNvPr>
          <p:cNvCxnSpPr>
            <a:cxnSpLocks/>
            <a:stCxn id="20" idx="1"/>
            <a:endCxn id="43" idx="1"/>
          </p:cNvCxnSpPr>
          <p:nvPr/>
        </p:nvCxnSpPr>
        <p:spPr>
          <a:xfrm rot="10800000">
            <a:off x="343204" y="2425812"/>
            <a:ext cx="80614" cy="2844203"/>
          </a:xfrm>
          <a:prstGeom prst="bentConnector3">
            <a:avLst>
              <a:gd name="adj1" fmla="val 383574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2465D103-48CD-77A7-4439-C005F844B73D}"/>
              </a:ext>
            </a:extLst>
          </p:cNvPr>
          <p:cNvCxnSpPr>
            <a:cxnSpLocks/>
            <a:stCxn id="28" idx="1"/>
            <a:endCxn id="43" idx="1"/>
          </p:cNvCxnSpPr>
          <p:nvPr/>
        </p:nvCxnSpPr>
        <p:spPr>
          <a:xfrm rot="10800000">
            <a:off x="343204" y="2425812"/>
            <a:ext cx="91124" cy="3445269"/>
          </a:xfrm>
          <a:prstGeom prst="bentConnector3">
            <a:avLst>
              <a:gd name="adj1" fmla="val 35086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[E] 23">
            <a:extLst>
              <a:ext uri="{FF2B5EF4-FFF2-40B4-BE49-F238E27FC236}">
                <a16:creationId xmlns:a16="http://schemas.microsoft.com/office/drawing/2014/main" id="{2D59D453-4802-9AF1-F0D8-0533ED90FE73}"/>
              </a:ext>
            </a:extLst>
          </p:cNvPr>
          <p:cNvCxnSpPr>
            <a:cxnSpLocks/>
            <a:stCxn id="45" idx="3"/>
            <a:endCxn id="48" idx="1"/>
          </p:cNvCxnSpPr>
          <p:nvPr/>
        </p:nvCxnSpPr>
        <p:spPr>
          <a:xfrm>
            <a:off x="2143289" y="3245970"/>
            <a:ext cx="4323837" cy="1533408"/>
          </a:xfrm>
          <a:prstGeom prst="bentConnector3">
            <a:avLst>
              <a:gd name="adj1" fmla="val 92296"/>
            </a:avLst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D5080EEA-7850-4B39-4953-D766AB13AA86}"/>
              </a:ext>
            </a:extLst>
          </p:cNvPr>
          <p:cNvCxnSpPr>
            <a:cxnSpLocks/>
            <a:stCxn id="62" idx="1"/>
            <a:endCxn id="73" idx="1"/>
          </p:cNvCxnSpPr>
          <p:nvPr/>
        </p:nvCxnSpPr>
        <p:spPr>
          <a:xfrm rot="10800000">
            <a:off x="6475554" y="81161"/>
            <a:ext cx="107304" cy="3892469"/>
          </a:xfrm>
          <a:prstGeom prst="bentConnector3">
            <a:avLst>
              <a:gd name="adj1" fmla="val 31304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4C8C2E8C-D51D-8CC1-3835-78159736ED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6741" y="3721271"/>
            <a:ext cx="2885375" cy="2952000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CCB21D-19A5-4DE4-4793-E565F5FAC625}"/>
              </a:ext>
            </a:extLst>
          </p:cNvPr>
          <p:cNvSpPr/>
          <p:nvPr/>
        </p:nvSpPr>
        <p:spPr>
          <a:xfrm>
            <a:off x="425744" y="5028251"/>
            <a:ext cx="1281218" cy="14625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86FB62-EC3E-C8C5-70E4-B8DA0A49E3FE}"/>
              </a:ext>
            </a:extLst>
          </p:cNvPr>
          <p:cNvSpPr/>
          <p:nvPr/>
        </p:nvSpPr>
        <p:spPr>
          <a:xfrm>
            <a:off x="434328" y="5629177"/>
            <a:ext cx="1281218" cy="146250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146AD8-26E7-9373-A05E-434C46DA392D}"/>
              </a:ext>
            </a:extLst>
          </p:cNvPr>
          <p:cNvSpPr/>
          <p:nvPr/>
        </p:nvSpPr>
        <p:spPr>
          <a:xfrm>
            <a:off x="3167833" y="3720243"/>
            <a:ext cx="2295862" cy="13208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6A965B28-EB07-0B9D-E52C-E95A4CF15C2C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1706962" y="3786284"/>
            <a:ext cx="1460871" cy="1315092"/>
          </a:xfrm>
          <a:prstGeom prst="bentConnector3">
            <a:avLst>
              <a:gd name="adj1" fmla="val 91270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[E] 48">
            <a:extLst>
              <a:ext uri="{FF2B5EF4-FFF2-40B4-BE49-F238E27FC236}">
                <a16:creationId xmlns:a16="http://schemas.microsoft.com/office/drawing/2014/main" id="{704337DD-0B84-647F-D151-6198991B231B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1715546" y="3786284"/>
            <a:ext cx="1452287" cy="1916018"/>
          </a:xfrm>
          <a:prstGeom prst="bentConnector3">
            <a:avLst>
              <a:gd name="adj1" fmla="val 91514"/>
            </a:avLst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219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198A-360D-891F-D0B2-E78CC63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 </a:t>
            </a:r>
            <a:r>
              <a:rPr lang="ko-KR" altLang="en-US" dirty="0"/>
              <a:t>연산 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E3B0AA-2D69-DABE-9E7F-6CC3FA59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047" y="1854558"/>
            <a:ext cx="3147333" cy="345978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E7F8D68-B53C-EACB-BD12-D8269A19F9BF}"/>
              </a:ext>
            </a:extLst>
          </p:cNvPr>
          <p:cNvGrpSpPr/>
          <p:nvPr/>
        </p:nvGrpSpPr>
        <p:grpSpPr>
          <a:xfrm>
            <a:off x="5558948" y="1035808"/>
            <a:ext cx="1842838" cy="5607902"/>
            <a:chOff x="3150615" y="279381"/>
            <a:chExt cx="5890770" cy="179260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BB97167-9E3C-47B3-EFF9-D9A5BB20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0615" y="279381"/>
              <a:ext cx="5890770" cy="637087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C5829F1-CA1B-ABE8-F29D-37595F12E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8009" y="6614436"/>
              <a:ext cx="2331922" cy="5989839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2695DBB-91DA-B259-3CF2-0F3B26E7E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4146" y="12604275"/>
              <a:ext cx="2857748" cy="560118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E0DE8CB7-8141-645F-83CF-D90F9A27B3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2" y="1854558"/>
            <a:ext cx="4671465" cy="22099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DCC6D1A-4EEB-6C05-7CDA-F6C1D2A66C4E}"/>
              </a:ext>
            </a:extLst>
          </p:cNvPr>
          <p:cNvSpPr txBox="1"/>
          <p:nvPr/>
        </p:nvSpPr>
        <p:spPr>
          <a:xfrm>
            <a:off x="2474521" y="603523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94B7B-6F89-4B37-6521-4EB8A9BFAEED}"/>
              </a:ext>
            </a:extLst>
          </p:cNvPr>
          <p:cNvSpPr txBox="1"/>
          <p:nvPr/>
        </p:nvSpPr>
        <p:spPr>
          <a:xfrm>
            <a:off x="8959762" y="548137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ARMv8 </a:t>
            </a:r>
            <a:r>
              <a:rPr lang="ko-KR" altLang="en-US" dirty="0"/>
              <a:t>최적화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E76640A-54A4-3B3F-325B-5129EF58790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361943" y="2032324"/>
            <a:ext cx="2197005" cy="8226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4E9998D-7029-ED97-7F78-3DA2D5AA6270}"/>
              </a:ext>
            </a:extLst>
          </p:cNvPr>
          <p:cNvCxnSpPr>
            <a:cxnSpLocks/>
          </p:cNvCxnSpPr>
          <p:nvPr/>
        </p:nvCxnSpPr>
        <p:spPr>
          <a:xfrm flipH="1">
            <a:off x="3358131" y="2940590"/>
            <a:ext cx="2197005" cy="149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8005632-6992-92A2-E320-D9C592BC5F77}"/>
              </a:ext>
            </a:extLst>
          </p:cNvPr>
          <p:cNvCxnSpPr>
            <a:cxnSpLocks/>
          </p:cNvCxnSpPr>
          <p:nvPr/>
        </p:nvCxnSpPr>
        <p:spPr>
          <a:xfrm flipH="1">
            <a:off x="4759896" y="3360543"/>
            <a:ext cx="795240" cy="74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9A1517-42A8-F33E-49BC-AFE8A0ABCAD3}"/>
              </a:ext>
            </a:extLst>
          </p:cNvPr>
          <p:cNvSpPr txBox="1"/>
          <p:nvPr/>
        </p:nvSpPr>
        <p:spPr>
          <a:xfrm>
            <a:off x="487301" y="1203575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 err="1"/>
              <a:t>를</a:t>
            </a:r>
            <a:r>
              <a:rPr lang="ko-KR" altLang="en-US" dirty="0"/>
              <a:t> 곱셈하는 과정</a:t>
            </a:r>
            <a:endParaRPr lang="en-US" altLang="ko-KR" dirty="0"/>
          </a:p>
          <a:p>
            <a:r>
              <a:rPr lang="en-US" altLang="ko-KR" dirty="0" err="1"/>
              <a:t>a,b</a:t>
            </a:r>
            <a:r>
              <a:rPr lang="en-US" altLang="ko-KR" dirty="0"/>
              <a:t>: 64bit </a:t>
            </a:r>
            <a:r>
              <a:rPr lang="ko-KR" altLang="en-US" dirty="0"/>
              <a:t>정수 </a:t>
            </a:r>
            <a:r>
              <a:rPr lang="en-US" altLang="ko-KR" dirty="0"/>
              <a:t>2</a:t>
            </a:r>
            <a:r>
              <a:rPr lang="ko-KR" altLang="en-US" dirty="0"/>
              <a:t>개로 이루어진 </a:t>
            </a:r>
            <a:r>
              <a:rPr lang="en-US" altLang="ko-KR" dirty="0"/>
              <a:t>128bit </a:t>
            </a:r>
            <a:r>
              <a:rPr lang="ko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272773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198A-360D-891F-D0B2-E78CC638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 </a:t>
            </a:r>
            <a:r>
              <a:rPr lang="ko-KR" altLang="en-US" dirty="0"/>
              <a:t>연산 최적화</a:t>
            </a:r>
          </a:p>
        </p:txBody>
      </p:sp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24A3D5B-ECDC-D26D-763E-B6F4C3F2A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36" y="1811762"/>
            <a:ext cx="4644887" cy="3643969"/>
          </a:xfrm>
          <a:prstGeom prst="rect">
            <a:avLst/>
          </a:prstGeom>
        </p:spPr>
      </p:pic>
      <p:pic>
        <p:nvPicPr>
          <p:cNvPr id="4" name="그림 3" descr="스크린샷, 예술, 디자인이(가) 표시된 사진&#10;&#10;자동 생성된 설명">
            <a:extLst>
              <a:ext uri="{FF2B5EF4-FFF2-40B4-BE49-F238E27FC236}">
                <a16:creationId xmlns:a16="http://schemas.microsoft.com/office/drawing/2014/main" id="{1FD2D93E-6021-3E4D-A378-AC13387498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92"/>
          <a:stretch/>
        </p:blipFill>
        <p:spPr>
          <a:xfrm>
            <a:off x="5273727" y="31190"/>
            <a:ext cx="2635681" cy="6723517"/>
          </a:xfrm>
          <a:prstGeom prst="rect">
            <a:avLst/>
          </a:prstGeom>
        </p:spPr>
      </p:pic>
      <p:pic>
        <p:nvPicPr>
          <p:cNvPr id="8" name="그림 7" descr="스크린샷, 예술, 디자인이(가) 표시된 사진&#10;&#10;자동 생성된 설명">
            <a:extLst>
              <a:ext uri="{FF2B5EF4-FFF2-40B4-BE49-F238E27FC236}">
                <a16:creationId xmlns:a16="http://schemas.microsoft.com/office/drawing/2014/main" id="{C4509EFE-F7A4-DDDE-1F80-6EC69C98070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748"/>
          <a:stretch/>
        </p:blipFill>
        <p:spPr>
          <a:xfrm>
            <a:off x="8226607" y="3534703"/>
            <a:ext cx="2635681" cy="20354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F5B5D6-E3DA-836D-4167-A1DD915E8529}"/>
              </a:ext>
            </a:extLst>
          </p:cNvPr>
          <p:cNvSpPr txBox="1"/>
          <p:nvPr/>
        </p:nvSpPr>
        <p:spPr>
          <a:xfrm>
            <a:off x="411920" y="5455731"/>
            <a:ext cx="42707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테이블 초기화 과정</a:t>
            </a:r>
            <a:endParaRPr lang="en-US" altLang="ko-KR" sz="1600" b="1" dirty="0"/>
          </a:p>
          <a:p>
            <a:r>
              <a:rPr lang="en-US" altLang="ko-KR" sz="1400" dirty="0"/>
              <a:t>t</a:t>
            </a:r>
            <a:r>
              <a:rPr lang="en" altLang="ko-KR" sz="1400" dirty="0"/>
              <a:t>able </a:t>
            </a:r>
            <a:r>
              <a:rPr lang="ko-KR" altLang="en-US" sz="1400" dirty="0"/>
              <a:t>배열</a:t>
            </a:r>
            <a:r>
              <a:rPr lang="en-US" altLang="ko-KR" sz="1400" dirty="0"/>
              <a:t>: </a:t>
            </a:r>
            <a:r>
              <a:rPr lang="en" altLang="ko-KR" sz="1400" dirty="0"/>
              <a:t>a</a:t>
            </a:r>
            <a:r>
              <a:rPr lang="ko-KR" altLang="en-US" sz="1400" dirty="0"/>
              <a:t>의 </a:t>
            </a:r>
            <a:r>
              <a:rPr lang="en-US" altLang="ko-KR" sz="1400" dirty="0"/>
              <a:t>4</a:t>
            </a:r>
            <a:r>
              <a:rPr lang="ko-KR" altLang="en-US" sz="1400" dirty="0"/>
              <a:t>비트 단위로 분할된 부분들에 대한 </a:t>
            </a:r>
            <a:endParaRPr lang="en-US" altLang="ko-KR" sz="1400" dirty="0"/>
          </a:p>
          <a:p>
            <a:r>
              <a:rPr lang="ko-KR" altLang="en-US" sz="1400" dirty="0"/>
              <a:t>곱셈 결과를 </a:t>
            </a:r>
            <a:r>
              <a:rPr lang="ko-Kore-KR" altLang="en-US" sz="1400" dirty="0"/>
              <a:t>저장</a:t>
            </a:r>
            <a:endParaRPr lang="en-US" altLang="ko-KR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C32A65-9FA8-8D22-14AC-4944BCC12819}"/>
              </a:ext>
            </a:extLst>
          </p:cNvPr>
          <p:cNvSpPr txBox="1"/>
          <p:nvPr/>
        </p:nvSpPr>
        <p:spPr>
          <a:xfrm>
            <a:off x="7885696" y="1114079"/>
            <a:ext cx="4289957" cy="2277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하위 </a:t>
            </a:r>
            <a:r>
              <a:rPr lang="en-US" altLang="ko-KR" sz="1600" b="1" dirty="0"/>
              <a:t>64bit XOR </a:t>
            </a:r>
            <a:r>
              <a:rPr lang="ko-KR" altLang="en-US" sz="1600" b="1" dirty="0"/>
              <a:t>상위 </a:t>
            </a:r>
            <a:r>
              <a:rPr lang="en-US" altLang="ko-KR" sz="1600" b="1" dirty="0"/>
              <a:t>64bit </a:t>
            </a:r>
            <a:r>
              <a:rPr lang="ko-KR" altLang="en-US" sz="1600" b="1" dirty="0"/>
              <a:t>과정</a:t>
            </a:r>
            <a:endParaRPr lang="en" altLang="ko-KR" sz="1600" b="1" dirty="0"/>
          </a:p>
          <a:p>
            <a:r>
              <a:rPr lang="en" altLang="ko-KR" sz="1400" dirty="0"/>
              <a:t>b</a:t>
            </a:r>
            <a:r>
              <a:rPr lang="en-US" altLang="ko-KR" sz="1400" dirty="0"/>
              <a:t>(</a:t>
            </a:r>
            <a:r>
              <a:rPr lang="ko-KR" altLang="en-US" sz="1400" dirty="0"/>
              <a:t>입력 데이터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</a:t>
            </a:r>
            <a:r>
              <a:rPr lang="en-US" altLang="ko-KR" sz="1400" dirty="0"/>
              <a:t>4</a:t>
            </a:r>
            <a:r>
              <a:rPr lang="ko-KR" altLang="en-US" sz="1400" dirty="0"/>
              <a:t>비트 단위로 분할</a:t>
            </a:r>
            <a:endParaRPr lang="en-US" altLang="ko-KR" sz="1400" dirty="0"/>
          </a:p>
          <a:p>
            <a:r>
              <a:rPr lang="ko-KR" altLang="en-US" sz="1400" dirty="0"/>
              <a:t>각 </a:t>
            </a:r>
            <a:r>
              <a:rPr lang="en-US" altLang="ko-KR" sz="1400" dirty="0"/>
              <a:t>4</a:t>
            </a:r>
            <a:r>
              <a:rPr lang="ko-KR" altLang="en-US" sz="1400" dirty="0"/>
              <a:t>비트는 </a:t>
            </a:r>
            <a:r>
              <a:rPr lang="en" altLang="ko-KR" sz="1400" dirty="0"/>
              <a:t>table </a:t>
            </a:r>
            <a:r>
              <a:rPr lang="ko-KR" altLang="en-US" sz="1400" dirty="0"/>
              <a:t>배열에서 인덱스에 해당하는 </a:t>
            </a:r>
            <a:endParaRPr lang="en-US" altLang="ko-KR" sz="1400" dirty="0"/>
          </a:p>
          <a:p>
            <a:r>
              <a:rPr lang="ko-KR" altLang="en-US" sz="1400" dirty="0"/>
              <a:t>결과를 조회</a:t>
            </a:r>
            <a:r>
              <a:rPr lang="en-US" altLang="ko-KR" sz="1400" dirty="0"/>
              <a:t> </a:t>
            </a:r>
          </a:p>
          <a:p>
            <a:r>
              <a:rPr lang="ko-KR" altLang="en-US" sz="1400" dirty="0"/>
              <a:t>조회 결과는 </a:t>
            </a:r>
            <a:r>
              <a:rPr lang="en-US" altLang="ko-KR" sz="1400" dirty="0"/>
              <a:t>low</a:t>
            </a:r>
            <a:r>
              <a:rPr lang="ko-KR" altLang="en-US" sz="1400" dirty="0"/>
              <a:t>와 </a:t>
            </a:r>
            <a:r>
              <a:rPr lang="en-US" altLang="ko-KR" sz="1400" dirty="0"/>
              <a:t>high</a:t>
            </a:r>
            <a:r>
              <a:rPr lang="ko-KR" altLang="en-US" sz="1400" dirty="0"/>
              <a:t>에 누적되어 저장</a:t>
            </a:r>
            <a:r>
              <a:rPr lang="en-US" altLang="ko-KR" sz="1400" dirty="0"/>
              <a:t>(64bit </a:t>
            </a:r>
            <a:r>
              <a:rPr lang="ko-KR" altLang="en-US" sz="1400" dirty="0"/>
              <a:t>단위</a:t>
            </a:r>
            <a:r>
              <a:rPr lang="en-US" altLang="ko-KR" sz="1400" dirty="0"/>
              <a:t>)</a:t>
            </a:r>
          </a:p>
          <a:p>
            <a:r>
              <a:rPr lang="en" altLang="ko-KR" sz="1400" dirty="0"/>
              <a:t>low</a:t>
            </a:r>
            <a:r>
              <a:rPr lang="ko-KR" altLang="en-US" sz="1400" dirty="0"/>
              <a:t>는 결과의 하위 </a:t>
            </a:r>
            <a:r>
              <a:rPr lang="en-US" altLang="ko-KR" sz="1400" dirty="0"/>
              <a:t>64bit, </a:t>
            </a:r>
            <a:r>
              <a:rPr lang="en" altLang="ko-KR" sz="1400" dirty="0"/>
              <a:t>high</a:t>
            </a:r>
            <a:r>
              <a:rPr lang="ko-KR" altLang="en-US" sz="1400" dirty="0"/>
              <a:t>는 상위 </a:t>
            </a:r>
            <a:r>
              <a:rPr lang="en-US" altLang="ko-KR" sz="1400" dirty="0"/>
              <a:t>64bit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저장</a:t>
            </a:r>
            <a:endParaRPr lang="en-US" altLang="ko-KR" sz="1400" dirty="0"/>
          </a:p>
          <a:p>
            <a:r>
              <a:rPr lang="en" altLang="ko-KR" sz="1400" dirty="0"/>
              <a:t>low</a:t>
            </a:r>
            <a:r>
              <a:rPr lang="ko-KR" altLang="en-US" sz="1400" dirty="0"/>
              <a:t>와 </a:t>
            </a:r>
            <a:r>
              <a:rPr lang="en" altLang="ko-KR" sz="1400" dirty="0"/>
              <a:t>high</a:t>
            </a:r>
            <a:r>
              <a:rPr lang="ko-KR" altLang="en-US" sz="1400" dirty="0"/>
              <a:t>에 결과 </a:t>
            </a:r>
            <a:r>
              <a:rPr lang="ko-KR" altLang="en-US" sz="1400" dirty="0" err="1"/>
              <a:t>누산</a:t>
            </a:r>
            <a:r>
              <a:rPr lang="ko-KR" altLang="en-US" sz="1400" dirty="0"/>
              <a:t> 시 </a:t>
            </a:r>
            <a:r>
              <a:rPr lang="en-US" altLang="ko-KR" sz="1400" dirty="0"/>
              <a:t>shift</a:t>
            </a:r>
            <a:r>
              <a:rPr lang="ko-KR" altLang="en-US" sz="1400" dirty="0"/>
              <a:t> 연산 수행</a:t>
            </a:r>
            <a:endParaRPr lang="en-US" altLang="ko-KR" sz="1400" dirty="0"/>
          </a:p>
          <a:p>
            <a:r>
              <a:rPr lang="ko-KR" altLang="en-US" sz="1400" dirty="0"/>
              <a:t>이후 </a:t>
            </a:r>
            <a:r>
              <a:rPr lang="en" altLang="ko-KR" sz="1400" dirty="0"/>
              <a:t>XOR </a:t>
            </a:r>
            <a:r>
              <a:rPr lang="ko-KR" altLang="en-US" sz="1400" dirty="0"/>
              <a:t>연산을 통해 현재까지의 결과와 </a:t>
            </a:r>
            <a:r>
              <a:rPr lang="en-US" altLang="ko-KR" sz="1400" dirty="0"/>
              <a:t>XOR</a:t>
            </a:r>
          </a:p>
          <a:p>
            <a:r>
              <a:rPr lang="ko-KR" altLang="en-US" sz="1400" dirty="0"/>
              <a:t>이 과정은 </a:t>
            </a:r>
            <a:r>
              <a:rPr lang="en" altLang="ko-KR" sz="1400" dirty="0"/>
              <a:t>b</a:t>
            </a:r>
            <a:r>
              <a:rPr lang="ko-KR" altLang="en-US" sz="1400" dirty="0"/>
              <a:t>의 각 </a:t>
            </a:r>
            <a:r>
              <a:rPr lang="en-US" altLang="ko-KR" sz="1400" dirty="0"/>
              <a:t>4</a:t>
            </a:r>
            <a:r>
              <a:rPr lang="ko-KR" altLang="en-US" sz="1400" dirty="0"/>
              <a:t>비트 단위마다 반복</a:t>
            </a:r>
            <a:endParaRPr lang="en-US" altLang="ko-KR" sz="1400" dirty="0"/>
          </a:p>
          <a:p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6A5A6-65F0-01D3-246B-EC697C61BBCA}"/>
              </a:ext>
            </a:extLst>
          </p:cNvPr>
          <p:cNvSpPr txBox="1"/>
          <p:nvPr/>
        </p:nvSpPr>
        <p:spPr>
          <a:xfrm>
            <a:off x="8123497" y="5585156"/>
            <a:ext cx="40521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ore-KR" altLang="en-US" sz="1600" b="1" dirty="0"/>
              <a:t>마스킹 과정</a:t>
            </a:r>
            <a:r>
              <a:rPr lang="en-US" altLang="ko-Kore-KR" sz="1400" dirty="0"/>
              <a:t>(</a:t>
            </a:r>
            <a:r>
              <a:rPr lang="ko-Kore-KR" altLang="en-US" sz="1400" dirty="0"/>
              <a:t>오버플로우 방지</a:t>
            </a:r>
            <a:r>
              <a:rPr lang="en-US" altLang="ko-Kore-KR" sz="1400" dirty="0"/>
              <a:t>?)</a:t>
            </a:r>
            <a:endParaRPr lang="en-US" altLang="ko-Kore-KR" sz="1600" dirty="0"/>
          </a:p>
          <a:p>
            <a:r>
              <a:rPr lang="en-US" altLang="ko-Kore-KR" sz="1400" dirty="0"/>
              <a:t>top3(a</a:t>
            </a:r>
            <a:r>
              <a:rPr lang="ko-Kore-KR" altLang="en-US" sz="1400" dirty="0"/>
              <a:t>의 상위 </a:t>
            </a:r>
            <a:r>
              <a:rPr lang="en-US" altLang="ko-Kore-KR" sz="1400" dirty="0"/>
              <a:t>3bit)</a:t>
            </a:r>
            <a:r>
              <a:rPr lang="ko-Kore-KR" altLang="en-US" sz="1400" dirty="0"/>
              <a:t>의 상태에 따라 마스킹 실행</a:t>
            </a:r>
            <a:endParaRPr lang="en-US" altLang="ko-Kore-KR" sz="1400" dirty="0"/>
          </a:p>
          <a:p>
            <a:r>
              <a:rPr lang="en-US" altLang="ko-KR" sz="1400" dirty="0"/>
              <a:t>mask</a:t>
            </a:r>
            <a:r>
              <a:rPr lang="ko-KR" altLang="en-US" sz="1400" dirty="0"/>
              <a:t>값은 </a:t>
            </a:r>
            <a:r>
              <a:rPr lang="en-US" altLang="ko-KR" sz="1400" dirty="0"/>
              <a:t>0</a:t>
            </a:r>
            <a:r>
              <a:rPr lang="ko-KR" altLang="en-US" sz="1400" dirty="0"/>
              <a:t>또는 </a:t>
            </a:r>
            <a:r>
              <a:rPr lang="en-US" altLang="ko-KR" sz="1400" dirty="0"/>
              <a:t>-1</a:t>
            </a:r>
          </a:p>
          <a:p>
            <a:r>
              <a:rPr lang="ko-Kore-KR" altLang="en-US" sz="1400" dirty="0"/>
              <a:t>각 </a:t>
            </a:r>
            <a:r>
              <a:rPr lang="en-US" altLang="ko-Kore-KR" sz="1400" dirty="0"/>
              <a:t>mask</a:t>
            </a:r>
            <a:r>
              <a:rPr lang="ko-Kore-KR" altLang="en-US" sz="1400" dirty="0"/>
              <a:t>는 </a:t>
            </a:r>
            <a:r>
              <a:rPr lang="en-US" altLang="ko-Kore-KR" sz="1400" dirty="0"/>
              <a:t>b</a:t>
            </a:r>
            <a:r>
              <a:rPr lang="ko-Kore-KR" altLang="en-US" sz="1400" dirty="0"/>
              <a:t>를 </a:t>
            </a:r>
            <a:r>
              <a:rPr lang="en-US" altLang="ko-Kore-KR" sz="1400" dirty="0"/>
              <a:t>shift</a:t>
            </a:r>
            <a:r>
              <a:rPr lang="ko-Kore-KR" altLang="en-US" sz="1400" dirty="0"/>
              <a:t>한 값과 </a:t>
            </a:r>
            <a:r>
              <a:rPr lang="en-US" altLang="ko-Kore-KR" sz="1400" dirty="0"/>
              <a:t>AND </a:t>
            </a:r>
            <a:r>
              <a:rPr lang="ko-Kore-KR" altLang="en-US" sz="1400" dirty="0"/>
              <a:t>연산 수행</a:t>
            </a:r>
            <a:endParaRPr lang="en-US" altLang="ko-Kore-KR" sz="1400" dirty="0"/>
          </a:p>
          <a:p>
            <a:r>
              <a:rPr lang="ko-Kore-KR" altLang="en-US" sz="1400" dirty="0"/>
              <a:t>이후 </a:t>
            </a:r>
            <a:r>
              <a:rPr lang="en-US" altLang="ko-Kore-KR" sz="1400" dirty="0"/>
              <a:t>l</a:t>
            </a:r>
            <a:r>
              <a:rPr lang="en-US" altLang="ko-KR" sz="1400" dirty="0"/>
              <a:t>ow</a:t>
            </a:r>
            <a:r>
              <a:rPr lang="ko-KR" altLang="en-US" sz="1400" dirty="0"/>
              <a:t>와 </a:t>
            </a:r>
            <a:r>
              <a:rPr lang="en-US" altLang="ko-KR" sz="1400" dirty="0"/>
              <a:t>high</a:t>
            </a:r>
            <a:r>
              <a:rPr lang="ko-KR" altLang="en-US" sz="1400" dirty="0"/>
              <a:t>에 </a:t>
            </a:r>
            <a:r>
              <a:rPr lang="en-US" altLang="ko-KR" sz="1400" dirty="0"/>
              <a:t>XOR</a:t>
            </a:r>
            <a:endParaRPr lang="en-US" altLang="ko-Kore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ADC482-C2E3-CFEF-2C26-5D1476ED4DF8}"/>
              </a:ext>
            </a:extLst>
          </p:cNvPr>
          <p:cNvSpPr txBox="1"/>
          <p:nvPr/>
        </p:nvSpPr>
        <p:spPr>
          <a:xfrm>
            <a:off x="2192897" y="1202542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</a:t>
            </a:r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1350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88395-D05C-9386-148D-4943089F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 </a:t>
            </a:r>
            <a:r>
              <a:rPr lang="ko-KR" altLang="en-US" dirty="0"/>
              <a:t>연산 최적화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FFE1FB-C3B2-BD88-9E95-202ED73E5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711" y="932628"/>
            <a:ext cx="3147333" cy="34597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187CC7-B485-B5F3-4F52-98A44F64DB5F}"/>
              </a:ext>
            </a:extLst>
          </p:cNvPr>
          <p:cNvSpPr txBox="1"/>
          <p:nvPr/>
        </p:nvSpPr>
        <p:spPr>
          <a:xfrm>
            <a:off x="146308" y="2357993"/>
            <a:ext cx="1005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ARMv8 </a:t>
            </a:r>
          </a:p>
          <a:p>
            <a:pPr algn="ctr"/>
            <a:r>
              <a:rPr lang="ko-KR" altLang="en-US" dirty="0"/>
              <a:t>최적화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0C164-7D96-4404-21FA-ABEF06076668}"/>
              </a:ext>
            </a:extLst>
          </p:cNvPr>
          <p:cNvSpPr txBox="1"/>
          <p:nvPr/>
        </p:nvSpPr>
        <p:spPr>
          <a:xfrm>
            <a:off x="4758567" y="969910"/>
            <a:ext cx="7174687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다항식의 곱셈</a:t>
            </a:r>
            <a:r>
              <a:rPr lang="en-US" altLang="ko-KR" sz="2000" b="1" dirty="0"/>
              <a:t>(a0 + a1) * (b0 + b1) </a:t>
            </a:r>
            <a:r>
              <a:rPr lang="ko-KR" altLang="en-US" sz="2000" b="1" dirty="0"/>
              <a:t>과정을 구현</a:t>
            </a:r>
            <a:endParaRPr lang="en-US" altLang="ko-KR" sz="2000" b="1" dirty="0"/>
          </a:p>
          <a:p>
            <a:r>
              <a:rPr lang="ko-KR" altLang="en-US" dirty="0"/>
              <a:t>분배 법칙 </a:t>
            </a:r>
            <a:r>
              <a:rPr lang="en-US" altLang="ko-KR" dirty="0"/>
              <a:t>=&gt; (a0​</a:t>
            </a:r>
            <a:r>
              <a:rPr lang="ko-KR" altLang="en-US" dirty="0"/>
              <a:t>*</a:t>
            </a:r>
            <a:r>
              <a:rPr lang="en-US" altLang="ko-KR" dirty="0"/>
              <a:t>b0)​ +</a:t>
            </a:r>
            <a:r>
              <a:rPr lang="ko-KR" altLang="en-US" dirty="0"/>
              <a:t> </a:t>
            </a:r>
            <a:r>
              <a:rPr lang="en-US" altLang="ko-KR" dirty="0"/>
              <a:t>(a0​</a:t>
            </a:r>
            <a:r>
              <a:rPr lang="ko-KR" altLang="en-US" dirty="0"/>
              <a:t>*</a:t>
            </a:r>
            <a:r>
              <a:rPr lang="en-US" altLang="ko-KR" dirty="0"/>
              <a:t>b1) + (a1​</a:t>
            </a:r>
            <a:r>
              <a:rPr lang="ko-KR" altLang="en-US" dirty="0"/>
              <a:t>*</a:t>
            </a:r>
            <a:r>
              <a:rPr lang="en-US" altLang="ko-KR" dirty="0"/>
              <a:t>b0​) + (a1​</a:t>
            </a:r>
            <a:r>
              <a:rPr lang="ko-KR" altLang="en-US" dirty="0"/>
              <a:t>*</a:t>
            </a:r>
            <a:r>
              <a:rPr lang="en-US" altLang="ko-KR" dirty="0"/>
              <a:t>b1)</a:t>
            </a:r>
          </a:p>
          <a:p>
            <a:endParaRPr lang="en-US" altLang="ko-KR" dirty="0"/>
          </a:p>
          <a:p>
            <a:r>
              <a:rPr lang="en-US" altLang="ko-KR" dirty="0" err="1"/>
              <a:t>pmull</a:t>
            </a:r>
            <a:r>
              <a:rPr lang="en-US" altLang="ko-KR" dirty="0"/>
              <a:t>, pmull2: </a:t>
            </a:r>
            <a:r>
              <a:rPr lang="ko-KR" altLang="en-US" dirty="0"/>
              <a:t>벡터 데이터</a:t>
            </a:r>
            <a:r>
              <a:rPr lang="en-US" altLang="ko-KR" dirty="0"/>
              <a:t>(128bit) </a:t>
            </a:r>
            <a:r>
              <a:rPr lang="ko-KR" altLang="en-US" dirty="0"/>
              <a:t>곱셈에 사용하는 명령어</a:t>
            </a:r>
            <a:endParaRPr lang="en-US" altLang="ko-KR" dirty="0"/>
          </a:p>
          <a:p>
            <a:r>
              <a:rPr lang="en-US" altLang="ko-KR" dirty="0" err="1"/>
              <a:t>pmull</a:t>
            </a:r>
            <a:r>
              <a:rPr lang="en-US" altLang="ko-KR" dirty="0"/>
              <a:t>: </a:t>
            </a:r>
            <a:r>
              <a:rPr lang="ko-KR" altLang="en-US" dirty="0"/>
              <a:t>하위 </a:t>
            </a:r>
            <a:r>
              <a:rPr lang="en-US" altLang="ko-KR" dirty="0"/>
              <a:t>64bit</a:t>
            </a:r>
            <a:r>
              <a:rPr lang="ko-KR" altLang="en-US" dirty="0"/>
              <a:t> 끼리 곱셈 </a:t>
            </a:r>
            <a:r>
              <a:rPr lang="en-US" altLang="ko-KR" dirty="0"/>
              <a:t>-&gt; r0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pmull2:</a:t>
            </a:r>
            <a:r>
              <a:rPr lang="ko-KR" altLang="en-US" dirty="0"/>
              <a:t> 상위 </a:t>
            </a:r>
            <a:r>
              <a:rPr lang="en-US" altLang="ko-KR" dirty="0"/>
              <a:t>64bit </a:t>
            </a:r>
            <a:r>
              <a:rPr lang="ko-KR" altLang="en-US" dirty="0"/>
              <a:t>끼리 곱셈 </a:t>
            </a:r>
            <a:r>
              <a:rPr lang="en-US" altLang="ko-KR" dirty="0"/>
              <a:t>-&gt; r1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ext</a:t>
            </a:r>
            <a:r>
              <a:rPr lang="en-US" altLang="ko-KR" dirty="0"/>
              <a:t> </a:t>
            </a:r>
            <a:r>
              <a:rPr lang="ko-KR" altLang="en-US" dirty="0"/>
              <a:t>명령어 사용</a:t>
            </a:r>
            <a:r>
              <a:rPr lang="en-US" altLang="ko-KR" dirty="0"/>
              <a:t> -&gt; </a:t>
            </a:r>
            <a:r>
              <a:rPr lang="ko-KR" altLang="en-US" dirty="0"/>
              <a:t>하위 </a:t>
            </a:r>
            <a:r>
              <a:rPr lang="en-US" altLang="ko-KR" dirty="0"/>
              <a:t>64bit</a:t>
            </a:r>
            <a:r>
              <a:rPr lang="ko-KR" altLang="en-US" dirty="0"/>
              <a:t>와 상위 </a:t>
            </a:r>
            <a:r>
              <a:rPr lang="en-US" altLang="ko-KR" dirty="0"/>
              <a:t>64bit </a:t>
            </a:r>
            <a:r>
              <a:rPr lang="ko-KR" altLang="en-US" dirty="0"/>
              <a:t>반전</a:t>
            </a:r>
            <a:r>
              <a:rPr lang="en-US" altLang="ko-KR" dirty="0"/>
              <a:t>(b) -&gt; t1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en-US" altLang="ko-KR" dirty="0"/>
              <a:t>#8:</a:t>
            </a:r>
            <a:r>
              <a:rPr lang="ko-KR" altLang="en-US" dirty="0"/>
              <a:t> </a:t>
            </a:r>
            <a:r>
              <a:rPr lang="en-US" altLang="ko-KR" dirty="0"/>
              <a:t>8byte(64bit)</a:t>
            </a:r>
            <a:r>
              <a:rPr lang="ko-KR" altLang="en-US" dirty="0"/>
              <a:t>만큼 이동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pmull</a:t>
            </a:r>
            <a:r>
              <a:rPr lang="en-US" altLang="ko-KR" dirty="0"/>
              <a:t>, pmull2 -&gt; a</a:t>
            </a:r>
            <a:r>
              <a:rPr lang="ko-KR" altLang="en-US" dirty="0"/>
              <a:t>와 </a:t>
            </a:r>
            <a:r>
              <a:rPr lang="en-US" altLang="ko-KR" dirty="0"/>
              <a:t>b(</a:t>
            </a:r>
            <a:r>
              <a:rPr lang="ko-KR" altLang="en-US" dirty="0"/>
              <a:t>반전된</a:t>
            </a:r>
            <a:r>
              <a:rPr lang="en-US" altLang="ko-KR" dirty="0"/>
              <a:t>)</a:t>
            </a:r>
            <a:r>
              <a:rPr lang="ko-KR" altLang="en-US" dirty="0"/>
              <a:t>와 곱셈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t0, t1</a:t>
            </a:r>
            <a:r>
              <a:rPr lang="ko-KR" altLang="en-US" dirty="0"/>
              <a:t>에 저장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t0 </a:t>
            </a:r>
            <a:r>
              <a:rPr lang="en-US" altLang="ko-KR" dirty="0" err="1"/>
              <a:t>eor</a:t>
            </a:r>
            <a:r>
              <a:rPr lang="ko-KR" altLang="en-US" dirty="0"/>
              <a:t> </a:t>
            </a:r>
            <a:r>
              <a:rPr lang="en-US" altLang="ko-KR" dirty="0"/>
              <a:t>t1 -&gt; (a0 * b1) + (a1 * b0)  -&gt; t0</a:t>
            </a:r>
            <a:r>
              <a:rPr lang="ko-KR" altLang="en-US" dirty="0"/>
              <a:t>에 저장</a:t>
            </a:r>
            <a:endParaRPr lang="en-US" altLang="ko-KR" dirty="0"/>
          </a:p>
          <a:p>
            <a:r>
              <a:rPr lang="ko-KR" altLang="en-US" dirty="0"/>
              <a:t>다항식에서의 </a:t>
            </a:r>
            <a:r>
              <a:rPr lang="en-US" altLang="ko-KR" dirty="0"/>
              <a:t>XOR -&gt; </a:t>
            </a:r>
            <a:r>
              <a:rPr lang="ko-KR" altLang="en-US" dirty="0"/>
              <a:t>덧셈과 같은 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ore-KR" dirty="0" err="1"/>
              <a:t>ext</a:t>
            </a:r>
            <a:r>
              <a:rPr lang="en-US" altLang="ko-Kore-KR" dirty="0"/>
              <a:t> -&gt; </a:t>
            </a:r>
            <a:r>
              <a:rPr lang="en-US" altLang="ko-KR" dirty="0"/>
              <a:t>t0, t1</a:t>
            </a:r>
            <a:r>
              <a:rPr lang="ko-KR" altLang="en-US" dirty="0"/>
              <a:t>의 값 재배열</a:t>
            </a:r>
            <a:r>
              <a:rPr lang="en-US" altLang="ko-KR" dirty="0"/>
              <a:t>(z-&gt;0</a:t>
            </a:r>
            <a:r>
              <a:rPr lang="ko-KR" altLang="en-US" dirty="0" err="1"/>
              <a:t>으로</a:t>
            </a:r>
            <a:r>
              <a:rPr lang="ko-KR" altLang="en-US" dirty="0"/>
              <a:t> 초기화된 벡터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이후 </a:t>
            </a:r>
            <a:r>
              <a:rPr lang="en-US" altLang="ko-KR" dirty="0" err="1"/>
              <a:t>eor</a:t>
            </a:r>
            <a:r>
              <a:rPr lang="en-US" altLang="ko-KR" dirty="0"/>
              <a:t> </a:t>
            </a:r>
            <a:r>
              <a:rPr lang="ko-KR" altLang="en-US" dirty="0"/>
              <a:t>연산 통해 </a:t>
            </a:r>
            <a:r>
              <a:rPr lang="en-US" altLang="ko-KR" dirty="0"/>
              <a:t>r0, r1</a:t>
            </a:r>
            <a:r>
              <a:rPr lang="ko-KR" altLang="en-US" dirty="0"/>
              <a:t>에 최종 결과값 저장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최종 결과</a:t>
            </a:r>
            <a:endParaRPr lang="en-US" altLang="ko-KR" b="1" dirty="0"/>
          </a:p>
          <a:p>
            <a:r>
              <a:rPr lang="en-US" altLang="ko-KR" b="1" dirty="0"/>
              <a:t>r0: a0*b0 + (a0*b1 + a1*b0)</a:t>
            </a:r>
          </a:p>
          <a:p>
            <a:r>
              <a:rPr lang="en-US" altLang="ko-KR" b="1" dirty="0"/>
              <a:t>r1: a1*b1 + (a0*b1 + a1*b0)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B040F-E95C-40BB-B010-A635B2437E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87"/>
          <a:stretch/>
        </p:blipFill>
        <p:spPr bwMode="auto">
          <a:xfrm>
            <a:off x="1247248" y="4425461"/>
            <a:ext cx="2872625" cy="243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55546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48438</TotalTime>
  <Words>887</Words>
  <Application>Microsoft Macintosh PowerPoint</Application>
  <PresentationFormat>와이드스크린</PresentationFormat>
  <Paragraphs>166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KaTeX_Main</vt:lpstr>
      <vt:lpstr>KaTeX_Math</vt:lpstr>
      <vt:lpstr>맑은 고딕</vt:lpstr>
      <vt:lpstr>Arial</vt:lpstr>
      <vt:lpstr>Cambria Math</vt:lpstr>
      <vt:lpstr>Wingdings</vt:lpstr>
      <vt:lpstr>CryptoCraft 테마</vt:lpstr>
      <vt:lpstr>제목 테마</vt:lpstr>
      <vt:lpstr>AIMer 최적 구현 코드 분석(ARMv8)</vt:lpstr>
      <vt:lpstr>PowerPoint 프레젠테이션</vt:lpstr>
      <vt:lpstr>AIMer</vt:lpstr>
      <vt:lpstr>AIM</vt:lpstr>
      <vt:lpstr>AIMer 함수 관계도</vt:lpstr>
      <vt:lpstr>AIM 핵심 연산자</vt:lpstr>
      <vt:lpstr>MUL 연산 최적화</vt:lpstr>
      <vt:lpstr>MUL 연산 최적화</vt:lpstr>
      <vt:lpstr>MUL 연산 최적화</vt:lpstr>
      <vt:lpstr>SQR 연산 최적화</vt:lpstr>
      <vt:lpstr>RDC 연산 최적화</vt:lpstr>
      <vt:lpstr>RDC 연산 최적화</vt:lpstr>
      <vt:lpstr>RDC 연산 최적화</vt:lpstr>
      <vt:lpstr>성능 측정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Minwoo Lee</cp:lastModifiedBy>
  <cp:revision>90</cp:revision>
  <dcterms:created xsi:type="dcterms:W3CDTF">2019-03-05T04:29:07Z</dcterms:created>
  <dcterms:modified xsi:type="dcterms:W3CDTF">2024-03-03T17:57:46Z</dcterms:modified>
</cp:coreProperties>
</file>