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420" r:id="rId2"/>
    <p:sldId id="275" r:id="rId3"/>
    <p:sldId id="433" r:id="rId4"/>
    <p:sldId id="448" r:id="rId5"/>
    <p:sldId id="450" r:id="rId6"/>
    <p:sldId id="449" r:id="rId7"/>
    <p:sldId id="444" r:id="rId8"/>
    <p:sldId id="452" r:id="rId9"/>
    <p:sldId id="454" r:id="rId10"/>
    <p:sldId id="453" r:id="rId11"/>
    <p:sldId id="458" r:id="rId12"/>
    <p:sldId id="459" r:id="rId13"/>
    <p:sldId id="457" r:id="rId14"/>
    <p:sldId id="297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나눔스퀘어_ac" panose="020B0600000101010101" pitchFamily="34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NanumSquare_ac" panose="020B0600000101010101" pitchFamily="34" charset="-127"/>
      <p:regular r:id="rId22"/>
    </p:embeddedFont>
    <p:embeddedFont>
      <p:font typeface="NanumSquare_ac Bold" panose="020B0600000101010101" pitchFamily="34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549"/>
  </p:normalViewPr>
  <p:slideViewPr>
    <p:cSldViewPr snapToGrid="0">
      <p:cViewPr>
        <p:scale>
          <a:sx n="106" d="100"/>
          <a:sy n="106" d="100"/>
        </p:scale>
        <p:origin x="135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2:32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16383,'72'0'0,"-6"0"0,-27 0 0,-2 0 0,-2 0 0,2 0 0,3 0 0,3 0 0,0 0 0,1 0 0,1 2 0,2 1 0,1-1 0,0 2 0,-4-2 0,-5 1 0,-10 1 0,-10-2 0,-5 0 0,1-1 0,-1-1 0,3 0 0,1 0 0,9 0 0,-7 0 0,14 0 0,-10 0 0,6 0 0,-3 1 0,-7 1 0,-3 0 0,-5 0 0,7-2 0,-3 0 0,7 0 0,-5 0 0,-4 0 0,3 0 0,-1 0 0,0 0 0,2 0 0,-5 0 0,3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3:29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16383,'72'0'0,"-6"0"0,-27 0 0,-2 0 0,-2 0 0,2 0 0,3 0 0,3 0 0,0 0 0,1 0 0,1 2 0,2 1 0,1-1 0,0 2 0,-4-2 0,-5 1 0,-10 1 0,-10-2 0,-5 0 0,1-1 0,-1-1 0,3 0 0,1 0 0,9 0 0,-7 0 0,14 0 0,-10 0 0,6 0 0,-3 1 0,-7 1 0,-3 0 0,-5 0 0,7-2 0,-3 0 0,7 0 0,-5 0 0,-4 0 0,3 0 0,-1 0 0,0 0 0,2 0 0,-5 0 0,3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8:16:55.53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0,'51'0,"-14"0,-24 0,-8 0,18 0,8 0,14 0,-1 0,-10 0,-13 0,-6 0,4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8:18:17.3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 1,'60'0,"-4"0,-19 0,1 0,0 0,5 0,0 0,-2 0,-5 0,-11 0,-4 0,-4 0,-5 2,-38 19,19-12,-31 14,28-19,-1 1,-12 7,7-3,-11 7,7-4,-4 1,-4 0,-1 1,-2 2,2 0,4 1,3-2,4-1,3-1,2-1,4-1,-3 2,4-2,-5 3,1-3,-1 0,1 1,2-2,47-4,-22-1,39-5,-35 0,0 1,3 3,2 2,4 3,-1 0,-5 0,-5-1,-5-3,3 3,-3-1,6 3,-4-1,2 0,-6-1,5 2,0 0,-3-1,3 1,-1 1,-4-4,6 7,-5-6,-2 1,-23 12,0-11,-22 11,13-10,-2 0,-4 1,-4 3,-3 0,-1 2,2-4,1 1,3 0,4-1,4 0,1 0,3 0,2-4,3-2,1 0,0 0,53 7,-20 0,50 4,-36-4,-2-1,-6 0,-5 0,2 1,0 0,2 3,0 0,-2-1,-4-2,-5-4,-5-2,4 2,-3-2,7 7,-7-7,3 2,1 0,-4-2,5 6,-4-7,-46 0,26-2,-36-2,37 0,0 0,-12 5,7-4,-11 7,13-6,1 1,-8 5,7-5,-7 4,2-3,4-2,-6 3,-1 0,2 0,-4 3,6-2,4-4,-3 4,3-3,-4 3,2 1,2-1,-1 2,1 0,4 2,-6 1,4-5,-8 1,49-1,-25-1,39 1,-38-5,0 0,13 7,-8-3,10 8,-11-5,3 2,0 1,1-2,-3 0,-4-3,3 3,1 2,1 0,-1-1,-3-4,3 2,-2-1,3 1,-2-1,3-1,-2 0,-1 1,2-2,-4 1,4 1,-3-1,2-1,1 0,-45 6,21-6,-36 5,32-10,-1 0,-1 1,1 0,-3 2,6-2,-4 3,0-1,2 0,-4-1,1-2,1 0,-3 0,3 0,0 2,2-2,-5 2,3-2,-2 1,2 1,2-2,-1 2,-4 2,8-4,-7 5,5-3,0 4,45-2,-20-3,36-1,-36-3,2 0,10 1,9 3,5 1,0 2,-9 0,-6-1,-5 0,-3-1,1-1,0 1,-1-2,4 3,-5-3,4 1,-5-2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18:19:15.69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0,'0'64,"0"1,0-3,0 5,0 5,0 3,0-2,1-8,1-9,1-8,1-3,-1-1,-2-2,1-2,0-5,1-1,1-1,-2 1,1 3,1 3,0 3,1 1,1 0,-3-1,0-5,0-5,-1-4,-1-13,2 5,-1-4,-1 6,1 0,-2-4,0-3,2-2,-1 6,3-9,-2 10,0-8,-2 3,0 4,0-9,22-4,-11-4,16-7,-11 4,-4 0,7 0,-4 0,2 0,1 0,3 0,0 0,1 1,-1 2,-3 1,-3 0,-3-1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2:36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16383,'39'0'0,"-8"0"0,-26 0 0,8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2:43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16383,'39'0'0,"-8"0"0,-26 0 0,8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2:48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16383,'39'0'0,"-8"0"0,-26 0 0,8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2:48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16383,'39'0'0,"-8"0"0,-26 0 0,8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3:03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16383,'39'0'0,"-8"0"0,-26 0 0,8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3:13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16383,'72'0'0,"-6"0"0,-27 0 0,-2 0 0,-2 0 0,2 0 0,3 0 0,3 0 0,0 0 0,1 0 0,1 2 0,2 1 0,1-1 0,0 2 0,-4-2 0,-5 1 0,-10 1 0,-10-2 0,-5 0 0,1-1 0,-1-1 0,3 0 0,1 0 0,9 0 0,-7 0 0,14 0 0,-10 0 0,6 0 0,-3 1 0,-7 1 0,-3 0 0,-5 0 0,7-2 0,-3 0 0,7 0 0,-5 0 0,-4 0 0,3 0 0,-1 0 0,0 0 0,2 0 0,-5 0 0,3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3:21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16383,'72'0'0,"-6"0"0,-27 0 0,-2 0 0,-2 0 0,2 0 0,3 0 0,3 0 0,0 0 0,1 0 0,1 2 0,2 1 0,1-1 0,0 2 0,-4-2 0,-5 1 0,-10 1 0,-10-2 0,-5 0 0,1-1 0,-1-1 0,3 0 0,1 0 0,9 0 0,-7 0 0,14 0 0,-10 0 0,6 0 0,-3 1 0,-7 1 0,-3 0 0,-5 0 0,7-2 0,-3 0 0,7 0 0,-5 0 0,-4 0 0,3 0 0,-1 0 0,0 0 0,2 0 0,-5 0 0,3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03:21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16383,'72'0'0,"-6"0"0,-27 0 0,-2 0 0,-2 0 0,2 0 0,3 0 0,3 0 0,0 0 0,1 0 0,1 2 0,2 1 0,1-1 0,0 2 0,-4-2 0,-5 1 0,-10 1 0,-10-2 0,-5 0 0,1-1 0,-1-1 0,3 0 0,1 0 0,9 0 0,-7 0 0,14 0 0,-10 0 0,6 0 0,-3 1 0,-7 1 0,-3 0 0,-5 0 0,7-2 0,-3 0 0,7 0 0,-5 0 0,-4 0 0,3 0 0,-1 0 0,0 0 0,2 0 0,-5 0 0,3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yield : </a:t>
            </a:r>
            <a:r>
              <a:rPr kumimoji="1" lang="ko-KR" altLang="en-US" dirty="0"/>
              <a:t>결과값을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나눠 제공</a:t>
            </a:r>
            <a:endParaRPr kumimoji="1" lang="en-US" altLang="ko-KR" dirty="0"/>
          </a:p>
          <a:p>
            <a:r>
              <a:rPr kumimoji="1" lang="en-US" altLang="ko-Kore-KR" dirty="0"/>
              <a:t>Controlled Z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6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Ck </a:t>
            </a:r>
            <a:r>
              <a:rPr kumimoji="1" lang="ko-KR" altLang="en-US" dirty="0"/>
              <a:t>다르게 셈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4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Reversed,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n-1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27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HA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아랫자리에서 발생한 캐리 고려 </a:t>
            </a:r>
            <a:r>
              <a:rPr kumimoji="1" lang="ko-KR" altLang="en-US" dirty="0" err="1"/>
              <a:t>안해줘서</a:t>
            </a:r>
            <a:r>
              <a:rPr kumimoji="1" lang="ko-KR" altLang="en-US" dirty="0"/>
              <a:t> 이를 </a:t>
            </a:r>
            <a:r>
              <a:rPr kumimoji="1" lang="ko-KR" altLang="en-US" dirty="0" err="1"/>
              <a:t>고려한게</a:t>
            </a:r>
            <a:r>
              <a:rPr kumimoji="1" lang="ko-KR" altLang="en-US" dirty="0"/>
              <a:t> </a:t>
            </a:r>
            <a:r>
              <a:rPr kumimoji="1" lang="en-US" altLang="ko-KR" dirty="0"/>
              <a:t>FA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생성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전달</a:t>
            </a:r>
            <a:endParaRPr kumimoji="1" lang="en-US" altLang="ko-KR" dirty="0"/>
          </a:p>
          <a:p>
            <a:r>
              <a:rPr kumimoji="1" lang="en-US" altLang="ko-KR" dirty="0"/>
              <a:t>P : </a:t>
            </a:r>
            <a:r>
              <a:rPr kumimoji="1" lang="ko-KR" altLang="en-US" dirty="0"/>
              <a:t>아래에서 올라오면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될 가능성이 있는지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7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생성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전달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6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켓</a:t>
            </a:r>
            <a:endParaRPr kumimoji="1" lang="en-US" altLang="ko-Kore-KR" dirty="0"/>
          </a:p>
          <a:p>
            <a:r>
              <a:rPr kumimoji="1" lang="ko-Kore-KR" altLang="en-US" dirty="0"/>
              <a:t>프사이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2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블럭을</a:t>
            </a:r>
            <a:r>
              <a:rPr kumimoji="1" lang="ko-KR" altLang="en-US" dirty="0"/>
              <a:t> 붙이고 불필요한 값 떼어버린 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한 </a:t>
            </a:r>
            <a:r>
              <a:rPr kumimoji="1" lang="ko-KR" altLang="en-US" dirty="0" err="1"/>
              <a:t>블럭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T-count, T-depth</a:t>
            </a:r>
          </a:p>
          <a:p>
            <a:r>
              <a:rPr kumimoji="1" lang="en-US" altLang="ko-Kore-KR" dirty="0"/>
              <a:t>Compute / </a:t>
            </a:r>
            <a:r>
              <a:rPr kumimoji="1" lang="en-US" altLang="ko-Kore-KR" dirty="0" err="1"/>
              <a:t>uncompute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쌍으로 나타나는 </a:t>
            </a:r>
            <a:r>
              <a:rPr kumimoji="1" lang="en-US" altLang="ko-KR" dirty="0" err="1"/>
              <a:t>toffoli</a:t>
            </a:r>
            <a:r>
              <a:rPr kumimoji="1" lang="ko-KR" altLang="en-US" dirty="0"/>
              <a:t> 게이트라는 조건이 있음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|0&gt;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2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경배님이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도와주심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kAv20lNAM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3" Type="http://schemas.openxmlformats.org/officeDocument/2006/relationships/image" Target="../media/image28.png"/><Relationship Id="rId21" Type="http://schemas.openxmlformats.org/officeDocument/2006/relationships/customXml" Target="../ink/ink12.xml"/><Relationship Id="rId7" Type="http://schemas.openxmlformats.org/officeDocument/2006/relationships/image" Target="../media/image35.png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9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24" Type="http://schemas.openxmlformats.org/officeDocument/2006/relationships/image" Target="../media/image40.png"/><Relationship Id="rId5" Type="http://schemas.openxmlformats.org/officeDocument/2006/relationships/image" Target="../media/image33.png"/><Relationship Id="rId15" Type="http://schemas.openxmlformats.org/officeDocument/2006/relationships/customXml" Target="../ink/ink8.xml"/><Relationship Id="rId23" Type="http://schemas.openxmlformats.org/officeDocument/2006/relationships/customXml" Target="../ink/ink13.xml"/><Relationship Id="rId10" Type="http://schemas.openxmlformats.org/officeDocument/2006/relationships/customXml" Target="../ink/ink3.xml"/><Relationship Id="rId19" Type="http://schemas.openxmlformats.org/officeDocument/2006/relationships/customXml" Target="../ink/ink11.xml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7.xml"/><Relationship Id="rId2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 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기초 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Gidney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Adder</a:t>
            </a:r>
            <a:endParaRPr kumimoji="1" lang="ko-KR" altLang="en-US" sz="44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706263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 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https://youtu.be/CkAv20lNAMc</a:t>
            </a:r>
            <a:endParaRPr kumimoji="1" lang="en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Cirq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7797FD-7D03-CD56-0DC8-D14A4E145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" y="1460306"/>
            <a:ext cx="4644890" cy="2771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7E8B03-74A2-8755-7A04-5C217DF59F0D}"/>
              </a:ext>
            </a:extLst>
          </p:cNvPr>
          <p:cNvGrpSpPr/>
          <p:nvPr/>
        </p:nvGrpSpPr>
        <p:grpSpPr>
          <a:xfrm>
            <a:off x="5749429" y="348108"/>
            <a:ext cx="5740400" cy="4318000"/>
            <a:chOff x="5800188" y="1790218"/>
            <a:chExt cx="5740400" cy="4318000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C5537FB-A7FF-5AB7-93FE-FFDCE2F78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188" y="1790218"/>
              <a:ext cx="5740400" cy="4318000"/>
            </a:xfrm>
            <a:prstGeom prst="rect">
              <a:avLst/>
            </a:prstGeom>
          </p:spPr>
        </p:pic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565C6A88-5912-2606-E345-87AD623D5FE2}"/>
                </a:ext>
              </a:extLst>
            </p:cNvPr>
            <p:cNvSpPr/>
            <p:nvPr/>
          </p:nvSpPr>
          <p:spPr>
            <a:xfrm>
              <a:off x="6808572" y="3212757"/>
              <a:ext cx="4645516" cy="228601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B59B707-12C0-F6CC-3C24-A409844D0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" t="4218" r="2293" b="4127"/>
          <a:stretch/>
        </p:blipFill>
        <p:spPr>
          <a:xfrm>
            <a:off x="304183" y="4815833"/>
            <a:ext cx="5253681" cy="15644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B49C64-D0AA-6CAA-D541-11B0E9536E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55" r="10943"/>
          <a:stretch/>
        </p:blipFill>
        <p:spPr>
          <a:xfrm>
            <a:off x="5992789" y="4787652"/>
            <a:ext cx="5253681" cy="1620786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91BA441-9A83-3914-A290-0D5855E76E37}"/>
              </a:ext>
            </a:extLst>
          </p:cNvPr>
          <p:cNvSpPr/>
          <p:nvPr/>
        </p:nvSpPr>
        <p:spPr>
          <a:xfrm>
            <a:off x="3249174" y="1513910"/>
            <a:ext cx="549103" cy="129962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1C5DA98-DE9C-0477-5F2A-C8CFC6C15257}"/>
              </a:ext>
            </a:extLst>
          </p:cNvPr>
          <p:cNvSpPr/>
          <p:nvPr/>
        </p:nvSpPr>
        <p:spPr>
          <a:xfrm>
            <a:off x="2401826" y="4829900"/>
            <a:ext cx="875484" cy="980057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C501F8F-023E-599C-846C-15EAD307BCB6}"/>
              </a:ext>
            </a:extLst>
          </p:cNvPr>
          <p:cNvSpPr/>
          <p:nvPr/>
        </p:nvSpPr>
        <p:spPr>
          <a:xfrm>
            <a:off x="8426548" y="4806469"/>
            <a:ext cx="422030" cy="980057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8C365-B234-B0EB-DCE0-05573EF1A182}"/>
              </a:ext>
            </a:extLst>
          </p:cNvPr>
          <p:cNvSpPr txBox="1"/>
          <p:nvPr/>
        </p:nvSpPr>
        <p:spPr>
          <a:xfrm>
            <a:off x="1453562" y="6465587"/>
            <a:ext cx="928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자동으로 </a:t>
            </a:r>
            <a:r>
              <a:rPr lang="en-US" altLang="ko-KR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depth</a:t>
            </a:r>
            <a:r>
              <a:rPr lang="ko-KR" altLang="en-US" b="1" dirty="0" err="1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</a:t>
            </a:r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줄여주는 기능의 역효과로</a:t>
            </a:r>
            <a:r>
              <a:rPr lang="en-US" altLang="ko-KR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,</a:t>
            </a:r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en-US" altLang="ko-KR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Moment </a:t>
            </a:r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연산을 </a:t>
            </a:r>
            <a:r>
              <a:rPr lang="ko-KR" altLang="en-US" b="1" dirty="0" err="1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안썼을</a:t>
            </a:r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경우 </a:t>
            </a:r>
            <a:r>
              <a:rPr lang="en-US" altLang="ko-KR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T-depth</a:t>
            </a:r>
            <a:r>
              <a:rPr lang="ko-KR" altLang="en-US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가 늘어남</a:t>
            </a:r>
            <a:endParaRPr lang="ko-Kore-KR" altLang="en-US" b="1" dirty="0">
              <a:solidFill>
                <a:srgbClr val="2E75B6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1FCC068-35A4-B41E-5F7A-EA0945A94144}"/>
              </a:ext>
            </a:extLst>
          </p:cNvPr>
          <p:cNvSpPr/>
          <p:nvPr/>
        </p:nvSpPr>
        <p:spPr>
          <a:xfrm>
            <a:off x="6787638" y="4268611"/>
            <a:ext cx="4199229" cy="22860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76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Cirq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0F55D-D7BE-9240-AB31-BC6440DD9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1"/>
          <a:stretch/>
        </p:blipFill>
        <p:spPr>
          <a:xfrm rot="5400000">
            <a:off x="1477395" y="86221"/>
            <a:ext cx="3496384" cy="5880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015E0-7662-3F1D-6E5C-1CA4AB4A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0" y="4876520"/>
            <a:ext cx="4290646" cy="1040752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060B435-842C-EB52-CD6C-2AE79527E5F2}"/>
              </a:ext>
            </a:extLst>
          </p:cNvPr>
          <p:cNvSpPr/>
          <p:nvPr/>
        </p:nvSpPr>
        <p:spPr>
          <a:xfrm>
            <a:off x="661182" y="4860109"/>
            <a:ext cx="1195754" cy="104075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C22F077-9AF0-AB5E-6503-7F8C0EEAF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82" y="1278306"/>
            <a:ext cx="7772400" cy="399790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3658A5-F36C-3513-59F4-2AD809D8C210}"/>
              </a:ext>
            </a:extLst>
          </p:cNvPr>
          <p:cNvGrpSpPr/>
          <p:nvPr/>
        </p:nvGrpSpPr>
        <p:grpSpPr>
          <a:xfrm>
            <a:off x="5344656" y="3561352"/>
            <a:ext cx="6537620" cy="1111468"/>
            <a:chOff x="4985286" y="3586334"/>
            <a:chExt cx="6537620" cy="1111468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05C3A72F-5BB6-8E18-BEB2-734E6D967DB6}"/>
                </a:ext>
              </a:extLst>
            </p:cNvPr>
            <p:cNvSpPr/>
            <p:nvPr/>
          </p:nvSpPr>
          <p:spPr>
            <a:xfrm>
              <a:off x="4985286" y="3935234"/>
              <a:ext cx="6537620" cy="762568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259341-6274-47BA-243F-3FD200B22A6A}"/>
                </a:ext>
              </a:extLst>
            </p:cNvPr>
            <p:cNvSpPr txBox="1"/>
            <p:nvPr/>
          </p:nvSpPr>
          <p:spPr>
            <a:xfrm>
              <a:off x="5081010" y="3586334"/>
              <a:ext cx="15730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building-block </a:t>
              </a:r>
              <a:endParaRPr lang="ko-Kore-KR" altLang="en-US" sz="1600" b="1" dirty="0">
                <a:solidFill>
                  <a:schemeClr val="accent4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FD41989-136C-0E3A-41AF-B3C614177B3E}"/>
              </a:ext>
            </a:extLst>
          </p:cNvPr>
          <p:cNvCxnSpPr/>
          <p:nvPr/>
        </p:nvCxnSpPr>
        <p:spPr>
          <a:xfrm>
            <a:off x="3331780" y="1414614"/>
            <a:ext cx="0" cy="325820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F59152-3116-1A9B-5AC2-F73D4D5F697B}"/>
              </a:ext>
            </a:extLst>
          </p:cNvPr>
          <p:cNvSpPr txBox="1"/>
          <p:nvPr/>
        </p:nvSpPr>
        <p:spPr>
          <a:xfrm>
            <a:off x="2892919" y="1126814"/>
            <a:ext cx="90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여기까지 </a:t>
            </a:r>
            <a:endParaRPr lang="ko-Kore-KR" altLang="en-US" sz="16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7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Cirq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0F55D-D7BE-9240-AB31-BC6440DD9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1"/>
          <a:stretch/>
        </p:blipFill>
        <p:spPr>
          <a:xfrm rot="5400000">
            <a:off x="6905049" y="42329"/>
            <a:ext cx="3496384" cy="5880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015E0-7662-3F1D-6E5C-1CA4AB4A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78" y="4995302"/>
            <a:ext cx="4290646" cy="1040752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060B435-842C-EB52-CD6C-2AE79527E5F2}"/>
              </a:ext>
            </a:extLst>
          </p:cNvPr>
          <p:cNvSpPr/>
          <p:nvPr/>
        </p:nvSpPr>
        <p:spPr>
          <a:xfrm>
            <a:off x="9420753" y="5031892"/>
            <a:ext cx="685774" cy="100416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FD41989-136C-0E3A-41AF-B3C614177B3E}"/>
              </a:ext>
            </a:extLst>
          </p:cNvPr>
          <p:cNvCxnSpPr/>
          <p:nvPr/>
        </p:nvCxnSpPr>
        <p:spPr>
          <a:xfrm>
            <a:off x="8759434" y="1370722"/>
            <a:ext cx="0" cy="325820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F59152-3116-1A9B-5AC2-F73D4D5F697B}"/>
              </a:ext>
            </a:extLst>
          </p:cNvPr>
          <p:cNvSpPr txBox="1"/>
          <p:nvPr/>
        </p:nvSpPr>
        <p:spPr>
          <a:xfrm>
            <a:off x="8320573" y="1082922"/>
            <a:ext cx="90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여기부터 </a:t>
            </a:r>
            <a:endParaRPr lang="ko-Kore-KR" altLang="en-US" sz="16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B4A81F-9A7F-56D4-4C61-AE1BCC5E4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5"/>
          <a:stretch/>
        </p:blipFill>
        <p:spPr>
          <a:xfrm>
            <a:off x="444319" y="1276398"/>
            <a:ext cx="7696200" cy="264589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3658A5-F36C-3513-59F4-2AD809D8C210}"/>
              </a:ext>
            </a:extLst>
          </p:cNvPr>
          <p:cNvGrpSpPr/>
          <p:nvPr/>
        </p:nvGrpSpPr>
        <p:grpSpPr>
          <a:xfrm>
            <a:off x="1296994" y="2135093"/>
            <a:ext cx="6764164" cy="1185216"/>
            <a:chOff x="4997318" y="3586334"/>
            <a:chExt cx="6764164" cy="1185216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05C3A72F-5BB6-8E18-BEB2-734E6D967DB6}"/>
                </a:ext>
              </a:extLst>
            </p:cNvPr>
            <p:cNvSpPr/>
            <p:nvPr/>
          </p:nvSpPr>
          <p:spPr>
            <a:xfrm>
              <a:off x="4997318" y="3923201"/>
              <a:ext cx="6764164" cy="848349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259341-6274-47BA-243F-3FD200B22A6A}"/>
                </a:ext>
              </a:extLst>
            </p:cNvPr>
            <p:cNvSpPr txBox="1"/>
            <p:nvPr/>
          </p:nvSpPr>
          <p:spPr>
            <a:xfrm>
              <a:off x="5081010" y="3586334"/>
              <a:ext cx="15730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building-block </a:t>
              </a:r>
              <a:endParaRPr lang="ko-Kore-KR" altLang="en-US" sz="1600" b="1" dirty="0">
                <a:solidFill>
                  <a:schemeClr val="accent4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13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Demo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b="1" dirty="0">
                <a:solidFill>
                  <a:srgbClr val="002060"/>
                </a:solidFill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Adder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Quantum Gate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Gidney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Cirq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Demo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종류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(1-bit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Half Adder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두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1-bit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입력의 합을 출력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Carry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고려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X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 = sum // A, B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XOR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 = carry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//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A, B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AND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LSB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에서만 사용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Full Adder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Half Adder + Carry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고려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S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𝐵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</m:oMath>
                </a14:m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𝑜𝑢𝑡</m:t>
                        </m:r>
                      </m:sub>
                    </m:sSub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A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∙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𝐵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+(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𝑖𝑛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𝐵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))</m:t>
                    </m:r>
                  </m:oMath>
                </a14:m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모든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bit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대해 사용 가능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  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이전 값의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Carry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대한 계산 가능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7FE0CA5-2C46-3357-AEE2-2BFC4369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25" y="1417817"/>
            <a:ext cx="32575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3A27C9-6920-3CDE-CAC2-FC0B84B62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/>
          <a:stretch/>
        </p:blipFill>
        <p:spPr bwMode="auto">
          <a:xfrm>
            <a:off x="4396753" y="1261791"/>
            <a:ext cx="3257550" cy="19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047FE7-5200-D029-6BAC-AB8AA27EA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2"/>
          <a:stretch/>
        </p:blipFill>
        <p:spPr bwMode="auto">
          <a:xfrm>
            <a:off x="4454064" y="3892613"/>
            <a:ext cx="3124074" cy="265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42F816-4316-B38A-D4D0-15E52D02D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7"/>
          <a:stretch/>
        </p:blipFill>
        <p:spPr bwMode="auto">
          <a:xfrm>
            <a:off x="7654303" y="4374086"/>
            <a:ext cx="4393903" cy="169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종류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(multi-bit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Ripple Carry Adder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Full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병렬로 연결하여 구성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간단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Carry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기다려야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하므로 약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O(n)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딜레이 존재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Carry-lookahead Adder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Carry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미리 계산하여 지연 시간을 줄임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9C900-2022-AA1B-56C3-53273518D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6"/>
          <a:stretch/>
        </p:blipFill>
        <p:spPr bwMode="auto">
          <a:xfrm>
            <a:off x="6633882" y="1139779"/>
            <a:ext cx="5372940" cy="17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75932F-000D-E075-2F6E-914251066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81" y="3658846"/>
            <a:ext cx="2096435" cy="704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80AF25-207C-DF99-0F23-23EC97771FCF}"/>
              </a:ext>
            </a:extLst>
          </p:cNvPr>
          <p:cNvSpPr txBox="1"/>
          <p:nvPr/>
        </p:nvSpPr>
        <p:spPr>
          <a:xfrm>
            <a:off x="1082869" y="4396666"/>
            <a:ext cx="5101653" cy="619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G(generate) :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하위 </a:t>
            </a:r>
            <a:r>
              <a:rPr kumimoji="1" lang="en-US" altLang="ko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bit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연산에 관계없이 </a:t>
            </a:r>
            <a:r>
              <a:rPr kumimoji="1" lang="en-US" altLang="ko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Carry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값이 반드시 생성되는지 여부 확인</a:t>
            </a:r>
            <a:endParaRPr kumimoji="1" lang="en-US" altLang="ko-KR" sz="1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P(propagate) : 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추가적으로 </a:t>
            </a:r>
            <a:r>
              <a:rPr kumimoji="1" lang="en-US" altLang="ko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Carry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발생할 가능성 확인</a:t>
            </a:r>
            <a:r>
              <a:rPr kumimoji="1" lang="en-US" altLang="ko-Kore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endParaRPr kumimoji="1" lang="ko-Kore-KR" altLang="en-US" sz="1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A1BFD-9CD4-E145-09AF-EFF27320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54" y="5121179"/>
            <a:ext cx="2502647" cy="7490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FC70F5-A2C4-D79D-1C03-9AECB497E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82" y="5115230"/>
            <a:ext cx="2227404" cy="3848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A4AD4D-8BAE-454F-BC47-D343DDDFE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77" y="5470973"/>
            <a:ext cx="3461079" cy="404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770E8D-77E8-B9A7-78ED-E3716D4195EC}"/>
              </a:ext>
            </a:extLst>
          </p:cNvPr>
          <p:cNvSpPr txBox="1"/>
          <p:nvPr/>
        </p:nvSpPr>
        <p:spPr>
          <a:xfrm>
            <a:off x="1082869" y="5856664"/>
            <a:ext cx="572510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이전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자리의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Carry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계산되기를 </a:t>
            </a:r>
            <a:r>
              <a:rPr kumimoji="1" lang="ko-KR" altLang="en-US" sz="1600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기다리지 않고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빠르게 처리할 수 있음</a:t>
            </a:r>
            <a:endParaRPr kumimoji="1" lang="ko-Kore-KR" altLang="en-US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060" name="Picture 12" descr="Carry Lookahead Adder in VHDL and Verilog with Full-Adders">
            <a:extLst>
              <a:ext uri="{FF2B5EF4-FFF2-40B4-BE49-F238E27FC236}">
                <a16:creationId xmlns:a16="http://schemas.microsoft.com/office/drawing/2014/main" id="{BF150683-4B61-61DF-51B6-A50EC3DB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63" y="3066344"/>
            <a:ext cx="4864369" cy="26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4D70E9-8015-11FD-D7B8-4FE18C623143}"/>
              </a:ext>
            </a:extLst>
          </p:cNvPr>
          <p:cNvSpPr txBox="1"/>
          <p:nvPr/>
        </p:nvSpPr>
        <p:spPr>
          <a:xfrm>
            <a:off x="3145345" y="3540584"/>
            <a:ext cx="2456558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//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ore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A, B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모두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일 때만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//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0,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이나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1, 0</a:t>
            </a:r>
            <a:r>
              <a:rPr kumimoji="1"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일 때만 </a:t>
            </a:r>
            <a:r>
              <a:rPr kumimoji="1"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endParaRPr kumimoji="1" lang="ko-Kore-KR" altLang="en-US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4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종류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(multi-bit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Adder)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Carry-save Adder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입력된 수의 각각의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중간 결과는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RCA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거쳐 최종 결과는 얻는 방식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피연산자가 여러 개일 때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병렬성을 이용해서 계산 성능을 크게 향상시킬 수 있음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곱셈기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설계 시 핵심이 되는 가산기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pic>
        <p:nvPicPr>
          <p:cNvPr id="2058" name="Picture 10" descr="Carry Save Adder VHDL Code">
            <a:extLst>
              <a:ext uri="{FF2B5EF4-FFF2-40B4-BE49-F238E27FC236}">
                <a16:creationId xmlns:a16="http://schemas.microsoft.com/office/drawing/2014/main" id="{C2C8894A-6FAC-5CCF-7694-A550465E1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2"/>
          <a:stretch/>
        </p:blipFill>
        <p:spPr bwMode="auto">
          <a:xfrm>
            <a:off x="3028157" y="2864161"/>
            <a:ext cx="6135686" cy="33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Gate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DCEB4-14E9-2AF5-B36C-79D98510BBC9}"/>
                  </a:ext>
                </a:extLst>
              </p:cNvPr>
              <p:cNvSpPr txBox="1"/>
              <p:nvPr/>
            </p:nvSpPr>
            <p:spPr>
              <a:xfrm>
                <a:off x="1020218" y="1867008"/>
                <a:ext cx="2475925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1800" i="1">
                                <a:latin typeface="Cambria Math" panose="02040503050406030204" pitchFamily="18" charset="0"/>
                                <a:ea typeface="NanumSquare_ac Bold" panose="020B0600000101010101" pitchFamily="34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sz="1800" i="1">
                                  <a:latin typeface="Cambria Math" panose="02040503050406030204" pitchFamily="18" charset="0"/>
                                  <a:ea typeface="NanumSquare_ac Bold" panose="020B0600000101010101" pitchFamily="34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sz="1800" i="1">
                                  <a:latin typeface="Cambria Math" panose="02040503050406030204" pitchFamily="18" charset="0"/>
                                  <a:ea typeface="NanumSquare_ac Bold" panose="020B0600000101010101" pitchFamily="34" charset="-127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|0</m:t>
                        </m:r>
                      </m:e>
                    </m:d>
                  </m:oMath>
                </a14:m>
                <a:r>
                  <a:rPr lang="en-US" altLang="ko-Kore-KR" dirty="0"/>
                  <a:t>	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NanumSquare_ac Bold" panose="020B0600000101010101" pitchFamily="34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NanumSquare_ac Bold" panose="020B0600000101010101" pitchFamily="34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NanumSquare_ac Bold" panose="020B0600000101010101" pitchFamily="34" charset="-127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1</m:t>
                        </m:r>
                      </m:e>
                    </m:d>
                  </m:oMath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7DCEB4-14E9-2AF5-B36C-79D98510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8" y="1867008"/>
                <a:ext cx="2475925" cy="554254"/>
              </a:xfrm>
              <a:prstGeom prst="rect">
                <a:avLst/>
              </a:prstGeom>
              <a:blipFill>
                <a:blip r:embed="rId3"/>
                <a:stretch>
                  <a:fillRect t="-57778" r="-7143" b="-9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FCEA1A-9A86-A468-7EEB-C1DA8F635D2E}"/>
              </a:ext>
            </a:extLst>
          </p:cNvPr>
          <p:cNvGrpSpPr/>
          <p:nvPr/>
        </p:nvGrpSpPr>
        <p:grpSpPr>
          <a:xfrm>
            <a:off x="542793" y="3927117"/>
            <a:ext cx="3111500" cy="2776885"/>
            <a:chOff x="447904" y="3032243"/>
            <a:chExt cx="3111500" cy="27768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A03F2E-AD2F-D820-23D8-C11DFA38E236}"/>
                </a:ext>
              </a:extLst>
            </p:cNvPr>
            <p:cNvGrpSpPr/>
            <p:nvPr/>
          </p:nvGrpSpPr>
          <p:grpSpPr>
            <a:xfrm>
              <a:off x="447904" y="3032243"/>
              <a:ext cx="3111500" cy="2255716"/>
              <a:chOff x="447904" y="2762424"/>
              <a:chExt cx="3111500" cy="2255716"/>
            </a:xfrm>
          </p:grpSpPr>
          <p:pic>
            <p:nvPicPr>
              <p:cNvPr id="5121" name="Picture 1" descr="page6image20509072">
                <a:extLst>
                  <a:ext uri="{FF2B5EF4-FFF2-40B4-BE49-F238E27FC236}">
                    <a16:creationId xmlns:a16="http://schemas.microsoft.com/office/drawing/2014/main" id="{120F0A4C-1FF5-64AA-73BD-DF05F2C009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904" y="3176640"/>
                <a:ext cx="3111500" cy="184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20D47-B9F7-047F-122C-5176489AE84F}"/>
                  </a:ext>
                </a:extLst>
              </p:cNvPr>
              <p:cNvSpPr txBox="1"/>
              <p:nvPr/>
            </p:nvSpPr>
            <p:spPr>
              <a:xfrm>
                <a:off x="1008060" y="2762424"/>
                <a:ext cx="19911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16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H (Hadamard) gate</a:t>
                </a:r>
                <a:endParaRPr lang="ko-Kore-KR" altLang="en-US" sz="16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DA776-75B4-D27A-FEEA-0B3CD4E49A81}"/>
                </a:ext>
              </a:extLst>
            </p:cNvPr>
            <p:cNvSpPr txBox="1"/>
            <p:nvPr/>
          </p:nvSpPr>
          <p:spPr>
            <a:xfrm>
              <a:off x="851905" y="5470574"/>
              <a:ext cx="2303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sz="16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Qubit</a:t>
              </a:r>
              <a:r>
                <a:rPr kumimoji="1" lang="ko-KR" altLang="en-US" sz="16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을 중첩 상태로 만듦</a:t>
              </a:r>
              <a:endParaRPr lang="ko-Kore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D5B1D1-5A30-F20C-97FD-3A177048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96" y="1625158"/>
            <a:ext cx="2482758" cy="10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8AEDA9-B209-A20A-005D-A59DF55558C3}"/>
              </a:ext>
            </a:extLst>
          </p:cNvPr>
          <p:cNvSpPr txBox="1"/>
          <p:nvPr/>
        </p:nvSpPr>
        <p:spPr>
          <a:xfrm>
            <a:off x="8981794" y="1238472"/>
            <a:ext cx="1784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Classical control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2970F-13FA-880A-09A8-6E2B1BD0828D}"/>
                  </a:ext>
                </a:extLst>
              </p:cNvPr>
              <p:cNvSpPr txBox="1"/>
              <p:nvPr/>
            </p:nvSpPr>
            <p:spPr>
              <a:xfrm>
                <a:off x="8306247" y="2692593"/>
                <a:ext cx="3275236" cy="79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Classical logic</a:t>
                </a:r>
                <a:r>
                  <a:rPr kumimoji="1" lang="ko-KR" altLang="en-US" sz="16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으로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gate</a:t>
                </a:r>
                <a:r>
                  <a:rPr kumimoji="1" lang="ko-KR" altLang="en-US" sz="16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를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control</a:t>
                </a:r>
                <a:endParaRPr kumimoji="1"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U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gate 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적용</a:t>
                </a:r>
                <a:endParaRPr kumimoji="1" lang="en-US" altLang="ko-KR" sz="16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2970F-13FA-880A-09A8-6E2B1BD0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47" y="2692593"/>
                <a:ext cx="3275236" cy="793230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231B9C1-412A-8A54-5D3A-93C64CFFC65D}"/>
              </a:ext>
            </a:extLst>
          </p:cNvPr>
          <p:cNvSpPr txBox="1"/>
          <p:nvPr/>
        </p:nvSpPr>
        <p:spPr>
          <a:xfrm>
            <a:off x="620563" y="1152525"/>
            <a:ext cx="3275236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Dirac notation (Bra-</a:t>
            </a:r>
            <a:r>
              <a:rPr kumimoji="1" lang="en-US" altLang="ko-KR" sz="16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Ket</a:t>
            </a:r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notation)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E01D37A-4469-22FF-226F-7CAA6A24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226" y="4464861"/>
            <a:ext cx="1565914" cy="13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52029C-A184-839B-5BD7-8144C89B6DB0}"/>
              </a:ext>
            </a:extLst>
          </p:cNvPr>
          <p:cNvSpPr txBox="1"/>
          <p:nvPr/>
        </p:nvSpPr>
        <p:spPr>
          <a:xfrm>
            <a:off x="8924407" y="3924334"/>
            <a:ext cx="2151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Toffoli (CCNOT) gate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D82C3E-7783-04A2-F81D-104931654FC3}"/>
                  </a:ext>
                </a:extLst>
              </p:cNvPr>
              <p:cNvSpPr txBox="1"/>
              <p:nvPr/>
            </p:nvSpPr>
            <p:spPr>
              <a:xfrm>
                <a:off x="7955253" y="5874747"/>
                <a:ext cx="4236747" cy="793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a=1, b=1 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c</a:t>
                </a:r>
                <a:r>
                  <a:rPr kumimoji="1" lang="ko-Kore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에 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X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(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NOT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) 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연산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ko-Kore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적용</a:t>
                </a:r>
                <a:endParaRPr kumimoji="1" lang="en-US" altLang="ko-Kore-KR" sz="16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Ex) a=1, b=1, c=0  c=1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((a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∙</m:t>
                    </m:r>
                  </m:oMath>
                </a14:m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b)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⊕</m:t>
                    </m:r>
                  </m:oMath>
                </a14:m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c</a:t>
                </a:r>
                <a:r>
                  <a:rPr kumimoji="1" lang="ko-KR" altLang="en-US" sz="1600" dirty="0" err="1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를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c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에 저장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)</a:t>
                </a:r>
                <a:endParaRPr lang="ko-Kore-KR" altLang="en-US" sz="16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D82C3E-7783-04A2-F81D-10493165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53" y="5874747"/>
                <a:ext cx="4236747" cy="793230"/>
              </a:xfrm>
              <a:prstGeom prst="rect">
                <a:avLst/>
              </a:prstGeom>
              <a:blipFill>
                <a:blip r:embed="rId8"/>
                <a:stretch>
                  <a:fillRect l="-597" r="-299" b="-6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FA7A59-2E87-BB11-28D7-5A390A8FDC10}"/>
              </a:ext>
            </a:extLst>
          </p:cNvPr>
          <p:cNvGrpSpPr/>
          <p:nvPr/>
        </p:nvGrpSpPr>
        <p:grpSpPr>
          <a:xfrm>
            <a:off x="3777961" y="3924334"/>
            <a:ext cx="4219266" cy="2743643"/>
            <a:chOff x="3681180" y="1213821"/>
            <a:chExt cx="4219266" cy="27436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10E82-3CB1-2303-22B2-E32FF84F53F2}"/>
                </a:ext>
              </a:extLst>
            </p:cNvPr>
            <p:cNvSpPr txBox="1"/>
            <p:nvPr/>
          </p:nvSpPr>
          <p:spPr>
            <a:xfrm>
              <a:off x="5119565" y="1213821"/>
              <a:ext cx="15419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sz="16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CNOT gate</a:t>
              </a:r>
              <a:endParaRPr lang="ko-Kore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62F45B3-91BF-B6B1-3C2D-470EC1710060}"/>
                    </a:ext>
                  </a:extLst>
                </p:cNvPr>
                <p:cNvSpPr txBox="1"/>
                <p:nvPr/>
              </p:nvSpPr>
              <p:spPr>
                <a:xfrm>
                  <a:off x="3681180" y="3164234"/>
                  <a:ext cx="4219266" cy="7932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ore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</a:rPr>
                    <a:t>a=1 </a:t>
                  </a:r>
                  <a:r>
                    <a:rPr kumimoji="1" lang="en-US" altLang="ko-Kore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 b</a:t>
                  </a:r>
                  <a:r>
                    <a:rPr kumimoji="1" lang="ko-Kore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에 </a:t>
                  </a:r>
                  <a:r>
                    <a:rPr kumimoji="1" lang="en-US" altLang="ko-Kore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X (NOT)</a:t>
                  </a:r>
                  <a:r>
                    <a:rPr kumimoji="1" lang="en-US" altLang="ko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 </a:t>
                  </a:r>
                  <a:r>
                    <a:rPr kumimoji="1" lang="ko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연산</a:t>
                  </a:r>
                  <a:r>
                    <a:rPr kumimoji="1" lang="en-US" altLang="ko-Kore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 </a:t>
                  </a:r>
                  <a:r>
                    <a:rPr kumimoji="1" lang="ko-Kore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적용</a:t>
                  </a:r>
                  <a:endPara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ore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Ex) a=1, b=1  b=0</a:t>
                  </a:r>
                  <a:r>
                    <a:rPr kumimoji="1" lang="ko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 </a:t>
                  </a:r>
                  <a:r>
                    <a:rPr kumimoji="1" lang="en-US" altLang="ko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(a</a:t>
                  </a:r>
                  <a14:m>
                    <m:oMath xmlns:m="http://schemas.openxmlformats.org/officeDocument/2006/math">
                      <m:r>
                        <a:rPr kumimoji="1"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⊕</m:t>
                      </m:r>
                    </m:oMath>
                  </a14:m>
                  <a:r>
                    <a:rPr kumimoji="1" lang="en-US" altLang="ko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b</a:t>
                  </a:r>
                  <a:r>
                    <a:rPr kumimoji="1" lang="ko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의 결과를 </a:t>
                  </a:r>
                  <a:r>
                    <a:rPr kumimoji="1" lang="en-US" altLang="ko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b</a:t>
                  </a:r>
                  <a:r>
                    <a:rPr kumimoji="1" lang="ko-KR" altLang="en-US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에 저장</a:t>
                  </a:r>
                  <a:r>
                    <a:rPr kumimoji="1" lang="en-US" altLang="ko-KR" sz="1600" dirty="0">
                      <a:latin typeface="NanumSquare_ac" panose="020B0600000101010101" pitchFamily="34" charset="-127"/>
                      <a:ea typeface="NanumSquare_ac" panose="020B0600000101010101" pitchFamily="34" charset="-127"/>
                      <a:sym typeface="Wingdings" pitchFamily="2" charset="2"/>
                    </a:rPr>
                    <a:t>)</a:t>
                  </a:r>
                  <a:endParaRPr lang="ko-Kore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62F45B3-91BF-B6B1-3C2D-470EC1710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80" y="3164234"/>
                  <a:ext cx="4219266" cy="793230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C118B60-87E6-3A0B-3FFE-FA9C87CFD5BE}"/>
                    </a:ext>
                  </a:extLst>
                </p:cNvPr>
                <p:cNvSpPr txBox="1"/>
                <p:nvPr/>
              </p:nvSpPr>
              <p:spPr>
                <a:xfrm>
                  <a:off x="4733112" y="1751452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C118B60-87E6-3A0B-3FFE-FA9C87CFD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112" y="1751452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5C5CE9-A84D-5852-7249-085A3DC37C95}"/>
                    </a:ext>
                  </a:extLst>
                </p:cNvPr>
                <p:cNvSpPr txBox="1"/>
                <p:nvPr/>
              </p:nvSpPr>
              <p:spPr>
                <a:xfrm>
                  <a:off x="4735003" y="2683645"/>
                  <a:ext cx="378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5C5CE9-A84D-5852-7249-085A3DC37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003" y="2683645"/>
                  <a:ext cx="3788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629F149-42CF-C5BF-729F-448967DB0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463" y="1851865"/>
              <a:ext cx="1541943" cy="1249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7EAE76AD-3832-7DF0-4D18-822478DF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4" y="1904757"/>
            <a:ext cx="1752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4D416E-0272-2538-1E53-D92A3F6BA1F1}"/>
              </a:ext>
            </a:extLst>
          </p:cNvPr>
          <p:cNvSpPr txBox="1"/>
          <p:nvPr/>
        </p:nvSpPr>
        <p:spPr>
          <a:xfrm>
            <a:off x="5152718" y="1237002"/>
            <a:ext cx="1541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X (NOT) gate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70D52-67FF-8F5B-F2B9-C5EE6B84E769}"/>
              </a:ext>
            </a:extLst>
          </p:cNvPr>
          <p:cNvSpPr txBox="1"/>
          <p:nvPr/>
        </p:nvSpPr>
        <p:spPr>
          <a:xfrm>
            <a:off x="4374158" y="2719587"/>
            <a:ext cx="3275236" cy="79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Input Qubit</a:t>
            </a:r>
            <a:r>
              <a:rPr kumimoji="1" lang="ko-Kore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상태를 반전시킴</a:t>
            </a:r>
            <a:endParaRPr kumimoji="1" lang="en-US" altLang="ko-Kore-KR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ore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Ex) 0 </a:t>
            </a:r>
            <a:r>
              <a:rPr kumimoji="1" lang="en-US" altLang="ko-Kore-KR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 1, 1 0 (NOT </a:t>
            </a:r>
            <a:r>
              <a:rPr kumimoji="1" lang="ko-Kore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연산과 동일</a:t>
            </a:r>
            <a:r>
              <a:rPr kumimoji="1" lang="en-US" altLang="ko-Kore-KR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</a:t>
            </a:r>
            <a:endParaRPr lang="ko-Kore-KR" altLang="en-US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DE62CA-A869-EF81-15C3-96B3534BFF39}"/>
                  </a:ext>
                </a:extLst>
              </p:cNvPr>
              <p:cNvSpPr txBox="1"/>
              <p:nvPr/>
            </p:nvSpPr>
            <p:spPr>
              <a:xfrm>
                <a:off x="8875143" y="4475131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DE62CA-A869-EF81-15C3-96B3534B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143" y="4475131"/>
                <a:ext cx="3826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263BE3-E2E3-C933-1BE0-C8DDFE555646}"/>
                  </a:ext>
                </a:extLst>
              </p:cNvPr>
              <p:cNvSpPr txBox="1"/>
              <p:nvPr/>
            </p:nvSpPr>
            <p:spPr>
              <a:xfrm>
                <a:off x="8877034" y="4804018"/>
                <a:ext cx="37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263BE3-E2E3-C933-1BE0-C8DDFE55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034" y="4804018"/>
                <a:ext cx="3788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7C9B38-3ED6-4074-E18D-5C5ED13F7360}"/>
                  </a:ext>
                </a:extLst>
              </p:cNvPr>
              <p:cNvSpPr txBox="1"/>
              <p:nvPr/>
            </p:nvSpPr>
            <p:spPr>
              <a:xfrm>
                <a:off x="8877034" y="5334330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7C9B38-3ED6-4074-E18D-5C5ED13F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034" y="5334330"/>
                <a:ext cx="36189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Gidney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Adder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79E64-D5A5-F198-346F-BDF58622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" y="1097622"/>
            <a:ext cx="5358925" cy="149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929A56-14ED-D555-177F-DB014BC80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26" y="2892459"/>
            <a:ext cx="5046112" cy="1224000"/>
          </a:xfrm>
          <a:prstGeom prst="rect">
            <a:avLst/>
          </a:prstGeom>
        </p:spPr>
      </p:pic>
      <p:pic>
        <p:nvPicPr>
          <p:cNvPr id="8" name="그림 7" descr="옷걸이이(가) 표시된 사진&#10;&#10;자동 생성된 설명">
            <a:extLst>
              <a:ext uri="{FF2B5EF4-FFF2-40B4-BE49-F238E27FC236}">
                <a16:creationId xmlns:a16="http://schemas.microsoft.com/office/drawing/2014/main" id="{3A434BFC-EA5A-3470-5A44-54AC20860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9" y="2769494"/>
            <a:ext cx="6513138" cy="3780743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F6F5BF-FBCE-D584-EE66-98D6F8CCCD92}"/>
              </a:ext>
            </a:extLst>
          </p:cNvPr>
          <p:cNvSpPr/>
          <p:nvPr/>
        </p:nvSpPr>
        <p:spPr>
          <a:xfrm>
            <a:off x="4623431" y="3245229"/>
            <a:ext cx="1199302" cy="1078474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F6D3DAF-BA1C-FCD5-D262-DB19A9E83FD1}"/>
              </a:ext>
            </a:extLst>
          </p:cNvPr>
          <p:cNvSpPr/>
          <p:nvPr/>
        </p:nvSpPr>
        <p:spPr>
          <a:xfrm>
            <a:off x="750207" y="3230559"/>
            <a:ext cx="734291" cy="1093144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FE46A-EE1E-E326-3D47-A4A7A974457D}"/>
              </a:ext>
            </a:extLst>
          </p:cNvPr>
          <p:cNvSpPr txBox="1"/>
          <p:nvPr/>
        </p:nvSpPr>
        <p:spPr>
          <a:xfrm>
            <a:off x="2295325" y="6376295"/>
            <a:ext cx="1530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5-bit</a:t>
            </a:r>
            <a:r>
              <a:rPr kumimoji="1"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Adder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16D6B51-E900-932A-82F8-1B32C5AD7E9C}"/>
              </a:ext>
            </a:extLst>
          </p:cNvPr>
          <p:cNvSpPr/>
          <p:nvPr/>
        </p:nvSpPr>
        <p:spPr>
          <a:xfrm>
            <a:off x="7283396" y="2940949"/>
            <a:ext cx="3652334" cy="117550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19703-39AC-8D20-3BB6-60E4570518C7}"/>
              </a:ext>
            </a:extLst>
          </p:cNvPr>
          <p:cNvSpPr txBox="1"/>
          <p:nvPr/>
        </p:nvSpPr>
        <p:spPr>
          <a:xfrm>
            <a:off x="7623996" y="4192500"/>
            <a:ext cx="2816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Adder circuit building-block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2A1A6-635A-1076-8A5F-04BAB5C824AE}"/>
              </a:ext>
            </a:extLst>
          </p:cNvPr>
          <p:cNvSpPr txBox="1"/>
          <p:nvPr/>
        </p:nvSpPr>
        <p:spPr>
          <a:xfrm>
            <a:off x="3528703" y="2165489"/>
            <a:ext cx="227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Ripple Carry Adder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F0907-5741-8528-73DF-CB9D5FD11B0A}"/>
              </a:ext>
            </a:extLst>
          </p:cNvPr>
          <p:cNvSpPr txBox="1"/>
          <p:nvPr/>
        </p:nvSpPr>
        <p:spPr>
          <a:xfrm>
            <a:off x="5872512" y="1011327"/>
            <a:ext cx="63194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T-gate</a:t>
            </a:r>
            <a:r>
              <a:rPr kumimoji="1"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구현에 비용이 많이 듦 </a:t>
            </a:r>
            <a:endParaRPr kumimoji="1" lang="en-US" altLang="ko-KR" sz="18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en-US" altLang="ko-KR" sz="18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T-count</a:t>
            </a:r>
            <a:r>
              <a:rPr kumimoji="1" lang="ko-KR" altLang="en-US" sz="18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와 </a:t>
            </a:r>
            <a:r>
              <a:rPr kumimoji="1" lang="en-US" altLang="ko-KR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T-depth</a:t>
            </a:r>
            <a:r>
              <a:rPr kumimoji="1" lang="ko-KR" altLang="en-US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를</a:t>
            </a:r>
            <a:r>
              <a:rPr kumimoji="1" lang="ko-KR" altLang="en-US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줄이는 것이 중요</a:t>
            </a:r>
            <a:endParaRPr kumimoji="1" lang="en-US" altLang="ko-KR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Toffoli-gate</a:t>
            </a:r>
            <a:r>
              <a:rPr kumimoji="1"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는 대표적으로 </a:t>
            </a:r>
            <a:r>
              <a:rPr kumimoji="1" lang="en-US" altLang="ko-KR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T-gate</a:t>
            </a:r>
            <a:r>
              <a:rPr kumimoji="1"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가 많이 사용됨</a:t>
            </a:r>
            <a:endParaRPr kumimoji="1" lang="en-US" altLang="ko-KR" sz="1800" b="1" dirty="0"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ko-KR" altLang="en-US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이 논문에서는 </a:t>
            </a:r>
            <a:r>
              <a:rPr kumimoji="1" lang="en-US" altLang="ko-KR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Toffoli</a:t>
            </a:r>
            <a:r>
              <a:rPr kumimoji="1" lang="ko-KR" altLang="en-US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를</a:t>
            </a:r>
            <a:r>
              <a:rPr kumimoji="1" lang="ko-KR" altLang="en-US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Temporary logical-AND</a:t>
            </a:r>
            <a:r>
              <a:rPr kumimoji="1" lang="ko-KR" altLang="en-US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로 대체</a:t>
            </a:r>
            <a:endParaRPr kumimoji="1" lang="en-US" altLang="ko-KR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en-US" altLang="ko-KR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T-count</a:t>
            </a:r>
            <a:r>
              <a:rPr kumimoji="1" lang="ko-KR" altLang="en-US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를</a:t>
            </a:r>
            <a:r>
              <a:rPr kumimoji="1" lang="ko-KR" altLang="en-US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절반으로 줄임 </a:t>
            </a:r>
            <a:r>
              <a:rPr kumimoji="1" lang="ko-KR" altLang="en-US" sz="12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*</a:t>
            </a:r>
            <a:r>
              <a:rPr kumimoji="1" lang="en-US" altLang="ko-Kore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Compute/</a:t>
            </a:r>
            <a:r>
              <a:rPr kumimoji="1" lang="en-US" altLang="ko-Kore-KR" sz="12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Uncompute</a:t>
            </a:r>
            <a:r>
              <a:rPr kumimoji="1" lang="en-US" altLang="ko-Kore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쌍으로 나타나는 </a:t>
            </a:r>
            <a:r>
              <a:rPr kumimoji="1" lang="en-US" altLang="ko-KR" sz="1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Toffoli-gate</a:t>
            </a:r>
            <a:endParaRPr kumimoji="1" lang="en-US" altLang="ko-KR" sz="18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5F33BC-9F26-EB47-7942-FB3BD84C496B}"/>
                  </a:ext>
                </a:extLst>
              </p14:cNvPr>
              <p14:cNvContentPartPr/>
              <p14:nvPr/>
            </p14:nvContentPartPr>
            <p14:xfrm>
              <a:off x="6067250" y="3154421"/>
              <a:ext cx="455760" cy="11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5F33BC-9F26-EB47-7942-FB3BD84C49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250" y="3049694"/>
                <a:ext cx="563400" cy="22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E47AFF8-916F-A2E4-16D7-E64864A26058}"/>
                  </a:ext>
                </a:extLst>
              </p14:cNvPr>
              <p14:cNvContentPartPr/>
              <p14:nvPr/>
            </p14:nvContentPartPr>
            <p14:xfrm>
              <a:off x="349730" y="3173861"/>
              <a:ext cx="3708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E47AFF8-916F-A2E4-16D7-E64864A260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49" y="3065861"/>
                <a:ext cx="14368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B32D4FB-608D-633C-245C-E0B7DFADB7CC}"/>
                  </a:ext>
                </a:extLst>
              </p14:cNvPr>
              <p14:cNvContentPartPr/>
              <p14:nvPr/>
            </p14:nvContentPartPr>
            <p14:xfrm>
              <a:off x="349730" y="3895151"/>
              <a:ext cx="37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B32D4FB-608D-633C-245C-E0B7DFADB7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49" y="3787151"/>
                <a:ext cx="14368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71B42E0-C5EE-D6C6-3120-0C1296E9FC1C}"/>
                  </a:ext>
                </a:extLst>
              </p14:cNvPr>
              <p14:cNvContentPartPr/>
              <p14:nvPr/>
            </p14:nvContentPartPr>
            <p14:xfrm>
              <a:off x="349730" y="4721428"/>
              <a:ext cx="370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71B42E0-C5EE-D6C6-3120-0C1296E9FC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49" y="4613428"/>
                <a:ext cx="14368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E8C6C2E-347E-7B53-76AA-F044D1BB8AD7}"/>
                  </a:ext>
                </a:extLst>
              </p14:cNvPr>
              <p14:cNvContentPartPr/>
              <p14:nvPr/>
            </p14:nvContentPartPr>
            <p14:xfrm>
              <a:off x="349730" y="5555842"/>
              <a:ext cx="3708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E8C6C2E-347E-7B53-76AA-F044D1BB8A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49" y="5447842"/>
                <a:ext cx="14368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E66A29C-3B43-A43B-6FA0-1016AE02333B}"/>
                  </a:ext>
                </a:extLst>
              </p14:cNvPr>
              <p14:cNvContentPartPr/>
              <p14:nvPr/>
            </p14:nvContentPartPr>
            <p14:xfrm>
              <a:off x="358843" y="6299678"/>
              <a:ext cx="3708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E66A29C-3B43-A43B-6FA0-1016AE0233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362" y="6191678"/>
                <a:ext cx="14368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6CC98A2-F252-B4EB-6F20-88F28ACC5BF4}"/>
                  </a:ext>
                </a:extLst>
              </p14:cNvPr>
              <p14:cNvContentPartPr/>
              <p14:nvPr/>
            </p14:nvContentPartPr>
            <p14:xfrm>
              <a:off x="6067250" y="3890701"/>
              <a:ext cx="455760" cy="11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6CC98A2-F252-B4EB-6F20-88F28ACC5B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250" y="3785974"/>
                <a:ext cx="563400" cy="22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3FD0C06-2DAA-B477-B8E6-765406F1561C}"/>
                  </a:ext>
                </a:extLst>
              </p14:cNvPr>
              <p14:cNvContentPartPr/>
              <p14:nvPr/>
            </p14:nvContentPartPr>
            <p14:xfrm>
              <a:off x="6067250" y="4729843"/>
              <a:ext cx="455760" cy="115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3FD0C06-2DAA-B477-B8E6-765406F156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250" y="4625116"/>
                <a:ext cx="563400" cy="22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D43DAF7-17C0-9EEB-3B44-293DC194A6AF}"/>
                  </a:ext>
                </a:extLst>
              </p14:cNvPr>
              <p14:cNvContentPartPr/>
              <p14:nvPr/>
            </p14:nvContentPartPr>
            <p14:xfrm>
              <a:off x="6067250" y="5550966"/>
              <a:ext cx="455760" cy="115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D43DAF7-17C0-9EEB-3B44-293DC194A6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250" y="5446239"/>
                <a:ext cx="563400" cy="22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47A5AB1-7C21-15B7-5C4A-3BD363F90BB1}"/>
                  </a:ext>
                </a:extLst>
              </p14:cNvPr>
              <p14:cNvContentPartPr/>
              <p14:nvPr/>
            </p14:nvContentPartPr>
            <p14:xfrm>
              <a:off x="6067250" y="6288158"/>
              <a:ext cx="455760" cy="1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47A5AB1-7C21-15B7-5C4A-3BD363F90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250" y="6183431"/>
                <a:ext cx="563400" cy="22062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BCB773F-98D1-D0B3-EC5E-2873FB90EC7C}"/>
              </a:ext>
            </a:extLst>
          </p:cNvPr>
          <p:cNvSpPr txBox="1"/>
          <p:nvPr/>
        </p:nvSpPr>
        <p:spPr>
          <a:xfrm>
            <a:off x="5903181" y="6407072"/>
            <a:ext cx="865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In-place</a:t>
            </a:r>
            <a:endParaRPr lang="ko-Kore-KR" altLang="en-US" sz="14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3E743-C553-29F8-36C3-D7FD96216487}"/>
              </a:ext>
            </a:extLst>
          </p:cNvPr>
          <p:cNvSpPr txBox="1"/>
          <p:nvPr/>
        </p:nvSpPr>
        <p:spPr>
          <a:xfrm>
            <a:off x="7283395" y="6480976"/>
            <a:ext cx="4221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Compute(</a:t>
            </a:r>
            <a:r>
              <a:rPr lang="ko-Kore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위</a:t>
            </a:r>
            <a:r>
              <a:rPr lang="en-US" altLang="ko-Kore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)/</a:t>
            </a:r>
            <a:r>
              <a:rPr lang="en-US" altLang="ko-Kore-KR" sz="16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Uncompute</a:t>
            </a:r>
            <a:r>
              <a:rPr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</a:t>
            </a:r>
            <a:r>
              <a:rPr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아래</a:t>
            </a:r>
            <a:r>
              <a:rPr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  <a:r>
              <a:rPr lang="en-US" altLang="ko-Kore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logical-AND </a:t>
            </a:r>
            <a:endParaRPr lang="ko-Kore-KR" altLang="en-US" sz="16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A1EEC80-6A89-4533-1C1D-79EF0C11C3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72" y="4468943"/>
            <a:ext cx="3438142" cy="205159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795CF2B-CE31-DA81-F706-B77C007EEE45}"/>
                  </a:ext>
                </a:extLst>
              </p14:cNvPr>
              <p14:cNvContentPartPr/>
              <p14:nvPr/>
            </p14:nvContentPartPr>
            <p14:xfrm>
              <a:off x="8538420" y="5328591"/>
              <a:ext cx="12924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795CF2B-CE31-DA81-F706-B77C007EEE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84420" y="5220591"/>
                <a:ext cx="236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D446AC25-61B8-5BBD-33E8-1ED851FA5B6C}"/>
                  </a:ext>
                </a:extLst>
              </p14:cNvPr>
              <p14:cNvContentPartPr/>
              <p14:nvPr/>
            </p14:nvContentPartPr>
            <p14:xfrm>
              <a:off x="9599810" y="4654376"/>
              <a:ext cx="193680" cy="693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D446AC25-61B8-5BBD-33E8-1ED851FA5B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6170" y="4546736"/>
                <a:ext cx="30132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B752CB3B-FD2A-0CAD-1FF6-0E9E5821F61E}"/>
                  </a:ext>
                </a:extLst>
              </p14:cNvPr>
              <p14:cNvContentPartPr/>
              <p14:nvPr/>
            </p14:nvContentPartPr>
            <p14:xfrm>
              <a:off x="7670366" y="3334351"/>
              <a:ext cx="132480" cy="571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B752CB3B-FD2A-0CAD-1FF6-0E9E5821F6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16366" y="3226351"/>
                <a:ext cx="240120" cy="7873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6D48B5F-E080-2877-EB04-8EBE5EB3D82F}"/>
              </a:ext>
            </a:extLst>
          </p:cNvPr>
          <p:cNvSpPr txBox="1"/>
          <p:nvPr/>
        </p:nvSpPr>
        <p:spPr>
          <a:xfrm>
            <a:off x="7961117" y="3048812"/>
            <a:ext cx="2053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T-count 4, T-depth 2</a:t>
            </a:r>
            <a:endParaRPr lang="ko-Kore-KR" alt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9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Gidney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Adder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C67F6-BF1A-2D57-BE08-3F95DD469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32905"/>
            <a:ext cx="6669988" cy="786106"/>
          </a:xfrm>
          <a:prstGeom prst="rect">
            <a:avLst/>
          </a:prstGeom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BCD25B5-5509-41E7-365C-44B1ED4D828E}"/>
              </a:ext>
            </a:extLst>
          </p:cNvPr>
          <p:cNvSpPr/>
          <p:nvPr/>
        </p:nvSpPr>
        <p:spPr>
          <a:xfrm>
            <a:off x="3949832" y="1426909"/>
            <a:ext cx="3063710" cy="492102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538409-1ED1-A9AD-F033-8FBF5B48E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2445920"/>
            <a:ext cx="4644890" cy="2771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53C068-30EE-184B-BBF9-D50781DC61FE}"/>
              </a:ext>
            </a:extLst>
          </p:cNvPr>
          <p:cNvSpPr txBox="1"/>
          <p:nvPr/>
        </p:nvSpPr>
        <p:spPr>
          <a:xfrm>
            <a:off x="365541" y="5246425"/>
            <a:ext cx="4766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Compute(</a:t>
            </a:r>
            <a:r>
              <a:rPr lang="ko-Kore-KR" altLang="en-US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위</a:t>
            </a:r>
            <a:r>
              <a:rPr lang="en-US" altLang="ko-Kore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)/</a:t>
            </a:r>
            <a:r>
              <a:rPr lang="en-US" altLang="ko-Kore-KR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Uncompute</a:t>
            </a:r>
            <a:r>
              <a:rPr lang="en-US" altLang="ko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</a:t>
            </a:r>
            <a:r>
              <a:rPr lang="ko-KR" altLang="en-US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아래</a:t>
            </a:r>
            <a:r>
              <a:rPr lang="en-US" altLang="ko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  <a:r>
              <a:rPr lang="en-US" altLang="ko-Kore-KR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logical-AND </a:t>
            </a:r>
            <a:endParaRPr lang="ko-Kore-KR" altLang="en-US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885F81E8-77F3-A133-B006-0E3EE55B4C67}"/>
              </a:ext>
            </a:extLst>
          </p:cNvPr>
          <p:cNvSpPr/>
          <p:nvPr/>
        </p:nvSpPr>
        <p:spPr>
          <a:xfrm>
            <a:off x="1660689" y="3429000"/>
            <a:ext cx="375501" cy="379429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006AB4-100E-C212-7ED3-1A759527B690}"/>
              </a:ext>
            </a:extLst>
          </p:cNvPr>
          <p:cNvGrpSpPr/>
          <p:nvPr/>
        </p:nvGrpSpPr>
        <p:grpSpPr>
          <a:xfrm>
            <a:off x="6331920" y="1457943"/>
            <a:ext cx="4228588" cy="1479964"/>
            <a:chOff x="5330189" y="1709701"/>
            <a:chExt cx="4228588" cy="1479964"/>
          </a:xfrm>
        </p:grpSpPr>
        <p:pic>
          <p:nvPicPr>
            <p:cNvPr id="22" name="Picture 1" descr="page6image20509072">
              <a:extLst>
                <a:ext uri="{FF2B5EF4-FFF2-40B4-BE49-F238E27FC236}">
                  <a16:creationId xmlns:a16="http://schemas.microsoft.com/office/drawing/2014/main" id="{DE21C259-BFC2-98DD-BA3D-7B733F483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312"/>
            <a:stretch/>
          </p:blipFill>
          <p:spPr bwMode="auto">
            <a:xfrm>
              <a:off x="5330189" y="2403559"/>
              <a:ext cx="3111500" cy="78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2CC584C-2229-5BFF-934E-57C0BD0C0283}"/>
                </a:ext>
              </a:extLst>
            </p:cNvPr>
            <p:cNvGrpSpPr/>
            <p:nvPr/>
          </p:nvGrpSpPr>
          <p:grpSpPr>
            <a:xfrm>
              <a:off x="8328565" y="2424739"/>
              <a:ext cx="1230212" cy="743745"/>
              <a:chOff x="8441689" y="2424739"/>
              <a:chExt cx="1230212" cy="743745"/>
            </a:xfrm>
          </p:grpSpPr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5379FBD9-D452-88EB-1EE5-36A4CA484586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8441689" y="2796612"/>
                <a:ext cx="12302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1EFC1484-E5AC-42C3-AF85-714B4C79F860}"/>
                      </a:ext>
                    </a:extLst>
                  </p:cNvPr>
                  <p:cNvSpPr/>
                  <p:nvPr/>
                </p:nvSpPr>
                <p:spPr>
                  <a:xfrm>
                    <a:off x="8670296" y="2424739"/>
                    <a:ext cx="772998" cy="7437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ko-Kore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1EFC1484-E5AC-42C3-AF85-714B4C79F8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0296" y="2424739"/>
                    <a:ext cx="772998" cy="7437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E9B814-4018-1590-FC6A-89249AD4C3E7}"/>
                    </a:ext>
                  </a:extLst>
                </p:cNvPr>
                <p:cNvSpPr txBox="1"/>
                <p:nvPr/>
              </p:nvSpPr>
              <p:spPr>
                <a:xfrm>
                  <a:off x="8441689" y="1709701"/>
                  <a:ext cx="1053445" cy="7087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1800" i="1" smtClean="0">
                                <a:latin typeface="Cambria Math" panose="02040503050406030204" pitchFamily="18" charset="0"/>
                                <a:ea typeface="NanumSquare_ac Bold" panose="020B0600000101010101" pitchFamily="34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ko-KR" sz="1800" i="1" smtClean="0">
                                    <a:latin typeface="Cambria Math" panose="02040503050406030204" pitchFamily="18" charset="0"/>
                                    <a:ea typeface="NanumSquare_ac Bold" panose="020B0600000101010101" pitchFamily="34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ko-KR" sz="1800" i="1">
                                      <a:latin typeface="Cambria Math" panose="02040503050406030204" pitchFamily="18" charset="0"/>
                                      <a:ea typeface="NanumSquare_ac Bold" panose="020B0600000101010101" pitchFamily="34" charset="-127"/>
                                    </a:rPr>
                                    <m:t>1</m:t>
                                  </m:r>
                                  <m:r>
                                    <a:rPr kumimoji="1" lang="en-US" altLang="ko-KR" sz="1800" b="0" i="1" smtClean="0">
                                      <a:latin typeface="Cambria Math" panose="02040503050406030204" pitchFamily="18" charset="0"/>
                                      <a:ea typeface="NanumSquare_ac Bold" panose="020B0600000101010101" pitchFamily="34" charset="-127"/>
                                    </a:rPr>
                                    <m:t>    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ko-KR" sz="1800" b="0" i="1" smtClean="0">
                                      <a:latin typeface="Cambria Math" panose="02040503050406030204" pitchFamily="18" charset="0"/>
                                      <a:ea typeface="NanumSquare_ac Bold" panose="020B0600000101010101" pitchFamily="34" charset="-127"/>
                                    </a:rPr>
                                    <m:t>0  </m:t>
                                  </m:r>
                                  <m:r>
                                    <a:rPr kumimoji="1" lang="ko-KR" altLang="en-US" sz="1800" b="0" i="1" smtClean="0">
                                      <a:latin typeface="Cambria Math" panose="02040503050406030204" pitchFamily="18" charset="0"/>
                                      <a:ea typeface="NanumSquare_ac Bold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kumimoji="1" lang="en-US" altLang="ko-KR" sz="1800" b="0" i="1" smtClean="0">
                                      <a:latin typeface="Cambria Math" panose="02040503050406030204" pitchFamily="18" charset="0"/>
                                      <a:ea typeface="NanumSquare_ac Bold" panose="020B0600000101010101" pitchFamily="34" charset="-127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NanumSquare_ac Bold" panose="020B0600000101010101" pitchFamily="34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NanumSquare_ac Bold" panose="020B0600000101010101" pitchFamily="34" charset="-127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NanumSquare_ac Bold" panose="020B0600000101010101" pitchFamily="34" charset="-127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NanumSquare_ac Bold" panose="020B0600000101010101" pitchFamily="34" charset="-127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ore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E9B814-4018-1590-FC6A-89249AD4C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689" y="1709701"/>
                  <a:ext cx="1053445" cy="708720"/>
                </a:xfrm>
                <a:prstGeom prst="rect">
                  <a:avLst/>
                </a:prstGeom>
                <a:blipFill>
                  <a:blip r:embed="rId7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AE69E05-CA73-CC4D-2307-05A2B9EF018E}"/>
              </a:ext>
            </a:extLst>
          </p:cNvPr>
          <p:cNvCxnSpPr>
            <a:cxnSpLocks/>
          </p:cNvCxnSpPr>
          <p:nvPr/>
        </p:nvCxnSpPr>
        <p:spPr>
          <a:xfrm>
            <a:off x="5272929" y="1928437"/>
            <a:ext cx="866600" cy="616417"/>
          </a:xfrm>
          <a:prstGeom prst="bentConnector3">
            <a:avLst>
              <a:gd name="adj1" fmla="val 26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9119C9F-FDEB-0F1E-D0F9-816016F85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26" y="3170697"/>
            <a:ext cx="3612782" cy="324846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D6478B8-5492-966D-1F02-6895AFF19A43}"/>
              </a:ext>
            </a:extLst>
          </p:cNvPr>
          <p:cNvSpPr/>
          <p:nvPr/>
        </p:nvSpPr>
        <p:spPr>
          <a:xfrm>
            <a:off x="6947726" y="5615756"/>
            <a:ext cx="2382570" cy="696143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42D8BB-7F54-3BC8-5F2E-60F6639F6CC1}"/>
                  </a:ext>
                </a:extLst>
              </p:cNvPr>
              <p:cNvSpPr txBox="1"/>
              <p:nvPr/>
            </p:nvSpPr>
            <p:spPr>
              <a:xfrm>
                <a:off x="365541" y="5779161"/>
                <a:ext cx="52112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ko-Kore-KR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ko-KR" altLang="en-US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ore-KR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ko-KR" altLang="en-US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에 </a:t>
                </a:r>
                <a:r>
                  <a:rPr lang="en-US" altLang="ko-KR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H gate</a:t>
                </a:r>
                <a:r>
                  <a:rPr lang="ko-KR" altLang="en-US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와 </a:t>
                </a:r>
                <a:r>
                  <a:rPr lang="en-US" altLang="ko-KR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</a:t>
                </a:r>
                <a:r>
                  <a:rPr lang="ko-KR" altLang="en-US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gate</a:t>
                </a:r>
                <a:r>
                  <a:rPr lang="ko-KR" altLang="en-US" b="1" dirty="0" err="1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를</a:t>
                </a:r>
                <a:r>
                  <a:rPr lang="ko-KR" altLang="en-US" b="1" dirty="0">
                    <a:solidFill>
                      <a:srgbClr val="7030A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수행</a:t>
                </a:r>
                <a:r>
                  <a:rPr lang="ko-KR" altLang="en-US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하는 것으로 구현</a:t>
                </a:r>
                <a:endParaRPr lang="ko-Kore-KR" altLang="en-US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42D8BB-7F54-3BC8-5F2E-60F6639F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41" y="5779161"/>
                <a:ext cx="5211270" cy="369332"/>
              </a:xfrm>
              <a:prstGeom prst="rect">
                <a:avLst/>
              </a:prstGeom>
              <a:blipFill>
                <a:blip r:embed="rId9"/>
                <a:stretch>
                  <a:fillRect l="-971" t="-113333" r="-728" b="-16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3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Gidney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Adder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옷걸이이(가) 표시된 사진&#10;&#10;자동 생성된 설명">
            <a:extLst>
              <a:ext uri="{FF2B5EF4-FFF2-40B4-BE49-F238E27FC236}">
                <a16:creationId xmlns:a16="http://schemas.microsoft.com/office/drawing/2014/main" id="{067ABA1E-D961-C08A-FB8E-2FF33D12A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345294"/>
            <a:ext cx="4767522" cy="2767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08A2B-E6AA-73DF-ADDF-407E7B1DBD9F}"/>
              </a:ext>
            </a:extLst>
          </p:cNvPr>
          <p:cNvSpPr txBox="1"/>
          <p:nvPr/>
        </p:nvSpPr>
        <p:spPr>
          <a:xfrm>
            <a:off x="3406123" y="5766948"/>
            <a:ext cx="3134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5-bit</a:t>
            </a:r>
            <a:r>
              <a:rPr kumimoji="1"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Adder</a:t>
            </a:r>
            <a:r>
              <a:rPr kumimoji="1"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회로 </a:t>
            </a:r>
            <a:endParaRPr kumimoji="1" lang="en-US" altLang="ko-KR" sz="2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algn="ctr"/>
            <a:r>
              <a:rPr kumimoji="1" lang="ko-KR" altLang="en-US" sz="20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수정 전</a:t>
            </a:r>
            <a:r>
              <a:rPr kumimoji="1"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수정 후</a:t>
            </a:r>
            <a:endParaRPr lang="ko-Kore-KR" altLang="en-US" sz="20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9EC3-2351-3211-F204-691D0A4D988F}"/>
              </a:ext>
            </a:extLst>
          </p:cNvPr>
          <p:cNvSpPr txBox="1"/>
          <p:nvPr/>
        </p:nvSpPr>
        <p:spPr>
          <a:xfrm>
            <a:off x="411920" y="1228298"/>
            <a:ext cx="11368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논문에서 제안한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Adder 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회로를 살펴보면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Modular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Adder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임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일반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Adder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가 필요</a:t>
            </a:r>
            <a:endParaRPr lang="ko-Kore-KR" altLang="en-US" sz="2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A650DF-EEB0-1CC9-CA3D-05C8911E0002}"/>
              </a:ext>
            </a:extLst>
          </p:cNvPr>
          <p:cNvSpPr/>
          <p:nvPr/>
        </p:nvSpPr>
        <p:spPr>
          <a:xfrm>
            <a:off x="2179763" y="4511789"/>
            <a:ext cx="228460" cy="505702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A2E56-5F56-6A35-4208-ABFBB7B958F0}"/>
              </a:ext>
            </a:extLst>
          </p:cNvPr>
          <p:cNvSpPr txBox="1"/>
          <p:nvPr/>
        </p:nvSpPr>
        <p:spPr>
          <a:xfrm>
            <a:off x="596409" y="4998821"/>
            <a:ext cx="3765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최상위 비트에서 발생할 수 있는 </a:t>
            </a:r>
            <a:r>
              <a:rPr lang="en-US" altLang="ko-KR" sz="16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Carry</a:t>
            </a:r>
            <a:r>
              <a:rPr lang="ko-KR" altLang="en-US" sz="16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무시</a:t>
            </a:r>
            <a:endParaRPr lang="ko-Kore-KR" altLang="en-US" sz="1600" b="1" dirty="0">
              <a:solidFill>
                <a:schemeClr val="accent6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5D3CD4-83DC-3F57-77DD-B691A8A45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1"/>
          <a:stretch/>
        </p:blipFill>
        <p:spPr>
          <a:xfrm rot="5400000">
            <a:off x="6626286" y="563960"/>
            <a:ext cx="3936854" cy="6621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30FFC-0DFB-3603-5009-055DB9044C58}"/>
              </a:ext>
            </a:extLst>
          </p:cNvPr>
          <p:cNvSpPr txBox="1"/>
          <p:nvPr/>
        </p:nvSpPr>
        <p:spPr>
          <a:xfrm>
            <a:off x="5995597" y="5558791"/>
            <a:ext cx="206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i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= 1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1111</a:t>
            </a:r>
          </a:p>
          <a:p>
            <a:pPr algn="ctr"/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 = 1000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0</a:t>
            </a:r>
            <a:endParaRPr kumimoji="1" lang="en-US" altLang="ko-Kore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/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----------</a:t>
            </a:r>
          </a:p>
          <a:p>
            <a:pPr algn="ctr"/>
            <a:r>
              <a:rPr kumimoji="1" lang="en-US" altLang="ko-Kore-KR" dirty="0">
                <a:solidFill>
                  <a:schemeClr val="accent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0111</a:t>
            </a:r>
            <a:r>
              <a:rPr kumimoji="1" lang="en-US" altLang="ko-KR" dirty="0">
                <a:solidFill>
                  <a:schemeClr val="accent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kumimoji="1" lang="en-US" altLang="ko-Kore-KR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10111</a:t>
            </a:r>
            <a:r>
              <a:rPr kumimoji="1" lang="en-US" altLang="ko-KR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endParaRPr kumimoji="1" lang="ko-Kore-KR" altLang="en-US" dirty="0">
              <a:solidFill>
                <a:schemeClr val="accent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AC3755-624D-B275-E2F5-E2DEABEEB2D2}"/>
              </a:ext>
            </a:extLst>
          </p:cNvPr>
          <p:cNvSpPr/>
          <p:nvPr/>
        </p:nvSpPr>
        <p:spPr>
          <a:xfrm>
            <a:off x="7706021" y="4717834"/>
            <a:ext cx="945609" cy="88373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E75B6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E852169-EDEB-2C58-FA07-1D86D5910915}"/>
              </a:ext>
            </a:extLst>
          </p:cNvPr>
          <p:cNvSpPr/>
          <p:nvPr/>
        </p:nvSpPr>
        <p:spPr>
          <a:xfrm>
            <a:off x="11164990" y="5365511"/>
            <a:ext cx="539331" cy="38736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090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33290</TotalTime>
  <Words>689</Words>
  <Application>Microsoft Macintosh PowerPoint</Application>
  <PresentationFormat>와이드스크린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Courier New</vt:lpstr>
      <vt:lpstr>맑은 고딕</vt:lpstr>
      <vt:lpstr>NanumSquare_ac</vt:lpstr>
      <vt:lpstr>NanumSquare_ac Bold</vt:lpstr>
      <vt:lpstr>Arial</vt:lpstr>
      <vt:lpstr>나눔스퀘어_ac</vt:lpstr>
      <vt:lpstr>Apple SD Gothic Neo</vt:lpstr>
      <vt:lpstr>Cambria Math</vt:lpstr>
      <vt:lpstr>Wingdings</vt:lpstr>
      <vt:lpstr>제목 테마</vt:lpstr>
      <vt:lpstr>Adder 기초 + Gidney Adder</vt:lpstr>
      <vt:lpstr>PowerPoint 프레젠테이션</vt:lpstr>
      <vt:lpstr>01. Adder 종류 (1-bit Adder)</vt:lpstr>
      <vt:lpstr>01. Adder 종류 (multi-bit Adder)</vt:lpstr>
      <vt:lpstr>01. Adder 종류 (multi-bit Adder)</vt:lpstr>
      <vt:lpstr>02. Quantum Gate</vt:lpstr>
      <vt:lpstr>03. Gidney Adder</vt:lpstr>
      <vt:lpstr>03. Gidney Adder</vt:lpstr>
      <vt:lpstr>03. Gidney Adder</vt:lpstr>
      <vt:lpstr>04. 구현 (Cirq)</vt:lpstr>
      <vt:lpstr>04. 구현 (Cirq)</vt:lpstr>
      <vt:lpstr>04. 구현 (Cirq)</vt:lpstr>
      <vt:lpstr>05. Demo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 세진</cp:lastModifiedBy>
  <cp:revision>692</cp:revision>
  <dcterms:created xsi:type="dcterms:W3CDTF">2019-03-05T04:29:07Z</dcterms:created>
  <dcterms:modified xsi:type="dcterms:W3CDTF">2023-02-19T15:56:29Z</dcterms:modified>
</cp:coreProperties>
</file>