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13"/>
  </p:notesMasterIdLst>
  <p:sldIdLst>
    <p:sldId id="268" r:id="rId2"/>
    <p:sldId id="281" r:id="rId3"/>
    <p:sldId id="285" r:id="rId4"/>
    <p:sldId id="282" r:id="rId5"/>
    <p:sldId id="284" r:id="rId6"/>
    <p:sldId id="287" r:id="rId7"/>
    <p:sldId id="286" r:id="rId8"/>
    <p:sldId id="289" r:id="rId9"/>
    <p:sldId id="290" r:id="rId10"/>
    <p:sldId id="292" r:id="rId11"/>
    <p:sldId id="291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Franklin Gothic Book" panose="020B0503020102020204" pitchFamily="34" charset="0"/>
      <p:regular r:id="rId18"/>
      <p:italic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새굴림" panose="02030600000101010101" pitchFamily="18" charset="-127"/>
      <p:regular r:id="rId22"/>
    </p:embeddedFont>
    <p:embeddedFont>
      <p:font typeface="휴먼모음T" panose="02030504000101010101" pitchFamily="18" charset="-127"/>
      <p:regular r:id="rId23"/>
    </p:embeddedFont>
    <p:embeddedFont>
      <p:font typeface="휴먼아미체" panose="02030504000101010101" pitchFamily="18" charset="-127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4A5C"/>
    <a:srgbClr val="E7F9FF"/>
    <a:srgbClr val="B9EDFF"/>
    <a:srgbClr val="D34628"/>
    <a:srgbClr val="7184AB"/>
    <a:srgbClr val="FBD1D6"/>
    <a:srgbClr val="434B6F"/>
    <a:srgbClr val="F8AAB3"/>
    <a:srgbClr val="424B72"/>
    <a:srgbClr val="434A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08B0F5-AF5A-4231-9215-34D46E90C7AF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4FB3A-562B-42F1-B074-F3EF16B3A1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062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C6131CE-4B12-4ACE-A09E-856E291330A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EAE117D-4E65-4A24-9C25-C9D07D0CEDC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455912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31CE-4B12-4ACE-A09E-856E291330A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117D-4E65-4A24-9C25-C9D07D0CE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818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31CE-4B12-4ACE-A09E-856E291330A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117D-4E65-4A24-9C25-C9D07D0CE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36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31CE-4B12-4ACE-A09E-856E291330A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117D-4E65-4A24-9C25-C9D07D0CE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48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6131CE-4B12-4ACE-A09E-856E291330A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AE117D-4E65-4A24-9C25-C9D07D0CED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94175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31CE-4B12-4ACE-A09E-856E291330A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117D-4E65-4A24-9C25-C9D07D0CE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35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31CE-4B12-4ACE-A09E-856E291330A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117D-4E65-4A24-9C25-C9D07D0CE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47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31CE-4B12-4ACE-A09E-856E291330A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117D-4E65-4A24-9C25-C9D07D0CE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54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131CE-4B12-4ACE-A09E-856E291330A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E117D-4E65-4A24-9C25-C9D07D0CED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63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6131CE-4B12-4ACE-A09E-856E291330A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AE117D-4E65-4A24-9C25-C9D07D0CED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099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C6131CE-4B12-4ACE-A09E-856E291330A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EAE117D-4E65-4A24-9C25-C9D07D0CED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2089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C6131CE-4B12-4ACE-A09E-856E291330A6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EAE117D-4E65-4A24-9C25-C9D07D0CEDC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299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82117" y="4902224"/>
            <a:ext cx="24189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1771266  </a:t>
            </a:r>
            <a:r>
              <a:rPr lang="ko-KR" altLang="en-US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최인호</a:t>
            </a:r>
            <a:endParaRPr lang="en-US" altLang="ko-KR" sz="2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1771250  </a:t>
            </a:r>
            <a:r>
              <a:rPr lang="ko-KR" altLang="en-US" sz="22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조재연</a:t>
            </a:r>
            <a:endParaRPr lang="en-US" altLang="ko-KR" sz="2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1771132  </a:t>
            </a:r>
            <a:r>
              <a:rPr lang="ko-KR" altLang="en-US" sz="22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송경주</a:t>
            </a:r>
            <a:endParaRPr lang="en-US" altLang="ko-KR" sz="22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1771026  </a:t>
            </a:r>
            <a:r>
              <a:rPr lang="ko-KR" altLang="en-US" sz="22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김나연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8652" y="1257852"/>
            <a:ext cx="64468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 err="1">
                <a:latin typeface="휴먼아미체" panose="02030504000101010101" pitchFamily="18" charset="-127"/>
                <a:ea typeface="휴먼아미체" panose="02030504000101010101" pitchFamily="18" charset="-127"/>
              </a:rPr>
              <a:t>라즈베리파이를</a:t>
            </a:r>
            <a:r>
              <a:rPr lang="ko-KR" altLang="en-US" sz="5000" dirty="0">
                <a:latin typeface="휴먼아미체" panose="02030504000101010101" pitchFamily="18" charset="-127"/>
                <a:ea typeface="휴먼아미체" panose="02030504000101010101" pitchFamily="18" charset="-127"/>
              </a:rPr>
              <a:t> 이용한</a:t>
            </a:r>
            <a:endParaRPr lang="en-US" altLang="ko-KR" sz="5000" dirty="0">
              <a:latin typeface="휴먼아미체" panose="02030504000101010101" pitchFamily="18" charset="-127"/>
              <a:ea typeface="휴먼아미체" panose="02030504000101010101" pitchFamily="18" charset="-127"/>
            </a:endParaRPr>
          </a:p>
          <a:p>
            <a:pPr algn="ctr"/>
            <a:r>
              <a:rPr lang="ko-KR" altLang="en-US" sz="5000" dirty="0">
                <a:latin typeface="휴먼아미체" panose="02030504000101010101" pitchFamily="18" charset="-127"/>
                <a:ea typeface="휴먼아미체" panose="02030504000101010101" pitchFamily="18" charset="-127"/>
              </a:rPr>
              <a:t>스마트 옷장</a:t>
            </a:r>
          </a:p>
        </p:txBody>
      </p:sp>
      <p:sp>
        <p:nvSpPr>
          <p:cNvPr id="6" name="사각형: 잘린 한쪽 모서리 5">
            <a:extLst>
              <a:ext uri="{FF2B5EF4-FFF2-40B4-BE49-F238E27FC236}">
                <a16:creationId xmlns:a16="http://schemas.microsoft.com/office/drawing/2014/main" id="{937DD0F7-A6AE-413B-8A50-515FF12311CF}"/>
              </a:ext>
            </a:extLst>
          </p:cNvPr>
          <p:cNvSpPr/>
          <p:nvPr/>
        </p:nvSpPr>
        <p:spPr>
          <a:xfrm>
            <a:off x="3164670" y="1110826"/>
            <a:ext cx="6627399" cy="1689899"/>
          </a:xfrm>
          <a:prstGeom prst="snip1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2B25A54-1DB7-4E35-9298-49F28330D706}"/>
              </a:ext>
            </a:extLst>
          </p:cNvPr>
          <p:cNvSpPr/>
          <p:nvPr/>
        </p:nvSpPr>
        <p:spPr>
          <a:xfrm>
            <a:off x="902677" y="48671"/>
            <a:ext cx="11215342" cy="6773926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ì·ì¥ì ëí ì´ë¯¸ì§ ê²ìê²°ê³¼">
            <a:extLst>
              <a:ext uri="{FF2B5EF4-FFF2-40B4-BE49-F238E27FC236}">
                <a16:creationId xmlns:a16="http://schemas.microsoft.com/office/drawing/2014/main" id="{A3D4C836-69C5-4FB4-A05C-9519F1AEB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4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0" t="5844" r="17351" b="6697"/>
          <a:stretch/>
        </p:blipFill>
        <p:spPr bwMode="auto">
          <a:xfrm>
            <a:off x="1436578" y="3254646"/>
            <a:ext cx="2516298" cy="3368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EF54A7C-FC73-4DFD-A04B-AAA5469D37B2}"/>
              </a:ext>
            </a:extLst>
          </p:cNvPr>
          <p:cNvCxnSpPr/>
          <p:nvPr/>
        </p:nvCxnSpPr>
        <p:spPr>
          <a:xfrm>
            <a:off x="9334500" y="4991100"/>
            <a:ext cx="0" cy="135767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95189EF-146F-4B55-844A-CD1CCC8394FA}"/>
              </a:ext>
            </a:extLst>
          </p:cNvPr>
          <p:cNvSpPr/>
          <p:nvPr/>
        </p:nvSpPr>
        <p:spPr>
          <a:xfrm>
            <a:off x="276225" y="0"/>
            <a:ext cx="262943" cy="6857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36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238B61D-DEE4-4724-8C3F-265AB084EBFE}"/>
              </a:ext>
            </a:extLst>
          </p:cNvPr>
          <p:cNvSpPr txBox="1"/>
          <p:nvPr/>
        </p:nvSpPr>
        <p:spPr>
          <a:xfrm>
            <a:off x="1869659" y="559399"/>
            <a:ext cx="6502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</a:rPr>
              <a:t>기대효과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CCFE2DE-4342-4FD5-BB1E-F86C5D9F70EE}"/>
              </a:ext>
            </a:extLst>
          </p:cNvPr>
          <p:cNvGrpSpPr/>
          <p:nvPr/>
        </p:nvGrpSpPr>
        <p:grpSpPr>
          <a:xfrm>
            <a:off x="1617365" y="449650"/>
            <a:ext cx="252294" cy="353971"/>
            <a:chOff x="3959236" y="1516248"/>
            <a:chExt cx="252294" cy="353971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DB2C8EF-2AB9-4514-8F36-240DEDB6F459}"/>
                </a:ext>
              </a:extLst>
            </p:cNvPr>
            <p:cNvSpPr/>
            <p:nvPr/>
          </p:nvSpPr>
          <p:spPr>
            <a:xfrm flipH="1">
              <a:off x="3959236" y="1516248"/>
              <a:ext cx="60907" cy="60907"/>
            </a:xfrm>
            <a:prstGeom prst="ellipse">
              <a:avLst/>
            </a:prstGeom>
            <a:solidFill>
              <a:srgbClr val="718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3921A166-07F6-477D-9EBC-439EC0075140}"/>
                </a:ext>
              </a:extLst>
            </p:cNvPr>
            <p:cNvSpPr/>
            <p:nvPr/>
          </p:nvSpPr>
          <p:spPr>
            <a:xfrm flipH="1">
              <a:off x="4020143" y="1770553"/>
              <a:ext cx="99665" cy="99666"/>
            </a:xfrm>
            <a:prstGeom prst="ellipse">
              <a:avLst/>
            </a:prstGeom>
            <a:noFill/>
            <a:ln w="19050">
              <a:solidFill>
                <a:srgbClr val="7184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FD01352-AADB-4D61-9FF6-C8D65E754CB0}"/>
                </a:ext>
              </a:extLst>
            </p:cNvPr>
            <p:cNvSpPr/>
            <p:nvPr/>
          </p:nvSpPr>
          <p:spPr>
            <a:xfrm flipH="1">
              <a:off x="4132182" y="1586323"/>
              <a:ext cx="79348" cy="79348"/>
            </a:xfrm>
            <a:prstGeom prst="ellipse">
              <a:avLst/>
            </a:prstGeom>
            <a:solidFill>
              <a:srgbClr val="424B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79A9-A3D4-41F2-B21F-A74A02023C0A}"/>
              </a:ext>
            </a:extLst>
          </p:cNvPr>
          <p:cNvCxnSpPr>
            <a:cxnSpLocks/>
          </p:cNvCxnSpPr>
          <p:nvPr/>
        </p:nvCxnSpPr>
        <p:spPr>
          <a:xfrm>
            <a:off x="3009531" y="1400635"/>
            <a:ext cx="162877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9320B50-5851-4882-B71D-73C56D9F62E4}"/>
              </a:ext>
            </a:extLst>
          </p:cNvPr>
          <p:cNvSpPr/>
          <p:nvPr/>
        </p:nvSpPr>
        <p:spPr>
          <a:xfrm>
            <a:off x="276225" y="0"/>
            <a:ext cx="262943" cy="6857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DCC3FFB-16FB-44A6-A714-FB5AB0079472}"/>
              </a:ext>
            </a:extLst>
          </p:cNvPr>
          <p:cNvSpPr/>
          <p:nvPr/>
        </p:nvSpPr>
        <p:spPr>
          <a:xfrm>
            <a:off x="855866" y="1716733"/>
            <a:ext cx="8639826" cy="4437312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077876-AFBB-47D1-A3EE-19BB9643FF23}"/>
              </a:ext>
            </a:extLst>
          </p:cNvPr>
          <p:cNvSpPr txBox="1"/>
          <p:nvPr/>
        </p:nvSpPr>
        <p:spPr>
          <a:xfrm>
            <a:off x="1154763" y="2145485"/>
            <a:ext cx="7918899" cy="3916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사람들이 아침마다 옷을 고르고 옷을 상태를 점검하는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시간을 줄여줄 수 있다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 -&gt; ‘</a:t>
            </a:r>
            <a:r>
              <a:rPr lang="ko-KR" altLang="en-US" sz="2400" u="sng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수면 시간 증가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’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옷을 잘 못 입는 사람들이 쉽게 옷을 코디할 수 있다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코디 정보를 공유하고 쇼핑몰 광고 효과도 얻을 수 있다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pic>
        <p:nvPicPr>
          <p:cNvPr id="9218" name="Picture 2" descr="íì ìë² ë© ì·ì¥ 800 íê±°í Aíì ">
            <a:extLst>
              <a:ext uri="{FF2B5EF4-FFF2-40B4-BE49-F238E27FC236}">
                <a16:creationId xmlns:a16="http://schemas.microsoft.com/office/drawing/2014/main" id="{B6BD8A11-6934-4C9F-B874-D9BA13E28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291" y="3079265"/>
            <a:ext cx="3127484" cy="350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722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238B61D-DEE4-4724-8C3F-265AB084EBFE}"/>
              </a:ext>
            </a:extLst>
          </p:cNvPr>
          <p:cNvSpPr txBox="1"/>
          <p:nvPr/>
        </p:nvSpPr>
        <p:spPr>
          <a:xfrm>
            <a:off x="4534218" y="2786894"/>
            <a:ext cx="3123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dirty="0">
                <a:solidFill>
                  <a:srgbClr val="F14A5C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감사합니다 </a:t>
            </a:r>
            <a:r>
              <a:rPr lang="en-US" altLang="ko-KR" sz="4000" b="1" dirty="0">
                <a:solidFill>
                  <a:srgbClr val="F14A5C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:)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14A5C"/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79A9-A3D4-41F2-B21F-A74A02023C0A}"/>
              </a:ext>
            </a:extLst>
          </p:cNvPr>
          <p:cNvCxnSpPr>
            <a:cxnSpLocks/>
          </p:cNvCxnSpPr>
          <p:nvPr/>
        </p:nvCxnSpPr>
        <p:spPr>
          <a:xfrm>
            <a:off x="6586709" y="3862482"/>
            <a:ext cx="162877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9320B50-5851-4882-B71D-73C56D9F62E4}"/>
              </a:ext>
            </a:extLst>
          </p:cNvPr>
          <p:cNvSpPr/>
          <p:nvPr/>
        </p:nvSpPr>
        <p:spPr>
          <a:xfrm>
            <a:off x="276225" y="0"/>
            <a:ext cx="262943" cy="6857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DCC3FFB-16FB-44A6-A714-FB5AB0079472}"/>
              </a:ext>
            </a:extLst>
          </p:cNvPr>
          <p:cNvSpPr/>
          <p:nvPr/>
        </p:nvSpPr>
        <p:spPr>
          <a:xfrm>
            <a:off x="3171092" y="2057399"/>
            <a:ext cx="5849816" cy="2526729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Picture 2" descr="ê´ë ¨ ì´ë¯¸ì§">
            <a:extLst>
              <a:ext uri="{FF2B5EF4-FFF2-40B4-BE49-F238E27FC236}">
                <a16:creationId xmlns:a16="http://schemas.microsoft.com/office/drawing/2014/main" id="{DB2B1EB6-90E2-48FF-BD93-34D3D0AB9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7494" y="3623995"/>
            <a:ext cx="2323903" cy="23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ê´ë ¨ ì´ë¯¸ì§">
            <a:extLst>
              <a:ext uri="{FF2B5EF4-FFF2-40B4-BE49-F238E27FC236}">
                <a16:creationId xmlns:a16="http://schemas.microsoft.com/office/drawing/2014/main" id="{6000AEF0-AA77-40F4-96FE-E3BD268C8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452" y="5309826"/>
            <a:ext cx="979976" cy="97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97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238B61D-DEE4-4724-8C3F-265AB084EBFE}"/>
              </a:ext>
            </a:extLst>
          </p:cNvPr>
          <p:cNvSpPr txBox="1"/>
          <p:nvPr/>
        </p:nvSpPr>
        <p:spPr>
          <a:xfrm>
            <a:off x="1869660" y="559399"/>
            <a:ext cx="3759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차례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CCFE2DE-4342-4FD5-BB1E-F86C5D9F70EE}"/>
              </a:ext>
            </a:extLst>
          </p:cNvPr>
          <p:cNvGrpSpPr/>
          <p:nvPr/>
        </p:nvGrpSpPr>
        <p:grpSpPr>
          <a:xfrm>
            <a:off x="1617365" y="449650"/>
            <a:ext cx="252294" cy="353971"/>
            <a:chOff x="3959236" y="1516248"/>
            <a:chExt cx="252294" cy="353971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DB2C8EF-2AB9-4514-8F36-240DEDB6F459}"/>
                </a:ext>
              </a:extLst>
            </p:cNvPr>
            <p:cNvSpPr/>
            <p:nvPr/>
          </p:nvSpPr>
          <p:spPr>
            <a:xfrm flipH="1">
              <a:off x="3959236" y="1516248"/>
              <a:ext cx="60907" cy="60907"/>
            </a:xfrm>
            <a:prstGeom prst="ellipse">
              <a:avLst/>
            </a:prstGeom>
            <a:solidFill>
              <a:srgbClr val="718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3921A166-07F6-477D-9EBC-439EC0075140}"/>
                </a:ext>
              </a:extLst>
            </p:cNvPr>
            <p:cNvSpPr/>
            <p:nvPr/>
          </p:nvSpPr>
          <p:spPr>
            <a:xfrm flipH="1">
              <a:off x="4020143" y="1770553"/>
              <a:ext cx="99665" cy="99666"/>
            </a:xfrm>
            <a:prstGeom prst="ellipse">
              <a:avLst/>
            </a:prstGeom>
            <a:noFill/>
            <a:ln w="19050">
              <a:solidFill>
                <a:srgbClr val="7184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FD01352-AADB-4D61-9FF6-C8D65E754CB0}"/>
                </a:ext>
              </a:extLst>
            </p:cNvPr>
            <p:cNvSpPr/>
            <p:nvPr/>
          </p:nvSpPr>
          <p:spPr>
            <a:xfrm flipH="1">
              <a:off x="4132182" y="1586323"/>
              <a:ext cx="79348" cy="79348"/>
            </a:xfrm>
            <a:prstGeom prst="ellipse">
              <a:avLst/>
            </a:prstGeom>
            <a:solidFill>
              <a:srgbClr val="424B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79A9-A3D4-41F2-B21F-A74A02023C0A}"/>
              </a:ext>
            </a:extLst>
          </p:cNvPr>
          <p:cNvCxnSpPr>
            <a:cxnSpLocks/>
          </p:cNvCxnSpPr>
          <p:nvPr/>
        </p:nvCxnSpPr>
        <p:spPr>
          <a:xfrm>
            <a:off x="2486025" y="1400635"/>
            <a:ext cx="89535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F304636-DAC9-48ED-AF99-C24EDD209248}"/>
              </a:ext>
            </a:extLst>
          </p:cNvPr>
          <p:cNvSpPr/>
          <p:nvPr/>
        </p:nvSpPr>
        <p:spPr>
          <a:xfrm>
            <a:off x="5959293" y="510557"/>
            <a:ext cx="4989027" cy="5547341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FF0B2D7-0954-4936-AE3E-2918F0F06E93}"/>
              </a:ext>
            </a:extLst>
          </p:cNvPr>
          <p:cNvSpPr/>
          <p:nvPr/>
        </p:nvSpPr>
        <p:spPr>
          <a:xfrm>
            <a:off x="276225" y="0"/>
            <a:ext cx="262943" cy="6857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ê´ë ¨ ì´ë¯¸ì§">
            <a:extLst>
              <a:ext uri="{FF2B5EF4-FFF2-40B4-BE49-F238E27FC236}">
                <a16:creationId xmlns:a16="http://schemas.microsoft.com/office/drawing/2014/main" id="{3E2965C2-7E82-40B4-A8EC-A67EBE0A6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263" y="2990948"/>
            <a:ext cx="2323903" cy="2323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ê´ë ¨ ì´ë¯¸ì§">
            <a:extLst>
              <a:ext uri="{FF2B5EF4-FFF2-40B4-BE49-F238E27FC236}">
                <a16:creationId xmlns:a16="http://schemas.microsoft.com/office/drawing/2014/main" id="{FDC32C76-26D1-41B2-8009-186D17512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221" y="4676779"/>
            <a:ext cx="979976" cy="97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EB1D5E-AEFF-44B1-BB5D-18CDB8605EAB}"/>
              </a:ext>
            </a:extLst>
          </p:cNvPr>
          <p:cNvSpPr txBox="1"/>
          <p:nvPr/>
        </p:nvSpPr>
        <p:spPr>
          <a:xfrm>
            <a:off x="6769682" y="893234"/>
            <a:ext cx="3650837" cy="4530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24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1. </a:t>
            </a:r>
            <a:r>
              <a:rPr lang="ko-KR" altLang="en-US" sz="2400" b="1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라즈베리파이란</a:t>
            </a:r>
            <a:r>
              <a:rPr lang="en-US" altLang="ko-KR" sz="24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?</a:t>
            </a:r>
          </a:p>
          <a:p>
            <a:pPr>
              <a:lnSpc>
                <a:spcPct val="250000"/>
              </a:lnSpc>
            </a:pPr>
            <a:r>
              <a:rPr lang="en-US" altLang="ko-KR" sz="24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2. </a:t>
            </a:r>
            <a:r>
              <a:rPr lang="ko-KR" altLang="en-US" sz="24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응용배경</a:t>
            </a:r>
            <a:endParaRPr lang="en-US" altLang="ko-KR" sz="24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24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3.</a:t>
            </a:r>
            <a:r>
              <a:rPr lang="ko-KR" altLang="en-US" sz="24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 스마트 옷장이란</a:t>
            </a:r>
            <a:r>
              <a:rPr lang="en-US" altLang="ko-KR" sz="24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?</a:t>
            </a:r>
          </a:p>
          <a:p>
            <a:pPr>
              <a:lnSpc>
                <a:spcPct val="250000"/>
              </a:lnSpc>
            </a:pPr>
            <a:r>
              <a:rPr lang="en-US" altLang="ko-KR" sz="24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4. </a:t>
            </a:r>
            <a:r>
              <a:rPr lang="ko-KR" altLang="en-US" sz="2400" b="1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스마트옷장의</a:t>
            </a:r>
            <a:r>
              <a:rPr lang="ko-KR" altLang="en-US" sz="24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 주요기능</a:t>
            </a:r>
            <a:endParaRPr lang="en-US" altLang="ko-KR" sz="24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>
              <a:lnSpc>
                <a:spcPct val="250000"/>
              </a:lnSpc>
            </a:pPr>
            <a:r>
              <a:rPr lang="en-US" altLang="ko-KR" sz="24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5. </a:t>
            </a:r>
            <a:r>
              <a:rPr lang="ko-KR" altLang="en-US" sz="24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기대효과</a:t>
            </a:r>
            <a:endParaRPr lang="en-US" altLang="ko-KR" sz="24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558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238B61D-DEE4-4724-8C3F-265AB084EBFE}"/>
              </a:ext>
            </a:extLst>
          </p:cNvPr>
          <p:cNvSpPr txBox="1"/>
          <p:nvPr/>
        </p:nvSpPr>
        <p:spPr>
          <a:xfrm>
            <a:off x="1869660" y="559399"/>
            <a:ext cx="3759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dirty="0" err="1">
                <a:solidFill>
                  <a:schemeClr val="accent1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라즈베리파이란</a:t>
            </a: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새굴림" panose="02030600000101010101" pitchFamily="18" charset="-127"/>
                <a:ea typeface="새굴림" panose="02030600000101010101" pitchFamily="18" charset="-127"/>
              </a:rPr>
              <a:t>?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CCFE2DE-4342-4FD5-BB1E-F86C5D9F70EE}"/>
              </a:ext>
            </a:extLst>
          </p:cNvPr>
          <p:cNvGrpSpPr/>
          <p:nvPr/>
        </p:nvGrpSpPr>
        <p:grpSpPr>
          <a:xfrm>
            <a:off x="1617365" y="449650"/>
            <a:ext cx="252294" cy="353971"/>
            <a:chOff x="3959236" y="1516248"/>
            <a:chExt cx="252294" cy="353971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DB2C8EF-2AB9-4514-8F36-240DEDB6F459}"/>
                </a:ext>
              </a:extLst>
            </p:cNvPr>
            <p:cNvSpPr/>
            <p:nvPr/>
          </p:nvSpPr>
          <p:spPr>
            <a:xfrm flipH="1">
              <a:off x="3959236" y="1516248"/>
              <a:ext cx="60907" cy="60907"/>
            </a:xfrm>
            <a:prstGeom prst="ellipse">
              <a:avLst/>
            </a:prstGeom>
            <a:solidFill>
              <a:srgbClr val="718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3921A166-07F6-477D-9EBC-439EC0075140}"/>
                </a:ext>
              </a:extLst>
            </p:cNvPr>
            <p:cNvSpPr/>
            <p:nvPr/>
          </p:nvSpPr>
          <p:spPr>
            <a:xfrm flipH="1">
              <a:off x="4020143" y="1770553"/>
              <a:ext cx="99665" cy="99666"/>
            </a:xfrm>
            <a:prstGeom prst="ellipse">
              <a:avLst/>
            </a:prstGeom>
            <a:noFill/>
            <a:ln w="19050">
              <a:solidFill>
                <a:srgbClr val="7184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FD01352-AADB-4D61-9FF6-C8D65E754CB0}"/>
                </a:ext>
              </a:extLst>
            </p:cNvPr>
            <p:cNvSpPr/>
            <p:nvPr/>
          </p:nvSpPr>
          <p:spPr>
            <a:xfrm flipH="1">
              <a:off x="4132182" y="1586323"/>
              <a:ext cx="79348" cy="79348"/>
            </a:xfrm>
            <a:prstGeom prst="ellipse">
              <a:avLst/>
            </a:prstGeom>
            <a:solidFill>
              <a:srgbClr val="424B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733DDEB8-0483-4075-8BD1-684F9587D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284" y="522141"/>
            <a:ext cx="4227201" cy="576120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1C8B57D-00C9-488C-82F2-5457DFD7F95C}"/>
              </a:ext>
            </a:extLst>
          </p:cNvPr>
          <p:cNvSpPr txBox="1"/>
          <p:nvPr/>
        </p:nvSpPr>
        <p:spPr>
          <a:xfrm>
            <a:off x="1249652" y="2934818"/>
            <a:ext cx="59924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‘</a:t>
            </a:r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키보드</a:t>
            </a:r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마우스</a:t>
            </a:r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모니터만 연결하면 </a:t>
            </a:r>
            <a:endParaRPr lang="en-US" altLang="ko-KR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PC</a:t>
            </a:r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가 될 수 있다</a:t>
            </a:r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.’</a:t>
            </a:r>
          </a:p>
          <a:p>
            <a:pPr algn="ctr"/>
            <a:endParaRPr lang="en-US" altLang="ko-KR" sz="2800" dirty="0">
              <a:solidFill>
                <a:srgbClr val="FF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en-US" altLang="ko-KR" sz="28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BUT! </a:t>
            </a:r>
            <a:r>
              <a:rPr lang="ko-KR" altLang="en-US" sz="28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센서를 이용할 수 있다는</a:t>
            </a:r>
            <a:endParaRPr lang="en-US" altLang="ko-KR" sz="2800" dirty="0">
              <a:solidFill>
                <a:srgbClr val="FF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8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점이 </a:t>
            </a:r>
            <a:r>
              <a:rPr lang="en-US" altLang="ko-KR" sz="28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PC</a:t>
            </a:r>
            <a:r>
              <a:rPr lang="ko-KR" altLang="en-US" sz="28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와 대조됨</a:t>
            </a:r>
            <a:r>
              <a:rPr lang="en-US" altLang="ko-KR" sz="2800" dirty="0">
                <a:solidFill>
                  <a:srgbClr val="FF0000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  <a:endParaRPr lang="ko-KR" altLang="en-US" sz="2800" dirty="0">
              <a:solidFill>
                <a:srgbClr val="FF0000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79A9-A3D4-41F2-B21F-A74A02023C0A}"/>
              </a:ext>
            </a:extLst>
          </p:cNvPr>
          <p:cNvCxnSpPr>
            <a:cxnSpLocks/>
          </p:cNvCxnSpPr>
          <p:nvPr/>
        </p:nvCxnSpPr>
        <p:spPr>
          <a:xfrm>
            <a:off x="4267200" y="1400635"/>
            <a:ext cx="21336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F304636-DAC9-48ED-AF99-C24EDD209248}"/>
              </a:ext>
            </a:extLst>
          </p:cNvPr>
          <p:cNvSpPr/>
          <p:nvPr/>
        </p:nvSpPr>
        <p:spPr>
          <a:xfrm>
            <a:off x="1413456" y="2480262"/>
            <a:ext cx="5664821" cy="2977103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FF0B2D7-0954-4936-AE3E-2918F0F06E93}"/>
              </a:ext>
            </a:extLst>
          </p:cNvPr>
          <p:cNvSpPr/>
          <p:nvPr/>
        </p:nvSpPr>
        <p:spPr>
          <a:xfrm>
            <a:off x="276225" y="0"/>
            <a:ext cx="262943" cy="6857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68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238B61D-DEE4-4724-8C3F-265AB084EBFE}"/>
              </a:ext>
            </a:extLst>
          </p:cNvPr>
          <p:cNvSpPr txBox="1"/>
          <p:nvPr/>
        </p:nvSpPr>
        <p:spPr>
          <a:xfrm>
            <a:off x="1869660" y="559399"/>
            <a:ext cx="3759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응용 배경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CCFE2DE-4342-4FD5-BB1E-F86C5D9F70EE}"/>
              </a:ext>
            </a:extLst>
          </p:cNvPr>
          <p:cNvGrpSpPr/>
          <p:nvPr/>
        </p:nvGrpSpPr>
        <p:grpSpPr>
          <a:xfrm>
            <a:off x="1617365" y="449650"/>
            <a:ext cx="252294" cy="353971"/>
            <a:chOff x="3959236" y="1516248"/>
            <a:chExt cx="252294" cy="353971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DB2C8EF-2AB9-4514-8F36-240DEDB6F459}"/>
                </a:ext>
              </a:extLst>
            </p:cNvPr>
            <p:cNvSpPr/>
            <p:nvPr/>
          </p:nvSpPr>
          <p:spPr>
            <a:xfrm flipH="1">
              <a:off x="3959236" y="1516248"/>
              <a:ext cx="60907" cy="60907"/>
            </a:xfrm>
            <a:prstGeom prst="ellipse">
              <a:avLst/>
            </a:prstGeom>
            <a:solidFill>
              <a:srgbClr val="718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3921A166-07F6-477D-9EBC-439EC0075140}"/>
                </a:ext>
              </a:extLst>
            </p:cNvPr>
            <p:cNvSpPr/>
            <p:nvPr/>
          </p:nvSpPr>
          <p:spPr>
            <a:xfrm flipH="1">
              <a:off x="4020143" y="1770553"/>
              <a:ext cx="99665" cy="99666"/>
            </a:xfrm>
            <a:prstGeom prst="ellipse">
              <a:avLst/>
            </a:prstGeom>
            <a:noFill/>
            <a:ln w="19050">
              <a:solidFill>
                <a:srgbClr val="7184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FD01352-AADB-4D61-9FF6-C8D65E754CB0}"/>
                </a:ext>
              </a:extLst>
            </p:cNvPr>
            <p:cNvSpPr/>
            <p:nvPr/>
          </p:nvSpPr>
          <p:spPr>
            <a:xfrm flipH="1">
              <a:off x="4132182" y="1586323"/>
              <a:ext cx="79348" cy="79348"/>
            </a:xfrm>
            <a:prstGeom prst="ellipse">
              <a:avLst/>
            </a:prstGeom>
            <a:solidFill>
              <a:srgbClr val="424B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79A9-A3D4-41F2-B21F-A74A02023C0A}"/>
              </a:ext>
            </a:extLst>
          </p:cNvPr>
          <p:cNvCxnSpPr>
            <a:cxnSpLocks/>
          </p:cNvCxnSpPr>
          <p:nvPr/>
        </p:nvCxnSpPr>
        <p:spPr>
          <a:xfrm>
            <a:off x="3124200" y="1400635"/>
            <a:ext cx="162877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잘린 한쪽 모서리 1">
            <a:extLst>
              <a:ext uri="{FF2B5EF4-FFF2-40B4-BE49-F238E27FC236}">
                <a16:creationId xmlns:a16="http://schemas.microsoft.com/office/drawing/2014/main" id="{98F4EDE4-5139-4410-AA99-7CA7C85C55DC}"/>
              </a:ext>
            </a:extLst>
          </p:cNvPr>
          <p:cNvSpPr/>
          <p:nvPr/>
        </p:nvSpPr>
        <p:spPr>
          <a:xfrm flipH="1">
            <a:off x="1617365" y="2295529"/>
            <a:ext cx="2774013" cy="3333746"/>
          </a:xfrm>
          <a:prstGeom prst="snip1Rect">
            <a:avLst/>
          </a:prstGeom>
          <a:noFill/>
          <a:ln>
            <a:solidFill>
              <a:srgbClr val="FBD1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F211C6-B6A5-462D-8A1A-40CFAA031572}"/>
              </a:ext>
            </a:extLst>
          </p:cNvPr>
          <p:cNvSpPr/>
          <p:nvPr/>
        </p:nvSpPr>
        <p:spPr>
          <a:xfrm>
            <a:off x="1729407" y="2975462"/>
            <a:ext cx="2527355" cy="2044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아침마다 옷을 고르는데 준비시간을 줄일 순 없을까</a:t>
            </a:r>
            <a:r>
              <a:rPr lang="en-US" altLang="ko-KR" sz="2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?</a:t>
            </a:r>
            <a:endParaRPr lang="ko-KR" altLang="en-US" sz="22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4" name="사각형: 잘린 한쪽 모서리 13">
            <a:extLst>
              <a:ext uri="{FF2B5EF4-FFF2-40B4-BE49-F238E27FC236}">
                <a16:creationId xmlns:a16="http://schemas.microsoft.com/office/drawing/2014/main" id="{5076B0D3-4303-445F-92A1-5DA6FCA75EE4}"/>
              </a:ext>
            </a:extLst>
          </p:cNvPr>
          <p:cNvSpPr/>
          <p:nvPr/>
        </p:nvSpPr>
        <p:spPr>
          <a:xfrm flipH="1">
            <a:off x="5068123" y="2295529"/>
            <a:ext cx="2774013" cy="3333746"/>
          </a:xfrm>
          <a:prstGeom prst="snip1Rect">
            <a:avLst/>
          </a:prstGeom>
          <a:noFill/>
          <a:ln>
            <a:solidFill>
              <a:srgbClr val="FBD1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85B251-5C49-4480-BC66-1715EE422258}"/>
              </a:ext>
            </a:extLst>
          </p:cNvPr>
          <p:cNvSpPr/>
          <p:nvPr/>
        </p:nvSpPr>
        <p:spPr>
          <a:xfrm>
            <a:off x="5158786" y="3193986"/>
            <a:ext cx="2592685" cy="1536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날씨와 스타일에</a:t>
            </a:r>
            <a:endParaRPr lang="en-US" altLang="ko-KR" sz="22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맞게 알아서 옷을</a:t>
            </a:r>
            <a:endParaRPr lang="en-US" altLang="ko-KR" sz="22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골라주면 편하겠다</a:t>
            </a:r>
            <a:r>
              <a:rPr lang="en-US" altLang="ko-KR" sz="2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!</a:t>
            </a:r>
            <a:endParaRPr lang="ko-KR" altLang="en-US" sz="22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6" name="사각형: 잘린 한쪽 모서리 15">
            <a:extLst>
              <a:ext uri="{FF2B5EF4-FFF2-40B4-BE49-F238E27FC236}">
                <a16:creationId xmlns:a16="http://schemas.microsoft.com/office/drawing/2014/main" id="{36CACD88-DEE0-410C-91C3-E03131B1D670}"/>
              </a:ext>
            </a:extLst>
          </p:cNvPr>
          <p:cNvSpPr/>
          <p:nvPr/>
        </p:nvSpPr>
        <p:spPr>
          <a:xfrm flipH="1">
            <a:off x="8518881" y="2295529"/>
            <a:ext cx="2774013" cy="3333746"/>
          </a:xfrm>
          <a:prstGeom prst="snip1Rect">
            <a:avLst/>
          </a:prstGeom>
          <a:noFill/>
          <a:ln>
            <a:solidFill>
              <a:srgbClr val="FBD1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A6823DF-5C22-49B9-9AB0-63353C8DC201}"/>
              </a:ext>
            </a:extLst>
          </p:cNvPr>
          <p:cNvSpPr/>
          <p:nvPr/>
        </p:nvSpPr>
        <p:spPr>
          <a:xfrm>
            <a:off x="8642209" y="2686154"/>
            <a:ext cx="2527355" cy="2552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내가 선택한 스타일의 옷을 골라주는</a:t>
            </a:r>
            <a:endParaRPr lang="en-US" altLang="ko-KR" sz="22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스마트 옷장을 구현하자</a:t>
            </a:r>
            <a:r>
              <a:rPr lang="en-US" altLang="ko-KR" sz="22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!</a:t>
            </a:r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96CCEC54-DFC7-403D-8D90-A0F8EC63CE61}"/>
              </a:ext>
            </a:extLst>
          </p:cNvPr>
          <p:cNvSpPr/>
          <p:nvPr/>
        </p:nvSpPr>
        <p:spPr>
          <a:xfrm>
            <a:off x="4546341" y="3573238"/>
            <a:ext cx="409575" cy="567500"/>
          </a:xfrm>
          <a:prstGeom prst="chevr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화살표: 갈매기형 수장 20">
            <a:extLst>
              <a:ext uri="{FF2B5EF4-FFF2-40B4-BE49-F238E27FC236}">
                <a16:creationId xmlns:a16="http://schemas.microsoft.com/office/drawing/2014/main" id="{5544742A-5771-435D-B147-49550EF45FA8}"/>
              </a:ext>
            </a:extLst>
          </p:cNvPr>
          <p:cNvSpPr/>
          <p:nvPr/>
        </p:nvSpPr>
        <p:spPr>
          <a:xfrm>
            <a:off x="7997099" y="3573238"/>
            <a:ext cx="409575" cy="567500"/>
          </a:xfrm>
          <a:prstGeom prst="chevr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3B84C3-2618-4FA9-B4C8-BF28B5558517}"/>
              </a:ext>
            </a:extLst>
          </p:cNvPr>
          <p:cNvSpPr/>
          <p:nvPr/>
        </p:nvSpPr>
        <p:spPr>
          <a:xfrm>
            <a:off x="276225" y="0"/>
            <a:ext cx="262943" cy="6857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94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238B61D-DEE4-4724-8C3F-265AB084EBFE}"/>
              </a:ext>
            </a:extLst>
          </p:cNvPr>
          <p:cNvSpPr txBox="1"/>
          <p:nvPr/>
        </p:nvSpPr>
        <p:spPr>
          <a:xfrm>
            <a:off x="1869659" y="559399"/>
            <a:ext cx="45216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dirty="0" err="1">
                <a:solidFill>
                  <a:schemeClr val="accent1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스마트옷장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이란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?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CCFE2DE-4342-4FD5-BB1E-F86C5D9F70EE}"/>
              </a:ext>
            </a:extLst>
          </p:cNvPr>
          <p:cNvGrpSpPr/>
          <p:nvPr/>
        </p:nvGrpSpPr>
        <p:grpSpPr>
          <a:xfrm>
            <a:off x="1617365" y="449650"/>
            <a:ext cx="252294" cy="353971"/>
            <a:chOff x="3959236" y="1516248"/>
            <a:chExt cx="252294" cy="353971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DB2C8EF-2AB9-4514-8F36-240DEDB6F459}"/>
                </a:ext>
              </a:extLst>
            </p:cNvPr>
            <p:cNvSpPr/>
            <p:nvPr/>
          </p:nvSpPr>
          <p:spPr>
            <a:xfrm flipH="1">
              <a:off x="3959236" y="1516248"/>
              <a:ext cx="60907" cy="60907"/>
            </a:xfrm>
            <a:prstGeom prst="ellipse">
              <a:avLst/>
            </a:prstGeom>
            <a:solidFill>
              <a:srgbClr val="718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3921A166-07F6-477D-9EBC-439EC0075140}"/>
                </a:ext>
              </a:extLst>
            </p:cNvPr>
            <p:cNvSpPr/>
            <p:nvPr/>
          </p:nvSpPr>
          <p:spPr>
            <a:xfrm flipH="1">
              <a:off x="4020143" y="1770553"/>
              <a:ext cx="99665" cy="99666"/>
            </a:xfrm>
            <a:prstGeom prst="ellipse">
              <a:avLst/>
            </a:prstGeom>
            <a:noFill/>
            <a:ln w="19050">
              <a:solidFill>
                <a:srgbClr val="7184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FD01352-AADB-4D61-9FF6-C8D65E754CB0}"/>
                </a:ext>
              </a:extLst>
            </p:cNvPr>
            <p:cNvSpPr/>
            <p:nvPr/>
          </p:nvSpPr>
          <p:spPr>
            <a:xfrm flipH="1">
              <a:off x="4132182" y="1586323"/>
              <a:ext cx="79348" cy="79348"/>
            </a:xfrm>
            <a:prstGeom prst="ellipse">
              <a:avLst/>
            </a:prstGeom>
            <a:solidFill>
              <a:srgbClr val="424B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79A9-A3D4-41F2-B21F-A74A02023C0A}"/>
              </a:ext>
            </a:extLst>
          </p:cNvPr>
          <p:cNvCxnSpPr>
            <a:cxnSpLocks/>
          </p:cNvCxnSpPr>
          <p:nvPr/>
        </p:nvCxnSpPr>
        <p:spPr>
          <a:xfrm>
            <a:off x="4762499" y="1400635"/>
            <a:ext cx="162877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ì·ì¥ì ëí ì´ë¯¸ì§ ê²ìê²°ê³¼">
            <a:extLst>
              <a:ext uri="{FF2B5EF4-FFF2-40B4-BE49-F238E27FC236}">
                <a16:creationId xmlns:a16="http://schemas.microsoft.com/office/drawing/2014/main" id="{AFCD7088-61F6-4DB6-AD2D-21D099521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0" t="6590" r="6201" b="6010"/>
          <a:stretch/>
        </p:blipFill>
        <p:spPr bwMode="auto">
          <a:xfrm>
            <a:off x="7860052" y="1809750"/>
            <a:ext cx="4112873" cy="470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73B91D7-49EF-410C-9A53-C6C1D71C6CED}"/>
              </a:ext>
            </a:extLst>
          </p:cNvPr>
          <p:cNvSpPr/>
          <p:nvPr/>
        </p:nvSpPr>
        <p:spPr>
          <a:xfrm>
            <a:off x="981075" y="2093595"/>
            <a:ext cx="6591300" cy="3999544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9320B50-5851-4882-B71D-73C56D9F62E4}"/>
              </a:ext>
            </a:extLst>
          </p:cNvPr>
          <p:cNvSpPr/>
          <p:nvPr/>
        </p:nvSpPr>
        <p:spPr>
          <a:xfrm>
            <a:off x="276225" y="0"/>
            <a:ext cx="262943" cy="6857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F2B712-0C21-4265-9475-931717821AAF}"/>
              </a:ext>
            </a:extLst>
          </p:cNvPr>
          <p:cNvSpPr txBox="1"/>
          <p:nvPr/>
        </p:nvSpPr>
        <p:spPr>
          <a:xfrm>
            <a:off x="1047749" y="2885151"/>
            <a:ext cx="63835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1. </a:t>
            </a:r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날씨</a:t>
            </a:r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스타일에 맞게 옷을 코디해 줌</a:t>
            </a:r>
            <a:endParaRPr lang="en-US" altLang="ko-KR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endParaRPr lang="en-US" altLang="ko-KR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endParaRPr lang="en-US" altLang="ko-KR" sz="28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2. </a:t>
            </a:r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옷장 안을 일정</a:t>
            </a:r>
            <a:r>
              <a:rPr lang="en-US" altLang="ko-KR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8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습도를 맞춰 옷을 최상의 상태로 보관</a:t>
            </a:r>
          </a:p>
        </p:txBody>
      </p:sp>
    </p:spTree>
    <p:extLst>
      <p:ext uri="{BB962C8B-B14F-4D97-AF65-F5344CB8AC3E}">
        <p14:creationId xmlns:p14="http://schemas.microsoft.com/office/powerpoint/2010/main" val="1996184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238B61D-DEE4-4724-8C3F-265AB084EBFE}"/>
              </a:ext>
            </a:extLst>
          </p:cNvPr>
          <p:cNvSpPr txBox="1"/>
          <p:nvPr/>
        </p:nvSpPr>
        <p:spPr>
          <a:xfrm>
            <a:off x="1869659" y="559399"/>
            <a:ext cx="6502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dirty="0" err="1">
                <a:solidFill>
                  <a:schemeClr val="accent1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스마트옷장의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주요기능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CCFE2DE-4342-4FD5-BB1E-F86C5D9F70EE}"/>
              </a:ext>
            </a:extLst>
          </p:cNvPr>
          <p:cNvGrpSpPr/>
          <p:nvPr/>
        </p:nvGrpSpPr>
        <p:grpSpPr>
          <a:xfrm>
            <a:off x="1617365" y="449650"/>
            <a:ext cx="252294" cy="353971"/>
            <a:chOff x="3959236" y="1516248"/>
            <a:chExt cx="252294" cy="353971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DB2C8EF-2AB9-4514-8F36-240DEDB6F459}"/>
                </a:ext>
              </a:extLst>
            </p:cNvPr>
            <p:cNvSpPr/>
            <p:nvPr/>
          </p:nvSpPr>
          <p:spPr>
            <a:xfrm flipH="1">
              <a:off x="3959236" y="1516248"/>
              <a:ext cx="60907" cy="60907"/>
            </a:xfrm>
            <a:prstGeom prst="ellipse">
              <a:avLst/>
            </a:prstGeom>
            <a:solidFill>
              <a:srgbClr val="718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3921A166-07F6-477D-9EBC-439EC0075140}"/>
                </a:ext>
              </a:extLst>
            </p:cNvPr>
            <p:cNvSpPr/>
            <p:nvPr/>
          </p:nvSpPr>
          <p:spPr>
            <a:xfrm flipH="1">
              <a:off x="4020143" y="1770553"/>
              <a:ext cx="99665" cy="99666"/>
            </a:xfrm>
            <a:prstGeom prst="ellipse">
              <a:avLst/>
            </a:prstGeom>
            <a:noFill/>
            <a:ln w="19050">
              <a:solidFill>
                <a:srgbClr val="7184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FD01352-AADB-4D61-9FF6-C8D65E754CB0}"/>
                </a:ext>
              </a:extLst>
            </p:cNvPr>
            <p:cNvSpPr/>
            <p:nvPr/>
          </p:nvSpPr>
          <p:spPr>
            <a:xfrm flipH="1">
              <a:off x="4132182" y="1586323"/>
              <a:ext cx="79348" cy="79348"/>
            </a:xfrm>
            <a:prstGeom prst="ellipse">
              <a:avLst/>
            </a:prstGeom>
            <a:solidFill>
              <a:srgbClr val="424B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79A9-A3D4-41F2-B21F-A74A02023C0A}"/>
              </a:ext>
            </a:extLst>
          </p:cNvPr>
          <p:cNvCxnSpPr>
            <a:cxnSpLocks/>
          </p:cNvCxnSpPr>
          <p:nvPr/>
        </p:nvCxnSpPr>
        <p:spPr>
          <a:xfrm>
            <a:off x="6526454" y="1400635"/>
            <a:ext cx="162877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73B91D7-49EF-410C-9A53-C6C1D71C6CED}"/>
              </a:ext>
            </a:extLst>
          </p:cNvPr>
          <p:cNvSpPr/>
          <p:nvPr/>
        </p:nvSpPr>
        <p:spPr>
          <a:xfrm>
            <a:off x="981075" y="2312432"/>
            <a:ext cx="5545379" cy="3525797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9320B50-5851-4882-B71D-73C56D9F62E4}"/>
              </a:ext>
            </a:extLst>
          </p:cNvPr>
          <p:cNvSpPr/>
          <p:nvPr/>
        </p:nvSpPr>
        <p:spPr>
          <a:xfrm>
            <a:off x="276225" y="0"/>
            <a:ext cx="262943" cy="6857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F2B712-0C21-4265-9475-931717821AAF}"/>
              </a:ext>
            </a:extLst>
          </p:cNvPr>
          <p:cNvSpPr txBox="1"/>
          <p:nvPr/>
        </p:nvSpPr>
        <p:spPr>
          <a:xfrm>
            <a:off x="1186776" y="2710661"/>
            <a:ext cx="5133975" cy="2729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옷장 문에 달려있는 스크린 화면을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통해 스타일 선택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algn="ctr"/>
            <a:endParaRPr lang="en-US" altLang="ko-KR" sz="25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스타일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+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날씨에 맞는 옷을 </a:t>
            </a:r>
            <a:r>
              <a:rPr lang="en-US" altLang="ko-KR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LED </a:t>
            </a:r>
            <a:r>
              <a:rPr lang="ko-KR" altLang="en-US" sz="25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옷걸리로</a:t>
            </a:r>
            <a:r>
              <a:rPr lang="ko-KR" altLang="en-US" sz="25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5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찾아줌</a:t>
            </a:r>
            <a:endParaRPr lang="en-US" altLang="ko-KR" sz="25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40F7A7-508C-44B9-8120-8180A8F45552}"/>
              </a:ext>
            </a:extLst>
          </p:cNvPr>
          <p:cNvSpPr/>
          <p:nvPr/>
        </p:nvSpPr>
        <p:spPr>
          <a:xfrm>
            <a:off x="6768336" y="1762105"/>
            <a:ext cx="5147439" cy="49091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A9AE0FE-3CBF-4211-A123-56E08172BCDA}"/>
              </a:ext>
            </a:extLst>
          </p:cNvPr>
          <p:cNvSpPr/>
          <p:nvPr/>
        </p:nvSpPr>
        <p:spPr>
          <a:xfrm>
            <a:off x="7075106" y="2889006"/>
            <a:ext cx="2095500" cy="657225"/>
          </a:xfrm>
          <a:prstGeom prst="roundRect">
            <a:avLst/>
          </a:prstGeom>
          <a:solidFill>
            <a:srgbClr val="E7F9FF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32E5D15-B54B-434C-A8DB-177925961CC5}"/>
              </a:ext>
            </a:extLst>
          </p:cNvPr>
          <p:cNvSpPr/>
          <p:nvPr/>
        </p:nvSpPr>
        <p:spPr>
          <a:xfrm>
            <a:off x="9477375" y="2889006"/>
            <a:ext cx="2095500" cy="657225"/>
          </a:xfrm>
          <a:prstGeom prst="roundRect">
            <a:avLst/>
          </a:prstGeom>
          <a:solidFill>
            <a:srgbClr val="E7F9FF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1C8B078-86C5-4437-BAA5-47C9985E55AE}"/>
              </a:ext>
            </a:extLst>
          </p:cNvPr>
          <p:cNvSpPr/>
          <p:nvPr/>
        </p:nvSpPr>
        <p:spPr>
          <a:xfrm>
            <a:off x="7038975" y="3945563"/>
            <a:ext cx="2095500" cy="657225"/>
          </a:xfrm>
          <a:prstGeom prst="roundRect">
            <a:avLst/>
          </a:prstGeom>
          <a:solidFill>
            <a:srgbClr val="E7F9FF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5FB9B02-BC2D-4A05-B07F-9081EEE9CCCC}"/>
              </a:ext>
            </a:extLst>
          </p:cNvPr>
          <p:cNvSpPr/>
          <p:nvPr/>
        </p:nvSpPr>
        <p:spPr>
          <a:xfrm>
            <a:off x="9477375" y="3945563"/>
            <a:ext cx="2095500" cy="657225"/>
          </a:xfrm>
          <a:prstGeom prst="roundRect">
            <a:avLst/>
          </a:prstGeom>
          <a:solidFill>
            <a:srgbClr val="E7F9FF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EAF16F6-7AA9-464A-8699-96B0EE68EFC8}"/>
              </a:ext>
            </a:extLst>
          </p:cNvPr>
          <p:cNvSpPr/>
          <p:nvPr/>
        </p:nvSpPr>
        <p:spPr>
          <a:xfrm>
            <a:off x="7038975" y="4964257"/>
            <a:ext cx="2095500" cy="657225"/>
          </a:xfrm>
          <a:prstGeom prst="roundRect">
            <a:avLst/>
          </a:prstGeom>
          <a:solidFill>
            <a:srgbClr val="E7F9FF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AA42EAF-6F67-425A-B6A9-E26EF53C27BA}"/>
              </a:ext>
            </a:extLst>
          </p:cNvPr>
          <p:cNvSpPr/>
          <p:nvPr/>
        </p:nvSpPr>
        <p:spPr>
          <a:xfrm>
            <a:off x="9477375" y="4964257"/>
            <a:ext cx="2095500" cy="657225"/>
          </a:xfrm>
          <a:prstGeom prst="roundRect">
            <a:avLst/>
          </a:prstGeom>
          <a:solidFill>
            <a:srgbClr val="E7F9FF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0426F1-B7C1-401E-A37D-890151334C6F}"/>
              </a:ext>
            </a:extLst>
          </p:cNvPr>
          <p:cNvSpPr txBox="1"/>
          <p:nvPr/>
        </p:nvSpPr>
        <p:spPr>
          <a:xfrm>
            <a:off x="8086725" y="1857085"/>
            <a:ext cx="3821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2018-11-28  14:50  </a:t>
            </a:r>
            <a:r>
              <a:rPr lang="ko-KR" altLang="en-US" sz="1400" dirty="0"/>
              <a:t>온도</a:t>
            </a:r>
            <a:r>
              <a:rPr lang="en-US" altLang="ko-KR" sz="1400" dirty="0"/>
              <a:t>: 18’C  </a:t>
            </a:r>
            <a:r>
              <a:rPr lang="ko-KR" altLang="en-US" sz="1400" dirty="0"/>
              <a:t>내부온도</a:t>
            </a:r>
            <a:r>
              <a:rPr lang="en-US" altLang="ko-KR" sz="1400" dirty="0"/>
              <a:t>: 25’C 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9B0B18-F728-490A-9CC7-BE0A7C96BFCB}"/>
              </a:ext>
            </a:extLst>
          </p:cNvPr>
          <p:cNvSpPr txBox="1"/>
          <p:nvPr/>
        </p:nvSpPr>
        <p:spPr>
          <a:xfrm>
            <a:off x="7401541" y="3032952"/>
            <a:ext cx="142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오늘의 코디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A749AC-4B3A-491B-BDDE-19D6CD5AA5AF}"/>
              </a:ext>
            </a:extLst>
          </p:cNvPr>
          <p:cNvSpPr txBox="1"/>
          <p:nvPr/>
        </p:nvSpPr>
        <p:spPr>
          <a:xfrm>
            <a:off x="9725025" y="3032952"/>
            <a:ext cx="167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스타일 고르기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60A455-9615-4B00-817B-A56863EB0CAC}"/>
              </a:ext>
            </a:extLst>
          </p:cNvPr>
          <p:cNvSpPr txBox="1"/>
          <p:nvPr/>
        </p:nvSpPr>
        <p:spPr>
          <a:xfrm>
            <a:off x="9725025" y="408950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옷 추가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+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96838D-DECC-4CFF-BCFB-1AF24399A30B}"/>
              </a:ext>
            </a:extLst>
          </p:cNvPr>
          <p:cNvSpPr txBox="1"/>
          <p:nvPr/>
        </p:nvSpPr>
        <p:spPr>
          <a:xfrm>
            <a:off x="9811058" y="5097608"/>
            <a:ext cx="142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불편 사항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D770F6-9AFF-4B0F-9497-8684032AC2BF}"/>
              </a:ext>
            </a:extLst>
          </p:cNvPr>
          <p:cNvSpPr txBox="1"/>
          <p:nvPr/>
        </p:nvSpPr>
        <p:spPr>
          <a:xfrm>
            <a:off x="7401541" y="4089509"/>
            <a:ext cx="142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내부 환기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514D25-A2CF-4057-A143-CB1195642AE4}"/>
              </a:ext>
            </a:extLst>
          </p:cNvPr>
          <p:cNvSpPr txBox="1"/>
          <p:nvPr/>
        </p:nvSpPr>
        <p:spPr>
          <a:xfrm>
            <a:off x="7401541" y="5108203"/>
            <a:ext cx="142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내부 설정</a:t>
            </a:r>
          </a:p>
        </p:txBody>
      </p:sp>
      <p:sp>
        <p:nvSpPr>
          <p:cNvPr id="25" name="순서도: 추출 24">
            <a:extLst>
              <a:ext uri="{FF2B5EF4-FFF2-40B4-BE49-F238E27FC236}">
                <a16:creationId xmlns:a16="http://schemas.microsoft.com/office/drawing/2014/main" id="{0A5683A3-A823-4326-83FD-24C8DF4FE771}"/>
              </a:ext>
            </a:extLst>
          </p:cNvPr>
          <p:cNvSpPr/>
          <p:nvPr/>
        </p:nvSpPr>
        <p:spPr>
          <a:xfrm flipV="1">
            <a:off x="3586261" y="3945563"/>
            <a:ext cx="335003" cy="293723"/>
          </a:xfrm>
          <a:prstGeom prst="flowChartExtra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995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238B61D-DEE4-4724-8C3F-265AB084EBFE}"/>
              </a:ext>
            </a:extLst>
          </p:cNvPr>
          <p:cNvSpPr txBox="1"/>
          <p:nvPr/>
        </p:nvSpPr>
        <p:spPr>
          <a:xfrm>
            <a:off x="1869659" y="559399"/>
            <a:ext cx="6502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dirty="0" err="1">
                <a:solidFill>
                  <a:schemeClr val="accent1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스마트옷장의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주요기능 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(1)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CCFE2DE-4342-4FD5-BB1E-F86C5D9F70EE}"/>
              </a:ext>
            </a:extLst>
          </p:cNvPr>
          <p:cNvGrpSpPr/>
          <p:nvPr/>
        </p:nvGrpSpPr>
        <p:grpSpPr>
          <a:xfrm>
            <a:off x="1617365" y="449650"/>
            <a:ext cx="252294" cy="353971"/>
            <a:chOff x="3959236" y="1516248"/>
            <a:chExt cx="252294" cy="353971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DB2C8EF-2AB9-4514-8F36-240DEDB6F459}"/>
                </a:ext>
              </a:extLst>
            </p:cNvPr>
            <p:cNvSpPr/>
            <p:nvPr/>
          </p:nvSpPr>
          <p:spPr>
            <a:xfrm flipH="1">
              <a:off x="3959236" y="1516248"/>
              <a:ext cx="60907" cy="60907"/>
            </a:xfrm>
            <a:prstGeom prst="ellipse">
              <a:avLst/>
            </a:prstGeom>
            <a:solidFill>
              <a:srgbClr val="718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3921A166-07F6-477D-9EBC-439EC0075140}"/>
                </a:ext>
              </a:extLst>
            </p:cNvPr>
            <p:cNvSpPr/>
            <p:nvPr/>
          </p:nvSpPr>
          <p:spPr>
            <a:xfrm flipH="1">
              <a:off x="4020143" y="1770553"/>
              <a:ext cx="99665" cy="99666"/>
            </a:xfrm>
            <a:prstGeom prst="ellipse">
              <a:avLst/>
            </a:prstGeom>
            <a:noFill/>
            <a:ln w="19050">
              <a:solidFill>
                <a:srgbClr val="7184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FD01352-AADB-4D61-9FF6-C8D65E754CB0}"/>
                </a:ext>
              </a:extLst>
            </p:cNvPr>
            <p:cNvSpPr/>
            <p:nvPr/>
          </p:nvSpPr>
          <p:spPr>
            <a:xfrm flipH="1">
              <a:off x="4132182" y="1586323"/>
              <a:ext cx="79348" cy="79348"/>
            </a:xfrm>
            <a:prstGeom prst="ellipse">
              <a:avLst/>
            </a:prstGeom>
            <a:solidFill>
              <a:srgbClr val="424B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79A9-A3D4-41F2-B21F-A74A02023C0A}"/>
              </a:ext>
            </a:extLst>
          </p:cNvPr>
          <p:cNvCxnSpPr>
            <a:cxnSpLocks/>
          </p:cNvCxnSpPr>
          <p:nvPr/>
        </p:nvCxnSpPr>
        <p:spPr>
          <a:xfrm>
            <a:off x="6526454" y="1400635"/>
            <a:ext cx="162877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9320B50-5851-4882-B71D-73C56D9F62E4}"/>
              </a:ext>
            </a:extLst>
          </p:cNvPr>
          <p:cNvSpPr/>
          <p:nvPr/>
        </p:nvSpPr>
        <p:spPr>
          <a:xfrm>
            <a:off x="276225" y="0"/>
            <a:ext cx="262943" cy="6857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40F7A7-508C-44B9-8120-8180A8F45552}"/>
              </a:ext>
            </a:extLst>
          </p:cNvPr>
          <p:cNvSpPr/>
          <p:nvPr/>
        </p:nvSpPr>
        <p:spPr>
          <a:xfrm>
            <a:off x="6768336" y="1762105"/>
            <a:ext cx="5147439" cy="49091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32E5D15-B54B-434C-A8DB-177925961CC5}"/>
              </a:ext>
            </a:extLst>
          </p:cNvPr>
          <p:cNvSpPr/>
          <p:nvPr/>
        </p:nvSpPr>
        <p:spPr>
          <a:xfrm>
            <a:off x="1327955" y="1762105"/>
            <a:ext cx="2095500" cy="657225"/>
          </a:xfrm>
          <a:prstGeom prst="roundRect">
            <a:avLst/>
          </a:prstGeom>
          <a:solidFill>
            <a:srgbClr val="E7F9FF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1C8B078-86C5-4437-BAA5-47C9985E55AE}"/>
              </a:ext>
            </a:extLst>
          </p:cNvPr>
          <p:cNvSpPr/>
          <p:nvPr/>
        </p:nvSpPr>
        <p:spPr>
          <a:xfrm>
            <a:off x="7038975" y="4622682"/>
            <a:ext cx="2095500" cy="657225"/>
          </a:xfrm>
          <a:prstGeom prst="roundRect">
            <a:avLst/>
          </a:prstGeom>
          <a:solidFill>
            <a:srgbClr val="E7F9FF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5FB9B02-BC2D-4A05-B07F-9081EEE9CCCC}"/>
              </a:ext>
            </a:extLst>
          </p:cNvPr>
          <p:cNvSpPr/>
          <p:nvPr/>
        </p:nvSpPr>
        <p:spPr>
          <a:xfrm>
            <a:off x="9477375" y="4622682"/>
            <a:ext cx="2095500" cy="657225"/>
          </a:xfrm>
          <a:prstGeom prst="roundRect">
            <a:avLst/>
          </a:prstGeom>
          <a:solidFill>
            <a:srgbClr val="E7F9FF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EAF16F6-7AA9-464A-8699-96B0EE68EFC8}"/>
              </a:ext>
            </a:extLst>
          </p:cNvPr>
          <p:cNvSpPr/>
          <p:nvPr/>
        </p:nvSpPr>
        <p:spPr>
          <a:xfrm>
            <a:off x="7038975" y="5641376"/>
            <a:ext cx="2095500" cy="657225"/>
          </a:xfrm>
          <a:prstGeom prst="roundRect">
            <a:avLst/>
          </a:prstGeom>
          <a:solidFill>
            <a:srgbClr val="E7F9FF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AA42EAF-6F67-425A-B6A9-E26EF53C27BA}"/>
              </a:ext>
            </a:extLst>
          </p:cNvPr>
          <p:cNvSpPr/>
          <p:nvPr/>
        </p:nvSpPr>
        <p:spPr>
          <a:xfrm>
            <a:off x="9477375" y="5641376"/>
            <a:ext cx="2095500" cy="657225"/>
          </a:xfrm>
          <a:prstGeom prst="roundRect">
            <a:avLst/>
          </a:prstGeom>
          <a:solidFill>
            <a:srgbClr val="E7F9FF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0426F1-B7C1-401E-A37D-890151334C6F}"/>
              </a:ext>
            </a:extLst>
          </p:cNvPr>
          <p:cNvSpPr txBox="1"/>
          <p:nvPr/>
        </p:nvSpPr>
        <p:spPr>
          <a:xfrm>
            <a:off x="8086725" y="1857085"/>
            <a:ext cx="3821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2018-11-28  14:50  </a:t>
            </a:r>
            <a:r>
              <a:rPr lang="ko-KR" altLang="en-US" sz="1400" dirty="0"/>
              <a:t>온도</a:t>
            </a:r>
            <a:r>
              <a:rPr lang="en-US" altLang="ko-KR" sz="1400" dirty="0"/>
              <a:t>: 18’C </a:t>
            </a:r>
            <a:r>
              <a:rPr lang="ko-KR" altLang="en-US" sz="1400" dirty="0"/>
              <a:t>내부온도</a:t>
            </a:r>
            <a:r>
              <a:rPr lang="en-US" altLang="ko-KR" sz="1400" dirty="0"/>
              <a:t>: 25’C 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60A455-9615-4B00-817B-A56863EB0CAC}"/>
              </a:ext>
            </a:extLst>
          </p:cNvPr>
          <p:cNvSpPr txBox="1"/>
          <p:nvPr/>
        </p:nvSpPr>
        <p:spPr>
          <a:xfrm>
            <a:off x="9725025" y="476662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핏                                      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96838D-DECC-4CFF-BCFB-1AF24399A30B}"/>
              </a:ext>
            </a:extLst>
          </p:cNvPr>
          <p:cNvSpPr txBox="1"/>
          <p:nvPr/>
        </p:nvSpPr>
        <p:spPr>
          <a:xfrm>
            <a:off x="9811058" y="5774727"/>
            <a:ext cx="142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+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추가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D770F6-9AFF-4B0F-9497-8684032AC2BF}"/>
              </a:ext>
            </a:extLst>
          </p:cNvPr>
          <p:cNvSpPr txBox="1"/>
          <p:nvPr/>
        </p:nvSpPr>
        <p:spPr>
          <a:xfrm>
            <a:off x="7401541" y="4766628"/>
            <a:ext cx="142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길이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1EB2F69-DCA7-4AE6-9DB1-0FC23325FBBB}"/>
              </a:ext>
            </a:extLst>
          </p:cNvPr>
          <p:cNvSpPr/>
          <p:nvPr/>
        </p:nvSpPr>
        <p:spPr>
          <a:xfrm>
            <a:off x="7038975" y="3621229"/>
            <a:ext cx="2095500" cy="657225"/>
          </a:xfrm>
          <a:prstGeom prst="roundRect">
            <a:avLst/>
          </a:prstGeom>
          <a:solidFill>
            <a:srgbClr val="E7F9FF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2B5F51-FF48-47D2-819F-B765B2F1E113}"/>
              </a:ext>
            </a:extLst>
          </p:cNvPr>
          <p:cNvSpPr txBox="1"/>
          <p:nvPr/>
        </p:nvSpPr>
        <p:spPr>
          <a:xfrm>
            <a:off x="7401541" y="3765175"/>
            <a:ext cx="142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소재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2D05E0D-9E9C-4A0C-B2E6-7CDCB4F6E382}"/>
              </a:ext>
            </a:extLst>
          </p:cNvPr>
          <p:cNvSpPr/>
          <p:nvPr/>
        </p:nvSpPr>
        <p:spPr>
          <a:xfrm>
            <a:off x="9477375" y="3621229"/>
            <a:ext cx="2095500" cy="657225"/>
          </a:xfrm>
          <a:prstGeom prst="roundRect">
            <a:avLst/>
          </a:prstGeom>
          <a:solidFill>
            <a:srgbClr val="E7F9FF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BB9C54-343E-43A3-B974-9E3A7650281C}"/>
              </a:ext>
            </a:extLst>
          </p:cNvPr>
          <p:cNvSpPr txBox="1"/>
          <p:nvPr/>
        </p:nvSpPr>
        <p:spPr>
          <a:xfrm>
            <a:off x="9839941" y="3765175"/>
            <a:ext cx="142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색깔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C5ABC4-CAA9-4B3A-BBE5-B6565522CAB2}"/>
              </a:ext>
            </a:extLst>
          </p:cNvPr>
          <p:cNvSpPr txBox="1"/>
          <p:nvPr/>
        </p:nvSpPr>
        <p:spPr>
          <a:xfrm>
            <a:off x="8395278" y="2526331"/>
            <a:ext cx="1893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옷 추가하기</a:t>
            </a:r>
          </a:p>
        </p:txBody>
      </p:sp>
      <p:sp>
        <p:nvSpPr>
          <p:cNvPr id="42" name="화살표: 갈매기형 수장 41">
            <a:extLst>
              <a:ext uri="{FF2B5EF4-FFF2-40B4-BE49-F238E27FC236}">
                <a16:creationId xmlns:a16="http://schemas.microsoft.com/office/drawing/2014/main" id="{9500EAC0-6350-48B8-8A75-F33A0B5F3C9F}"/>
              </a:ext>
            </a:extLst>
          </p:cNvPr>
          <p:cNvSpPr/>
          <p:nvPr/>
        </p:nvSpPr>
        <p:spPr>
          <a:xfrm>
            <a:off x="4160818" y="1806967"/>
            <a:ext cx="409575" cy="567500"/>
          </a:xfrm>
          <a:prstGeom prst="chevr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DCC3FFB-16FB-44A6-A714-FB5AB0079472}"/>
              </a:ext>
            </a:extLst>
          </p:cNvPr>
          <p:cNvSpPr/>
          <p:nvPr/>
        </p:nvSpPr>
        <p:spPr>
          <a:xfrm>
            <a:off x="855866" y="2987995"/>
            <a:ext cx="5569570" cy="3166049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8C86BF-F1BD-4225-A72F-7A3AAA70F67A}"/>
              </a:ext>
            </a:extLst>
          </p:cNvPr>
          <p:cNvSpPr txBox="1"/>
          <p:nvPr/>
        </p:nvSpPr>
        <p:spPr>
          <a:xfrm>
            <a:off x="1590437" y="1906051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옷 추가 </a:t>
            </a:r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+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575F2C8-490B-473F-8BAB-393CABB5B053}"/>
              </a:ext>
            </a:extLst>
          </p:cNvPr>
          <p:cNvSpPr txBox="1"/>
          <p:nvPr/>
        </p:nvSpPr>
        <p:spPr>
          <a:xfrm>
            <a:off x="1153305" y="3786189"/>
            <a:ext cx="50008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클라우드에 옷에 대한 정보를 올림</a:t>
            </a:r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endParaRPr lang="en-US" altLang="ko-KR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옷걸이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: LED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센서 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+ </a:t>
            </a:r>
            <a:r>
              <a:rPr lang="ko-KR" altLang="en-US" sz="24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로드셀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무게</a:t>
            </a:r>
            <a:r>
              <a:rPr lang="en-US" altLang="ko-KR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r>
              <a:rPr lang="ko-KR" altLang="en-US" sz="24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센서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4951831-50EF-4D2C-B753-A2277FE3359A}"/>
              </a:ext>
            </a:extLst>
          </p:cNvPr>
          <p:cNvSpPr txBox="1"/>
          <p:nvPr/>
        </p:nvSpPr>
        <p:spPr>
          <a:xfrm>
            <a:off x="7401541" y="5786694"/>
            <a:ext cx="142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추가 정보</a:t>
            </a:r>
          </a:p>
        </p:txBody>
      </p:sp>
    </p:spTree>
    <p:extLst>
      <p:ext uri="{BB962C8B-B14F-4D97-AF65-F5344CB8AC3E}">
        <p14:creationId xmlns:p14="http://schemas.microsoft.com/office/powerpoint/2010/main" val="2642370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238B61D-DEE4-4724-8C3F-265AB084EBFE}"/>
              </a:ext>
            </a:extLst>
          </p:cNvPr>
          <p:cNvSpPr txBox="1"/>
          <p:nvPr/>
        </p:nvSpPr>
        <p:spPr>
          <a:xfrm>
            <a:off x="1869659" y="559399"/>
            <a:ext cx="6502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dirty="0" err="1">
                <a:solidFill>
                  <a:schemeClr val="accent1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스마트옷장의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주요기능 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(2)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CCFE2DE-4342-4FD5-BB1E-F86C5D9F70EE}"/>
              </a:ext>
            </a:extLst>
          </p:cNvPr>
          <p:cNvGrpSpPr/>
          <p:nvPr/>
        </p:nvGrpSpPr>
        <p:grpSpPr>
          <a:xfrm>
            <a:off x="1617365" y="449650"/>
            <a:ext cx="252294" cy="353971"/>
            <a:chOff x="3959236" y="1516248"/>
            <a:chExt cx="252294" cy="353971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DB2C8EF-2AB9-4514-8F36-240DEDB6F459}"/>
                </a:ext>
              </a:extLst>
            </p:cNvPr>
            <p:cNvSpPr/>
            <p:nvPr/>
          </p:nvSpPr>
          <p:spPr>
            <a:xfrm flipH="1">
              <a:off x="3959236" y="1516248"/>
              <a:ext cx="60907" cy="60907"/>
            </a:xfrm>
            <a:prstGeom prst="ellipse">
              <a:avLst/>
            </a:prstGeom>
            <a:solidFill>
              <a:srgbClr val="718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3921A166-07F6-477D-9EBC-439EC0075140}"/>
                </a:ext>
              </a:extLst>
            </p:cNvPr>
            <p:cNvSpPr/>
            <p:nvPr/>
          </p:nvSpPr>
          <p:spPr>
            <a:xfrm flipH="1">
              <a:off x="4020143" y="1770553"/>
              <a:ext cx="99665" cy="99666"/>
            </a:xfrm>
            <a:prstGeom prst="ellipse">
              <a:avLst/>
            </a:prstGeom>
            <a:noFill/>
            <a:ln w="19050">
              <a:solidFill>
                <a:srgbClr val="7184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FD01352-AADB-4D61-9FF6-C8D65E754CB0}"/>
                </a:ext>
              </a:extLst>
            </p:cNvPr>
            <p:cNvSpPr/>
            <p:nvPr/>
          </p:nvSpPr>
          <p:spPr>
            <a:xfrm flipH="1">
              <a:off x="4132182" y="1586323"/>
              <a:ext cx="79348" cy="79348"/>
            </a:xfrm>
            <a:prstGeom prst="ellipse">
              <a:avLst/>
            </a:prstGeom>
            <a:solidFill>
              <a:srgbClr val="424B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79A9-A3D4-41F2-B21F-A74A02023C0A}"/>
              </a:ext>
            </a:extLst>
          </p:cNvPr>
          <p:cNvCxnSpPr>
            <a:cxnSpLocks/>
          </p:cNvCxnSpPr>
          <p:nvPr/>
        </p:nvCxnSpPr>
        <p:spPr>
          <a:xfrm>
            <a:off x="6526454" y="1400635"/>
            <a:ext cx="162877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9320B50-5851-4882-B71D-73C56D9F62E4}"/>
              </a:ext>
            </a:extLst>
          </p:cNvPr>
          <p:cNvSpPr/>
          <p:nvPr/>
        </p:nvSpPr>
        <p:spPr>
          <a:xfrm>
            <a:off x="276225" y="0"/>
            <a:ext cx="262943" cy="6857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40F7A7-508C-44B9-8120-8180A8F45552}"/>
              </a:ext>
            </a:extLst>
          </p:cNvPr>
          <p:cNvSpPr/>
          <p:nvPr/>
        </p:nvSpPr>
        <p:spPr>
          <a:xfrm>
            <a:off x="6768336" y="1762105"/>
            <a:ext cx="5147439" cy="49091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32E5D15-B54B-434C-A8DB-177925961CC5}"/>
              </a:ext>
            </a:extLst>
          </p:cNvPr>
          <p:cNvSpPr/>
          <p:nvPr/>
        </p:nvSpPr>
        <p:spPr>
          <a:xfrm>
            <a:off x="1327955" y="1762105"/>
            <a:ext cx="2095500" cy="657225"/>
          </a:xfrm>
          <a:prstGeom prst="roundRect">
            <a:avLst/>
          </a:prstGeom>
          <a:solidFill>
            <a:srgbClr val="E7F9FF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1C8B078-86C5-4437-BAA5-47C9985E55AE}"/>
              </a:ext>
            </a:extLst>
          </p:cNvPr>
          <p:cNvSpPr/>
          <p:nvPr/>
        </p:nvSpPr>
        <p:spPr>
          <a:xfrm>
            <a:off x="7038975" y="4622682"/>
            <a:ext cx="2095500" cy="657225"/>
          </a:xfrm>
          <a:prstGeom prst="roundRect">
            <a:avLst/>
          </a:prstGeom>
          <a:solidFill>
            <a:srgbClr val="E7F9FF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5FB9B02-BC2D-4A05-B07F-9081EEE9CCCC}"/>
              </a:ext>
            </a:extLst>
          </p:cNvPr>
          <p:cNvSpPr/>
          <p:nvPr/>
        </p:nvSpPr>
        <p:spPr>
          <a:xfrm>
            <a:off x="9477375" y="4622682"/>
            <a:ext cx="2095500" cy="657225"/>
          </a:xfrm>
          <a:prstGeom prst="roundRect">
            <a:avLst/>
          </a:prstGeom>
          <a:solidFill>
            <a:srgbClr val="E7F9FF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EAF16F6-7AA9-464A-8699-96B0EE68EFC8}"/>
              </a:ext>
            </a:extLst>
          </p:cNvPr>
          <p:cNvSpPr/>
          <p:nvPr/>
        </p:nvSpPr>
        <p:spPr>
          <a:xfrm>
            <a:off x="7038975" y="5641376"/>
            <a:ext cx="2095500" cy="657225"/>
          </a:xfrm>
          <a:prstGeom prst="roundRect">
            <a:avLst/>
          </a:prstGeom>
          <a:solidFill>
            <a:srgbClr val="E7F9FF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AA42EAF-6F67-425A-B6A9-E26EF53C27BA}"/>
              </a:ext>
            </a:extLst>
          </p:cNvPr>
          <p:cNvSpPr/>
          <p:nvPr/>
        </p:nvSpPr>
        <p:spPr>
          <a:xfrm>
            <a:off x="9477375" y="5641376"/>
            <a:ext cx="2095500" cy="657225"/>
          </a:xfrm>
          <a:prstGeom prst="roundRect">
            <a:avLst/>
          </a:prstGeom>
          <a:solidFill>
            <a:srgbClr val="E7F9FF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0426F1-B7C1-401E-A37D-890151334C6F}"/>
              </a:ext>
            </a:extLst>
          </p:cNvPr>
          <p:cNvSpPr txBox="1"/>
          <p:nvPr/>
        </p:nvSpPr>
        <p:spPr>
          <a:xfrm>
            <a:off x="8086725" y="1857085"/>
            <a:ext cx="3821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2018-11-28  14:50  </a:t>
            </a:r>
            <a:r>
              <a:rPr lang="ko-KR" altLang="en-US" sz="1400" dirty="0"/>
              <a:t>온도</a:t>
            </a:r>
            <a:r>
              <a:rPr lang="en-US" altLang="ko-KR" sz="1400" dirty="0"/>
              <a:t>: 18’C </a:t>
            </a:r>
            <a:r>
              <a:rPr lang="ko-KR" altLang="en-US" sz="1400" dirty="0"/>
              <a:t>내부온도</a:t>
            </a:r>
            <a:r>
              <a:rPr lang="en-US" altLang="ko-KR" sz="1400" dirty="0"/>
              <a:t>: 25’C 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A749AC-4B3A-491B-BDDE-19D6CD5AA5AF}"/>
              </a:ext>
            </a:extLst>
          </p:cNvPr>
          <p:cNvSpPr txBox="1"/>
          <p:nvPr/>
        </p:nvSpPr>
        <p:spPr>
          <a:xfrm>
            <a:off x="1575605" y="1906051"/>
            <a:ext cx="167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스타일 고르기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60A455-9615-4B00-817B-A56863EB0CAC}"/>
              </a:ext>
            </a:extLst>
          </p:cNvPr>
          <p:cNvSpPr txBox="1"/>
          <p:nvPr/>
        </p:nvSpPr>
        <p:spPr>
          <a:xfrm>
            <a:off x="9725025" y="476662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단정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96838D-DECC-4CFF-BCFB-1AF24399A30B}"/>
              </a:ext>
            </a:extLst>
          </p:cNvPr>
          <p:cNvSpPr txBox="1"/>
          <p:nvPr/>
        </p:nvSpPr>
        <p:spPr>
          <a:xfrm>
            <a:off x="9811058" y="5774727"/>
            <a:ext cx="142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+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추가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D770F6-9AFF-4B0F-9497-8684032AC2BF}"/>
              </a:ext>
            </a:extLst>
          </p:cNvPr>
          <p:cNvSpPr txBox="1"/>
          <p:nvPr/>
        </p:nvSpPr>
        <p:spPr>
          <a:xfrm>
            <a:off x="7401541" y="4766628"/>
            <a:ext cx="142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경조사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514D25-A2CF-4057-A143-CB1195642AE4}"/>
              </a:ext>
            </a:extLst>
          </p:cNvPr>
          <p:cNvSpPr txBox="1"/>
          <p:nvPr/>
        </p:nvSpPr>
        <p:spPr>
          <a:xfrm>
            <a:off x="7401541" y="5785322"/>
            <a:ext cx="142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데이트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1EB2F69-DCA7-4AE6-9DB1-0FC23325FBBB}"/>
              </a:ext>
            </a:extLst>
          </p:cNvPr>
          <p:cNvSpPr/>
          <p:nvPr/>
        </p:nvSpPr>
        <p:spPr>
          <a:xfrm>
            <a:off x="7038975" y="3621229"/>
            <a:ext cx="2095500" cy="657225"/>
          </a:xfrm>
          <a:prstGeom prst="roundRect">
            <a:avLst/>
          </a:prstGeom>
          <a:solidFill>
            <a:srgbClr val="E7F9FF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2B5F51-FF48-47D2-819F-B765B2F1E113}"/>
              </a:ext>
            </a:extLst>
          </p:cNvPr>
          <p:cNvSpPr txBox="1"/>
          <p:nvPr/>
        </p:nvSpPr>
        <p:spPr>
          <a:xfrm>
            <a:off x="7401541" y="3765175"/>
            <a:ext cx="142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캐주얼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2D05E0D-9E9C-4A0C-B2E6-7CDCB4F6E382}"/>
              </a:ext>
            </a:extLst>
          </p:cNvPr>
          <p:cNvSpPr/>
          <p:nvPr/>
        </p:nvSpPr>
        <p:spPr>
          <a:xfrm>
            <a:off x="9477375" y="3621229"/>
            <a:ext cx="2095500" cy="657225"/>
          </a:xfrm>
          <a:prstGeom prst="roundRect">
            <a:avLst/>
          </a:prstGeom>
          <a:solidFill>
            <a:srgbClr val="E7F9FF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BB9C54-343E-43A3-B974-9E3A7650281C}"/>
              </a:ext>
            </a:extLst>
          </p:cNvPr>
          <p:cNvSpPr txBox="1"/>
          <p:nvPr/>
        </p:nvSpPr>
        <p:spPr>
          <a:xfrm>
            <a:off x="9839941" y="3765175"/>
            <a:ext cx="142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스트릿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C5ABC4-CAA9-4B3A-BBE5-B6565522CAB2}"/>
              </a:ext>
            </a:extLst>
          </p:cNvPr>
          <p:cNvSpPr txBox="1"/>
          <p:nvPr/>
        </p:nvSpPr>
        <p:spPr>
          <a:xfrm>
            <a:off x="8395278" y="2526331"/>
            <a:ext cx="1893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나의 스타일</a:t>
            </a:r>
          </a:p>
        </p:txBody>
      </p:sp>
      <p:sp>
        <p:nvSpPr>
          <p:cNvPr id="42" name="화살표: 갈매기형 수장 41">
            <a:extLst>
              <a:ext uri="{FF2B5EF4-FFF2-40B4-BE49-F238E27FC236}">
                <a16:creationId xmlns:a16="http://schemas.microsoft.com/office/drawing/2014/main" id="{9500EAC0-6350-48B8-8A75-F33A0B5F3C9F}"/>
              </a:ext>
            </a:extLst>
          </p:cNvPr>
          <p:cNvSpPr/>
          <p:nvPr/>
        </p:nvSpPr>
        <p:spPr>
          <a:xfrm>
            <a:off x="4160818" y="1806967"/>
            <a:ext cx="409575" cy="567500"/>
          </a:xfrm>
          <a:prstGeom prst="chevr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DCC3FFB-16FB-44A6-A714-FB5AB0079472}"/>
              </a:ext>
            </a:extLst>
          </p:cNvPr>
          <p:cNvSpPr/>
          <p:nvPr/>
        </p:nvSpPr>
        <p:spPr>
          <a:xfrm>
            <a:off x="855866" y="2987995"/>
            <a:ext cx="5569570" cy="3166049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077876-AFBB-47D1-A3EE-19BB9643FF23}"/>
              </a:ext>
            </a:extLst>
          </p:cNvPr>
          <p:cNvSpPr txBox="1"/>
          <p:nvPr/>
        </p:nvSpPr>
        <p:spPr>
          <a:xfrm>
            <a:off x="937374" y="3371952"/>
            <a:ext cx="54972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1. </a:t>
            </a:r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클라우드에서</a:t>
            </a:r>
            <a:r>
              <a:rPr lang="en-US" altLang="ko-KR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3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최신코디</a:t>
            </a:r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en-US" altLang="ko-KR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+ </a:t>
            </a:r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날씨 정보를</a:t>
            </a:r>
            <a:r>
              <a:rPr lang="en-US" altLang="ko-KR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받아</a:t>
            </a:r>
            <a:r>
              <a:rPr lang="en-US" altLang="ko-KR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</a:t>
            </a:r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내가 고른 스타일에 맞춰 옷을 </a:t>
            </a:r>
            <a:r>
              <a:rPr lang="ko-KR" altLang="en-US" sz="23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골라줌</a:t>
            </a:r>
            <a:r>
              <a:rPr lang="en-US" altLang="ko-KR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3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2. </a:t>
            </a:r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선택된 옷을 </a:t>
            </a:r>
            <a:r>
              <a:rPr lang="en-US" altLang="ko-KR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LED</a:t>
            </a:r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로 옷걸이가 표시해줌</a:t>
            </a:r>
            <a:r>
              <a:rPr lang="en-US" altLang="ko-KR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endParaRPr lang="ko-KR" altLang="en-US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5061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0238B61D-DEE4-4724-8C3F-265AB084EBFE}"/>
              </a:ext>
            </a:extLst>
          </p:cNvPr>
          <p:cNvSpPr txBox="1"/>
          <p:nvPr/>
        </p:nvSpPr>
        <p:spPr>
          <a:xfrm>
            <a:off x="1869659" y="559399"/>
            <a:ext cx="65028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dirty="0" err="1">
                <a:solidFill>
                  <a:schemeClr val="accent1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스마트옷장의</a:t>
            </a:r>
            <a:r>
              <a:rPr lang="ko-KR" altLang="en-US" sz="4000" b="1" dirty="0">
                <a:solidFill>
                  <a:schemeClr val="accent1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주요기능 </a:t>
            </a:r>
            <a:r>
              <a:rPr lang="en-US" altLang="ko-KR" sz="4000" b="1" dirty="0">
                <a:solidFill>
                  <a:schemeClr val="accent1">
                    <a:lumMod val="50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(3)</a:t>
            </a:r>
            <a:endParaRPr kumimoji="0" lang="ko-KR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CCFE2DE-4342-4FD5-BB1E-F86C5D9F70EE}"/>
              </a:ext>
            </a:extLst>
          </p:cNvPr>
          <p:cNvGrpSpPr/>
          <p:nvPr/>
        </p:nvGrpSpPr>
        <p:grpSpPr>
          <a:xfrm>
            <a:off x="1617365" y="449650"/>
            <a:ext cx="252294" cy="353971"/>
            <a:chOff x="3959236" y="1516248"/>
            <a:chExt cx="252294" cy="353971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DB2C8EF-2AB9-4514-8F36-240DEDB6F459}"/>
                </a:ext>
              </a:extLst>
            </p:cNvPr>
            <p:cNvSpPr/>
            <p:nvPr/>
          </p:nvSpPr>
          <p:spPr>
            <a:xfrm flipH="1">
              <a:off x="3959236" y="1516248"/>
              <a:ext cx="60907" cy="60907"/>
            </a:xfrm>
            <a:prstGeom prst="ellipse">
              <a:avLst/>
            </a:prstGeom>
            <a:solidFill>
              <a:srgbClr val="7184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3921A166-07F6-477D-9EBC-439EC0075140}"/>
                </a:ext>
              </a:extLst>
            </p:cNvPr>
            <p:cNvSpPr/>
            <p:nvPr/>
          </p:nvSpPr>
          <p:spPr>
            <a:xfrm flipH="1">
              <a:off x="4020143" y="1770553"/>
              <a:ext cx="99665" cy="99666"/>
            </a:xfrm>
            <a:prstGeom prst="ellipse">
              <a:avLst/>
            </a:prstGeom>
            <a:noFill/>
            <a:ln w="19050">
              <a:solidFill>
                <a:srgbClr val="7184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FD01352-AADB-4D61-9FF6-C8D65E754CB0}"/>
                </a:ext>
              </a:extLst>
            </p:cNvPr>
            <p:cNvSpPr/>
            <p:nvPr/>
          </p:nvSpPr>
          <p:spPr>
            <a:xfrm flipH="1">
              <a:off x="4132182" y="1586323"/>
              <a:ext cx="79348" cy="79348"/>
            </a:xfrm>
            <a:prstGeom prst="ellipse">
              <a:avLst/>
            </a:prstGeom>
            <a:solidFill>
              <a:srgbClr val="424B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79A9-A3D4-41F2-B21F-A74A02023C0A}"/>
              </a:ext>
            </a:extLst>
          </p:cNvPr>
          <p:cNvCxnSpPr>
            <a:cxnSpLocks/>
          </p:cNvCxnSpPr>
          <p:nvPr/>
        </p:nvCxnSpPr>
        <p:spPr>
          <a:xfrm>
            <a:off x="6526454" y="1400635"/>
            <a:ext cx="1628775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9320B50-5851-4882-B71D-73C56D9F62E4}"/>
              </a:ext>
            </a:extLst>
          </p:cNvPr>
          <p:cNvSpPr/>
          <p:nvPr/>
        </p:nvSpPr>
        <p:spPr>
          <a:xfrm>
            <a:off x="276225" y="0"/>
            <a:ext cx="262943" cy="6857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40F7A7-508C-44B9-8120-8180A8F45552}"/>
              </a:ext>
            </a:extLst>
          </p:cNvPr>
          <p:cNvSpPr/>
          <p:nvPr/>
        </p:nvSpPr>
        <p:spPr>
          <a:xfrm>
            <a:off x="6768336" y="1762105"/>
            <a:ext cx="5147439" cy="490914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32E5D15-B54B-434C-A8DB-177925961CC5}"/>
              </a:ext>
            </a:extLst>
          </p:cNvPr>
          <p:cNvSpPr/>
          <p:nvPr/>
        </p:nvSpPr>
        <p:spPr>
          <a:xfrm>
            <a:off x="1327955" y="1762105"/>
            <a:ext cx="2095500" cy="657225"/>
          </a:xfrm>
          <a:prstGeom prst="roundRect">
            <a:avLst/>
          </a:prstGeom>
          <a:solidFill>
            <a:srgbClr val="E7F9FF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8AA42EAF-6F67-425A-B6A9-E26EF53C27BA}"/>
              </a:ext>
            </a:extLst>
          </p:cNvPr>
          <p:cNvSpPr/>
          <p:nvPr/>
        </p:nvSpPr>
        <p:spPr>
          <a:xfrm>
            <a:off x="8270012" y="4847120"/>
            <a:ext cx="2095500" cy="657225"/>
          </a:xfrm>
          <a:prstGeom prst="roundRect">
            <a:avLst/>
          </a:prstGeom>
          <a:solidFill>
            <a:srgbClr val="E7F9FF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0426F1-B7C1-401E-A37D-890151334C6F}"/>
              </a:ext>
            </a:extLst>
          </p:cNvPr>
          <p:cNvSpPr txBox="1"/>
          <p:nvPr/>
        </p:nvSpPr>
        <p:spPr>
          <a:xfrm>
            <a:off x="8086725" y="1857085"/>
            <a:ext cx="3821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2018-11-28  14:50  </a:t>
            </a:r>
            <a:r>
              <a:rPr lang="ko-KR" altLang="en-US" sz="1400" dirty="0"/>
              <a:t>온도</a:t>
            </a:r>
            <a:r>
              <a:rPr lang="en-US" altLang="ko-KR" sz="1400" dirty="0"/>
              <a:t>: 18’C </a:t>
            </a:r>
            <a:r>
              <a:rPr lang="ko-KR" altLang="en-US" sz="1400" dirty="0"/>
              <a:t>내부온도</a:t>
            </a:r>
            <a:r>
              <a:rPr lang="en-US" altLang="ko-KR" sz="1400" dirty="0"/>
              <a:t>: 25’C 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A749AC-4B3A-491B-BDDE-19D6CD5AA5AF}"/>
              </a:ext>
            </a:extLst>
          </p:cNvPr>
          <p:cNvSpPr txBox="1"/>
          <p:nvPr/>
        </p:nvSpPr>
        <p:spPr>
          <a:xfrm>
            <a:off x="1575605" y="1906051"/>
            <a:ext cx="167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내부 설정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96838D-DECC-4CFF-BCFB-1AF24399A30B}"/>
              </a:ext>
            </a:extLst>
          </p:cNvPr>
          <p:cNvSpPr txBox="1"/>
          <p:nvPr/>
        </p:nvSpPr>
        <p:spPr>
          <a:xfrm>
            <a:off x="8603695" y="4980471"/>
            <a:ext cx="142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+</a:t>
            </a:r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 추가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1EB2F69-DCA7-4AE6-9DB1-0FC23325FBBB}"/>
              </a:ext>
            </a:extLst>
          </p:cNvPr>
          <p:cNvSpPr/>
          <p:nvPr/>
        </p:nvSpPr>
        <p:spPr>
          <a:xfrm>
            <a:off x="7038975" y="3621229"/>
            <a:ext cx="2095500" cy="657225"/>
          </a:xfrm>
          <a:prstGeom prst="roundRect">
            <a:avLst/>
          </a:prstGeom>
          <a:solidFill>
            <a:srgbClr val="E7F9FF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2B5F51-FF48-47D2-819F-B765B2F1E113}"/>
              </a:ext>
            </a:extLst>
          </p:cNvPr>
          <p:cNvSpPr txBox="1"/>
          <p:nvPr/>
        </p:nvSpPr>
        <p:spPr>
          <a:xfrm>
            <a:off x="7401541" y="3765175"/>
            <a:ext cx="142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습도설정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2D05E0D-9E9C-4A0C-B2E6-7CDCB4F6E382}"/>
              </a:ext>
            </a:extLst>
          </p:cNvPr>
          <p:cNvSpPr/>
          <p:nvPr/>
        </p:nvSpPr>
        <p:spPr>
          <a:xfrm>
            <a:off x="9477375" y="3621229"/>
            <a:ext cx="2095500" cy="657225"/>
          </a:xfrm>
          <a:prstGeom prst="roundRect">
            <a:avLst/>
          </a:prstGeom>
          <a:solidFill>
            <a:srgbClr val="E7F9FF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BB9C54-343E-43A3-B974-9E3A7650281C}"/>
              </a:ext>
            </a:extLst>
          </p:cNvPr>
          <p:cNvSpPr txBox="1"/>
          <p:nvPr/>
        </p:nvSpPr>
        <p:spPr>
          <a:xfrm>
            <a:off x="9839941" y="3765175"/>
            <a:ext cx="1428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방향제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C5ABC4-CAA9-4B3A-BBE5-B6565522CAB2}"/>
              </a:ext>
            </a:extLst>
          </p:cNvPr>
          <p:cNvSpPr txBox="1"/>
          <p:nvPr/>
        </p:nvSpPr>
        <p:spPr>
          <a:xfrm>
            <a:off x="8395278" y="2526331"/>
            <a:ext cx="1893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내부 설정</a:t>
            </a:r>
          </a:p>
        </p:txBody>
      </p:sp>
      <p:sp>
        <p:nvSpPr>
          <p:cNvPr id="42" name="화살표: 갈매기형 수장 41">
            <a:extLst>
              <a:ext uri="{FF2B5EF4-FFF2-40B4-BE49-F238E27FC236}">
                <a16:creationId xmlns:a16="http://schemas.microsoft.com/office/drawing/2014/main" id="{9500EAC0-6350-48B8-8A75-F33A0B5F3C9F}"/>
              </a:ext>
            </a:extLst>
          </p:cNvPr>
          <p:cNvSpPr/>
          <p:nvPr/>
        </p:nvSpPr>
        <p:spPr>
          <a:xfrm>
            <a:off x="4160818" y="1806967"/>
            <a:ext cx="409575" cy="567500"/>
          </a:xfrm>
          <a:prstGeom prst="chevron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DCC3FFB-16FB-44A6-A714-FB5AB0079472}"/>
              </a:ext>
            </a:extLst>
          </p:cNvPr>
          <p:cNvSpPr/>
          <p:nvPr/>
        </p:nvSpPr>
        <p:spPr>
          <a:xfrm>
            <a:off x="855866" y="2987995"/>
            <a:ext cx="5569570" cy="3166049"/>
          </a:xfrm>
          <a:prstGeom prst="round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077876-AFBB-47D1-A3EE-19BB9643FF23}"/>
              </a:ext>
            </a:extLst>
          </p:cNvPr>
          <p:cNvSpPr txBox="1"/>
          <p:nvPr/>
        </p:nvSpPr>
        <p:spPr>
          <a:xfrm>
            <a:off x="1090066" y="3639995"/>
            <a:ext cx="510116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1. </a:t>
            </a:r>
            <a:r>
              <a:rPr lang="ko-KR" altLang="en-US" sz="23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온습도센서를</a:t>
            </a:r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이용하여 옷장 내부의</a:t>
            </a:r>
            <a:endParaRPr lang="en-US" altLang="ko-KR" sz="23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lvl="1"/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온습도를 측정한다</a:t>
            </a:r>
            <a:r>
              <a:rPr lang="en-US" altLang="ko-KR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</a:t>
            </a:r>
          </a:p>
          <a:p>
            <a:pPr lvl="1"/>
            <a:endParaRPr lang="en-US" altLang="ko-KR" sz="23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r>
              <a:rPr lang="en-US" altLang="ko-KR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2. </a:t>
            </a:r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습도가 너무 높으면 스크린에 알림을 </a:t>
            </a:r>
            <a:r>
              <a:rPr lang="en-US" altLang="ko-KR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	</a:t>
            </a:r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준다</a:t>
            </a:r>
            <a:r>
              <a:rPr lang="en-US" altLang="ko-KR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. (</a:t>
            </a:r>
            <a:r>
              <a:rPr lang="ko-KR" altLang="en-US" sz="2300" dirty="0" err="1">
                <a:latin typeface="휴먼모음T" panose="02030504000101010101" pitchFamily="18" charset="-127"/>
                <a:ea typeface="휴먼모음T" panose="02030504000101010101" pitchFamily="18" charset="-127"/>
              </a:rPr>
              <a:t>제습제</a:t>
            </a:r>
            <a:r>
              <a:rPr lang="ko-KR" altLang="en-US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교체</a:t>
            </a:r>
            <a:r>
              <a:rPr lang="en-US" altLang="ko-KR" sz="23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)</a:t>
            </a:r>
            <a:endParaRPr lang="ko-KR" altLang="en-US" sz="2400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779556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639</TotalTime>
  <Words>267</Words>
  <Application>Microsoft Office PowerPoint</Application>
  <PresentationFormat>와이드스크린</PresentationFormat>
  <Paragraphs>86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휴먼아미체</vt:lpstr>
      <vt:lpstr>돋움</vt:lpstr>
      <vt:lpstr>Calibri</vt:lpstr>
      <vt:lpstr>새굴림</vt:lpstr>
      <vt:lpstr>Franklin Gothic Book</vt:lpstr>
      <vt:lpstr>휴먼모음T</vt:lpstr>
      <vt:lpstr>맑은 고딕</vt:lpstr>
      <vt:lpstr>Crop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김기영</dc:creator>
  <cp:lastModifiedBy>경주 송</cp:lastModifiedBy>
  <cp:revision>73</cp:revision>
  <dcterms:created xsi:type="dcterms:W3CDTF">2018-02-18T05:10:22Z</dcterms:created>
  <dcterms:modified xsi:type="dcterms:W3CDTF">2018-12-05T04:12:24Z</dcterms:modified>
</cp:coreProperties>
</file>