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8"/>
    <a:srgbClr val="8A6E5B"/>
    <a:srgbClr val="FF9999"/>
    <a:srgbClr val="8CD3D5"/>
    <a:srgbClr val="96784C"/>
    <a:srgbClr val="725B3A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7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584950" y="1407659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정보시스템공학과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1394073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561216" y="2571973"/>
            <a:ext cx="4355191" cy="1066085"/>
            <a:chOff x="990600" y="3175715"/>
            <a:chExt cx="4355191" cy="1190171"/>
          </a:xfrm>
        </p:grpSpPr>
        <p:sp>
          <p:nvSpPr>
            <p:cNvPr id="100" name="양쪽 모서리가 둥근 사각형 99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정보시스템공학과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1394045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813286" y="2814150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최찬호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584949" y="3736286"/>
            <a:ext cx="4355191" cy="1066085"/>
            <a:chOff x="990600" y="3175715"/>
            <a:chExt cx="4355191" cy="1190171"/>
          </a:xfrm>
        </p:grpSpPr>
        <p:sp>
          <p:nvSpPr>
            <p:cNvPr id="107" name="양쪽 모서리가 둥근 사각형 10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정보시스템공학과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1394072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837019" y="3978463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최정웅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36303" y="2656655"/>
            <a:ext cx="48249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8A6E5B"/>
                </a:solidFill>
              </a:rPr>
              <a:t>안전 지킴이</a:t>
            </a:r>
            <a:r>
              <a:rPr lang="en-US" altLang="ko-KR" sz="1000" dirty="0" smtClean="0">
                <a:solidFill>
                  <a:srgbClr val="8A6E5B"/>
                </a:solidFill>
              </a:rPr>
              <a:t> </a:t>
            </a:r>
            <a:endParaRPr lang="ko-KR" altLang="en-US" sz="2800" dirty="0">
              <a:solidFill>
                <a:srgbClr val="8A6E5B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584949" y="4900599"/>
            <a:ext cx="4355191" cy="1066085"/>
            <a:chOff x="990600" y="3175715"/>
            <a:chExt cx="4355191" cy="1190171"/>
          </a:xfrm>
        </p:grpSpPr>
        <p:sp>
          <p:nvSpPr>
            <p:cNvPr id="37" name="양쪽 모서리가 둥근 사각형 3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정보시스템공학과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1394033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813285" y="1623661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허준석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1345" y="5156642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심원준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"/>
          <p:cNvSpPr txBox="1">
            <a:spLocks/>
          </p:cNvSpPr>
          <p:nvPr/>
        </p:nvSpPr>
        <p:spPr>
          <a:xfrm>
            <a:off x="3410533" y="2419132"/>
            <a:ext cx="5583115" cy="177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목차</a:t>
            </a:r>
            <a:endParaRPr lang="en-US" altLang="ko-KR" sz="3000" b="1" dirty="0">
              <a:solidFill>
                <a:prstClr val="whit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D4875091-E360-4C34-A7F1-EC4B770C4DF0}"/>
              </a:ext>
            </a:extLst>
          </p:cNvPr>
          <p:cNvSpPr txBox="1">
            <a:spLocks/>
          </p:cNvSpPr>
          <p:nvPr/>
        </p:nvSpPr>
        <p:spPr>
          <a:xfrm>
            <a:off x="388078" y="1878049"/>
            <a:ext cx="10178322" cy="35935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나눔바른고딕" panose="020B0603020101020101"/>
              </a:rPr>
              <a:t>1. </a:t>
            </a:r>
            <a:r>
              <a:rPr lang="ko-KR" altLang="en-US" dirty="0" err="1" smtClean="0">
                <a:ea typeface="나눔바른고딕" panose="020B0603020101020101"/>
              </a:rPr>
              <a:t>사고사례</a:t>
            </a:r>
            <a:endParaRPr lang="en-US" altLang="ko-KR" dirty="0" smtClean="0">
              <a:ea typeface="나눔바른고딕" panose="020B0603020101020101"/>
            </a:endParaRPr>
          </a:p>
          <a:p>
            <a:pPr marL="0" indent="0">
              <a:buNone/>
            </a:pPr>
            <a:endParaRPr lang="en-US" altLang="ko-KR" sz="800" dirty="0" smtClean="0">
              <a:ea typeface="나눔바른고딕" panose="020B0603020101020101"/>
            </a:endParaRPr>
          </a:p>
          <a:p>
            <a:r>
              <a:rPr lang="en-US" altLang="ko-KR" dirty="0" smtClean="0">
                <a:ea typeface="나눔바른고딕" panose="020B0603020101020101"/>
              </a:rPr>
              <a:t>2. </a:t>
            </a:r>
            <a:r>
              <a:rPr lang="ko-KR" altLang="en-US" dirty="0" err="1" smtClean="0">
                <a:ea typeface="나눔바른고딕" panose="020B0603020101020101"/>
              </a:rPr>
              <a:t>제안배경</a:t>
            </a:r>
            <a:endParaRPr lang="en-US" altLang="ko-KR" dirty="0" smtClean="0">
              <a:ea typeface="나눔바른고딕" panose="020B0603020101020101"/>
            </a:endParaRPr>
          </a:p>
          <a:p>
            <a:endParaRPr lang="en-US" altLang="ko-KR" sz="800" dirty="0" smtClean="0">
              <a:ea typeface="나눔바른고딕" panose="020B0603020101020101"/>
            </a:endParaRPr>
          </a:p>
          <a:p>
            <a:r>
              <a:rPr lang="en-US" altLang="ko-KR" dirty="0" smtClean="0">
                <a:ea typeface="나눔바른고딕" panose="020B0603020101020101"/>
              </a:rPr>
              <a:t>3. </a:t>
            </a:r>
            <a:r>
              <a:rPr lang="ko-KR" altLang="en-US" dirty="0" smtClean="0">
                <a:ea typeface="나눔바른고딕" panose="020B0603020101020101"/>
              </a:rPr>
              <a:t>목표</a:t>
            </a:r>
            <a:endParaRPr lang="en-US" altLang="ko-KR" dirty="0" smtClean="0">
              <a:ea typeface="나눔바른고딕" panose="020B0603020101020101"/>
            </a:endParaRPr>
          </a:p>
          <a:p>
            <a:endParaRPr lang="en-US" altLang="ko-KR" sz="800" dirty="0" smtClean="0">
              <a:ea typeface="나눔바른고딕" panose="020B0603020101020101"/>
            </a:endParaRPr>
          </a:p>
          <a:p>
            <a:r>
              <a:rPr lang="en-US" altLang="ko-KR" dirty="0" smtClean="0">
                <a:ea typeface="나눔바른고딕" panose="020B0603020101020101"/>
              </a:rPr>
              <a:t>4. </a:t>
            </a:r>
            <a:r>
              <a:rPr lang="ko-KR" altLang="en-US" dirty="0">
                <a:ea typeface="나눔바른고딕" panose="020B0603020101020101"/>
              </a:rPr>
              <a:t>기능 및 </a:t>
            </a:r>
            <a:r>
              <a:rPr lang="ko-KR" altLang="en-US" dirty="0" smtClean="0">
                <a:ea typeface="나눔바른고딕" panose="020B0603020101020101"/>
              </a:rPr>
              <a:t>서비스</a:t>
            </a:r>
            <a:endParaRPr lang="en-US" altLang="ko-KR" dirty="0" smtClean="0">
              <a:ea typeface="나눔바른고딕" panose="020B0603020101020101"/>
            </a:endParaRPr>
          </a:p>
          <a:p>
            <a:endParaRPr lang="en-US" altLang="ko-KR" sz="800" dirty="0" smtClean="0">
              <a:ea typeface="나눔바른고딕" panose="020B0603020101020101"/>
            </a:endParaRPr>
          </a:p>
          <a:p>
            <a:r>
              <a:rPr lang="en-US" altLang="ko-KR" dirty="0" smtClean="0">
                <a:ea typeface="나눔바른고딕" panose="020B0603020101020101"/>
              </a:rPr>
              <a:t>5. Q&amp;A</a:t>
            </a:r>
            <a:endParaRPr lang="en-US" altLang="ko-KR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사고 사례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789176"/>
            <a:ext cx="3303193" cy="413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8" y="1789176"/>
            <a:ext cx="3305342" cy="41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90" y="1798700"/>
            <a:ext cx="3305342" cy="41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제안 배경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8A3999-44C7-4CD2-B532-A399DA1314D2}"/>
              </a:ext>
            </a:extLst>
          </p:cNvPr>
          <p:cNvSpPr txBox="1">
            <a:spLocks/>
          </p:cNvSpPr>
          <p:nvPr/>
        </p:nvSpPr>
        <p:spPr>
          <a:xfrm>
            <a:off x="670560" y="1572768"/>
            <a:ext cx="10826496" cy="482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>
              <a:ea typeface="나눔바른고딕" panose="020B0603020101020101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나눔바른고딕" panose="020B0603020101020101"/>
              </a:rPr>
              <a:t>공장지대나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 아파트 제작 임시 회의소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소형 컨테이너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주택 등 밀폐된 공간에서 유해가스사고가 다수 발생하고 있다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.</a:t>
            </a:r>
          </a:p>
          <a:p>
            <a:endParaRPr lang="en-US" altLang="ko-KR" dirty="0" smtClean="0">
              <a:latin typeface="HY견고딕" panose="02030600000101010101" pitchFamily="18" charset="-127"/>
              <a:ea typeface="나눔바른고딕" panose="020B0603020101020101"/>
            </a:endParaRPr>
          </a:p>
          <a:p>
            <a:r>
              <a:rPr lang="ko-KR" altLang="en-US" sz="2700" dirty="0" smtClean="0">
                <a:latin typeface="HY견고딕" panose="02030600000101010101" pitchFamily="18" charset="-127"/>
                <a:ea typeface="나눔바른고딕" panose="020B0603020101020101"/>
              </a:rPr>
              <a:t>이러한 밀폐된 시설에 있어서 안전장치를 생각하지 않을 수 가 없다</a:t>
            </a:r>
            <a:r>
              <a:rPr lang="en-US" altLang="ko-KR" sz="2700" dirty="0" smtClean="0">
                <a:latin typeface="HY견고딕" panose="02030600000101010101" pitchFamily="18" charset="-127"/>
                <a:ea typeface="나눔바른고딕" panose="020B0603020101020101"/>
              </a:rPr>
              <a:t>.</a:t>
            </a:r>
          </a:p>
          <a:p>
            <a:pPr marL="0" indent="0">
              <a:buNone/>
            </a:pPr>
            <a:endParaRPr lang="en-US" altLang="ko-KR" sz="2700" dirty="0" smtClean="0">
              <a:latin typeface="HY견고딕" panose="02030600000101010101" pitchFamily="18" charset="-127"/>
              <a:ea typeface="나눔바른고딕" panose="020B0603020101020101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그러므로 </a:t>
            </a:r>
            <a:r>
              <a:rPr lang="ko-KR" altLang="en-US" dirty="0" err="1" smtClean="0">
                <a:latin typeface="HY견고딕" panose="02030600000101010101" pitchFamily="18" charset="-127"/>
                <a:ea typeface="나눔바른고딕" panose="020B0603020101020101"/>
              </a:rPr>
              <a:t>우리조는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PIR(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적외선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센서와 유해가스센서를 활용한 </a:t>
            </a:r>
            <a:r>
              <a:rPr lang="en-US" altLang="ko-KR" dirty="0" err="1" smtClean="0">
                <a:latin typeface="HY견고딕" panose="02030600000101010101" pitchFamily="18" charset="-127"/>
                <a:ea typeface="나눔바른고딕" panose="020B0603020101020101"/>
              </a:rPr>
              <a:t>iot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사고 예방에 관하여 </a:t>
            </a:r>
            <a:r>
              <a:rPr lang="ko-KR" altLang="en-US" dirty="0" err="1" smtClean="0">
                <a:latin typeface="HY견고딕" panose="02030600000101010101" pitchFamily="18" charset="-127"/>
                <a:ea typeface="나눔바른고딕" panose="020B0603020101020101"/>
              </a:rPr>
              <a:t>라즈베리파이</a:t>
            </a:r>
            <a:r>
              <a:rPr lang="ko-KR" altLang="en-US" dirty="0" smtClean="0">
                <a:latin typeface="HY견고딕" panose="02030600000101010101" pitchFamily="18" charset="-127"/>
                <a:ea typeface="나눔바른고딕" panose="020B0603020101020101"/>
              </a:rPr>
              <a:t> 제품 개발을 생각해 보았다</a:t>
            </a:r>
            <a:r>
              <a:rPr lang="en-US" altLang="ko-KR" dirty="0" smtClean="0">
                <a:latin typeface="HY견고딕" panose="02030600000101010101" pitchFamily="18" charset="-127"/>
                <a:ea typeface="나눔바른고딕" panose="020B0603020101020101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24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목표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87534" y="1996217"/>
            <a:ext cx="2812247" cy="2812247"/>
          </a:xfrm>
          <a:prstGeom prst="ellipse">
            <a:avLst/>
          </a:prstGeom>
          <a:noFill/>
          <a:ln w="57150">
            <a:solidFill>
              <a:srgbClr val="EB5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7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85383" y="1860596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92726" y="1860596"/>
            <a:ext cx="1295886" cy="1295884"/>
          </a:xfrm>
          <a:prstGeom prst="ellipse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</a:t>
            </a: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림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85383" y="3751156"/>
            <a:ext cx="1295886" cy="1295884"/>
          </a:xfrm>
          <a:prstGeom prst="ellipse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92726" y="3751156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29066" y="4123492"/>
            <a:ext cx="2299210" cy="184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 장치</a:t>
            </a: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(LED, BUZZER)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24" y="4123492"/>
            <a:ext cx="2442010" cy="184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센서에 따른 정보 수집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29066" y="1072669"/>
            <a:ext cx="2299210" cy="184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부재시</a:t>
            </a: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위험 단계에 </a:t>
            </a:r>
            <a:endParaRPr lang="en-US" altLang="ko-KR" sz="1400" spc="-7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20"/>
              </a:spcBef>
              <a:tabLst>
                <a:tab pos="71438" algn="l"/>
                <a:tab pos="114300" algn="l"/>
              </a:tabLst>
            </a:pPr>
            <a:r>
              <a:rPr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알림 서비스 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7921" y="1072669"/>
            <a:ext cx="2237215" cy="184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PIR </a:t>
            </a: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endParaRPr lang="en-US" altLang="ko-KR" sz="1400" spc="-7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5738" indent="-185738" latinLnBrk="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유해가스 센서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69669" y="2968023"/>
            <a:ext cx="3061446" cy="99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Picture 2" descr="iconfinder_raspberry_386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60" y="2821808"/>
            <a:ext cx="1161064" cy="11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하드 </a:t>
            </a:r>
            <a:r>
              <a:rPr lang="ko-KR" altLang="en-US" sz="3000" b="1" dirty="0" err="1" smtClean="0">
                <a:solidFill>
                  <a:prstClr val="white"/>
                </a:solidFill>
              </a:rPr>
              <a:t>웨어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936" y="1909283"/>
            <a:ext cx="3836654" cy="166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152400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 Model Zero W</a:t>
            </a:r>
          </a:p>
          <a:p>
            <a:pPr marL="152400" indent="-152400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65 x 30 mm, 9g</a:t>
            </a:r>
          </a:p>
          <a:p>
            <a:pPr marL="152400" indent="-152400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Wifi</a:t>
            </a: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Bluetooth 4.0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4196" y="1909283"/>
            <a:ext cx="3836654" cy="166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152400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MQ-135 </a:t>
            </a:r>
            <a:r>
              <a:rPr lang="ko-KR" altLang="en-US" sz="1400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유해가스 센서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3143" y="1770123"/>
            <a:ext cx="3693779" cy="38583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2243146" y="5360626"/>
            <a:ext cx="3693779" cy="37877"/>
          </a:xfrm>
          <a:prstGeom prst="rect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7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3146" y="3744687"/>
            <a:ext cx="3693779" cy="385837"/>
          </a:xfrm>
          <a:prstGeom prst="rect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Pir</a:t>
            </a: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적외선</a:t>
            </a:r>
            <a:r>
              <a:rPr lang="en-US" altLang="ko-KR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5082" y="1770123"/>
            <a:ext cx="3693778" cy="385837"/>
          </a:xfrm>
          <a:prstGeom prst="rect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유해가스센서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6255085" y="5360626"/>
            <a:ext cx="3693778" cy="37877"/>
          </a:xfrm>
          <a:prstGeom prst="rect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7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44196" y="3744687"/>
            <a:ext cx="3693778" cy="38583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spc="-7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LED, BUZZER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2166936" y="4158511"/>
                <a:ext cx="3836654" cy="1072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52400" indent="-152400" latinLnBrk="0"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71438" algn="l"/>
                    <a:tab pos="114300" algn="l"/>
                  </a:tabLst>
                </a:pPr>
                <a:r>
                  <a:rPr lang="ko-KR" altLang="en-US" sz="1400" spc="-7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미니 디지털 온도 컨트롤러 </a:t>
                </a:r>
                <a:r>
                  <a:rPr lang="en-US" altLang="ko-KR" sz="1400" spc="-7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XH-W1209</a:t>
                </a:r>
              </a:p>
              <a:p>
                <a:pPr marL="152400" indent="-152400" latinLnBrk="0"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71438" algn="l"/>
                    <a:tab pos="114300" algn="l"/>
                  </a:tabLst>
                </a:pPr>
                <a:r>
                  <a:rPr lang="en-US" altLang="ko-KR" sz="1400" spc="-7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32 x 24 mm</a:t>
                </a:r>
              </a:p>
              <a:p>
                <a:pPr marL="152400" indent="-152400" latinLnBrk="0"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71438" algn="l"/>
                    <a:tab pos="114300" algn="l"/>
                  </a:tabLst>
                </a:pPr>
                <a:r>
                  <a:rPr lang="en-US" altLang="ko-KR" sz="1400" spc="-7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DC 4.5-20V</a:t>
                </a:r>
              </a:p>
              <a:p>
                <a:pPr marL="152400" indent="-152400" latinLnBrk="0"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71438" algn="l"/>
                    <a:tab pos="1143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pc="-70" dirty="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rgbClr val="3E3D4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spc="-70" dirty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rgbClr val="3E3D43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  <m:sup>
                        <m:r>
                          <a:rPr lang="en-US" altLang="ko-KR" sz="1400" i="0" spc="-70" dirty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rgbClr val="3E3D4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1400" spc="-7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angle sensor</a:t>
                </a:r>
                <a:endParaRPr lang="en-US" altLang="ko-KR" sz="1400" spc="-7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936" y="4158511"/>
                <a:ext cx="3836654" cy="107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6244196" y="4158511"/>
            <a:ext cx="3836654" cy="1072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152400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Custormizing</a:t>
            </a:r>
            <a:endParaRPr lang="en-US" altLang="ko-KR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76" y="4246734"/>
            <a:ext cx="1082041" cy="1088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42" y="4379607"/>
            <a:ext cx="762000" cy="876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3" y="4462786"/>
            <a:ext cx="1188533" cy="897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74" y="2270503"/>
            <a:ext cx="1577445" cy="13352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12" y="2317079"/>
            <a:ext cx="1299862" cy="11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센서 기능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7192" y="2590476"/>
            <a:ext cx="2479263" cy="438925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6649" y="2590476"/>
            <a:ext cx="2479263" cy="438925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Pir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적외선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0111" y="2590476"/>
            <a:ext cx="2479263" cy="438925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5767" y="2867588"/>
            <a:ext cx="2614779" cy="2437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정보를 받아서 </a:t>
            </a:r>
            <a:r>
              <a:rPr lang="ko-KR" altLang="en-US" sz="1400" spc="-7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클라우드에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정보를 저장 </a:t>
            </a:r>
            <a:endParaRPr lang="en-US" altLang="ko-KR" sz="1400" spc="-7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7031" y="2867588"/>
            <a:ext cx="2614779" cy="2437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en-US" altLang="ko-KR" sz="1400" spc="-7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Pir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센서를 사용하여 </a:t>
            </a:r>
            <a:endParaRPr lang="en-US" altLang="ko-KR" sz="1400" spc="-7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1400" spc="-7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spc="-70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일정공간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내의 사람을 인식</a:t>
            </a:r>
            <a:endParaRPr lang="en-US" altLang="ko-KR" sz="1400" spc="-7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18218" y="2867588"/>
            <a:ext cx="2614779" cy="2437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 단계에 따라 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on</a:t>
            </a:r>
          </a:p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1400" spc="-7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(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노랑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pc="-7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5738" indent="-185738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위급상황 시 </a:t>
            </a:r>
            <a:r>
              <a:rPr lang="en-US" altLang="ko-KR" sz="1400" spc="-7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BUZZER </a:t>
            </a:r>
            <a:r>
              <a:rPr lang="en-US" altLang="ko-KR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</a:t>
            </a:r>
            <a:endParaRPr lang="en-US" altLang="ko-KR" sz="1400" spc="-7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187" y="5133114"/>
            <a:ext cx="2479263" cy="55320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4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6649" y="5137915"/>
            <a:ext cx="2479263" cy="45719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20111" y="5137915"/>
            <a:ext cx="2479263" cy="45719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3604" y="1707141"/>
            <a:ext cx="5355770" cy="613997"/>
          </a:xfrm>
          <a:prstGeom prst="rect">
            <a:avLst/>
          </a:prstGeom>
          <a:solidFill>
            <a:srgbClr val="EB5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05466" y="2590476"/>
            <a:ext cx="2479263" cy="438925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유해가스 센서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05466" y="5133114"/>
            <a:ext cx="2479263" cy="55320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54666" y="3057343"/>
            <a:ext cx="2614779" cy="2014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latinLnBrk="0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</a:pPr>
            <a:r>
              <a:rPr lang="ko-KR" altLang="en-US" sz="1400" spc="-70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유해가스 유출 감지</a:t>
            </a:r>
            <a:endParaRPr lang="en-US" altLang="ko-KR" sz="1400" spc="-70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err="1" smtClean="0">
                <a:solidFill>
                  <a:prstClr val="white"/>
                </a:solidFill>
              </a:rPr>
              <a:t>위험경보</a:t>
            </a:r>
            <a:r>
              <a:rPr lang="ko-KR" altLang="en-US" sz="3000" b="1" dirty="0" smtClean="0">
                <a:solidFill>
                  <a:prstClr val="white"/>
                </a:solidFill>
              </a:rPr>
              <a:t> </a:t>
            </a:r>
            <a:r>
              <a:rPr lang="ko-KR" altLang="en-US" sz="3000" b="1" dirty="0" err="1" smtClean="0">
                <a:solidFill>
                  <a:prstClr val="white"/>
                </a:solidFill>
              </a:rPr>
              <a:t>알림서비스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47220" y="1701800"/>
            <a:ext cx="8751574" cy="4881909"/>
            <a:chOff x="2067583" y="1525244"/>
            <a:chExt cx="7153275" cy="4257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583" y="1525244"/>
              <a:ext cx="7153275" cy="42576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879" y="2078811"/>
              <a:ext cx="2867536" cy="187421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9677" y="3562066"/>
            <a:ext cx="373010" cy="329885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5" y="1345758"/>
            <a:ext cx="267890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243143" y="1538515"/>
          <a:ext cx="7497445" cy="385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1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1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특이사항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1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7/02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 성북구 </a:t>
                      </a:r>
                      <a:r>
                        <a:rPr lang="ko-KR" altLang="en-US" sz="140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삼선교로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25-2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번지 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환기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2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7/02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부평구 </a:t>
                      </a:r>
                      <a:r>
                        <a:rPr lang="ko-KR" altLang="en-US" sz="140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부평북로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25-2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주의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/2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7/25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성북구 </a:t>
                      </a:r>
                      <a:r>
                        <a:rPr lang="ko-KR" altLang="en-US" sz="140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보문로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환기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5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8/06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성북구 </a:t>
                      </a:r>
                      <a:r>
                        <a:rPr lang="ko-KR" altLang="en-US" sz="140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삼선교로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환기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2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8:00am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8/06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성북구 </a:t>
                      </a:r>
                      <a:r>
                        <a:rPr lang="ko-KR" altLang="en-US" sz="140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보문로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환기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10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11/10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동대문구 서울시립대로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환기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11/10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동대문구 서울시립대로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주의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11/10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EB5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동대문구 서울시립대로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EB5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 </a:t>
                      </a: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4</a:t>
                      </a:r>
                      <a:r>
                        <a:rPr lang="ko-KR" altLang="en-US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EB5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4:00pm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EB5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자유형 3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000" b="1" dirty="0" smtClean="0">
                <a:solidFill>
                  <a:prstClr val="white"/>
                </a:solidFill>
              </a:rPr>
              <a:t>센서에 따른 정보 수집</a:t>
            </a:r>
            <a:endParaRPr lang="en-US" altLang="ko-KR" sz="3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292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148</cp:revision>
  <dcterms:created xsi:type="dcterms:W3CDTF">2018-05-09T06:13:43Z</dcterms:created>
  <dcterms:modified xsi:type="dcterms:W3CDTF">2018-12-05T02:43:37Z</dcterms:modified>
</cp:coreProperties>
</file>