
<file path=[Content_Types].xml><?xml version="1.0" encoding="utf-8"?>
<Types xmlns="http://schemas.openxmlformats.org/package/2006/content-types"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4"/>
  </p:notesMasterIdLst>
  <p:sldIdLst>
    <p:sldId id="264" r:id="rId3"/>
    <p:sldId id="265" r:id="rId4"/>
    <p:sldId id="266" r:id="rId5"/>
    <p:sldId id="269" r:id="rId6"/>
    <p:sldId id="267" r:id="rId7"/>
    <p:sldId id="259" r:id="rId8"/>
    <p:sldId id="260" r:id="rId9"/>
    <p:sldId id="258" r:id="rId10"/>
    <p:sldId id="268" r:id="rId11"/>
    <p:sldId id="262" r:id="rId12"/>
    <p:sldId id="26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380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9486748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49486748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7153f4254_2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47153f4254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94867486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g494867486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7153f4254_2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47153f4254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 rot="10800000">
            <a:off x="0" y="-2"/>
            <a:ext cx="971550" cy="771525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4"/>
          <p:cNvSpPr/>
          <p:nvPr/>
        </p:nvSpPr>
        <p:spPr>
          <a:xfrm rot="10800000" flipH="1">
            <a:off x="971550" y="-1"/>
            <a:ext cx="971550" cy="771525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/>
          <p:nvPr/>
        </p:nvSpPr>
        <p:spPr>
          <a:xfrm rot="5400000">
            <a:off x="-264321" y="264319"/>
            <a:ext cx="1514478" cy="985836"/>
          </a:xfrm>
          <a:prstGeom prst="triangle">
            <a:avLst>
              <a:gd name="adj" fmla="val 50000"/>
            </a:avLst>
          </a:prstGeom>
          <a:solidFill>
            <a:srgbClr val="496F7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/>
          <p:nvPr/>
        </p:nvSpPr>
        <p:spPr>
          <a:xfrm rot="5400000">
            <a:off x="-278607" y="1778797"/>
            <a:ext cx="1514478" cy="985836"/>
          </a:xfrm>
          <a:prstGeom prst="triangle">
            <a:avLst>
              <a:gd name="adj" fmla="val 50000"/>
            </a:avLst>
          </a:prstGeom>
          <a:solidFill>
            <a:srgbClr val="EC745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 rot="5400000">
            <a:off x="707229" y="1021849"/>
            <a:ext cx="1514478" cy="985836"/>
          </a:xfrm>
          <a:prstGeom prst="triangle">
            <a:avLst>
              <a:gd name="adj" fmla="val 50000"/>
            </a:avLst>
          </a:prstGeom>
          <a:solidFill>
            <a:srgbClr val="EEE6C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/>
          <p:nvPr/>
        </p:nvSpPr>
        <p:spPr>
          <a:xfrm rot="5400000">
            <a:off x="1664493" y="264318"/>
            <a:ext cx="1514478" cy="985836"/>
          </a:xfrm>
          <a:prstGeom prst="triangle">
            <a:avLst>
              <a:gd name="adj" fmla="val 50000"/>
            </a:avLst>
          </a:prstGeom>
          <a:solidFill>
            <a:srgbClr val="496F7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/>
          <p:nvPr/>
        </p:nvSpPr>
        <p:spPr>
          <a:xfrm rot="10800000">
            <a:off x="1928812" y="-2"/>
            <a:ext cx="971550" cy="771525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 rot="10800000" flipH="1">
            <a:off x="2900363" y="-1"/>
            <a:ext cx="971550" cy="771525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8172450" y="4371975"/>
            <a:ext cx="971550" cy="771525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 flipH="1">
            <a:off x="7200900" y="4386260"/>
            <a:ext cx="971550" cy="771525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 rot="-5400000">
            <a:off x="7893843" y="3893343"/>
            <a:ext cx="1514478" cy="985836"/>
          </a:xfrm>
          <a:prstGeom prst="triangle">
            <a:avLst>
              <a:gd name="adj" fmla="val 50000"/>
            </a:avLst>
          </a:prstGeom>
          <a:solidFill>
            <a:srgbClr val="496F7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871913" y="1792361"/>
            <a:ext cx="4154479" cy="37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2"/>
          </p:nvPr>
        </p:nvSpPr>
        <p:spPr>
          <a:xfrm>
            <a:off x="3871913" y="2218261"/>
            <a:ext cx="4154479" cy="135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 rot="10800000">
            <a:off x="0" y="-2"/>
            <a:ext cx="971550" cy="771525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 rot="10800000" flipH="1">
            <a:off x="971550" y="-1"/>
            <a:ext cx="971550" cy="771525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/>
          <p:nvPr/>
        </p:nvSpPr>
        <p:spPr>
          <a:xfrm rot="5400000">
            <a:off x="-264321" y="264319"/>
            <a:ext cx="1514478" cy="985836"/>
          </a:xfrm>
          <a:prstGeom prst="triangle">
            <a:avLst>
              <a:gd name="adj" fmla="val 50000"/>
            </a:avLst>
          </a:prstGeom>
          <a:solidFill>
            <a:srgbClr val="496F7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/>
          <p:nvPr/>
        </p:nvSpPr>
        <p:spPr>
          <a:xfrm rot="5400000">
            <a:off x="-278607" y="1778797"/>
            <a:ext cx="1514478" cy="985836"/>
          </a:xfrm>
          <a:prstGeom prst="triangle">
            <a:avLst>
              <a:gd name="adj" fmla="val 50000"/>
            </a:avLst>
          </a:prstGeom>
          <a:solidFill>
            <a:srgbClr val="EC745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2"/>
            <a:ext cx="971550" cy="771525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1"/>
            <a:ext cx="971550" cy="771525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264321" y="264319"/>
            <a:ext cx="1514478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278607" y="1778797"/>
            <a:ext cx="1514478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707229" y="1021850"/>
            <a:ext cx="1514478" cy="985836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1664493" y="264318"/>
            <a:ext cx="1514478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1928813" y="-2"/>
            <a:ext cx="971550" cy="771525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2900363" y="-1"/>
            <a:ext cx="971550" cy="771525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2" name="직각 삼각형 11"/>
          <p:cNvSpPr/>
          <p:nvPr userDrawn="1"/>
        </p:nvSpPr>
        <p:spPr>
          <a:xfrm>
            <a:off x="8172450" y="4371975"/>
            <a:ext cx="971550" cy="771525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7200900" y="4386260"/>
            <a:ext cx="971550" cy="771525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7893843" y="3893343"/>
            <a:ext cx="1514478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3871912" y="1792361"/>
            <a:ext cx="4154480" cy="3773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</a:lstStyle>
          <a:p>
            <a:r>
              <a:rPr lang="en-US" altLang="ko-KR" sz="2400" dirty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24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3871912" y="2218261"/>
            <a:ext cx="4154480" cy="13573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lang="en-US" altLang="ko-KR" sz="4500" dirty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45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8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2"/>
            <a:ext cx="971550" cy="771525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1"/>
            <a:ext cx="971550" cy="771525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264321" y="264319"/>
            <a:ext cx="1514478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278607" y="1778797"/>
            <a:ext cx="1514478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1943101" y="1927453"/>
            <a:ext cx="1926431" cy="192643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4183092" y="1927453"/>
            <a:ext cx="1926431" cy="192643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6423083" y="1927453"/>
            <a:ext cx="1926431" cy="192643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9.png"/><Relationship Id="rId3" Type="http://schemas.openxmlformats.org/officeDocument/2006/relationships/audio" Target="../media/media1.mp3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microsoft.com/office/2007/relationships/media" Target="../media/media1.mp3"/><Relationship Id="rId16" Type="http://schemas.openxmlformats.org/officeDocument/2006/relationships/image" Target="../media/image31.png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26.png"/><Relationship Id="rId5" Type="http://schemas.openxmlformats.org/officeDocument/2006/relationships/audio" Target="../media/media2.mp3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microsoft.com/office/2007/relationships/media" Target="../media/media2.mp3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C%95%8C%EB%9E%8C-%EC%8B%9C%EA%B3%84-%EC%9A%B8%EB%A6%AC%EB%8A%94-%EC%A0%88%EC%A0%84-%EB%AA%A8%EB%93%9C-%EA%B9%A8%EC%96%B4-%EC%9E%88%EB%8A%94-1294909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pixabay.com/ja/%E3%82%AB%E3%83%A1%E3%83%A9-%E5%86%99%E7%9C%9F-%E5%8F%A4%E3%81%84%E3%82%AB%E3%83%A1%E3%83%A9-%E3%82%AB%E3%83%A1%E3%83%A9%E3%81%AE%E5%86%99%E7%9C%9F-%E3%83%AC%E3%83%88%E3%83%AD-%E3%82%AB%E3%83%A1%E3%83%A9%E3%83%9E%E3%83%B3-2155318/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13" Type="http://schemas.openxmlformats.org/officeDocument/2006/relationships/hyperlink" Target="https://pixabay.com/ja/%E3%82%AB%E3%83%A1%E3%83%A9-%E5%86%99%E7%9C%9F-%E5%8F%A4%E3%81%84%E3%82%AB%E3%83%A1%E3%83%A9-%E3%82%AB%E3%83%A1%E3%83%A9%E3%81%AE%E5%86%99%E7%9C%9F-%E3%83%AC%E3%83%88%E3%83%AD-%E3%82%AB%E3%83%A1%E3%83%A9%E3%83%9E%E3%83%B3-2155318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://www.leader-values.com/wordpress/?paged=2" TargetMode="External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.xml"/><Relationship Id="rId6" Type="http://schemas.openxmlformats.org/officeDocument/2006/relationships/image" Target="../media/image17.jpg"/><Relationship Id="rId11" Type="http://schemas.openxmlformats.org/officeDocument/2006/relationships/hyperlink" Target="https://openclipart.org/detail/151813/ambulance" TargetMode="External"/><Relationship Id="rId5" Type="http://schemas.openxmlformats.org/officeDocument/2006/relationships/hyperlink" Target="https://creativecommons.org/licenses/by-nc/3.0/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://pngimg.com/download/25916" TargetMode="External"/><Relationship Id="rId9" Type="http://schemas.openxmlformats.org/officeDocument/2006/relationships/hyperlink" Target="https://commons.wikimedia.org/wiki/File:2000%EB%85%84%EB%8C%80_%EC%B4%88%EB%B0%98_%EC%84%9C%EC%9A%B8%EC%86%8C%EB%B0%A9_%EC%86%8C%EB%B0%A9%EA%B3%B5%EB%AC%B4%EC%9B%90(%EC%86%8C%EB%B0%A9%EA%B4%80)_%ED%99%9C%EB%8F%99_%EC%82%AC%EC%A7%84_%ED%99%94%EB%8F%99%EC%9D%B4%EC%BC%80%EB%A6%AD%ED%84%B0.jp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13" Type="http://schemas.openxmlformats.org/officeDocument/2006/relationships/hyperlink" Target="https://pixabay.com/ja/%E3%82%AB%E3%83%A1%E3%83%A9-%E5%86%99%E7%9C%9F-%E5%8F%A4%E3%81%84%E3%82%AB%E3%83%A1%E3%83%A9-%E3%82%AB%E3%83%A1%E3%83%A9%E3%81%AE%E5%86%99%E7%9C%9F-%E3%83%AC%E3%83%88%E3%83%AD-%E3%82%AB%E3%83%A1%E3%83%A9%E3%83%9E%E3%83%B3-2155318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://www.leader-values.com/wordpress/?paged=2" TargetMode="External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20.png"/><Relationship Id="rId1" Type="http://schemas.openxmlformats.org/officeDocument/2006/relationships/tags" Target="../tags/tag2.xml"/><Relationship Id="rId6" Type="http://schemas.openxmlformats.org/officeDocument/2006/relationships/image" Target="../media/image17.jpg"/><Relationship Id="rId11" Type="http://schemas.openxmlformats.org/officeDocument/2006/relationships/hyperlink" Target="https://openclipart.org/detail/151813/ambulance" TargetMode="External"/><Relationship Id="rId5" Type="http://schemas.openxmlformats.org/officeDocument/2006/relationships/hyperlink" Target="https://creativecommons.org/licenses/by-nc/3.0/" TargetMode="External"/><Relationship Id="rId15" Type="http://schemas.openxmlformats.org/officeDocument/2006/relationships/hyperlink" Target="https://pixabay.com/es/dibujos-animados-tel%C3%A9fono-celular-1300224/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://pngimg.com/download/25916" TargetMode="External"/><Relationship Id="rId9" Type="http://schemas.openxmlformats.org/officeDocument/2006/relationships/hyperlink" Target="https://commons.wikimedia.org/wiki/File:2000%EB%85%84%EB%8C%80_%EC%B4%88%EB%B0%98_%EC%84%9C%EC%9A%B8%EC%86%8C%EB%B0%A9_%EC%86%8C%EB%B0%A9%EA%B3%B5%EB%AC%B4%EC%9B%90(%EC%86%8C%EB%B0%A9%EA%B4%80)_%ED%99%9C%EB%8F%99_%EC%82%AC%EC%A7%84_%ED%99%94%EB%8F%99%EC%9D%B4%EC%BC%80%EB%A6%AD%ED%84%B0.jpg" TargetMode="External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871912" y="1432815"/>
            <a:ext cx="4154480" cy="379134"/>
          </a:xfrm>
        </p:spPr>
        <p:txBody>
          <a:bodyPr/>
          <a:lstStyle/>
          <a:p>
            <a:r>
              <a:rPr lang="ko-KR" altLang="en-US" dirty="0" err="1">
                <a:solidFill>
                  <a:srgbClr val="EC745B"/>
                </a:solidFill>
              </a:rPr>
              <a:t>골든박스</a:t>
            </a:r>
            <a:endParaRPr lang="ko-KR" altLang="en-US" dirty="0">
              <a:solidFill>
                <a:srgbClr val="EC745B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871912" y="1858715"/>
            <a:ext cx="4324397" cy="618155"/>
          </a:xfrm>
        </p:spPr>
        <p:txBody>
          <a:bodyPr/>
          <a:lstStyle/>
          <a:p>
            <a:r>
              <a:rPr lang="en-US" altLang="ko-KR" sz="3600" dirty="0">
                <a:solidFill>
                  <a:srgbClr val="496F74"/>
                </a:solidFill>
              </a:rPr>
              <a:t>GPS</a:t>
            </a:r>
            <a:r>
              <a:rPr lang="ko-KR" altLang="en-US" sz="3600" dirty="0">
                <a:solidFill>
                  <a:srgbClr val="496F74"/>
                </a:solidFill>
              </a:rPr>
              <a:t>기반 </a:t>
            </a:r>
            <a:r>
              <a:rPr lang="en-US" altLang="ko-KR" sz="3600" dirty="0">
                <a:solidFill>
                  <a:srgbClr val="496F74"/>
                </a:solidFill>
              </a:rPr>
              <a:t>IoT </a:t>
            </a:r>
            <a:r>
              <a:rPr lang="ko-KR" altLang="en-US" sz="3600" dirty="0">
                <a:solidFill>
                  <a:srgbClr val="496F74"/>
                </a:solidFill>
              </a:rPr>
              <a:t>블랙박스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613F9-D1CE-41DD-B4A0-202E653B8517}"/>
              </a:ext>
            </a:extLst>
          </p:cNvPr>
          <p:cNvSpPr txBox="1"/>
          <p:nvPr/>
        </p:nvSpPr>
        <p:spPr>
          <a:xfrm>
            <a:off x="5620125" y="2802620"/>
            <a:ext cx="272988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1791088 </a:t>
            </a:r>
            <a:r>
              <a:rPr lang="ko-KR" altLang="en-US" sz="1050" dirty="0"/>
              <a:t>임정현</a:t>
            </a:r>
            <a:endParaRPr lang="en-US" altLang="ko-KR" sz="1050" dirty="0"/>
          </a:p>
          <a:p>
            <a:r>
              <a:rPr lang="en-US" altLang="ko-KR" sz="1050" dirty="0"/>
              <a:t>1791084 </a:t>
            </a:r>
            <a:r>
              <a:rPr lang="ko-KR" altLang="en-US" sz="1050" dirty="0" err="1"/>
              <a:t>이호윤</a:t>
            </a:r>
            <a:endParaRPr lang="en-US" altLang="ko-KR" sz="1050" dirty="0"/>
          </a:p>
          <a:p>
            <a:r>
              <a:rPr lang="en-US" altLang="ko-KR" sz="1050" dirty="0"/>
              <a:t>1791098 </a:t>
            </a:r>
            <a:r>
              <a:rPr lang="ko-KR" altLang="en-US" sz="1050" dirty="0" err="1"/>
              <a:t>정예지</a:t>
            </a:r>
            <a:endParaRPr lang="en-US" altLang="ko-KR" sz="1050" dirty="0"/>
          </a:p>
          <a:p>
            <a:r>
              <a:rPr lang="en-US" altLang="ko-KR" sz="1050" dirty="0"/>
              <a:t>1791074 </a:t>
            </a:r>
            <a:r>
              <a:rPr lang="ko-KR" altLang="en-US" sz="1050" dirty="0"/>
              <a:t>이승연</a:t>
            </a:r>
          </a:p>
        </p:txBody>
      </p:sp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D2E60D1-2E58-4C1A-8BBC-B6DB2D14C982}"/>
              </a:ext>
            </a:extLst>
          </p:cNvPr>
          <p:cNvSpPr/>
          <p:nvPr/>
        </p:nvSpPr>
        <p:spPr>
          <a:xfrm>
            <a:off x="0" y="3587733"/>
            <a:ext cx="9144000" cy="15557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9912553-6AD0-43C7-B2B2-8C076EF3C5A0}"/>
              </a:ext>
            </a:extLst>
          </p:cNvPr>
          <p:cNvCxnSpPr>
            <a:cxnSpLocks/>
          </p:cNvCxnSpPr>
          <p:nvPr/>
        </p:nvCxnSpPr>
        <p:spPr>
          <a:xfrm>
            <a:off x="7620" y="4170663"/>
            <a:ext cx="9144000" cy="0"/>
          </a:xfrm>
          <a:prstGeom prst="line">
            <a:avLst/>
          </a:prstGeom>
          <a:ln w="889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5FE64A21-0473-4D71-A881-45CDE0A9B3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0141" y="2879069"/>
            <a:ext cx="1417327" cy="14173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AA4A5DE-0807-4660-B9C3-222C23184A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5357698" y="2893895"/>
            <a:ext cx="1081146" cy="108114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4C2D93F-D37D-48C8-ADE6-0CF4EA3269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60233" y="3037188"/>
            <a:ext cx="1432560" cy="143256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13362F2-FE28-4869-BC92-3E9D7BB073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7432" y="2967298"/>
            <a:ext cx="1308180" cy="1308180"/>
          </a:xfrm>
          <a:prstGeom prst="rect">
            <a:avLst/>
          </a:prstGeom>
        </p:spPr>
      </p:pic>
      <p:sp>
        <p:nvSpPr>
          <p:cNvPr id="227" name="Google Shape;227;p32"/>
          <p:cNvSpPr txBox="1"/>
          <p:nvPr/>
        </p:nvSpPr>
        <p:spPr>
          <a:xfrm>
            <a:off x="1869819" y="227228"/>
            <a:ext cx="41544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96F74"/>
              </a:buClr>
              <a:buSzPts val="2400"/>
              <a:buFont typeface="Arial"/>
              <a:buNone/>
            </a:pPr>
            <a:r>
              <a:rPr lang="ko" sz="2400" b="1" dirty="0">
                <a:solidFill>
                  <a:srgbClr val="496F74"/>
                </a:solidFill>
                <a:latin typeface="Nanum Gothic"/>
                <a:ea typeface="Nanum Gothic"/>
                <a:cs typeface="Nanum Gothic"/>
                <a:sym typeface="Nanum Gothic"/>
              </a:rPr>
              <a:t>기대효과</a:t>
            </a:r>
            <a:endParaRPr sz="2400" b="1" dirty="0">
              <a:solidFill>
                <a:srgbClr val="496F74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7C9B544-6F49-4C40-BB0E-30BB910C01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8048622" y="3898209"/>
            <a:ext cx="1042031" cy="10420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98DB18A-BF20-4FF1-A436-E81E38525DD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43075" y="3561063"/>
            <a:ext cx="1748326" cy="175526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537FAD2-EBCF-4264-8737-750428D48D8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05974" y="3865863"/>
            <a:ext cx="1482090" cy="148209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98B27DA-39E8-4378-9664-4B78F433406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6264" y="3561063"/>
            <a:ext cx="1710688" cy="1710688"/>
          </a:xfrm>
          <a:prstGeom prst="rect">
            <a:avLst/>
          </a:prstGeom>
        </p:spPr>
      </p:pic>
      <p:pic>
        <p:nvPicPr>
          <p:cNvPr id="30" name="Ambulance_Siren_Distant">
            <a:hlinkClick r:id="" action="ppaction://media"/>
            <a:extLst>
              <a:ext uri="{FF2B5EF4-FFF2-40B4-BE49-F238E27FC236}">
                <a16:creationId xmlns:a16="http://schemas.microsoft.com/office/drawing/2014/main" id="{1ACBBAF5-94B5-43C2-BD7C-1BB392E5AB7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327525" y="3621388"/>
            <a:ext cx="487363" cy="48736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D5E6980-73EF-47E8-A722-C482DFE2BF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695383" y="2912724"/>
            <a:ext cx="1417327" cy="141732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246AA61-6B72-437D-829F-6FFFBE6F4AA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1929395" y="3484063"/>
            <a:ext cx="1624666" cy="1624666"/>
          </a:xfrm>
          <a:prstGeom prst="rect">
            <a:avLst/>
          </a:prstGeom>
        </p:spPr>
      </p:pic>
      <p:pic>
        <p:nvPicPr>
          <p:cNvPr id="33" name="Google Shape;192;p29">
            <a:extLst>
              <a:ext uri="{FF2B5EF4-FFF2-40B4-BE49-F238E27FC236}">
                <a16:creationId xmlns:a16="http://schemas.microsoft.com/office/drawing/2014/main" id="{11D74E3C-7FC8-4C85-8CF5-8D2EF3F78816}"/>
              </a:ext>
            </a:extLst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928322" y="1020387"/>
            <a:ext cx="1748326" cy="112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Alarm_Clock">
            <a:hlinkClick r:id="" action="ppaction://media"/>
            <a:extLst>
              <a:ext uri="{FF2B5EF4-FFF2-40B4-BE49-F238E27FC236}">
                <a16:creationId xmlns:a16="http://schemas.microsoft.com/office/drawing/2014/main" id="{AA0105C6-20B6-4E57-8173-9F3CAD3260EF}"/>
              </a:ext>
            </a:extLst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327525" y="2327275"/>
            <a:ext cx="487363" cy="487363"/>
          </a:xfrm>
          <a:prstGeom prst="rect">
            <a:avLst/>
          </a:prstGeom>
        </p:spPr>
      </p:pic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49BEBD6A-CD70-498B-BA6E-A824FD864070}"/>
              </a:ext>
            </a:extLst>
          </p:cNvPr>
          <p:cNvSpPr/>
          <p:nvPr/>
        </p:nvSpPr>
        <p:spPr>
          <a:xfrm>
            <a:off x="2076952" y="692340"/>
            <a:ext cx="4008467" cy="1127215"/>
          </a:xfrm>
          <a:prstGeom prst="wedgeEllipseCallout">
            <a:avLst>
              <a:gd name="adj1" fmla="val 67155"/>
              <a:gd name="adj2" fmla="val 371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응급차가 오고있습니다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일차선을 비워주세요</a:t>
            </a:r>
            <a:r>
              <a:rPr lang="en-US" altLang="ko-KR" sz="1600" dirty="0">
                <a:solidFill>
                  <a:schemeClr val="tx1"/>
                </a:solidFill>
              </a:rPr>
              <a:t>!!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8.64198E-7 L 0.05243 0.002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2" y="1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96296E-6 L 0.0474 -2.96296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97531E-6 L 0.04479 -0.001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-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34568E-6 L 0.05 -2.34568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4 -2.96296E-6 L 0.11389 0.0058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6" y="27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4479 -0.00123 L 0.15139 -1.97531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0" y="6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9.87654E-7 L 0.0967 0.0003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6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7.40741E-7 L 0.08611 7.40741E-7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6" presetClass="emph" presetSubtype="0" repeatCount="9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89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94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0.11823 -0.00309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15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59259E-6 L 0.12829 0.00494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24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39 -1.97531E-6 L 0.18663 -1.97531E-6 C 0.20243 -1.97531E-6 0.22257 -0.04321 0.22257 -0.07778 L 0.22257 -0.15463 " pathEditMode="relative" rAng="0" ptsTypes="AAAA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9" y="-77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1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43 0.00247 L 0.24166 0.00679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2" y="21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5 -2.34568E-6 L 0.06371 -2.34568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11 7.40741E-7 L 0.15504 -0.01852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-92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23 -0.00309 L 0.27639 -0.00309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99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29 0.00494 L 0.46458 -0.01512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6" y="-101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0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11389 0.00587 L 0.16736 0.00587 C 0.1915 0.00587 0.22153 -0.04845 0.22153 -0.09228 L 0.22153 -0.19043 " pathEditMode="relative" rAng="0" ptsTypes="AAAA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2" y="-981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5E-6 -2.34568E-6 L 0.11441 -2.34568E-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5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967 0.00031 L 0.12187 0.00031 C 0.1335 0.00031 0.14843 -0.04722 0.14843 -0.08549 L 0.14843 -0.1713 " pathEditMode="relative" rAng="0" ptsTypes="AAAA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7" y="-85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201"/>
                            </p:stCondLst>
                            <p:childTnLst>
                              <p:par>
                                <p:cTn id="5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5" dur="58305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38889E-6 4.81481E-6 L 1.24028 -0.0095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014" y="-494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53 -0.1895 L 0.30973 -0.1895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7639 -0.00278 L 0.36232 -0.00309 " pathEditMode="relative" rAng="0" ptsTypes="AA">
                                      <p:cBhvr>
                                        <p:cTn id="61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8" y="-31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4913 -0.17068 L 0.21475 -0.17037 " pathEditMode="relative" rAng="0" ptsTypes="AA">
                                      <p:cBhvr>
                                        <p:cTn id="63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2257 -0.15401 L 0.32656 -0.15432 " pathEditMode="relative" rAng="0" ptsTypes="AA">
                                      <p:cBhvr>
                                        <p:cTn id="65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1" y="-31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1441 -2.34568E-6 L 0.24166 0.00679 " pathEditMode="relative" rAng="0" ptsTypes="AA">
                                      <p:cBhvr>
                                        <p:cTn id="67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4" y="34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6423 0.00031 L 0.15955 0.0003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0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  <p:audio>
              <p:cMediaNode vol="20000" numSld="999" showWhenStopped="0">
                <p:cTn id="7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body" idx="2"/>
          </p:nvPr>
        </p:nvSpPr>
        <p:spPr>
          <a:xfrm>
            <a:off x="3927219" y="2324526"/>
            <a:ext cx="4154479" cy="135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96F74"/>
              </a:buClr>
              <a:buSzPts val="5400"/>
              <a:buNone/>
            </a:pPr>
            <a:r>
              <a:rPr lang="ko" sz="5400">
                <a:solidFill>
                  <a:srgbClr val="496F74"/>
                </a:solidFill>
              </a:rPr>
              <a:t>THANK YOU</a:t>
            </a:r>
            <a:endParaRPr sz="5400">
              <a:solidFill>
                <a:srgbClr val="496F7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586894" y="1333807"/>
            <a:ext cx="3314219" cy="3121995"/>
            <a:chOff x="6801492" y="1283109"/>
            <a:chExt cx="4916128" cy="4630994"/>
          </a:xfrm>
        </p:grpSpPr>
        <p:sp>
          <p:nvSpPr>
            <p:cNvPr id="3" name="타원 2"/>
            <p:cNvSpPr/>
            <p:nvPr/>
          </p:nvSpPr>
          <p:spPr>
            <a:xfrm>
              <a:off x="7814214" y="1283109"/>
              <a:ext cx="2890684" cy="2890684"/>
            </a:xfrm>
            <a:prstGeom prst="ellipse">
              <a:avLst/>
            </a:prstGeom>
            <a:solidFill>
              <a:srgbClr val="496F74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5" name="타원 4"/>
            <p:cNvSpPr/>
            <p:nvPr/>
          </p:nvSpPr>
          <p:spPr>
            <a:xfrm>
              <a:off x="6801492" y="3023419"/>
              <a:ext cx="2890684" cy="2890684"/>
            </a:xfrm>
            <a:prstGeom prst="ellipse">
              <a:avLst/>
            </a:prstGeom>
            <a:solidFill>
              <a:srgbClr val="EEE6CC">
                <a:alpha val="6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타원 5"/>
            <p:cNvSpPr/>
            <p:nvPr/>
          </p:nvSpPr>
          <p:spPr>
            <a:xfrm>
              <a:off x="8826936" y="3023419"/>
              <a:ext cx="2890684" cy="2890684"/>
            </a:xfrm>
            <a:prstGeom prst="ellipse">
              <a:avLst/>
            </a:prstGeom>
            <a:solidFill>
              <a:srgbClr val="EC745B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7" name="텍스트 개체 틀 2"/>
          <p:cNvSpPr txBox="1">
            <a:spLocks/>
          </p:cNvSpPr>
          <p:nvPr/>
        </p:nvSpPr>
        <p:spPr>
          <a:xfrm>
            <a:off x="1845896" y="1398313"/>
            <a:ext cx="3425195" cy="3163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lnSpc>
                <a:spcPct val="150000"/>
              </a:lnSpc>
              <a:buAutoNum type="arabicPeriod"/>
            </a:pPr>
            <a:r>
              <a:rPr lang="ko-KR" altLang="en-US" sz="1800" b="1" dirty="0" err="1">
                <a:solidFill>
                  <a:srgbClr val="496F74"/>
                </a:solidFill>
              </a:rPr>
              <a:t>골든박스</a:t>
            </a:r>
            <a:r>
              <a:rPr lang="ko-KR" altLang="en-US" sz="1800" b="1" dirty="0">
                <a:solidFill>
                  <a:srgbClr val="496F74"/>
                </a:solidFill>
              </a:rPr>
              <a:t> 도출 배경</a:t>
            </a:r>
            <a:endParaRPr lang="en-US" altLang="ko-KR" sz="1800" b="1" dirty="0">
              <a:solidFill>
                <a:srgbClr val="496F74"/>
              </a:solidFill>
            </a:endParaRP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ko-KR" altLang="en-US" sz="1800" b="1" dirty="0" err="1">
                <a:solidFill>
                  <a:srgbClr val="496F74"/>
                </a:solidFill>
              </a:rPr>
              <a:t>골든박스</a:t>
            </a:r>
            <a:r>
              <a:rPr lang="ko-KR" altLang="en-US" sz="1800" b="1" dirty="0">
                <a:solidFill>
                  <a:srgbClr val="496F74"/>
                </a:solidFill>
              </a:rPr>
              <a:t> 기능</a:t>
            </a:r>
            <a:endParaRPr lang="en-US" altLang="ko-KR" sz="1800" b="1" dirty="0">
              <a:solidFill>
                <a:srgbClr val="496F74"/>
              </a:solidFill>
            </a:endParaRP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ko-KR" altLang="en-US" sz="1800" b="1" dirty="0" err="1">
                <a:solidFill>
                  <a:srgbClr val="496F74"/>
                </a:solidFill>
              </a:rPr>
              <a:t>골든박스의</a:t>
            </a:r>
            <a:r>
              <a:rPr lang="ko-KR" altLang="en-US" sz="1800" b="1" dirty="0">
                <a:solidFill>
                  <a:srgbClr val="496F74"/>
                </a:solidFill>
              </a:rPr>
              <a:t> 핵심 부품</a:t>
            </a:r>
            <a:endParaRPr lang="en-US" altLang="ko-KR" sz="1800" b="1" dirty="0">
              <a:solidFill>
                <a:srgbClr val="496F74"/>
              </a:solidFill>
            </a:endParaRP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ko-KR" altLang="en-US" sz="1800" b="1" dirty="0" err="1">
                <a:solidFill>
                  <a:srgbClr val="496F74"/>
                </a:solidFill>
              </a:rPr>
              <a:t>골든박스</a:t>
            </a:r>
            <a:r>
              <a:rPr lang="ko-KR" altLang="en-US" sz="1800" b="1" dirty="0">
                <a:solidFill>
                  <a:srgbClr val="496F74"/>
                </a:solidFill>
              </a:rPr>
              <a:t> 핵심 기술</a:t>
            </a:r>
            <a:endParaRPr lang="en-US" altLang="ko-KR" sz="1800" b="1" dirty="0">
              <a:solidFill>
                <a:srgbClr val="496F74"/>
              </a:solidFill>
            </a:endParaRP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ko-KR" altLang="en-US" sz="1800" b="1" dirty="0">
                <a:solidFill>
                  <a:srgbClr val="496F74"/>
                </a:solidFill>
              </a:rPr>
              <a:t>기대효과</a:t>
            </a:r>
            <a:endParaRPr lang="en-US" altLang="ko-KR" sz="1800" b="1" dirty="0">
              <a:solidFill>
                <a:srgbClr val="496F74"/>
              </a:solidFill>
            </a:endParaRP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ko-KR" sz="1800" b="1" dirty="0">
                <a:solidFill>
                  <a:srgbClr val="496F74"/>
                </a:solidFill>
              </a:rPr>
              <a:t>Q &amp; A</a:t>
            </a:r>
            <a:endParaRPr lang="ko-KR" altLang="en-US" sz="1800" b="1" dirty="0">
              <a:solidFill>
                <a:srgbClr val="496F74"/>
              </a:solidFill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005556" y="654740"/>
            <a:ext cx="3265535" cy="397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rgbClr val="EC745B"/>
                </a:solidFill>
              </a:rPr>
              <a:t> INDEX</a:t>
            </a:r>
            <a:endParaRPr lang="ko-KR" altLang="en-US" sz="2400" b="1" dirty="0">
              <a:solidFill>
                <a:srgbClr val="EC74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23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84D6BE-0477-4DD1-B900-52A75AC9D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44" y="934745"/>
            <a:ext cx="4726715" cy="5029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F7E1C8-8656-4CCA-AEAD-91AF9E29E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203" y="1586982"/>
            <a:ext cx="4789585" cy="6687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9D8E378-BFA1-4BF8-90CD-A2C72673C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05" y="2205944"/>
            <a:ext cx="3840813" cy="71443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E8ABCFCE-EC4E-43A7-AEE7-CCD6E207C5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56" y="2930804"/>
            <a:ext cx="5538315" cy="6858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9" name="그림 18" descr="가구, 좌석이(가) 표시된 사진&#10;&#10;자동 생성된 설명">
            <a:extLst>
              <a:ext uri="{FF2B5EF4-FFF2-40B4-BE49-F238E27FC236}">
                <a16:creationId xmlns:a16="http://schemas.microsoft.com/office/drawing/2014/main" id="{2D42EA75-462E-4779-9A31-63AD493AE4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2" y="4368522"/>
            <a:ext cx="8264606" cy="4673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8309E3-1CA8-44A9-8E80-AA091482EAE3}"/>
              </a:ext>
            </a:extLst>
          </p:cNvPr>
          <p:cNvSpPr/>
          <p:nvPr/>
        </p:nvSpPr>
        <p:spPr>
          <a:xfrm>
            <a:off x="2267025" y="939521"/>
            <a:ext cx="1425744" cy="308987"/>
          </a:xfrm>
          <a:prstGeom prst="rect">
            <a:avLst/>
          </a:prstGeom>
          <a:solidFill>
            <a:srgbClr val="496F74">
              <a:alpha val="39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B33203-6191-44FF-8405-8D7F48A5CEB3}"/>
              </a:ext>
            </a:extLst>
          </p:cNvPr>
          <p:cNvSpPr/>
          <p:nvPr/>
        </p:nvSpPr>
        <p:spPr>
          <a:xfrm>
            <a:off x="6285110" y="1634041"/>
            <a:ext cx="1047675" cy="278915"/>
          </a:xfrm>
          <a:prstGeom prst="rect">
            <a:avLst/>
          </a:prstGeom>
          <a:solidFill>
            <a:srgbClr val="EC745B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5BEB07-1722-433C-811B-8750AE6606B6}"/>
              </a:ext>
            </a:extLst>
          </p:cNvPr>
          <p:cNvSpPr/>
          <p:nvPr/>
        </p:nvSpPr>
        <p:spPr>
          <a:xfrm>
            <a:off x="6156993" y="2244478"/>
            <a:ext cx="1462170" cy="285195"/>
          </a:xfrm>
          <a:prstGeom prst="rect">
            <a:avLst/>
          </a:prstGeom>
          <a:solidFill>
            <a:srgbClr val="EAE0BE">
              <a:alpha val="39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CE2F4AA-C572-49FE-B129-A78D1EA57E9D}"/>
              </a:ext>
            </a:extLst>
          </p:cNvPr>
          <p:cNvSpPr/>
          <p:nvPr/>
        </p:nvSpPr>
        <p:spPr>
          <a:xfrm>
            <a:off x="1522191" y="2967959"/>
            <a:ext cx="1786229" cy="353021"/>
          </a:xfrm>
          <a:prstGeom prst="rect">
            <a:avLst/>
          </a:prstGeom>
          <a:solidFill>
            <a:srgbClr val="EC745B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B86FB7-E9E8-4042-92FB-D3CD9884CD39}"/>
              </a:ext>
            </a:extLst>
          </p:cNvPr>
          <p:cNvSpPr/>
          <p:nvPr/>
        </p:nvSpPr>
        <p:spPr>
          <a:xfrm>
            <a:off x="2434078" y="4391131"/>
            <a:ext cx="2562464" cy="429567"/>
          </a:xfrm>
          <a:prstGeom prst="rect">
            <a:avLst/>
          </a:prstGeom>
          <a:solidFill>
            <a:srgbClr val="EAE0BE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pic>
        <p:nvPicPr>
          <p:cNvPr id="15" name="그림 14" descr="개체이(가) 표시된 사진&#10;&#10;자동 생성된 설명">
            <a:extLst>
              <a:ext uri="{FF2B5EF4-FFF2-40B4-BE49-F238E27FC236}">
                <a16:creationId xmlns:a16="http://schemas.microsoft.com/office/drawing/2014/main" id="{6800832C-4D3F-467C-B46E-1E4813D48B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081" y="3538282"/>
            <a:ext cx="4480949" cy="7258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506B9E-3A0F-4300-BD15-A2D2A95FC209}"/>
              </a:ext>
            </a:extLst>
          </p:cNvPr>
          <p:cNvSpPr/>
          <p:nvPr/>
        </p:nvSpPr>
        <p:spPr>
          <a:xfrm>
            <a:off x="3730316" y="3563324"/>
            <a:ext cx="2261013" cy="330412"/>
          </a:xfrm>
          <a:prstGeom prst="rect">
            <a:avLst/>
          </a:prstGeom>
          <a:solidFill>
            <a:srgbClr val="496F74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4" name="Google Shape;185;p29">
            <a:extLst>
              <a:ext uri="{FF2B5EF4-FFF2-40B4-BE49-F238E27FC236}">
                <a16:creationId xmlns:a16="http://schemas.microsoft.com/office/drawing/2014/main" id="{3BCE5EC2-373C-4288-88E9-1F39027F8D23}"/>
              </a:ext>
            </a:extLst>
          </p:cNvPr>
          <p:cNvSpPr txBox="1"/>
          <p:nvPr/>
        </p:nvSpPr>
        <p:spPr>
          <a:xfrm>
            <a:off x="1869819" y="227228"/>
            <a:ext cx="41544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96F74"/>
              </a:buClr>
              <a:buSzPts val="2400"/>
              <a:buFont typeface="Arial"/>
              <a:buNone/>
            </a:pPr>
            <a:r>
              <a:rPr lang="ko" sz="2400" b="1" dirty="0">
                <a:solidFill>
                  <a:srgbClr val="496F74"/>
                </a:solidFill>
                <a:latin typeface="Nanum Gothic"/>
                <a:ea typeface="Nanum Gothic"/>
                <a:cs typeface="Nanum Gothic"/>
                <a:sym typeface="Nanum Gothic"/>
              </a:rPr>
              <a:t>골든박스의 </a:t>
            </a:r>
            <a:r>
              <a:rPr lang="ko-KR" altLang="en-US" sz="2400" b="1" dirty="0">
                <a:solidFill>
                  <a:srgbClr val="496F74"/>
                </a:solidFill>
                <a:latin typeface="Nanum Gothic"/>
                <a:ea typeface="Nanum Gothic"/>
                <a:cs typeface="Nanum Gothic"/>
                <a:sym typeface="Nanum Gothic"/>
              </a:rPr>
              <a:t>도출 배경</a:t>
            </a:r>
            <a:endParaRPr sz="2400" b="1" dirty="0">
              <a:solidFill>
                <a:srgbClr val="496F74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2846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85;p29">
            <a:extLst>
              <a:ext uri="{FF2B5EF4-FFF2-40B4-BE49-F238E27FC236}">
                <a16:creationId xmlns:a16="http://schemas.microsoft.com/office/drawing/2014/main" id="{11F49144-5E5E-425F-A768-E42318206335}"/>
              </a:ext>
            </a:extLst>
          </p:cNvPr>
          <p:cNvSpPr txBox="1"/>
          <p:nvPr/>
        </p:nvSpPr>
        <p:spPr>
          <a:xfrm>
            <a:off x="1869819" y="227228"/>
            <a:ext cx="41544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96F74"/>
              </a:buClr>
              <a:buSzPts val="2400"/>
              <a:buFont typeface="Arial"/>
              <a:buNone/>
            </a:pPr>
            <a:r>
              <a:rPr lang="ko" sz="2400" b="1" dirty="0">
                <a:solidFill>
                  <a:srgbClr val="496F74"/>
                </a:solidFill>
                <a:latin typeface="Nanum Gothic"/>
                <a:ea typeface="Nanum Gothic"/>
                <a:cs typeface="Nanum Gothic"/>
                <a:sym typeface="Nanum Gothic"/>
              </a:rPr>
              <a:t>골든박스의 </a:t>
            </a:r>
            <a:r>
              <a:rPr lang="ko-KR" altLang="en-US" sz="2400" b="1" dirty="0">
                <a:solidFill>
                  <a:srgbClr val="496F74"/>
                </a:solidFill>
                <a:latin typeface="Nanum Gothic"/>
                <a:ea typeface="Nanum Gothic"/>
                <a:cs typeface="Nanum Gothic"/>
                <a:sym typeface="Nanum Gothic"/>
              </a:rPr>
              <a:t>도출 배경</a:t>
            </a:r>
            <a:endParaRPr sz="2400" b="1" dirty="0">
              <a:solidFill>
                <a:srgbClr val="496F74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DAFBFA-074B-45DB-87C5-0BB15EFDE113}"/>
              </a:ext>
            </a:extLst>
          </p:cNvPr>
          <p:cNvSpPr txBox="1"/>
          <p:nvPr/>
        </p:nvSpPr>
        <p:spPr>
          <a:xfrm>
            <a:off x="1371599" y="1040321"/>
            <a:ext cx="7143750" cy="334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+mn-ea"/>
                <a:ea typeface="+mn-ea"/>
              </a:rPr>
              <a:t>사이렌의 소리로는 응급차의 경로를 알 수 없다</a:t>
            </a:r>
            <a:r>
              <a:rPr lang="en-US" altLang="ko-KR" sz="2400" dirty="0">
                <a:latin typeface="+mn-ea"/>
                <a:ea typeface="+mn-ea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+mn-ea"/>
                <a:ea typeface="+mn-ea"/>
              </a:rPr>
              <a:t>피하기 힘든 상황이 있을 수 있다</a:t>
            </a:r>
            <a:r>
              <a:rPr lang="en-US" altLang="ko-KR" sz="2400" dirty="0">
                <a:latin typeface="+mn-ea"/>
                <a:ea typeface="+mn-ea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+mn-ea"/>
                <a:ea typeface="+mn-ea"/>
              </a:rPr>
              <a:t>주차된 차량때문에 응급차가 목적지에 접근하기 힘들 수 있다</a:t>
            </a:r>
            <a:r>
              <a:rPr lang="en-US" altLang="ko-KR" sz="240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785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2"/>
          <p:cNvSpPr txBox="1">
            <a:spLocks/>
          </p:cNvSpPr>
          <p:nvPr/>
        </p:nvSpPr>
        <p:spPr>
          <a:xfrm>
            <a:off x="1729426" y="4531666"/>
            <a:ext cx="1090920" cy="233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350" b="1" dirty="0" err="1">
                <a:solidFill>
                  <a:srgbClr val="496F74"/>
                </a:solidFill>
              </a:rPr>
              <a:t>골든</a:t>
            </a:r>
            <a:r>
              <a:rPr lang="ko-KR" altLang="en-US" sz="135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타임</a:t>
            </a:r>
            <a:endParaRPr lang="ko-KR" altLang="en-US" sz="13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그림 17" descr="개체, 시계이(가) 표시된 사진&#10;&#10;자동 생성된 설명">
            <a:extLst>
              <a:ext uri="{FF2B5EF4-FFF2-40B4-BE49-F238E27FC236}">
                <a16:creationId xmlns:a16="http://schemas.microsoft.com/office/drawing/2014/main" id="{DE5EDB06-BF80-4F25-969A-BE095675F2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91617" y="2272416"/>
            <a:ext cx="2074309" cy="217711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EEF96E6-CD82-4E24-9616-21B3BDC892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747659" y="2616171"/>
            <a:ext cx="2421653" cy="165731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3D60CAB-5C99-4574-81FA-BA5B4A65C929}"/>
              </a:ext>
            </a:extLst>
          </p:cNvPr>
          <p:cNvSpPr txBox="1"/>
          <p:nvPr/>
        </p:nvSpPr>
        <p:spPr>
          <a:xfrm>
            <a:off x="4024364" y="2979960"/>
            <a:ext cx="685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/>
              <a:t>+</a:t>
            </a:r>
            <a:endParaRPr lang="ko-KR" altLang="en-US" sz="7200" dirty="0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1C91C3DC-4B75-4E8B-9747-61D6E8B8AB13}"/>
              </a:ext>
            </a:extLst>
          </p:cNvPr>
          <p:cNvSpPr txBox="1">
            <a:spLocks/>
          </p:cNvSpPr>
          <p:nvPr/>
        </p:nvSpPr>
        <p:spPr>
          <a:xfrm>
            <a:off x="6433311" y="4344516"/>
            <a:ext cx="1090920" cy="233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블랙</a:t>
            </a:r>
            <a:r>
              <a:rPr lang="ko-KR" altLang="en-US" sz="1350" b="1" dirty="0">
                <a:solidFill>
                  <a:srgbClr val="496F74"/>
                </a:solidFill>
              </a:rPr>
              <a:t>박스</a:t>
            </a:r>
          </a:p>
        </p:txBody>
      </p:sp>
      <p:sp>
        <p:nvSpPr>
          <p:cNvPr id="26" name="텍스트 개체 틀 1">
            <a:extLst>
              <a:ext uri="{FF2B5EF4-FFF2-40B4-BE49-F238E27FC236}">
                <a16:creationId xmlns:a16="http://schemas.microsoft.com/office/drawing/2014/main" id="{A7251B1E-01EE-4656-8927-1D4C0B05DC52}"/>
              </a:ext>
            </a:extLst>
          </p:cNvPr>
          <p:cNvSpPr txBox="1">
            <a:spLocks/>
          </p:cNvSpPr>
          <p:nvPr/>
        </p:nvSpPr>
        <p:spPr>
          <a:xfrm>
            <a:off x="3309273" y="1070450"/>
            <a:ext cx="2525453" cy="684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500" b="1" dirty="0" err="1">
                <a:solidFill>
                  <a:srgbClr val="EC745B"/>
                </a:solidFill>
              </a:rPr>
              <a:t>골든박스</a:t>
            </a:r>
            <a:endParaRPr lang="ko-KR" altLang="en-US" sz="4500" b="1" dirty="0">
              <a:solidFill>
                <a:srgbClr val="EC745B"/>
              </a:solidFill>
            </a:endParaRPr>
          </a:p>
        </p:txBody>
      </p:sp>
      <p:sp>
        <p:nvSpPr>
          <p:cNvPr id="8" name="Google Shape;185;p29">
            <a:extLst>
              <a:ext uri="{FF2B5EF4-FFF2-40B4-BE49-F238E27FC236}">
                <a16:creationId xmlns:a16="http://schemas.microsoft.com/office/drawing/2014/main" id="{2830B2D0-8385-45B7-BE84-34C2543CD186}"/>
              </a:ext>
            </a:extLst>
          </p:cNvPr>
          <p:cNvSpPr txBox="1"/>
          <p:nvPr/>
        </p:nvSpPr>
        <p:spPr>
          <a:xfrm>
            <a:off x="1869819" y="227228"/>
            <a:ext cx="41544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96F74"/>
              </a:buClr>
              <a:buSzPts val="2400"/>
              <a:buFont typeface="Arial"/>
              <a:buNone/>
            </a:pPr>
            <a:r>
              <a:rPr lang="ko" sz="2400" b="1" dirty="0">
                <a:solidFill>
                  <a:srgbClr val="496F74"/>
                </a:solidFill>
                <a:latin typeface="Nanum Gothic"/>
                <a:ea typeface="Nanum Gothic"/>
                <a:cs typeface="Nanum Gothic"/>
                <a:sym typeface="Nanum Gothic"/>
              </a:rPr>
              <a:t>골든박스의 </a:t>
            </a:r>
            <a:r>
              <a:rPr lang="ko-KR" altLang="en-US" sz="2400" b="1" dirty="0">
                <a:solidFill>
                  <a:srgbClr val="496F74"/>
                </a:solidFill>
                <a:latin typeface="Nanum Gothic"/>
                <a:ea typeface="Nanum Gothic"/>
                <a:cs typeface="Nanum Gothic"/>
                <a:sym typeface="Nanum Gothic"/>
              </a:rPr>
              <a:t>도출 배경</a:t>
            </a:r>
            <a:endParaRPr sz="2400" b="1" dirty="0">
              <a:solidFill>
                <a:srgbClr val="496F74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1807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/>
        </p:nvSpPr>
        <p:spPr>
          <a:xfrm>
            <a:off x="1869819" y="227228"/>
            <a:ext cx="41544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96F74"/>
              </a:buClr>
              <a:buSzPts val="2400"/>
              <a:buFont typeface="Arial"/>
              <a:buNone/>
            </a:pPr>
            <a:r>
              <a:rPr lang="ko" sz="2400" b="1" dirty="0">
                <a:solidFill>
                  <a:srgbClr val="496F74"/>
                </a:solidFill>
                <a:latin typeface="Nanum Gothic"/>
                <a:ea typeface="Nanum Gothic"/>
                <a:cs typeface="Nanum Gothic"/>
                <a:sym typeface="Nanum Gothic"/>
              </a:rPr>
              <a:t>골든박스의 기능</a:t>
            </a:r>
            <a:endParaRPr sz="2400" b="1" dirty="0">
              <a:solidFill>
                <a:srgbClr val="496F74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186" name="Google Shape;186;p29"/>
          <p:cNvCxnSpPr/>
          <p:nvPr/>
        </p:nvCxnSpPr>
        <p:spPr>
          <a:xfrm rot="10800000" flipH="1">
            <a:off x="3794850" y="2079150"/>
            <a:ext cx="1441200" cy="492600"/>
          </a:xfrm>
          <a:prstGeom prst="straightConnector1">
            <a:avLst/>
          </a:prstGeom>
          <a:noFill/>
          <a:ln w="76200" cap="flat" cmpd="sng">
            <a:solidFill>
              <a:srgbClr val="496F7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87;p29"/>
          <p:cNvCxnSpPr/>
          <p:nvPr/>
        </p:nvCxnSpPr>
        <p:spPr>
          <a:xfrm>
            <a:off x="3787375" y="2954575"/>
            <a:ext cx="1342800" cy="528000"/>
          </a:xfrm>
          <a:prstGeom prst="straightConnector1">
            <a:avLst/>
          </a:prstGeom>
          <a:noFill/>
          <a:ln w="76200" cap="flat" cmpd="sng">
            <a:solidFill>
              <a:srgbClr val="496F7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" name="Google Shape;188;p29"/>
          <p:cNvSpPr txBox="1"/>
          <p:nvPr/>
        </p:nvSpPr>
        <p:spPr>
          <a:xfrm>
            <a:off x="5637750" y="856900"/>
            <a:ext cx="28179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latin typeface="Malgun Gothic"/>
                <a:ea typeface="Malgun Gothic"/>
                <a:cs typeface="Malgun Gothic"/>
                <a:sym typeface="Malgun Gothic"/>
              </a:rPr>
              <a:t>주행차량</a:t>
            </a:r>
            <a:r>
              <a:rPr lang="ko" sz="2400">
                <a:latin typeface="Malgun Gothic"/>
                <a:ea typeface="Malgun Gothic"/>
                <a:cs typeface="Malgun Gothic"/>
                <a:sym typeface="Malgun Gothic"/>
              </a:rPr>
              <a:t>(음성)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5236050" y="1536200"/>
            <a:ext cx="3621300" cy="11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AutoNum type="arabicPeriod"/>
            </a:pPr>
            <a:r>
              <a:rPr lang="ko" sz="1800">
                <a:latin typeface="Nanum Gothic"/>
                <a:ea typeface="Nanum Gothic"/>
                <a:cs typeface="Nanum Gothic"/>
                <a:sym typeface="Nanum Gothic"/>
              </a:rPr>
              <a:t>응급차량이 500m 뒤 에서 오고 있을 때</a:t>
            </a:r>
            <a:endParaRPr sz="1800"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AutoNum type="arabicPeriod"/>
            </a:pPr>
            <a:r>
              <a:rPr lang="ko" sz="1800">
                <a:latin typeface="Nanum Gothic"/>
                <a:ea typeface="Nanum Gothic"/>
                <a:cs typeface="Nanum Gothic"/>
                <a:sym typeface="Nanum Gothic"/>
              </a:rPr>
              <a:t>100m 뒤에서 오고 있을 때</a:t>
            </a:r>
            <a:endParaRPr sz="1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5513400" y="2954575"/>
            <a:ext cx="30666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latin typeface="Malgun Gothic"/>
                <a:ea typeface="Malgun Gothic"/>
                <a:cs typeface="Malgun Gothic"/>
                <a:sym typeface="Malgun Gothic"/>
              </a:rPr>
              <a:t>주차된 차량</a:t>
            </a:r>
            <a:r>
              <a:rPr lang="ko" sz="2400">
                <a:latin typeface="Malgun Gothic"/>
                <a:ea typeface="Malgun Gothic"/>
                <a:cs typeface="Malgun Gothic"/>
                <a:sym typeface="Malgun Gothic"/>
              </a:rPr>
              <a:t>(어플)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5236050" y="3633875"/>
            <a:ext cx="3621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AutoNum type="arabicPeriod"/>
            </a:pPr>
            <a:r>
              <a:rPr lang="ko" sz="1800">
                <a:latin typeface="Nanum Gothic"/>
                <a:ea typeface="Nanum Gothic"/>
                <a:cs typeface="Nanum Gothic"/>
                <a:sym typeface="Nanum Gothic"/>
              </a:rPr>
              <a:t>응급 차량의 목적지 근처에 차량이 주차되어 있을 때</a:t>
            </a:r>
            <a:endParaRPr sz="1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125" y="1797825"/>
            <a:ext cx="2461775" cy="1684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/>
        </p:nvSpPr>
        <p:spPr>
          <a:xfrm>
            <a:off x="1869819" y="227228"/>
            <a:ext cx="4154479" cy="40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96F74"/>
              </a:buClr>
              <a:buSzPts val="2400"/>
              <a:buFont typeface="Arial"/>
              <a:buNone/>
            </a:pPr>
            <a:r>
              <a:rPr lang="ko-KR" altLang="en-US" sz="2400" b="1" dirty="0" err="1">
                <a:solidFill>
                  <a:srgbClr val="496F74"/>
                </a:solidFill>
                <a:latin typeface="Nanum Gothic"/>
                <a:ea typeface="Nanum Gothic"/>
                <a:cs typeface="Nanum Gothic"/>
                <a:sym typeface="Nanum Gothic"/>
              </a:rPr>
              <a:t>골든박스의</a:t>
            </a:r>
            <a:r>
              <a:rPr lang="ko-KR" altLang="en-US" sz="2400" b="1" dirty="0">
                <a:solidFill>
                  <a:srgbClr val="496F74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ko" sz="2400" b="1" dirty="0">
                <a:solidFill>
                  <a:srgbClr val="496F74"/>
                </a:solidFill>
                <a:latin typeface="Nanum Gothic"/>
                <a:ea typeface="Nanum Gothic"/>
                <a:cs typeface="Nanum Gothic"/>
                <a:sym typeface="Nanum Gothic"/>
              </a:rPr>
              <a:t>핵심 부품</a:t>
            </a:r>
            <a:endParaRPr sz="2400" b="1" dirty="0">
              <a:solidFill>
                <a:srgbClr val="496F74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grpSp>
        <p:nvGrpSpPr>
          <p:cNvPr id="198" name="Google Shape;198;p30"/>
          <p:cNvGrpSpPr/>
          <p:nvPr/>
        </p:nvGrpSpPr>
        <p:grpSpPr>
          <a:xfrm>
            <a:off x="3478083" y="1608503"/>
            <a:ext cx="2619137" cy="2604202"/>
            <a:chOff x="3556663" y="1610200"/>
            <a:chExt cx="2330400" cy="2402400"/>
          </a:xfrm>
        </p:grpSpPr>
        <p:sp>
          <p:nvSpPr>
            <p:cNvPr id="199" name="Google Shape;199;p30"/>
            <p:cNvSpPr/>
            <p:nvPr/>
          </p:nvSpPr>
          <p:spPr>
            <a:xfrm>
              <a:off x="3556663" y="1610200"/>
              <a:ext cx="2330400" cy="2402400"/>
            </a:xfrm>
            <a:prstGeom prst="ellipse">
              <a:avLst/>
            </a:prstGeom>
            <a:solidFill>
              <a:srgbClr val="EEE6CC">
                <a:alpha val="6862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0" name="Google Shape;200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67812" y="1757313"/>
              <a:ext cx="2108154" cy="2108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1" name="Google Shape;201;p30"/>
          <p:cNvGrpSpPr/>
          <p:nvPr/>
        </p:nvGrpSpPr>
        <p:grpSpPr>
          <a:xfrm>
            <a:off x="1433957" y="1381735"/>
            <a:ext cx="1533290" cy="1368833"/>
            <a:chOff x="1702476" y="1110901"/>
            <a:chExt cx="1359300" cy="1260900"/>
          </a:xfrm>
        </p:grpSpPr>
        <p:sp>
          <p:nvSpPr>
            <p:cNvPr id="202" name="Google Shape;202;p30"/>
            <p:cNvSpPr/>
            <p:nvPr/>
          </p:nvSpPr>
          <p:spPr>
            <a:xfrm>
              <a:off x="1702476" y="1110901"/>
              <a:ext cx="1359300" cy="1260900"/>
            </a:xfrm>
            <a:prstGeom prst="ellipse">
              <a:avLst/>
            </a:prstGeom>
            <a:solidFill>
              <a:srgbClr val="EC745B">
                <a:alpha val="7294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3" name="Google Shape;203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72725" y="1231946"/>
              <a:ext cx="1018800" cy="1018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4" name="Google Shape;204;p30"/>
          <p:cNvGrpSpPr/>
          <p:nvPr/>
        </p:nvGrpSpPr>
        <p:grpSpPr>
          <a:xfrm>
            <a:off x="7180878" y="1803915"/>
            <a:ext cx="1112723" cy="1051212"/>
            <a:chOff x="6741543" y="1110901"/>
            <a:chExt cx="1359300" cy="1260900"/>
          </a:xfrm>
        </p:grpSpPr>
        <p:sp>
          <p:nvSpPr>
            <p:cNvPr id="205" name="Google Shape;205;p30"/>
            <p:cNvSpPr/>
            <p:nvPr/>
          </p:nvSpPr>
          <p:spPr>
            <a:xfrm>
              <a:off x="6741543" y="1110901"/>
              <a:ext cx="1359300" cy="1260900"/>
            </a:xfrm>
            <a:prstGeom prst="ellipse">
              <a:avLst/>
            </a:prstGeom>
            <a:solidFill>
              <a:srgbClr val="496F74">
                <a:alpha val="5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6" name="Google Shape;206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17038" y="1237188"/>
              <a:ext cx="1008325" cy="1008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7" name="Google Shape;207;p30"/>
          <p:cNvGrpSpPr/>
          <p:nvPr/>
        </p:nvGrpSpPr>
        <p:grpSpPr>
          <a:xfrm>
            <a:off x="1964284" y="3587684"/>
            <a:ext cx="1250284" cy="1164315"/>
            <a:chOff x="1342924" y="3413684"/>
            <a:chExt cx="1359300" cy="1260900"/>
          </a:xfrm>
        </p:grpSpPr>
        <p:sp>
          <p:nvSpPr>
            <p:cNvPr id="208" name="Google Shape;208;p30"/>
            <p:cNvSpPr/>
            <p:nvPr/>
          </p:nvSpPr>
          <p:spPr>
            <a:xfrm>
              <a:off x="1342924" y="3413684"/>
              <a:ext cx="1359300" cy="1260900"/>
            </a:xfrm>
            <a:prstGeom prst="ellipse">
              <a:avLst/>
            </a:prstGeom>
            <a:solidFill>
              <a:srgbClr val="496F74">
                <a:alpha val="549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9" name="Google Shape;209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512950" y="3534500"/>
              <a:ext cx="1019250" cy="1019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0" name="Google Shape;210;p30"/>
          <p:cNvGrpSpPr/>
          <p:nvPr/>
        </p:nvGrpSpPr>
        <p:grpSpPr>
          <a:xfrm>
            <a:off x="6503947" y="3235697"/>
            <a:ext cx="1789654" cy="1577260"/>
            <a:chOff x="6024302" y="3594742"/>
            <a:chExt cx="1359300" cy="1260900"/>
          </a:xfrm>
        </p:grpSpPr>
        <p:sp>
          <p:nvSpPr>
            <p:cNvPr id="211" name="Google Shape;211;p30"/>
            <p:cNvSpPr/>
            <p:nvPr/>
          </p:nvSpPr>
          <p:spPr>
            <a:xfrm>
              <a:off x="6024302" y="3594742"/>
              <a:ext cx="1359300" cy="1260900"/>
            </a:xfrm>
            <a:prstGeom prst="ellipse">
              <a:avLst/>
            </a:prstGeom>
            <a:solidFill>
              <a:srgbClr val="EC745B">
                <a:alpha val="7294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2" name="Google Shape;212;p3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224450" y="3745700"/>
              <a:ext cx="959000" cy="95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1A75713-0B73-4EF1-88D3-4FFA0E1B9D20}"/>
              </a:ext>
            </a:extLst>
          </p:cNvPr>
          <p:cNvGrpSpPr/>
          <p:nvPr/>
        </p:nvGrpSpPr>
        <p:grpSpPr>
          <a:xfrm>
            <a:off x="5629826" y="435082"/>
            <a:ext cx="1533290" cy="1368833"/>
            <a:chOff x="7236754" y="428860"/>
            <a:chExt cx="1586653" cy="1577260"/>
          </a:xfrm>
        </p:grpSpPr>
        <p:sp>
          <p:nvSpPr>
            <p:cNvPr id="21" name="Google Shape;205;p30">
              <a:extLst>
                <a:ext uri="{FF2B5EF4-FFF2-40B4-BE49-F238E27FC236}">
                  <a16:creationId xmlns:a16="http://schemas.microsoft.com/office/drawing/2014/main" id="{E84A6781-C953-4405-8EE6-06A783C4A5E2}"/>
                </a:ext>
              </a:extLst>
            </p:cNvPr>
            <p:cNvSpPr/>
            <p:nvPr/>
          </p:nvSpPr>
          <p:spPr>
            <a:xfrm>
              <a:off x="7236754" y="428860"/>
              <a:ext cx="1586653" cy="1577260"/>
            </a:xfrm>
            <a:prstGeom prst="ellipse">
              <a:avLst/>
            </a:prstGeom>
            <a:solidFill>
              <a:srgbClr val="496F74">
                <a:alpha val="5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EF7656D-8BBE-4ADB-AD0C-E53784760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35900" y="723310"/>
              <a:ext cx="988359" cy="988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A1E1293C-C51A-4F76-9F92-B779493402BE}"/>
              </a:ext>
            </a:extLst>
          </p:cNvPr>
          <p:cNvGrpSpPr/>
          <p:nvPr/>
        </p:nvGrpSpPr>
        <p:grpSpPr>
          <a:xfrm>
            <a:off x="3735281" y="2159493"/>
            <a:ext cx="1611296" cy="1501436"/>
            <a:chOff x="4882719" y="2489047"/>
            <a:chExt cx="1795970" cy="1750039"/>
          </a:xfrm>
        </p:grpSpPr>
        <p:pic>
          <p:nvPicPr>
            <p:cNvPr id="40" name="그림 39" descr="앉아있는, 실내이(가) 표시된 사진&#10;&#10;자동 생성된 설명">
              <a:extLst>
                <a:ext uri="{FF2B5EF4-FFF2-40B4-BE49-F238E27FC236}">
                  <a16:creationId xmlns:a16="http://schemas.microsoft.com/office/drawing/2014/main" id="{42D0C582-B16A-4753-8C3F-3DC4A2226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5425736" y="2489047"/>
              <a:ext cx="1252953" cy="1689375"/>
            </a:xfrm>
            <a:prstGeom prst="rect">
              <a:avLst/>
            </a:prstGeom>
          </p:spPr>
        </p:pic>
        <p:pic>
          <p:nvPicPr>
            <p:cNvPr id="36" name="그림 35" descr="앉아있는, 실내이(가) 표시된 사진&#10;&#10;자동 생성된 설명">
              <a:extLst>
                <a:ext uri="{FF2B5EF4-FFF2-40B4-BE49-F238E27FC236}">
                  <a16:creationId xmlns:a16="http://schemas.microsoft.com/office/drawing/2014/main" id="{1A0BC69B-CF9E-41AB-B2B7-E68A2DD55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4882719" y="2549711"/>
              <a:ext cx="1252953" cy="1689375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E47F330-F6FA-4614-8BB5-BD471A80659F}"/>
              </a:ext>
            </a:extLst>
          </p:cNvPr>
          <p:cNvSpPr txBox="1"/>
          <p:nvPr/>
        </p:nvSpPr>
        <p:spPr>
          <a:xfrm>
            <a:off x="2664619" y="5143500"/>
            <a:ext cx="381476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/>
              <a:t>알 수 없는 작성자 님의 </a:t>
            </a:r>
            <a:r>
              <a:rPr lang="ko-KR" altLang="en-US" sz="675">
                <a:hlinkClick r:id="rId4" tooltip="http://pngimg.com/download/25916"/>
              </a:rPr>
              <a:t>이 사진</a:t>
            </a:r>
            <a:r>
              <a:rPr lang="ko-KR" altLang="en-US" sz="675"/>
              <a:t>에는 </a:t>
            </a:r>
            <a:r>
              <a:rPr lang="ko-KR" altLang="en-US" sz="675">
                <a:hlinkClick r:id="rId5" tooltip="https://creativecommons.org/licenses/by-nc/3.0/"/>
              </a:rPr>
              <a:t>CC BY-NC</a:t>
            </a:r>
            <a:r>
              <a:rPr lang="ko-KR" altLang="en-US" sz="675"/>
              <a:t> 라이선스가 적용됩니다.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488C8F-05AB-47A1-8FEF-6E4AEDF2697E}"/>
              </a:ext>
            </a:extLst>
          </p:cNvPr>
          <p:cNvSpPr txBox="1"/>
          <p:nvPr/>
        </p:nvSpPr>
        <p:spPr>
          <a:xfrm>
            <a:off x="4310317" y="5291091"/>
            <a:ext cx="381476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/>
              <a:t>알 수 없는 작성자 님의 </a:t>
            </a:r>
            <a:r>
              <a:rPr lang="ko-KR" altLang="en-US" sz="675">
                <a:hlinkClick r:id="rId4" tooltip="http://pngimg.com/download/25916"/>
              </a:rPr>
              <a:t>이 사진</a:t>
            </a:r>
            <a:r>
              <a:rPr lang="ko-KR" altLang="en-US" sz="675"/>
              <a:t>에는 </a:t>
            </a:r>
            <a:r>
              <a:rPr lang="ko-KR" altLang="en-US" sz="675">
                <a:hlinkClick r:id="rId5" tooltip="https://creativecommons.org/licenses/by-nc/3.0/"/>
              </a:rPr>
              <a:t>CC BY-NC</a:t>
            </a:r>
            <a:r>
              <a:rPr lang="ko-KR" altLang="en-US" sz="675"/>
              <a:t> 라이선스가 적용됩니다.</a:t>
            </a:r>
          </a:p>
        </p:txBody>
      </p:sp>
      <p:pic>
        <p:nvPicPr>
          <p:cNvPr id="44" name="그림 43" descr="클립아트이(가) 표시된 사진&#10;&#10;자동 생성된 설명">
            <a:extLst>
              <a:ext uri="{FF2B5EF4-FFF2-40B4-BE49-F238E27FC236}">
                <a16:creationId xmlns:a16="http://schemas.microsoft.com/office/drawing/2014/main" id="{08D9E838-3922-4842-A228-F78EE1B560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99814" y="1097775"/>
            <a:ext cx="1943008" cy="1003226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0958AECB-6842-4F9D-9782-CF1F9654A6C3}"/>
              </a:ext>
            </a:extLst>
          </p:cNvPr>
          <p:cNvGrpSpPr/>
          <p:nvPr/>
        </p:nvGrpSpPr>
        <p:grpSpPr>
          <a:xfrm>
            <a:off x="5664395" y="749789"/>
            <a:ext cx="2878143" cy="1559515"/>
            <a:chOff x="7153033" y="783694"/>
            <a:chExt cx="3837524" cy="2079353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5D255212-6411-421F-8047-44C909F01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7153033" y="783694"/>
              <a:ext cx="2363828" cy="2001867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A6C98660-4AF8-4D00-AED2-4CB584BD8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8650176" y="1088089"/>
              <a:ext cx="2340381" cy="1774958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E3AED52A-7E44-4AD8-AE9E-5DC9FD19CED9}"/>
              </a:ext>
            </a:extLst>
          </p:cNvPr>
          <p:cNvSpPr txBox="1"/>
          <p:nvPr/>
        </p:nvSpPr>
        <p:spPr>
          <a:xfrm>
            <a:off x="4174726" y="1839896"/>
            <a:ext cx="7590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통합서버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04ACFAF-B629-44FB-AA9C-44FC9C5CC87B}"/>
              </a:ext>
            </a:extLst>
          </p:cNvPr>
          <p:cNvSpPr txBox="1"/>
          <p:nvPr/>
        </p:nvSpPr>
        <p:spPr>
          <a:xfrm>
            <a:off x="1657906" y="774577"/>
            <a:ext cx="1052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신고접수기관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9047B1-7CFE-44E4-9EBA-3BB0614B0C5C}"/>
              </a:ext>
            </a:extLst>
          </p:cNvPr>
          <p:cNvSpPr txBox="1"/>
          <p:nvPr/>
        </p:nvSpPr>
        <p:spPr>
          <a:xfrm>
            <a:off x="6937900" y="701338"/>
            <a:ext cx="665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응급차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F8B30-B142-42ED-99F2-3AABF196B344}"/>
              </a:ext>
            </a:extLst>
          </p:cNvPr>
          <p:cNvSpPr txBox="1"/>
          <p:nvPr/>
        </p:nvSpPr>
        <p:spPr>
          <a:xfrm>
            <a:off x="1569385" y="4553407"/>
            <a:ext cx="805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골든박스</a:t>
            </a:r>
            <a:endParaRPr lang="ko-KR" altLang="en-US" sz="1050" dirty="0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FDF4D6A-25D7-458D-A688-B4592153297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87864" y="3389676"/>
            <a:ext cx="1568691" cy="107357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410DEC5-2F4E-4520-9AE1-00587F5DD57F}"/>
              </a:ext>
            </a:extLst>
          </p:cNvPr>
          <p:cNvCxnSpPr>
            <a:cxnSpLocks/>
          </p:cNvCxnSpPr>
          <p:nvPr/>
        </p:nvCxnSpPr>
        <p:spPr>
          <a:xfrm>
            <a:off x="2676618" y="1939771"/>
            <a:ext cx="978763" cy="632534"/>
          </a:xfrm>
          <a:prstGeom prst="straightConnector1">
            <a:avLst/>
          </a:prstGeom>
          <a:ln w="76200">
            <a:solidFill>
              <a:srgbClr val="E84D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6365937-314B-4801-B91E-3F6911691724}"/>
              </a:ext>
            </a:extLst>
          </p:cNvPr>
          <p:cNvCxnSpPr>
            <a:cxnSpLocks/>
          </p:cNvCxnSpPr>
          <p:nvPr/>
        </p:nvCxnSpPr>
        <p:spPr>
          <a:xfrm flipH="1">
            <a:off x="5526350" y="2032986"/>
            <a:ext cx="1032029" cy="838940"/>
          </a:xfrm>
          <a:prstGeom prst="straightConnector1">
            <a:avLst/>
          </a:prstGeom>
          <a:ln w="76200">
            <a:solidFill>
              <a:srgbClr val="E84D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DE9D16D-419F-4529-B503-EE391C4FD42B}"/>
              </a:ext>
            </a:extLst>
          </p:cNvPr>
          <p:cNvSpPr txBox="1"/>
          <p:nvPr/>
        </p:nvSpPr>
        <p:spPr>
          <a:xfrm>
            <a:off x="2996214" y="1919796"/>
            <a:ext cx="5992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목적지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995B7A-9193-4984-9021-422FB5241F81}"/>
              </a:ext>
            </a:extLst>
          </p:cNvPr>
          <p:cNvSpPr txBox="1"/>
          <p:nvPr/>
        </p:nvSpPr>
        <p:spPr>
          <a:xfrm>
            <a:off x="6032377" y="2439139"/>
            <a:ext cx="512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GPS</a:t>
            </a:r>
            <a:endParaRPr lang="ko-KR" altLang="en-US" sz="1050" b="1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FBAC830-FDEC-417D-A6D0-FB29702E63B3}"/>
              </a:ext>
            </a:extLst>
          </p:cNvPr>
          <p:cNvCxnSpPr>
            <a:cxnSpLocks/>
          </p:cNvCxnSpPr>
          <p:nvPr/>
        </p:nvCxnSpPr>
        <p:spPr>
          <a:xfrm flipV="1">
            <a:off x="2951194" y="3500230"/>
            <a:ext cx="889499" cy="526902"/>
          </a:xfrm>
          <a:prstGeom prst="straightConnector1">
            <a:avLst/>
          </a:prstGeom>
          <a:ln w="76200">
            <a:solidFill>
              <a:srgbClr val="E84D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C52A9ED-7DF4-452C-9FFB-D1849840438E}"/>
              </a:ext>
            </a:extLst>
          </p:cNvPr>
          <p:cNvCxnSpPr>
            <a:cxnSpLocks/>
          </p:cNvCxnSpPr>
          <p:nvPr/>
        </p:nvCxnSpPr>
        <p:spPr>
          <a:xfrm>
            <a:off x="5392978" y="3346471"/>
            <a:ext cx="1086404" cy="693568"/>
          </a:xfrm>
          <a:prstGeom prst="straightConnector1">
            <a:avLst/>
          </a:prstGeom>
          <a:ln w="76200">
            <a:solidFill>
              <a:srgbClr val="E84D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0A60114-6531-4E71-A344-2251EEB17D4F}"/>
              </a:ext>
            </a:extLst>
          </p:cNvPr>
          <p:cNvSpPr txBox="1"/>
          <p:nvPr/>
        </p:nvSpPr>
        <p:spPr>
          <a:xfrm>
            <a:off x="3009564" y="3506643"/>
            <a:ext cx="512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GPS</a:t>
            </a:r>
            <a:endParaRPr lang="ko-KR" altLang="en-US" sz="1050" b="1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E16FAB3-0B81-4BD5-8C08-873ED978B4E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652920" y="3765601"/>
            <a:ext cx="1568691" cy="10735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649CC6-24E1-43E2-AEB7-E6265BC5EC6D}"/>
              </a:ext>
            </a:extLst>
          </p:cNvPr>
          <p:cNvSpPr txBox="1"/>
          <p:nvPr/>
        </p:nvSpPr>
        <p:spPr>
          <a:xfrm>
            <a:off x="7034441" y="4889584"/>
            <a:ext cx="805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골든박스</a:t>
            </a:r>
            <a:endParaRPr lang="ko-KR" alt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F54CD6-4852-4BBD-BCDE-59F54FE529C2}"/>
              </a:ext>
            </a:extLst>
          </p:cNvPr>
          <p:cNvSpPr txBox="1"/>
          <p:nvPr/>
        </p:nvSpPr>
        <p:spPr>
          <a:xfrm>
            <a:off x="5591716" y="3760559"/>
            <a:ext cx="4527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알림</a:t>
            </a:r>
          </a:p>
        </p:txBody>
      </p:sp>
      <p:sp>
        <p:nvSpPr>
          <p:cNvPr id="32" name="Google Shape;197;p30">
            <a:extLst>
              <a:ext uri="{FF2B5EF4-FFF2-40B4-BE49-F238E27FC236}">
                <a16:creationId xmlns:a16="http://schemas.microsoft.com/office/drawing/2014/main" id="{883AAA88-B98A-4C72-B69D-5B09AF5D8B5A}"/>
              </a:ext>
            </a:extLst>
          </p:cNvPr>
          <p:cNvSpPr txBox="1"/>
          <p:nvPr/>
        </p:nvSpPr>
        <p:spPr>
          <a:xfrm>
            <a:off x="1869819" y="227228"/>
            <a:ext cx="4154479" cy="40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96F74"/>
              </a:buClr>
              <a:buSzPts val="2400"/>
              <a:buFont typeface="Arial"/>
              <a:buNone/>
            </a:pPr>
            <a:r>
              <a:rPr lang="ko-KR" altLang="en-US" sz="2400" b="1" dirty="0" err="1">
                <a:solidFill>
                  <a:srgbClr val="496F74"/>
                </a:solidFill>
                <a:latin typeface="Nanum Gothic"/>
                <a:ea typeface="Nanum Gothic"/>
                <a:cs typeface="Nanum Gothic"/>
                <a:sym typeface="Nanum Gothic"/>
              </a:rPr>
              <a:t>골든박스의</a:t>
            </a:r>
            <a:r>
              <a:rPr lang="ko-KR" altLang="en-US" sz="2400" b="1" dirty="0">
                <a:solidFill>
                  <a:srgbClr val="496F74"/>
                </a:solidFill>
                <a:latin typeface="Nanum Gothic"/>
                <a:ea typeface="Nanum Gothic"/>
                <a:cs typeface="Nanum Gothic"/>
                <a:sym typeface="Nanum Gothic"/>
              </a:rPr>
              <a:t> 핵심기술</a:t>
            </a:r>
            <a:endParaRPr sz="2400" b="1" dirty="0">
              <a:solidFill>
                <a:srgbClr val="496F74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276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68" grpId="0"/>
      <p:bldP spid="69" grpId="0"/>
      <p:bldP spid="76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A1E1293C-C51A-4F76-9F92-B779493402BE}"/>
              </a:ext>
            </a:extLst>
          </p:cNvPr>
          <p:cNvGrpSpPr/>
          <p:nvPr/>
        </p:nvGrpSpPr>
        <p:grpSpPr>
          <a:xfrm>
            <a:off x="3735281" y="2108040"/>
            <a:ext cx="1611296" cy="1501436"/>
            <a:chOff x="4882719" y="2489047"/>
            <a:chExt cx="1795970" cy="1750039"/>
          </a:xfrm>
        </p:grpSpPr>
        <p:pic>
          <p:nvPicPr>
            <p:cNvPr id="40" name="그림 39" descr="앉아있는, 실내이(가) 표시된 사진&#10;&#10;자동 생성된 설명">
              <a:extLst>
                <a:ext uri="{FF2B5EF4-FFF2-40B4-BE49-F238E27FC236}">
                  <a16:creationId xmlns:a16="http://schemas.microsoft.com/office/drawing/2014/main" id="{42D0C582-B16A-4753-8C3F-3DC4A2226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5425736" y="2489047"/>
              <a:ext cx="1252953" cy="1689375"/>
            </a:xfrm>
            <a:prstGeom prst="rect">
              <a:avLst/>
            </a:prstGeom>
          </p:spPr>
        </p:pic>
        <p:pic>
          <p:nvPicPr>
            <p:cNvPr id="36" name="그림 35" descr="앉아있는, 실내이(가) 표시된 사진&#10;&#10;자동 생성된 설명">
              <a:extLst>
                <a:ext uri="{FF2B5EF4-FFF2-40B4-BE49-F238E27FC236}">
                  <a16:creationId xmlns:a16="http://schemas.microsoft.com/office/drawing/2014/main" id="{1A0BC69B-CF9E-41AB-B2B7-E68A2DD55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4882719" y="2549711"/>
              <a:ext cx="1252953" cy="1689375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E47F330-F6FA-4614-8BB5-BD471A80659F}"/>
              </a:ext>
            </a:extLst>
          </p:cNvPr>
          <p:cNvSpPr txBox="1"/>
          <p:nvPr/>
        </p:nvSpPr>
        <p:spPr>
          <a:xfrm>
            <a:off x="2664619" y="5143500"/>
            <a:ext cx="381476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/>
              <a:t>알 수 없는 작성자 님의 </a:t>
            </a:r>
            <a:r>
              <a:rPr lang="ko-KR" altLang="en-US" sz="675">
                <a:hlinkClick r:id="rId4" tooltip="http://pngimg.com/download/25916"/>
              </a:rPr>
              <a:t>이 사진</a:t>
            </a:r>
            <a:r>
              <a:rPr lang="ko-KR" altLang="en-US" sz="675"/>
              <a:t>에는 </a:t>
            </a:r>
            <a:r>
              <a:rPr lang="ko-KR" altLang="en-US" sz="675">
                <a:hlinkClick r:id="rId5" tooltip="https://creativecommons.org/licenses/by-nc/3.0/"/>
              </a:rPr>
              <a:t>CC BY-NC</a:t>
            </a:r>
            <a:r>
              <a:rPr lang="ko-KR" altLang="en-US" sz="675"/>
              <a:t> 라이선스가 적용됩니다.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488C8F-05AB-47A1-8FEF-6E4AEDF2697E}"/>
              </a:ext>
            </a:extLst>
          </p:cNvPr>
          <p:cNvSpPr txBox="1"/>
          <p:nvPr/>
        </p:nvSpPr>
        <p:spPr>
          <a:xfrm>
            <a:off x="4310317" y="5291091"/>
            <a:ext cx="381476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/>
              <a:t>알 수 없는 작성자 님의 </a:t>
            </a:r>
            <a:r>
              <a:rPr lang="ko-KR" altLang="en-US" sz="675">
                <a:hlinkClick r:id="rId4" tooltip="http://pngimg.com/download/25916"/>
              </a:rPr>
              <a:t>이 사진</a:t>
            </a:r>
            <a:r>
              <a:rPr lang="ko-KR" altLang="en-US" sz="675"/>
              <a:t>에는 </a:t>
            </a:r>
            <a:r>
              <a:rPr lang="ko-KR" altLang="en-US" sz="675">
                <a:hlinkClick r:id="rId5" tooltip="https://creativecommons.org/licenses/by-nc/3.0/"/>
              </a:rPr>
              <a:t>CC BY-NC</a:t>
            </a:r>
            <a:r>
              <a:rPr lang="ko-KR" altLang="en-US" sz="675"/>
              <a:t> 라이선스가 적용됩니다.</a:t>
            </a:r>
          </a:p>
        </p:txBody>
      </p:sp>
      <p:pic>
        <p:nvPicPr>
          <p:cNvPr id="44" name="그림 43" descr="클립아트이(가) 표시된 사진&#10;&#10;자동 생성된 설명">
            <a:extLst>
              <a:ext uri="{FF2B5EF4-FFF2-40B4-BE49-F238E27FC236}">
                <a16:creationId xmlns:a16="http://schemas.microsoft.com/office/drawing/2014/main" id="{08D9E838-3922-4842-A228-F78EE1B560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99814" y="1046322"/>
            <a:ext cx="1943008" cy="1003226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0958AECB-6842-4F9D-9782-CF1F9654A6C3}"/>
              </a:ext>
            </a:extLst>
          </p:cNvPr>
          <p:cNvGrpSpPr/>
          <p:nvPr/>
        </p:nvGrpSpPr>
        <p:grpSpPr>
          <a:xfrm>
            <a:off x="5664395" y="698336"/>
            <a:ext cx="2878143" cy="1559515"/>
            <a:chOff x="7153033" y="783694"/>
            <a:chExt cx="3837524" cy="2079353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5D255212-6411-421F-8047-44C909F01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7153033" y="783694"/>
              <a:ext cx="2363828" cy="2001867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A6C98660-4AF8-4D00-AED2-4CB584BD8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8650176" y="1088089"/>
              <a:ext cx="2340381" cy="1774958"/>
            </a:xfrm>
            <a:prstGeom prst="rect">
              <a:avLst/>
            </a:prstGeom>
          </p:spPr>
        </p:pic>
      </p:grpSp>
      <p:pic>
        <p:nvPicPr>
          <p:cNvPr id="53" name="그림 52">
            <a:extLst>
              <a:ext uri="{FF2B5EF4-FFF2-40B4-BE49-F238E27FC236}">
                <a16:creationId xmlns:a16="http://schemas.microsoft.com/office/drawing/2014/main" id="{7CFB9850-7C02-4419-A9A9-84804E4C360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374797" y="3077441"/>
            <a:ext cx="637606" cy="4363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3AED52A-7E44-4AD8-AE9E-5DC9FD19CED9}"/>
              </a:ext>
            </a:extLst>
          </p:cNvPr>
          <p:cNvSpPr txBox="1"/>
          <p:nvPr/>
        </p:nvSpPr>
        <p:spPr>
          <a:xfrm>
            <a:off x="4174726" y="1788443"/>
            <a:ext cx="7590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통합서버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04ACFAF-B629-44FB-AA9C-44FC9C5CC87B}"/>
              </a:ext>
            </a:extLst>
          </p:cNvPr>
          <p:cNvSpPr txBox="1"/>
          <p:nvPr/>
        </p:nvSpPr>
        <p:spPr>
          <a:xfrm>
            <a:off x="1657906" y="723124"/>
            <a:ext cx="1052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신고접수기관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9047B1-7CFE-44E4-9EBA-3BB0614B0C5C}"/>
              </a:ext>
            </a:extLst>
          </p:cNvPr>
          <p:cNvSpPr txBox="1"/>
          <p:nvPr/>
        </p:nvSpPr>
        <p:spPr>
          <a:xfrm>
            <a:off x="6937900" y="649885"/>
            <a:ext cx="665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응급차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F3A7D5D-411B-419D-84D4-0333863F4A4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 rot="1089512">
            <a:off x="6645213" y="3180696"/>
            <a:ext cx="1764160" cy="1960178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410DEC5-2F4E-4520-9AE1-00587F5DD57F}"/>
              </a:ext>
            </a:extLst>
          </p:cNvPr>
          <p:cNvCxnSpPr>
            <a:cxnSpLocks/>
          </p:cNvCxnSpPr>
          <p:nvPr/>
        </p:nvCxnSpPr>
        <p:spPr>
          <a:xfrm>
            <a:off x="2676618" y="1888318"/>
            <a:ext cx="978763" cy="632534"/>
          </a:xfrm>
          <a:prstGeom prst="straightConnector1">
            <a:avLst/>
          </a:prstGeom>
          <a:ln w="76200">
            <a:solidFill>
              <a:srgbClr val="E84D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6365937-314B-4801-B91E-3F6911691724}"/>
              </a:ext>
            </a:extLst>
          </p:cNvPr>
          <p:cNvCxnSpPr>
            <a:cxnSpLocks/>
          </p:cNvCxnSpPr>
          <p:nvPr/>
        </p:nvCxnSpPr>
        <p:spPr>
          <a:xfrm flipH="1">
            <a:off x="5526350" y="1981533"/>
            <a:ext cx="1032029" cy="838940"/>
          </a:xfrm>
          <a:prstGeom prst="straightConnector1">
            <a:avLst/>
          </a:prstGeom>
          <a:ln w="76200">
            <a:solidFill>
              <a:srgbClr val="E84D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DE9D16D-419F-4529-B503-EE391C4FD42B}"/>
              </a:ext>
            </a:extLst>
          </p:cNvPr>
          <p:cNvSpPr txBox="1"/>
          <p:nvPr/>
        </p:nvSpPr>
        <p:spPr>
          <a:xfrm>
            <a:off x="2996214" y="1868343"/>
            <a:ext cx="5992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목적지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995B7A-9193-4984-9021-422FB5241F81}"/>
              </a:ext>
            </a:extLst>
          </p:cNvPr>
          <p:cNvSpPr txBox="1"/>
          <p:nvPr/>
        </p:nvSpPr>
        <p:spPr>
          <a:xfrm>
            <a:off x="6032377" y="2387686"/>
            <a:ext cx="512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GPS</a:t>
            </a:r>
            <a:endParaRPr lang="ko-KR" altLang="en-US" sz="105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C52A9ED-7DF4-452C-9FFB-D1849840438E}"/>
              </a:ext>
            </a:extLst>
          </p:cNvPr>
          <p:cNvCxnSpPr>
            <a:cxnSpLocks/>
          </p:cNvCxnSpPr>
          <p:nvPr/>
        </p:nvCxnSpPr>
        <p:spPr>
          <a:xfrm>
            <a:off x="5313286" y="3572856"/>
            <a:ext cx="1086404" cy="693568"/>
          </a:xfrm>
          <a:prstGeom prst="straightConnector1">
            <a:avLst/>
          </a:prstGeom>
          <a:ln w="76200">
            <a:solidFill>
              <a:srgbClr val="E84D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7E4E334-CED2-421A-BCD3-4742FB73A50B}"/>
              </a:ext>
            </a:extLst>
          </p:cNvPr>
          <p:cNvSpPr txBox="1"/>
          <p:nvPr/>
        </p:nvSpPr>
        <p:spPr>
          <a:xfrm>
            <a:off x="6631621" y="4744708"/>
            <a:ext cx="1058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골든박스어플</a:t>
            </a:r>
            <a:endParaRPr lang="ko-KR" altLang="en-US" sz="105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D13335-2795-425C-A0AA-3435E626C566}"/>
              </a:ext>
            </a:extLst>
          </p:cNvPr>
          <p:cNvSpPr txBox="1"/>
          <p:nvPr/>
        </p:nvSpPr>
        <p:spPr>
          <a:xfrm>
            <a:off x="5440903" y="3906879"/>
            <a:ext cx="4849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알림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EA915C-7691-499B-80C6-1D3B72FDE6FB}"/>
              </a:ext>
            </a:extLst>
          </p:cNvPr>
          <p:cNvSpPr txBox="1"/>
          <p:nvPr/>
        </p:nvSpPr>
        <p:spPr>
          <a:xfrm>
            <a:off x="1569385" y="4501954"/>
            <a:ext cx="805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골든박스</a:t>
            </a:r>
            <a:endParaRPr lang="ko-KR" altLang="en-US" sz="105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F8A2580-9D3C-4096-B9EF-DE12642B8D1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87864" y="3338223"/>
            <a:ext cx="1568691" cy="107357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F280B98-6C70-4C55-89C1-F17A0C4CE4C3}"/>
              </a:ext>
            </a:extLst>
          </p:cNvPr>
          <p:cNvCxnSpPr>
            <a:cxnSpLocks/>
          </p:cNvCxnSpPr>
          <p:nvPr/>
        </p:nvCxnSpPr>
        <p:spPr>
          <a:xfrm flipV="1">
            <a:off x="2951194" y="3448777"/>
            <a:ext cx="889499" cy="526902"/>
          </a:xfrm>
          <a:prstGeom prst="straightConnector1">
            <a:avLst/>
          </a:prstGeom>
          <a:ln w="76200">
            <a:solidFill>
              <a:srgbClr val="E84D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2B67E8-E174-4CC7-A64E-F34BFB424175}"/>
              </a:ext>
            </a:extLst>
          </p:cNvPr>
          <p:cNvSpPr txBox="1"/>
          <p:nvPr/>
        </p:nvSpPr>
        <p:spPr>
          <a:xfrm>
            <a:off x="3009564" y="3455190"/>
            <a:ext cx="512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GPS</a:t>
            </a:r>
            <a:endParaRPr lang="ko-KR" altLang="en-US" sz="1050" b="1" dirty="0"/>
          </a:p>
        </p:txBody>
      </p:sp>
      <p:sp>
        <p:nvSpPr>
          <p:cNvPr id="31" name="Google Shape;197;p30">
            <a:extLst>
              <a:ext uri="{FF2B5EF4-FFF2-40B4-BE49-F238E27FC236}">
                <a16:creationId xmlns:a16="http://schemas.microsoft.com/office/drawing/2014/main" id="{0AADB8E4-C6CD-4719-A057-8A940BF23CAA}"/>
              </a:ext>
            </a:extLst>
          </p:cNvPr>
          <p:cNvSpPr txBox="1"/>
          <p:nvPr/>
        </p:nvSpPr>
        <p:spPr>
          <a:xfrm>
            <a:off x="1869819" y="227228"/>
            <a:ext cx="4154479" cy="40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96F74"/>
              </a:buClr>
              <a:buSzPts val="2400"/>
              <a:buFont typeface="Arial"/>
              <a:buNone/>
            </a:pPr>
            <a:r>
              <a:rPr lang="ko-KR" altLang="en-US" sz="2400" b="1" dirty="0" err="1">
                <a:solidFill>
                  <a:srgbClr val="496F74"/>
                </a:solidFill>
                <a:latin typeface="Nanum Gothic"/>
                <a:ea typeface="Nanum Gothic"/>
                <a:cs typeface="Nanum Gothic"/>
                <a:sym typeface="Nanum Gothic"/>
              </a:rPr>
              <a:t>골든박스의</a:t>
            </a:r>
            <a:r>
              <a:rPr lang="ko-KR" altLang="en-US" sz="2400" b="1" dirty="0">
                <a:solidFill>
                  <a:srgbClr val="496F74"/>
                </a:solidFill>
                <a:latin typeface="Nanum Gothic"/>
                <a:ea typeface="Nanum Gothic"/>
                <a:cs typeface="Nanum Gothic"/>
                <a:sym typeface="Nanum Gothic"/>
              </a:rPr>
              <a:t> 핵심기술</a:t>
            </a:r>
            <a:endParaRPr sz="2400" b="1" dirty="0">
              <a:solidFill>
                <a:srgbClr val="496F74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199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68" grpId="0"/>
      <p:bldP spid="69" grpId="0"/>
      <p:bldP spid="75" grpId="0"/>
      <p:bldP spid="77" grpId="0"/>
      <p:bldP spid="27" grpId="0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12|9.4|1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1.7|2.3|15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theme">
  <a:themeElements>
    <a:clrScheme name="청록색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180</Words>
  <Application>Microsoft Office PowerPoint</Application>
  <PresentationFormat>화면 슬라이드 쇼(16:9)</PresentationFormat>
  <Paragraphs>62</Paragraphs>
  <Slides>11</Slides>
  <Notes>5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KoPub돋움체 Medium</vt:lpstr>
      <vt:lpstr>Nanum Gothic</vt:lpstr>
      <vt:lpstr>맑은 고딕</vt:lpstr>
      <vt:lpstr>맑은 고딕</vt:lpstr>
      <vt:lpstr>Arial</vt:lpstr>
      <vt:lpstr>Simple Light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34</cp:revision>
  <dcterms:modified xsi:type="dcterms:W3CDTF">2018-12-04T14:09:50Z</dcterms:modified>
</cp:coreProperties>
</file>